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sldIdLst>
    <p:sldId id="265" r:id="rId4"/>
    <p:sldId id="531" r:id="rId5"/>
    <p:sldId id="499" r:id="rId6"/>
    <p:sldId id="494" r:id="rId7"/>
    <p:sldId id="500" r:id="rId8"/>
    <p:sldId id="532" r:id="rId9"/>
    <p:sldId id="503" r:id="rId10"/>
    <p:sldId id="527" r:id="rId11"/>
    <p:sldId id="528" r:id="rId12"/>
    <p:sldId id="529" r:id="rId13"/>
    <p:sldId id="530" r:id="rId14"/>
    <p:sldId id="505" r:id="rId15"/>
    <p:sldId id="506" r:id="rId16"/>
    <p:sldId id="507" r:id="rId17"/>
    <p:sldId id="513" r:id="rId18"/>
    <p:sldId id="512" r:id="rId19"/>
    <p:sldId id="508" r:id="rId20"/>
    <p:sldId id="509" r:id="rId21"/>
    <p:sldId id="510" r:id="rId22"/>
    <p:sldId id="516" r:id="rId23"/>
    <p:sldId id="515" r:id="rId24"/>
    <p:sldId id="514" r:id="rId25"/>
    <p:sldId id="511" r:id="rId26"/>
    <p:sldId id="518" r:id="rId27"/>
    <p:sldId id="520" r:id="rId28"/>
    <p:sldId id="519" r:id="rId29"/>
    <p:sldId id="517" r:id="rId30"/>
    <p:sldId id="523" r:id="rId31"/>
    <p:sldId id="522" r:id="rId32"/>
    <p:sldId id="524" r:id="rId33"/>
    <p:sldId id="521" r:id="rId34"/>
    <p:sldId id="535" r:id="rId35"/>
    <p:sldId id="536" r:id="rId36"/>
    <p:sldId id="31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Hljr3rzRdt4GzGVHo11EQ==" hashData="Ijt5gOO1QkKlDRmU92CXNukGhev9Ugr8lw8A2e+KRRBBy4nxHb1T+KYQrI4Duqgf+6woppkLDkay9iCNwLzX8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98"/>
      </p:cViewPr>
      <p:guideLst/>
    </p:cSldViewPr>
  </p:slid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7880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793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83374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6454317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06643246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7551695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1008259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11/12/2023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7840780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96856382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11/12/2023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8731220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6309672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4106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07511078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5339901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0422007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43708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798823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920885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94551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58163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950018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105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19664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022125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848758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816252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90685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9229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56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5422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0505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1149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970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11/12/2023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681856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11/12/2023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43890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999560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0E339602-AB49-2DDE-0119-3144ED48A8ED}"/>
              </a:ext>
            </a:extLst>
          </p:cNvPr>
          <p:cNvSpPr txBox="1"/>
          <p:nvPr/>
        </p:nvSpPr>
        <p:spPr>
          <a:xfrm>
            <a:off x="427839" y="970909"/>
            <a:ext cx="8254767" cy="4985980"/>
          </a:xfrm>
          <a:prstGeom prst="rect">
            <a:avLst/>
          </a:prstGeom>
          <a:noFill/>
        </p:spPr>
        <p:txBody>
          <a:bodyPr wrap="square">
            <a:spAutoFit/>
          </a:bodyPr>
          <a:lstStyle/>
          <a:p>
            <a:r>
              <a:rPr lang="en-US" sz="3200" b="1" dirty="0">
                <a:solidFill>
                  <a:srgbClr val="0070C0"/>
                </a:solidFill>
              </a:rPr>
              <a:t>Acts 9:14 </a:t>
            </a:r>
            <a:r>
              <a:rPr lang="en-US" sz="2600" dirty="0"/>
              <a:t>"And here he has authority from the chief priests to bind all who call on Your name."</a:t>
            </a:r>
          </a:p>
          <a:p>
            <a:r>
              <a:rPr lang="en-US" sz="2600" b="1" dirty="0">
                <a:solidFill>
                  <a:srgbClr val="0070C0"/>
                </a:solidFill>
              </a:rPr>
              <a:t>15</a:t>
            </a:r>
            <a:r>
              <a:rPr lang="en-US" sz="2600" dirty="0"/>
              <a:t> But the Lord said to him, "Go, for he is a chosen vessel of Mine to bear My name before Gentiles, kings, and the children of Israel.</a:t>
            </a:r>
          </a:p>
          <a:p>
            <a:r>
              <a:rPr lang="en-US" sz="2600" b="1" dirty="0">
                <a:solidFill>
                  <a:srgbClr val="0070C0"/>
                </a:solidFill>
              </a:rPr>
              <a:t>16</a:t>
            </a:r>
            <a:r>
              <a:rPr lang="en-US" sz="2600" dirty="0"/>
              <a:t> "For I will show him how many things he must suffer for My name's sake."</a:t>
            </a:r>
          </a:p>
          <a:p>
            <a:r>
              <a:rPr lang="en-US" sz="2600" b="1" dirty="0">
                <a:solidFill>
                  <a:srgbClr val="0070C0"/>
                </a:solidFill>
              </a:rPr>
              <a:t>17</a:t>
            </a:r>
            <a:r>
              <a:rPr lang="en-US" sz="2600" dirty="0"/>
              <a:t> And Ananias went his way and entered the house; and laying his hands on him he said, "Brother Saul, the Lord Jesus, who appeared to you on the road as you came, has sent me that you may receive your sight and be filled with the Holy Spirit."</a:t>
            </a:r>
          </a:p>
        </p:txBody>
      </p:sp>
      <p:sp>
        <p:nvSpPr>
          <p:cNvPr id="6" name="Arrow: Right 5">
            <a:extLst>
              <a:ext uri="{FF2B5EF4-FFF2-40B4-BE49-F238E27FC236}">
                <a16:creationId xmlns:a16="http://schemas.microsoft.com/office/drawing/2014/main" id="{798C3D7A-A56D-A2DD-C316-44A71A2CEA9E}"/>
              </a:ext>
            </a:extLst>
          </p:cNvPr>
          <p:cNvSpPr/>
          <p:nvPr/>
        </p:nvSpPr>
        <p:spPr>
          <a:xfrm>
            <a:off x="2827090" y="548135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2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5D029BED-3838-EE29-11D5-7BDB3E1AD506}"/>
              </a:ext>
            </a:extLst>
          </p:cNvPr>
          <p:cNvSpPr txBox="1"/>
          <p:nvPr/>
        </p:nvSpPr>
        <p:spPr>
          <a:xfrm>
            <a:off x="536895" y="1350628"/>
            <a:ext cx="8053432" cy="4093428"/>
          </a:xfrm>
          <a:prstGeom prst="rect">
            <a:avLst/>
          </a:prstGeom>
          <a:noFill/>
        </p:spPr>
        <p:txBody>
          <a:bodyPr wrap="square">
            <a:spAutoFit/>
          </a:bodyPr>
          <a:lstStyle/>
          <a:p>
            <a:r>
              <a:rPr lang="en-US" sz="3600" b="1" dirty="0">
                <a:solidFill>
                  <a:srgbClr val="0070C0"/>
                </a:solidFill>
              </a:rPr>
              <a:t>Acts 9:18 </a:t>
            </a:r>
            <a:r>
              <a:rPr lang="en-US" sz="3200" dirty="0"/>
              <a:t>Immediately there fell from his eyes something like scales, and he received his sight at once; and he arose and was baptized.</a:t>
            </a:r>
          </a:p>
          <a:p>
            <a:r>
              <a:rPr lang="en-US" sz="3200" dirty="0"/>
              <a:t>19 So when he had received food, he was strengthened. Then Saul spent some days with the disciples at Damascus.</a:t>
            </a:r>
          </a:p>
          <a:p>
            <a:r>
              <a:rPr lang="en-US" sz="3200" dirty="0"/>
              <a:t>20 Immediately he preached the Christ in the synagogues, that He is the Son of God.</a:t>
            </a:r>
          </a:p>
        </p:txBody>
      </p:sp>
    </p:spTree>
    <p:extLst>
      <p:ext uri="{BB962C8B-B14F-4D97-AF65-F5344CB8AC3E}">
        <p14:creationId xmlns:p14="http://schemas.microsoft.com/office/powerpoint/2010/main" val="2987520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31F96D2-4E74-FB9A-C699-B10299A9BC8E}"/>
              </a:ext>
            </a:extLst>
          </p:cNvPr>
          <p:cNvSpPr txBox="1"/>
          <p:nvPr/>
        </p:nvSpPr>
        <p:spPr>
          <a:xfrm>
            <a:off x="687897" y="1635854"/>
            <a:ext cx="7935986" cy="4586384"/>
          </a:xfrm>
          <a:prstGeom prst="rect">
            <a:avLst/>
          </a:prstGeom>
          <a:noFill/>
        </p:spPr>
        <p:txBody>
          <a:bodyPr wrap="square">
            <a:spAutoFit/>
          </a:bodyPr>
          <a:lstStyle/>
          <a:p>
            <a:pPr marL="0" marR="0">
              <a:lnSpc>
                <a:spcPct val="115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Acts 9:10</a:t>
            </a:r>
            <a:r>
              <a:rPr lang="en-US" sz="3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Now there was a certain disciple at Damascus named Ananias; and to him the Lord said in a vision, "Ananias." </a:t>
            </a:r>
            <a:r>
              <a:rPr lang="en-US" sz="3200" u="sng" dirty="0">
                <a:effectLst/>
                <a:latin typeface="Arial" panose="020B0604020202020204" pitchFamily="34" charset="0"/>
                <a:ea typeface="Calibri" panose="020F0502020204030204" pitchFamily="34" charset="0"/>
                <a:cs typeface="Times New Roman" panose="02020603050405020304" pitchFamily="18" charset="0"/>
              </a:rPr>
              <a:t>And he said, "Here I am, Lord</a:t>
            </a:r>
            <a:r>
              <a:rPr lang="en-US" sz="32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His answer when the Lord called was, "Behold, I am here, Lord."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5A35951-5D82-B8D6-A6EA-5823A2BF6FA3}"/>
              </a:ext>
            </a:extLst>
          </p:cNvPr>
          <p:cNvSpPr txBox="1"/>
          <p:nvPr/>
        </p:nvSpPr>
        <p:spPr>
          <a:xfrm>
            <a:off x="318782" y="841650"/>
            <a:ext cx="8422546" cy="1325556"/>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1. His courage caused him to be ready (v.10).</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58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7857FE85-3543-2ACB-5E64-D8D846A89148}"/>
              </a:ext>
            </a:extLst>
          </p:cNvPr>
          <p:cNvSpPr txBox="1"/>
          <p:nvPr/>
        </p:nvSpPr>
        <p:spPr>
          <a:xfrm>
            <a:off x="469783" y="755009"/>
            <a:ext cx="8229600" cy="5586529"/>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sounds like those of old: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Samuel:</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 Samuel 3:10)</a:t>
            </a:r>
            <a:r>
              <a:rPr lang="en-US" sz="24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Now the LORD came and stood and called as at other times, "Samuel! Samuel!" And Samuel answered, "</a:t>
            </a:r>
            <a:r>
              <a:rPr lang="en-US" sz="24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Speak, for Your servant hears."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Isaiah:</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Isaiah 6:8</a:t>
            </a:r>
            <a:r>
              <a:rPr lang="en-US" sz="24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Also I heard the voice of the Lord, saying: "Whom shall I send, And who will go for Us?" Then I said, "</a:t>
            </a:r>
            <a:r>
              <a:rPr lang="en-US" sz="24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am I! Send me</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Abraham:</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(Heb.11:8) </a:t>
            </a:r>
            <a:r>
              <a:rPr lang="en-US" sz="24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 faith Abraham obeyed when he was called to go out </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the place which he would receive as an inheritance. And he went out, not knowing where he was going.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36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D7632C33-8597-AE6D-E60C-7013E18D721B}"/>
              </a:ext>
            </a:extLst>
          </p:cNvPr>
          <p:cNvSpPr txBox="1"/>
          <p:nvPr/>
        </p:nvSpPr>
        <p:spPr>
          <a:xfrm>
            <a:off x="436229" y="1149292"/>
            <a:ext cx="8271544" cy="4524315"/>
          </a:xfrm>
          <a:prstGeom prst="rect">
            <a:avLst/>
          </a:prstGeom>
          <a:noFill/>
        </p:spPr>
        <p:txBody>
          <a:bodyPr wrap="square">
            <a:spAutoFit/>
          </a:bodyPr>
          <a:lstStyle/>
          <a:p>
            <a:pPr marL="0" marR="0">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As God's people today, our courage must cause us to be ready to serve</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We need to be ready to preach the gospel as Paul was ready: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Romans 1:15</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So, as much as is in me, I am ready to preach the gospel to you who are in Rome also.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4063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E7425D47-1EA3-3C69-048A-AF486A1E96EE}"/>
              </a:ext>
            </a:extLst>
          </p:cNvPr>
          <p:cNvSpPr txBox="1"/>
          <p:nvPr/>
        </p:nvSpPr>
        <p:spPr>
          <a:xfrm>
            <a:off x="469784" y="1041593"/>
            <a:ext cx="8003098" cy="4712059"/>
          </a:xfrm>
          <a:prstGeom prst="rect">
            <a:avLst/>
          </a:prstGeom>
          <a:noFill/>
        </p:spPr>
        <p:txBody>
          <a:bodyPr wrap="square">
            <a:spAutoFit/>
          </a:bodyPr>
          <a:lstStyle/>
          <a:p>
            <a:pPr marL="0" marR="0">
              <a:spcBef>
                <a:spcPts val="0"/>
              </a:spcBef>
              <a:spcAft>
                <a:spcPts val="0"/>
              </a:spcAft>
            </a:pPr>
            <a:r>
              <a:rPr lang="en-US" sz="2800" u="sng" dirty="0">
                <a:effectLst/>
                <a:latin typeface="Arial" panose="020B0604020202020204" pitchFamily="34" charset="0"/>
                <a:ea typeface="Calibri" panose="020F0502020204030204" pitchFamily="34" charset="0"/>
                <a:cs typeface="Times New Roman" panose="02020603050405020304" pitchFamily="18" charset="0"/>
              </a:rPr>
              <a:t>We need</a:t>
            </a:r>
            <a:r>
              <a:rPr lang="en-US" sz="2800" dirty="0">
                <a:effectLst/>
                <a:latin typeface="Arial" panose="020B0604020202020204" pitchFamily="34" charset="0"/>
                <a:ea typeface="Calibri" panose="020F0502020204030204" pitchFamily="34" charset="0"/>
                <a:cs typeface="Times New Roman" panose="02020603050405020304" pitchFamily="18" charset="0"/>
              </a:rPr>
              <a:t> to be ready to answer any man:           </a:t>
            </a:r>
            <a:r>
              <a:rPr lang="en-US" sz="3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 Peter 3:15</a:t>
            </a:r>
            <a:r>
              <a:rPr lang="en-US" sz="3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But sanctify the Lord God in your hearts, and always be ready to give a defense to everyone who asks you a reason for the hope that is in you, with meekness and fear;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u="sng" dirty="0">
                <a:effectLst/>
                <a:latin typeface="Arial" panose="020B0604020202020204" pitchFamily="34" charset="0"/>
                <a:ea typeface="Calibri" panose="020F0502020204030204" pitchFamily="34" charset="0"/>
                <a:cs typeface="Times New Roman" panose="02020603050405020304" pitchFamily="18" charset="0"/>
              </a:rPr>
              <a:t>We need</a:t>
            </a:r>
            <a:r>
              <a:rPr lang="en-US" sz="2800" dirty="0">
                <a:effectLst/>
                <a:latin typeface="Arial" panose="020B0604020202020204" pitchFamily="34" charset="0"/>
                <a:ea typeface="Calibri" panose="020F0502020204030204" pitchFamily="34" charset="0"/>
                <a:cs typeface="Times New Roman" panose="02020603050405020304" pitchFamily="18" charset="0"/>
              </a:rPr>
              <a:t> to be ready to do good unto all men: </a:t>
            </a:r>
            <a:r>
              <a:rPr lang="en-US" sz="3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Gal</a:t>
            </a:r>
            <a:r>
              <a:rPr lang="en-US" sz="36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a:t>
            </a:r>
            <a:r>
              <a:rPr lang="en-US" sz="3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6:10</a:t>
            </a:r>
            <a:r>
              <a:rPr lang="en-US" sz="3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Therefore, as we have opportunity, let us do good to all, especially to those who are of the household of faith.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35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008DAA54-F087-5B2A-6CEA-F672CCEB64AC}"/>
              </a:ext>
            </a:extLst>
          </p:cNvPr>
          <p:cNvSpPr txBox="1"/>
          <p:nvPr/>
        </p:nvSpPr>
        <p:spPr>
          <a:xfrm>
            <a:off x="377505" y="2474755"/>
            <a:ext cx="8472879" cy="3225498"/>
          </a:xfrm>
          <a:prstGeom prst="rect">
            <a:avLst/>
          </a:prstGeom>
          <a:noFill/>
        </p:spPr>
        <p:txBody>
          <a:bodyPr wrap="square">
            <a:spAutoFit/>
          </a:bodyPr>
          <a:lstStyle/>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solidFill>
                  <a:srgbClr val="0070C0"/>
                </a:solidFill>
                <a:effectLst/>
                <a:ea typeface="Calibri" panose="020F0502020204030204" pitchFamily="34" charset="0"/>
                <a:cs typeface="Times New Roman" panose="02020603050405020304" pitchFamily="18" charset="0"/>
              </a:rPr>
              <a:t>Acts 9:11,12 </a:t>
            </a:r>
            <a:r>
              <a:rPr lang="en-US" sz="2800" dirty="0">
                <a:effectLst/>
                <a:ea typeface="Calibri" panose="020F0502020204030204" pitchFamily="34" charset="0"/>
                <a:cs typeface="Times New Roman" panose="02020603050405020304" pitchFamily="18" charset="0"/>
              </a:rPr>
              <a:t>So the Lord said to him, "Arise and go to the street called Straight, and inquire at the house of Judas for one called Saul of Tarsus, for behold, he is praying. 12 "And in a vision he has seen a man named Ananias coming in and putting his hand on him, so that he might receive his sight."</a:t>
            </a:r>
          </a:p>
        </p:txBody>
      </p:sp>
      <p:sp>
        <p:nvSpPr>
          <p:cNvPr id="9" name="TextBox 8">
            <a:extLst>
              <a:ext uri="{FF2B5EF4-FFF2-40B4-BE49-F238E27FC236}">
                <a16:creationId xmlns:a16="http://schemas.microsoft.com/office/drawing/2014/main" id="{F4D3B6C2-1669-AC55-67E5-F5466EAA70DD}"/>
              </a:ext>
            </a:extLst>
          </p:cNvPr>
          <p:cNvSpPr txBox="1"/>
          <p:nvPr/>
        </p:nvSpPr>
        <p:spPr>
          <a:xfrm>
            <a:off x="604006" y="837769"/>
            <a:ext cx="8170878" cy="1754326"/>
          </a:xfrm>
          <a:prstGeom prst="rect">
            <a:avLst/>
          </a:prstGeom>
          <a:no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2. Courage caused him to ponder going where he normally would not have</a:t>
            </a:r>
            <a:r>
              <a:rPr kumimoji="0" lang="en-US"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gone </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(vs. 11,12).</a:t>
            </a:r>
            <a:endParaRPr kumimoji="0" lang="en-US"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3110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04D6854E-D026-76FD-29A0-39B5FC7E335A}"/>
              </a:ext>
            </a:extLst>
          </p:cNvPr>
          <p:cNvSpPr txBox="1"/>
          <p:nvPr/>
        </p:nvSpPr>
        <p:spPr>
          <a:xfrm>
            <a:off x="545286" y="1057013"/>
            <a:ext cx="8170876" cy="4940776"/>
          </a:xfrm>
          <a:prstGeom prst="rect">
            <a:avLst/>
          </a:prstGeom>
          <a:noFill/>
        </p:spPr>
        <p:txBody>
          <a:bodyPr wrap="square">
            <a:spAutoFit/>
          </a:bodyPr>
          <a:lstStyle/>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Have you ever wanted to talk to a loved one, but you were afraid of what they might think?</a:t>
            </a: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Have you ever thought about talking to that fellow employee, but you were afraid that he might get mad at you?</a:t>
            </a: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Have you ever been talking to your next-door neighbor, but you could not muster up enough courage to talk to him/her about the gospel?</a:t>
            </a:r>
          </a:p>
          <a:p>
            <a:pPr marL="0" marR="0">
              <a:lnSpc>
                <a:spcPct val="115000"/>
              </a:lnSpc>
              <a:spcBef>
                <a:spcPts val="0"/>
              </a:spcBef>
              <a:spcAft>
                <a:spcPts val="0"/>
              </a:spcAft>
            </a:pPr>
            <a:r>
              <a:rPr lang="en-US" sz="1400" dirty="0">
                <a:solidFill>
                  <a:srgbClr val="FF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809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D40A5F83-1047-3724-EBEB-E24492A1C5CF}"/>
              </a:ext>
            </a:extLst>
          </p:cNvPr>
          <p:cNvSpPr txBox="1"/>
          <p:nvPr/>
        </p:nvSpPr>
        <p:spPr>
          <a:xfrm>
            <a:off x="427839" y="1065402"/>
            <a:ext cx="8254767" cy="470898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ea typeface="Calibri" panose="020F0502020204030204" pitchFamily="34" charset="0"/>
                <a:cs typeface="Times New Roman" panose="02020603050405020304" pitchFamily="18" charset="0"/>
              </a:rPr>
              <a:t>All that those situations prove is that you are human. </a:t>
            </a:r>
          </a:p>
          <a:p>
            <a:pPr marL="0" marR="0">
              <a:spcBef>
                <a:spcPts val="0"/>
              </a:spcBef>
              <a:spcAft>
                <a:spcPts val="0"/>
              </a:spcAft>
            </a:pPr>
            <a:r>
              <a:rPr lang="en-US" sz="3600" dirty="0">
                <a:solidFill>
                  <a:srgbClr val="000000"/>
                </a:solidFill>
                <a:effectLst/>
                <a:ea typeface="Calibri" panose="020F0502020204030204" pitchFamily="34" charset="0"/>
                <a:cs typeface="Times New Roman" panose="02020603050405020304" pitchFamily="18" charset="0"/>
              </a:rPr>
              <a:t>However, we</a:t>
            </a:r>
            <a:r>
              <a:rPr lang="en-US" sz="3600" dirty="0">
                <a:ea typeface="Calibri" panose="020F0502020204030204" pitchFamily="34" charset="0"/>
                <a:cs typeface="Times New Roman" panose="02020603050405020304" pitchFamily="18" charset="0"/>
              </a:rPr>
              <a:t> </a:t>
            </a:r>
            <a:r>
              <a:rPr lang="en-US" sz="3600" dirty="0">
                <a:solidFill>
                  <a:srgbClr val="000000"/>
                </a:solidFill>
                <a:effectLst/>
                <a:ea typeface="Calibri" panose="020F0502020204030204" pitchFamily="34" charset="0"/>
                <a:cs typeface="Times New Roman" panose="02020603050405020304" pitchFamily="18" charset="0"/>
              </a:rPr>
              <a:t>need to develop the kind of courage that God would have us have.</a:t>
            </a:r>
            <a:endParaRPr lang="en-US" sz="3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000000"/>
                </a:solidFill>
                <a:effectLst/>
                <a:ea typeface="Calibri" panose="020F0502020204030204" pitchFamily="34" charset="0"/>
                <a:cs typeface="Times New Roman" panose="02020603050405020304" pitchFamily="18" charset="0"/>
              </a:rPr>
              <a:t> </a:t>
            </a:r>
            <a:endParaRPr lang="en-US" sz="3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solidFill>
                  <a:srgbClr val="0070C0"/>
                </a:solidFill>
                <a:effectLst/>
                <a:ea typeface="Calibri" panose="020F0502020204030204" pitchFamily="34" charset="0"/>
                <a:cs typeface="Times New Roman" panose="02020603050405020304" pitchFamily="18" charset="0"/>
              </a:rPr>
              <a:t>2 Tim.1:7</a:t>
            </a:r>
            <a:r>
              <a:rPr lang="en-US" sz="4000" dirty="0">
                <a:solidFill>
                  <a:srgbClr val="0070C0"/>
                </a:solidFill>
                <a:effectLst/>
                <a:ea typeface="Calibri" panose="020F0502020204030204" pitchFamily="34" charset="0"/>
                <a:cs typeface="Times New Roman" panose="02020603050405020304" pitchFamily="18" charset="0"/>
              </a:rPr>
              <a:t> </a:t>
            </a:r>
            <a:r>
              <a:rPr lang="en-US" sz="4000" dirty="0">
                <a:solidFill>
                  <a:srgbClr val="000000"/>
                </a:solidFill>
                <a:effectLst/>
                <a:ea typeface="Calibri" panose="020F0502020204030204" pitchFamily="34" charset="0"/>
                <a:cs typeface="Times New Roman" panose="02020603050405020304" pitchFamily="18" charset="0"/>
              </a:rPr>
              <a:t>For God has not given us a spirit of fear, </a:t>
            </a:r>
            <a:r>
              <a:rPr lang="en-US" sz="4000" u="sng" dirty="0">
                <a:solidFill>
                  <a:srgbClr val="000000"/>
                </a:solidFill>
                <a:effectLst/>
                <a:ea typeface="Calibri" panose="020F0502020204030204" pitchFamily="34" charset="0"/>
                <a:cs typeface="Times New Roman" panose="02020603050405020304" pitchFamily="18" charset="0"/>
              </a:rPr>
              <a:t>but of power</a:t>
            </a:r>
            <a:r>
              <a:rPr lang="en-US" sz="4000" dirty="0">
                <a:solidFill>
                  <a:srgbClr val="000000"/>
                </a:solidFill>
                <a:effectLst/>
                <a:ea typeface="Calibri" panose="020F0502020204030204" pitchFamily="34" charset="0"/>
                <a:cs typeface="Times New Roman" panose="02020603050405020304" pitchFamily="18" charset="0"/>
              </a:rPr>
              <a:t> and of </a:t>
            </a:r>
            <a:r>
              <a:rPr lang="en-US" sz="4000" u="sng" dirty="0">
                <a:solidFill>
                  <a:srgbClr val="000000"/>
                </a:solidFill>
                <a:effectLst/>
                <a:ea typeface="Calibri" panose="020F0502020204030204" pitchFamily="34" charset="0"/>
                <a:cs typeface="Times New Roman" panose="02020603050405020304" pitchFamily="18" charset="0"/>
              </a:rPr>
              <a:t>love</a:t>
            </a:r>
            <a:r>
              <a:rPr lang="en-US" sz="4000" dirty="0">
                <a:solidFill>
                  <a:srgbClr val="000000"/>
                </a:solidFill>
                <a:effectLst/>
                <a:ea typeface="Calibri" panose="020F0502020204030204" pitchFamily="34" charset="0"/>
                <a:cs typeface="Times New Roman" panose="02020603050405020304" pitchFamily="18" charset="0"/>
              </a:rPr>
              <a:t> and of </a:t>
            </a:r>
            <a:r>
              <a:rPr lang="en-US" sz="4000" u="sng" dirty="0">
                <a:solidFill>
                  <a:srgbClr val="000000"/>
                </a:solidFill>
                <a:effectLst/>
                <a:ea typeface="Calibri" panose="020F0502020204030204" pitchFamily="34" charset="0"/>
                <a:cs typeface="Times New Roman" panose="02020603050405020304" pitchFamily="18" charset="0"/>
              </a:rPr>
              <a:t>a sound mind</a:t>
            </a:r>
            <a:r>
              <a:rPr lang="en-US" sz="4000" dirty="0">
                <a:solidFill>
                  <a:srgbClr val="000000"/>
                </a:solidFill>
                <a:effectLst/>
                <a:ea typeface="Calibri" panose="020F0502020204030204" pitchFamily="34" charset="0"/>
                <a:cs typeface="Times New Roman" panose="02020603050405020304" pitchFamily="18" charset="0"/>
              </a:rPr>
              <a:t>.</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49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2C903961-00F4-F712-8AED-9619152D59F0}"/>
              </a:ext>
            </a:extLst>
          </p:cNvPr>
          <p:cNvSpPr txBox="1"/>
          <p:nvPr/>
        </p:nvSpPr>
        <p:spPr>
          <a:xfrm>
            <a:off x="369116" y="1644242"/>
            <a:ext cx="8472880" cy="4666277"/>
          </a:xfrm>
          <a:prstGeom prst="rect">
            <a:avLst/>
          </a:prstGeom>
          <a:noFill/>
        </p:spPr>
        <p:txBody>
          <a:bodyPr wrap="square">
            <a:spAutoFit/>
          </a:bodyPr>
          <a:lstStyle/>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Acts 9:13,14 </a:t>
            </a:r>
            <a:r>
              <a:rPr lang="en-US"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 Ananias answered, "Lord, I have heard from many about this man, how much harm he has done to Your saints in Jerusalem. 14 "And here he has authority from the chief priests to bind all who call on Your name."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Brethren need to be informed and know what is going on in the world and</a:t>
            </a:r>
            <a:r>
              <a:rPr lang="en-US" sz="2400" dirty="0">
                <a:latin typeface="Calibri" panose="020F0502020204030204" pitchFamily="34" charset="0"/>
                <a:ea typeface="Calibri" panose="020F0502020204030204" pitchFamily="34" charset="0"/>
                <a:cs typeface="Times New Roman" panose="02020603050405020304" pitchFamily="18" charset="0"/>
              </a:rPr>
              <a:t> in the</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brotherhood.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need to know who is destroying the cause of Christ, whether they are members or non-members.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13800CF-8488-258F-9622-AA35A06E272B}"/>
              </a:ext>
            </a:extLst>
          </p:cNvPr>
          <p:cNvSpPr txBox="1"/>
          <p:nvPr/>
        </p:nvSpPr>
        <p:spPr>
          <a:xfrm>
            <a:off x="0" y="834662"/>
            <a:ext cx="9144000" cy="1325556"/>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3. Courage caused him to be realistic </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(vs.13,14)</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516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CEDCEC0C-C847-BA21-2EFC-FFFDD4F34E54}"/>
              </a:ext>
            </a:extLst>
          </p:cNvPr>
          <p:cNvSpPr txBox="1"/>
          <p:nvPr/>
        </p:nvSpPr>
        <p:spPr>
          <a:xfrm>
            <a:off x="788565" y="1179465"/>
            <a:ext cx="6988029" cy="4493538"/>
          </a:xfrm>
          <a:prstGeom prst="rect">
            <a:avLst/>
          </a:prstGeom>
          <a:noFill/>
        </p:spPr>
        <p:txBody>
          <a:bodyPr wrap="square">
            <a:spAutoFit/>
          </a:bodyPr>
          <a:lstStyle/>
          <a:p>
            <a:pPr marL="0" marR="0">
              <a:lnSpc>
                <a:spcPct val="115000"/>
              </a:lnSpc>
              <a:spcBef>
                <a:spcPts val="0"/>
              </a:spcBef>
              <a:spcAft>
                <a:spcPts val="0"/>
              </a:spcAft>
            </a:pPr>
            <a:r>
              <a:rPr lang="en-US" sz="4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Deut. 31:6 </a:t>
            </a:r>
          </a:p>
          <a:p>
            <a:pPr marL="0" marR="0">
              <a:spcBef>
                <a:spcPts val="0"/>
              </a:spcBef>
              <a:spcAft>
                <a:spcPts val="0"/>
              </a:spcAft>
            </a:pPr>
            <a:r>
              <a:rPr lang="en-US" sz="4000" dirty="0">
                <a:effectLst/>
                <a:ea typeface="Calibri" panose="020F0502020204030204" pitchFamily="34" charset="0"/>
                <a:cs typeface="Times New Roman" panose="02020603050405020304" pitchFamily="18" charset="0"/>
              </a:rPr>
              <a:t>"Be strong and of good courage, do not fear nor be afraid of them; for the LORD your God, He is the One who goes with you. He will not leave you nor forsake you."</a:t>
            </a:r>
          </a:p>
        </p:txBody>
      </p:sp>
    </p:spTree>
    <p:extLst>
      <p:ext uri="{BB962C8B-B14F-4D97-AF65-F5344CB8AC3E}">
        <p14:creationId xmlns:p14="http://schemas.microsoft.com/office/powerpoint/2010/main" val="376125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C2C7F344-60F9-B32A-D803-3815E07A8FF4}"/>
              </a:ext>
            </a:extLst>
          </p:cNvPr>
          <p:cNvSpPr txBox="1"/>
          <p:nvPr/>
        </p:nvSpPr>
        <p:spPr>
          <a:xfrm>
            <a:off x="494950" y="788565"/>
            <a:ext cx="8204433" cy="5509200"/>
          </a:xfrm>
          <a:prstGeom prst="rect">
            <a:avLst/>
          </a:prstGeom>
          <a:noFill/>
        </p:spPr>
        <p:txBody>
          <a:bodyPr wrap="square">
            <a:spAutoFit/>
          </a:bodyPr>
          <a:lstStyle/>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Ananias was not trying to forsake his work. He was just making sure he</a:t>
            </a:r>
            <a:r>
              <a:rPr lang="en-US" sz="3200" dirty="0">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was following the right course.</a:t>
            </a:r>
          </a:p>
          <a:p>
            <a:pPr marL="342900" marR="0" lvl="0" indent="-342900">
              <a:spcBef>
                <a:spcPts val="0"/>
              </a:spcBef>
              <a:spcAft>
                <a:spcPts val="0"/>
              </a:spcAft>
              <a:buFont typeface="Symbol" panose="05050102010706020507" pitchFamily="18" charset="2"/>
              <a:buChar char=""/>
            </a:pPr>
            <a:r>
              <a:rPr lang="en-US" sz="3200" dirty="0">
                <a:effectLst/>
                <a:ea typeface="Calibri" panose="020F0502020204030204" pitchFamily="34" charset="0"/>
                <a:cs typeface="Times New Roman" panose="02020603050405020304" pitchFamily="18" charset="0"/>
              </a:rPr>
              <a:t>Paul was the man persecuting and killing the Christians.</a:t>
            </a:r>
          </a:p>
          <a:p>
            <a:pPr marL="342900" marR="0" lvl="0" indent="-342900">
              <a:spcBef>
                <a:spcPts val="0"/>
              </a:spcBef>
              <a:spcAft>
                <a:spcPts val="0"/>
              </a:spcAft>
              <a:buFont typeface="Symbol" panose="05050102010706020507" pitchFamily="18" charset="2"/>
              <a:buChar char=""/>
            </a:pPr>
            <a:r>
              <a:rPr lang="en-US" sz="3200" dirty="0">
                <a:effectLst/>
                <a:ea typeface="Calibri" panose="020F0502020204030204" pitchFamily="34" charset="0"/>
                <a:cs typeface="Times New Roman" panose="02020603050405020304" pitchFamily="18" charset="0"/>
              </a:rPr>
              <a:t>Naturally, Ananias feared for his life and wanted to be certain of the situation.</a:t>
            </a: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There was a time when men of God fled.</a:t>
            </a: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a:t>
            </a:r>
            <a:r>
              <a:rPr lang="en-US" sz="3200" b="1" dirty="0">
                <a:solidFill>
                  <a:srgbClr val="0070C0"/>
                </a:solidFill>
                <a:effectLst/>
                <a:ea typeface="Calibri" panose="020F0502020204030204" pitchFamily="34" charset="0"/>
                <a:cs typeface="Times New Roman" panose="02020603050405020304" pitchFamily="18" charset="0"/>
              </a:rPr>
              <a:t>1 Kings 19</a:t>
            </a:r>
            <a:r>
              <a:rPr lang="en-US" sz="3200" dirty="0">
                <a:effectLst/>
                <a:ea typeface="Calibri" panose="020F0502020204030204" pitchFamily="34" charset="0"/>
                <a:cs typeface="Times New Roman" panose="02020603050405020304" pitchFamily="18" charset="0"/>
              </a:rPr>
              <a:t>): Elijah fled for his life after killing the prophets of Baal.</a:t>
            </a:r>
          </a:p>
        </p:txBody>
      </p:sp>
    </p:spTree>
    <p:extLst>
      <p:ext uri="{BB962C8B-B14F-4D97-AF65-F5344CB8AC3E}">
        <p14:creationId xmlns:p14="http://schemas.microsoft.com/office/powerpoint/2010/main" val="2245927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816679D-79FE-DE45-1673-63A82AE89D9C}"/>
              </a:ext>
            </a:extLst>
          </p:cNvPr>
          <p:cNvSpPr txBox="1"/>
          <p:nvPr/>
        </p:nvSpPr>
        <p:spPr>
          <a:xfrm>
            <a:off x="167779" y="726272"/>
            <a:ext cx="8548381" cy="5649526"/>
          </a:xfrm>
          <a:prstGeom prst="rect">
            <a:avLst/>
          </a:prstGeom>
          <a:noFill/>
        </p:spPr>
        <p:txBody>
          <a:bodyPr wrap="square">
            <a:spAutoFit/>
          </a:bodyPr>
          <a:lstStyle/>
          <a:p>
            <a:pPr marL="0" marR="0">
              <a:lnSpc>
                <a:spcPct val="115000"/>
              </a:lnSpc>
              <a:spcBef>
                <a:spcPts val="0"/>
              </a:spcBef>
              <a:spcAft>
                <a:spcPts val="0"/>
              </a:spcAft>
            </a:pPr>
            <a:r>
              <a:rPr lang="en-US" sz="2800" dirty="0">
                <a:solidFill>
                  <a:srgbClr val="000000"/>
                </a:solidFill>
                <a:effectLst/>
                <a:ea typeface="Calibri" panose="020F0502020204030204" pitchFamily="34" charset="0"/>
                <a:cs typeface="Times New Roman" panose="02020603050405020304" pitchFamily="18" charset="0"/>
              </a:rPr>
              <a:t>Even Jesus himself fled on occasions:</a:t>
            </a:r>
            <a:endParaRPr lang="en-US" sz="28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dirty="0">
                <a:solidFill>
                  <a:srgbClr val="0070C0"/>
                </a:solidFill>
                <a:effectLst/>
                <a:ea typeface="Calibri" panose="020F0502020204030204" pitchFamily="34" charset="0"/>
                <a:cs typeface="Times New Roman" panose="02020603050405020304" pitchFamily="18" charset="0"/>
              </a:rPr>
              <a:t>John 8:59</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solidFill>
                  <a:srgbClr val="000000"/>
                </a:solidFill>
                <a:effectLst/>
                <a:ea typeface="Calibri" panose="020F0502020204030204" pitchFamily="34" charset="0"/>
                <a:cs typeface="Times New Roman" panose="02020603050405020304" pitchFamily="18" charset="0"/>
              </a:rPr>
              <a:t>Then they took up stones to throw at Him; but Jesus hid Himself and went out of the temple, going through the midst of them, and so passed by. </a:t>
            </a:r>
            <a:endParaRPr lang="en-US" sz="28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solidFill>
                  <a:srgbClr val="000000"/>
                </a:solidFill>
                <a:effectLst/>
                <a:ea typeface="Calibri" panose="020F0502020204030204" pitchFamily="34"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0"/>
              </a:spcAft>
              <a:buFont typeface="Arial" panose="020B0604020202020204" pitchFamily="34" charset="0"/>
              <a:buChar char="•"/>
            </a:pPr>
            <a:r>
              <a:rPr lang="en-US" sz="2800" b="1" dirty="0">
                <a:solidFill>
                  <a:srgbClr val="0070C0"/>
                </a:solidFill>
                <a:effectLst/>
                <a:ea typeface="Calibri" panose="020F0502020204030204" pitchFamily="34" charset="0"/>
                <a:cs typeface="Times New Roman" panose="02020603050405020304" pitchFamily="18" charset="0"/>
              </a:rPr>
              <a:t>Luke 4:28</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solidFill>
                  <a:srgbClr val="000000"/>
                </a:solidFill>
                <a:effectLst/>
                <a:ea typeface="Calibri" panose="020F0502020204030204" pitchFamily="34" charset="0"/>
                <a:cs typeface="Times New Roman" panose="02020603050405020304" pitchFamily="18" charset="0"/>
              </a:rPr>
              <a:t>So all those in the synagogue, when they heard these things, were filled with wrath,</a:t>
            </a:r>
            <a:r>
              <a:rPr lang="en-US" sz="2800" dirty="0">
                <a:ea typeface="Calibri" panose="020F0502020204030204" pitchFamily="34" charset="0"/>
                <a:cs typeface="Times New Roman" panose="02020603050405020304" pitchFamily="18" charset="0"/>
              </a:rPr>
              <a:t> </a:t>
            </a:r>
            <a:r>
              <a:rPr lang="en-US" sz="2800" dirty="0">
                <a:solidFill>
                  <a:srgbClr val="000000"/>
                </a:solidFill>
                <a:effectLst/>
                <a:ea typeface="Calibri" panose="020F0502020204030204" pitchFamily="34" charset="0"/>
                <a:cs typeface="Times New Roman" panose="02020603050405020304" pitchFamily="18" charset="0"/>
              </a:rPr>
              <a:t>29 and rose up and thrust Him out of the city; and they led Him to the brow of the hill on which their city was built, that they might throw Him down over the cliff. 30 Then passing through the midst of them, He went His way.  </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437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F4AD144-0580-F7E1-762F-93D975EB9498}"/>
              </a:ext>
            </a:extLst>
          </p:cNvPr>
          <p:cNvSpPr txBox="1"/>
          <p:nvPr/>
        </p:nvSpPr>
        <p:spPr>
          <a:xfrm>
            <a:off x="587229" y="1065402"/>
            <a:ext cx="8313489" cy="4898723"/>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ea typeface="Calibri" panose="020F0502020204030204" pitchFamily="34" charset="0"/>
                <a:cs typeface="Times New Roman" panose="02020603050405020304" pitchFamily="18" charset="0"/>
              </a:rPr>
              <a:t>We need to be realistic with our courage today.</a:t>
            </a:r>
            <a:endParaRPr lang="en-US" sz="36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600" dirty="0">
                <a:solidFill>
                  <a:srgbClr val="000000"/>
                </a:solidFill>
                <a:effectLst/>
                <a:ea typeface="Calibri" panose="020F0502020204030204" pitchFamily="34" charset="0"/>
                <a:cs typeface="Times New Roman" panose="02020603050405020304" pitchFamily="18" charset="0"/>
              </a:rPr>
              <a:t>We need to study the situation.</a:t>
            </a:r>
            <a:endParaRPr lang="en-US" sz="36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600" dirty="0">
                <a:solidFill>
                  <a:srgbClr val="000000"/>
                </a:solidFill>
                <a:effectLst/>
                <a:ea typeface="Calibri" panose="020F0502020204030204" pitchFamily="34" charset="0"/>
                <a:cs typeface="Times New Roman" panose="02020603050405020304" pitchFamily="18" charset="0"/>
              </a:rPr>
              <a:t>We need to make righteous judgments.</a:t>
            </a:r>
            <a:endParaRPr lang="en-US" sz="3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000000"/>
                </a:solidFill>
                <a:effectLst/>
                <a:ea typeface="Calibri" panose="020F0502020204030204" pitchFamily="34" charset="0"/>
                <a:cs typeface="Times New Roman" panose="02020603050405020304" pitchFamily="18" charset="0"/>
              </a:rPr>
              <a:t> </a:t>
            </a:r>
            <a:endParaRPr lang="en-US" sz="3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000000"/>
                </a:solidFill>
                <a:effectLst/>
                <a:ea typeface="Calibri" panose="020F0502020204030204" pitchFamily="34" charset="0"/>
                <a:cs typeface="Times New Roman" panose="02020603050405020304" pitchFamily="18" charset="0"/>
              </a:rPr>
              <a:t>We need to be willing to do whatever is needed, but make sure that</a:t>
            </a:r>
            <a:r>
              <a:rPr lang="en-US" sz="3600" dirty="0">
                <a:ea typeface="Calibri" panose="020F0502020204030204" pitchFamily="34" charset="0"/>
                <a:cs typeface="Times New Roman" panose="02020603050405020304" pitchFamily="18" charset="0"/>
              </a:rPr>
              <a:t> </a:t>
            </a:r>
            <a:r>
              <a:rPr lang="en-US" sz="3600" dirty="0">
                <a:solidFill>
                  <a:srgbClr val="000000"/>
                </a:solidFill>
                <a:effectLst/>
                <a:ea typeface="Calibri" panose="020F0502020204030204" pitchFamily="34" charset="0"/>
                <a:cs typeface="Times New Roman" panose="02020603050405020304" pitchFamily="18" charset="0"/>
              </a:rPr>
              <a:t>we are following the right course (Bible).</a:t>
            </a:r>
            <a:endParaRPr lang="en-US" sz="36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566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640693C2-B009-C194-7612-F02B9632B2F8}"/>
              </a:ext>
            </a:extLst>
          </p:cNvPr>
          <p:cNvSpPr txBox="1"/>
          <p:nvPr/>
        </p:nvSpPr>
        <p:spPr>
          <a:xfrm>
            <a:off x="503340" y="1510018"/>
            <a:ext cx="8212821" cy="4678204"/>
          </a:xfrm>
          <a:prstGeom prst="rect">
            <a:avLst/>
          </a:prstGeom>
          <a:noFill/>
        </p:spPr>
        <p:txBody>
          <a:bodyPr wrap="square">
            <a:spAutoFit/>
          </a:bodyPr>
          <a:lstStyle/>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0070C0"/>
                </a:solidFill>
                <a:effectLst/>
                <a:ea typeface="Calibri" panose="020F0502020204030204" pitchFamily="34" charset="0"/>
                <a:cs typeface="Times New Roman" panose="02020603050405020304" pitchFamily="18" charset="0"/>
              </a:rPr>
              <a:t>Acts 9:15-17 </a:t>
            </a:r>
            <a:r>
              <a:rPr lang="en-US" sz="2800" dirty="0">
                <a:solidFill>
                  <a:srgbClr val="000000"/>
                </a:solidFill>
                <a:effectLst/>
                <a:ea typeface="Calibri" panose="020F0502020204030204" pitchFamily="34" charset="0"/>
                <a:cs typeface="Times New Roman" panose="02020603050405020304" pitchFamily="18" charset="0"/>
              </a:rPr>
              <a:t>But the Lord said to him, "Go, for he is a chosen vessel of Mine to bear My name before Gentiles, kings, and the children of Israel. 16 "For I will show him how many things he must suffer for My name's sake." 17 And Ananias went his way and entered the house; and laying his hands on him he said, "Brother Saul, the Lord Jesus, who appeared to you on the road as you came, has sent me that you may receive your sight and be filled with the Holy Spirit."</a:t>
            </a:r>
            <a:endParaRPr lang="en-US" sz="2800" dirty="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41B3FB-BEC3-83A6-1E6D-BA802B3D292B}"/>
              </a:ext>
            </a:extLst>
          </p:cNvPr>
          <p:cNvSpPr txBox="1"/>
          <p:nvPr/>
        </p:nvSpPr>
        <p:spPr>
          <a:xfrm>
            <a:off x="0" y="827673"/>
            <a:ext cx="9144000" cy="1325556"/>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4. Courage caused him to be receptive  to God's word </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(vs.15-17).</a:t>
            </a:r>
            <a:endParaRPr kumimoji="0" lang="en-US"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8431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EF534370-DB4D-5F80-8CC3-D83392484C25}"/>
              </a:ext>
            </a:extLst>
          </p:cNvPr>
          <p:cNvSpPr txBox="1"/>
          <p:nvPr/>
        </p:nvSpPr>
        <p:spPr>
          <a:xfrm>
            <a:off x="721453" y="1199626"/>
            <a:ext cx="7717872" cy="4298100"/>
          </a:xfrm>
          <a:prstGeom prst="rect">
            <a:avLst/>
          </a:prstGeom>
          <a:noFill/>
        </p:spPr>
        <p:txBody>
          <a:bodyPr wrap="square">
            <a:spAutoFit/>
          </a:bodyPr>
          <a:lstStyle/>
          <a:p>
            <a:pPr marL="0" marR="0" algn="ctr">
              <a:lnSpc>
                <a:spcPct val="115000"/>
              </a:lnSpc>
              <a:spcBef>
                <a:spcPts val="0"/>
              </a:spcBef>
              <a:spcAft>
                <a:spcPts val="0"/>
              </a:spcAft>
            </a:pPr>
            <a:r>
              <a:rPr lang="en-US" sz="4000" dirty="0">
                <a:solidFill>
                  <a:srgbClr val="000000"/>
                </a:solidFill>
                <a:effectLst/>
                <a:ea typeface="Calibri" panose="020F0502020204030204" pitchFamily="34" charset="0"/>
                <a:cs typeface="Times New Roman" panose="02020603050405020304" pitchFamily="18" charset="0"/>
              </a:rPr>
              <a:t>Ananias was ready to do what was needed, but he was realistic to the situation.</a:t>
            </a:r>
            <a:r>
              <a:rPr lang="en-US" sz="4000" dirty="0">
                <a:ea typeface="Calibri" panose="020F0502020204030204" pitchFamily="34" charset="0"/>
                <a:cs typeface="Times New Roman" panose="02020603050405020304" pitchFamily="18" charset="0"/>
              </a:rPr>
              <a:t> </a:t>
            </a:r>
            <a:r>
              <a:rPr lang="en-US" sz="4000" dirty="0">
                <a:solidFill>
                  <a:srgbClr val="000000"/>
                </a:solidFill>
                <a:effectLst/>
                <a:ea typeface="Calibri" panose="020F0502020204030204" pitchFamily="34" charset="0"/>
                <a:cs typeface="Times New Roman" panose="02020603050405020304" pitchFamily="18" charset="0"/>
              </a:rPr>
              <a:t>When he realized </a:t>
            </a:r>
          </a:p>
          <a:p>
            <a:pPr marL="0" marR="0" algn="ctr">
              <a:lnSpc>
                <a:spcPct val="115000"/>
              </a:lnSpc>
              <a:spcBef>
                <a:spcPts val="0"/>
              </a:spcBef>
              <a:spcAft>
                <a:spcPts val="0"/>
              </a:spcAft>
            </a:pPr>
            <a:r>
              <a:rPr lang="en-US" sz="4000" dirty="0">
                <a:solidFill>
                  <a:srgbClr val="000000"/>
                </a:solidFill>
                <a:effectLst/>
                <a:ea typeface="Calibri" panose="020F0502020204030204" pitchFamily="34" charset="0"/>
                <a:cs typeface="Times New Roman" panose="02020603050405020304" pitchFamily="18" charset="0"/>
              </a:rPr>
              <a:t>(through the word of the Lord) that God meant what he</a:t>
            </a:r>
            <a:r>
              <a:rPr lang="en-US" sz="4000" dirty="0">
                <a:ea typeface="Calibri" panose="020F0502020204030204" pitchFamily="34" charset="0"/>
                <a:cs typeface="Times New Roman" panose="02020603050405020304" pitchFamily="18" charset="0"/>
              </a:rPr>
              <a:t> </a:t>
            </a:r>
            <a:r>
              <a:rPr lang="en-US" sz="4000" dirty="0">
                <a:solidFill>
                  <a:srgbClr val="000000"/>
                </a:solidFill>
                <a:effectLst/>
                <a:ea typeface="Calibri" panose="020F0502020204030204" pitchFamily="34" charset="0"/>
                <a:cs typeface="Times New Roman" panose="02020603050405020304" pitchFamily="18" charset="0"/>
              </a:rPr>
              <a:t>said, </a:t>
            </a:r>
          </a:p>
          <a:p>
            <a:pPr marL="0" marR="0" algn="ctr">
              <a:lnSpc>
                <a:spcPct val="115000"/>
              </a:lnSpc>
              <a:spcBef>
                <a:spcPts val="0"/>
              </a:spcBef>
              <a:spcAft>
                <a:spcPts val="0"/>
              </a:spcAft>
            </a:pPr>
            <a:r>
              <a:rPr lang="en-US" sz="4000" dirty="0">
                <a:solidFill>
                  <a:srgbClr val="000000"/>
                </a:solidFill>
                <a:effectLst/>
                <a:ea typeface="Calibri" panose="020F0502020204030204" pitchFamily="34" charset="0"/>
                <a:cs typeface="Times New Roman" panose="02020603050405020304" pitchFamily="18" charset="0"/>
              </a:rPr>
              <a:t>he was receptive to what God said.</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082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BB4F3309-AD68-1FD1-5388-9C84D0E62ABF}"/>
              </a:ext>
            </a:extLst>
          </p:cNvPr>
          <p:cNvSpPr txBox="1"/>
          <p:nvPr/>
        </p:nvSpPr>
        <p:spPr>
          <a:xfrm>
            <a:off x="453005" y="970909"/>
            <a:ext cx="7734649" cy="1569660"/>
          </a:xfrm>
          <a:prstGeom prst="rect">
            <a:avLst/>
          </a:prstGeom>
          <a:noFill/>
        </p:spPr>
        <p:txBody>
          <a:bodyPr wrap="square">
            <a:spAutoFit/>
          </a:bodyPr>
          <a:lstStyle/>
          <a:p>
            <a:pPr marL="0" marR="0">
              <a:spcBef>
                <a:spcPts val="0"/>
              </a:spcBef>
              <a:spcAft>
                <a:spcPts val="0"/>
              </a:spcAft>
            </a:pPr>
            <a:r>
              <a:rPr lang="en-US" sz="3200" dirty="0">
                <a:solidFill>
                  <a:srgbClr val="000000"/>
                </a:solidFill>
                <a:effectLst/>
                <a:ea typeface="Calibri" panose="020F0502020204030204" pitchFamily="34" charset="0"/>
                <a:cs typeface="Times New Roman" panose="02020603050405020304" pitchFamily="18" charset="0"/>
              </a:rPr>
              <a:t>The Lord often has a higher purpose than our finite minds can grasp: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u="sng" dirty="0">
                <a:solidFill>
                  <a:srgbClr val="0070C0"/>
                </a:solidFill>
                <a:effectLst/>
                <a:ea typeface="Calibri" panose="020F0502020204030204" pitchFamily="34" charset="0"/>
                <a:cs typeface="Times New Roman" panose="02020603050405020304" pitchFamily="18" charset="0"/>
              </a:rPr>
              <a:t>Isaiah 55:8-11 </a:t>
            </a:r>
            <a:endParaRPr lang="en-US" sz="3200" b="1" dirty="0">
              <a:solidFill>
                <a:srgbClr val="0070C0"/>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DD628A-D2DA-0F5D-FE3A-821E23B62F9E}"/>
              </a:ext>
            </a:extLst>
          </p:cNvPr>
          <p:cNvSpPr txBox="1"/>
          <p:nvPr/>
        </p:nvSpPr>
        <p:spPr>
          <a:xfrm>
            <a:off x="562062" y="2734811"/>
            <a:ext cx="8019876" cy="3323987"/>
          </a:xfrm>
          <a:prstGeom prst="rect">
            <a:avLst/>
          </a:prstGeom>
          <a:noFill/>
        </p:spPr>
        <p:txBody>
          <a:bodyPr wrap="square" rtlCol="0">
            <a:spAutoFit/>
          </a:bodyPr>
          <a:lstStyle/>
          <a:p>
            <a:r>
              <a:rPr lang="en-US" sz="2100" dirty="0"/>
              <a:t>For My thoughts are not your thoughts, Nor are your ways My ways," says the LORD.</a:t>
            </a:r>
          </a:p>
          <a:p>
            <a:r>
              <a:rPr lang="en-US" sz="2100" b="1" dirty="0">
                <a:solidFill>
                  <a:srgbClr val="0070C0"/>
                </a:solidFill>
              </a:rPr>
              <a:t> 9</a:t>
            </a:r>
            <a:r>
              <a:rPr lang="en-US" sz="2100" dirty="0"/>
              <a:t> "For as the heavens are higher than the earth, So are My ways higher than your ways, And My thoughts than your thoughts.</a:t>
            </a:r>
          </a:p>
          <a:p>
            <a:r>
              <a:rPr lang="en-US" sz="2100" dirty="0"/>
              <a:t> </a:t>
            </a:r>
            <a:r>
              <a:rPr lang="en-US" sz="2100" b="1" dirty="0">
                <a:solidFill>
                  <a:srgbClr val="0070C0"/>
                </a:solidFill>
              </a:rPr>
              <a:t>10</a:t>
            </a:r>
            <a:r>
              <a:rPr lang="en-US" sz="2100" dirty="0"/>
              <a:t> "For as the rain comes down, and the snow from heaven, And do not return there, But water the earth, And make it bring forth and bud, That it may give seed to the </a:t>
            </a:r>
            <a:r>
              <a:rPr lang="en-US" sz="2100" dirty="0" err="1"/>
              <a:t>sower</a:t>
            </a:r>
            <a:r>
              <a:rPr lang="en-US" sz="2100" dirty="0"/>
              <a:t> And bread to the eater,</a:t>
            </a:r>
          </a:p>
          <a:p>
            <a:r>
              <a:rPr lang="en-US" sz="2100" dirty="0"/>
              <a:t> </a:t>
            </a:r>
            <a:r>
              <a:rPr lang="en-US" sz="2100" b="1" dirty="0">
                <a:solidFill>
                  <a:srgbClr val="0070C0"/>
                </a:solidFill>
              </a:rPr>
              <a:t>11</a:t>
            </a:r>
            <a:r>
              <a:rPr lang="en-US" sz="2100" dirty="0"/>
              <a:t> So shall My word be that goes forth from My mouth; It shall not return to Me void, But it shall accomplish what I please, And it shall prosper in the thing for which I sent it.</a:t>
            </a:r>
          </a:p>
        </p:txBody>
      </p:sp>
    </p:spTree>
    <p:extLst>
      <p:ext uri="{BB962C8B-B14F-4D97-AF65-F5344CB8AC3E}">
        <p14:creationId xmlns:p14="http://schemas.microsoft.com/office/powerpoint/2010/main" val="3549304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BEAB164A-9287-CF32-65E1-5F57561DDA94}"/>
              </a:ext>
            </a:extLst>
          </p:cNvPr>
          <p:cNvSpPr txBox="1"/>
          <p:nvPr/>
        </p:nvSpPr>
        <p:spPr>
          <a:xfrm>
            <a:off x="805343" y="1065403"/>
            <a:ext cx="7843707" cy="4524315"/>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ea typeface="Calibri" panose="020F0502020204030204" pitchFamily="34" charset="0"/>
                <a:cs typeface="Times New Roman" panose="02020603050405020304" pitchFamily="18" charset="0"/>
              </a:rPr>
              <a:t>We must study the word so that when opportunities arise we will be</a:t>
            </a:r>
            <a:endParaRPr lang="en-US" sz="3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000000"/>
                </a:solidFill>
                <a:effectLst/>
                <a:ea typeface="Calibri" panose="020F0502020204030204" pitchFamily="34" charset="0"/>
                <a:cs typeface="Times New Roman" panose="02020603050405020304" pitchFamily="18" charset="0"/>
              </a:rPr>
              <a:t>grounded and settled to the point of making righteous judgments, and then</a:t>
            </a:r>
            <a:endParaRPr lang="en-US" sz="3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000000"/>
                </a:solidFill>
                <a:effectLst/>
                <a:ea typeface="Calibri" panose="020F0502020204030204" pitchFamily="34" charset="0"/>
                <a:cs typeface="Times New Roman" panose="02020603050405020304" pitchFamily="18" charset="0"/>
              </a:rPr>
              <a:t>be ready to do what God said.</a:t>
            </a:r>
            <a:endParaRPr lang="en-US" sz="3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000000"/>
                </a:solidFill>
                <a:effectLst/>
                <a:ea typeface="Calibri" panose="020F0502020204030204" pitchFamily="34" charset="0"/>
                <a:cs typeface="Times New Roman" panose="02020603050405020304" pitchFamily="18" charset="0"/>
              </a:rPr>
              <a:t> </a:t>
            </a:r>
            <a:endParaRPr lang="en-US" sz="3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000000"/>
                </a:solidFill>
                <a:effectLst/>
                <a:ea typeface="Calibri" panose="020F0502020204030204" pitchFamily="34" charset="0"/>
                <a:cs typeface="Times New Roman" panose="02020603050405020304" pitchFamily="18" charset="0"/>
              </a:rPr>
              <a:t>Think of the courage it took to go to Saul like God commanded. </a:t>
            </a:r>
            <a:r>
              <a:rPr lang="en-US" sz="3600" b="1" u="sng" dirty="0">
                <a:solidFill>
                  <a:srgbClr val="0070C0"/>
                </a:solidFill>
                <a:effectLst/>
                <a:ea typeface="Calibri" panose="020F0502020204030204" pitchFamily="34" charset="0"/>
                <a:cs typeface="Times New Roman" panose="02020603050405020304" pitchFamily="18" charset="0"/>
              </a:rPr>
              <a:t>Acts 9:17</a:t>
            </a:r>
            <a:endParaRPr lang="en-US" sz="3600" b="1"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566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8F02A90F-AD8B-4680-D646-DD9A25965937}"/>
              </a:ext>
            </a:extLst>
          </p:cNvPr>
          <p:cNvSpPr txBox="1"/>
          <p:nvPr/>
        </p:nvSpPr>
        <p:spPr>
          <a:xfrm>
            <a:off x="335560" y="2000017"/>
            <a:ext cx="8556770" cy="4154984"/>
          </a:xfrm>
          <a:prstGeom prst="rect">
            <a:avLst/>
          </a:prstGeom>
          <a:noFill/>
        </p:spPr>
        <p:txBody>
          <a:bodyPr wrap="square">
            <a:spAutoFit/>
          </a:bodyPr>
          <a:lstStyle/>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Immediately there fell from his eyes something like scales, and he received his sight at once; and he arose and was baptized.</a:t>
            </a:r>
          </a:p>
          <a:p>
            <a:pPr marL="0" marR="0">
              <a:spcBef>
                <a:spcPts val="0"/>
              </a:spcBef>
              <a:spcAft>
                <a:spcPts val="0"/>
              </a:spcAft>
            </a:pPr>
            <a:r>
              <a:rPr lang="en-US" sz="2200" b="1" dirty="0">
                <a:solidFill>
                  <a:srgbClr val="0070C0"/>
                </a:solidFill>
                <a:effectLst/>
                <a:ea typeface="Calibri" panose="020F0502020204030204" pitchFamily="34" charset="0"/>
                <a:cs typeface="Times New Roman" panose="02020603050405020304" pitchFamily="18" charset="0"/>
              </a:rPr>
              <a:t> 19 </a:t>
            </a:r>
            <a:r>
              <a:rPr lang="en-US" sz="2200" dirty="0">
                <a:effectLst/>
                <a:ea typeface="Calibri" panose="020F0502020204030204" pitchFamily="34" charset="0"/>
                <a:cs typeface="Times New Roman" panose="02020603050405020304" pitchFamily="18" charset="0"/>
              </a:rPr>
              <a:t>So when he had received food, he was strengthened. Then Saul spent some days with the disciples at Damascus.</a:t>
            </a: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 </a:t>
            </a:r>
            <a:r>
              <a:rPr lang="en-US" sz="2200" b="1" dirty="0">
                <a:solidFill>
                  <a:srgbClr val="0070C0"/>
                </a:solidFill>
                <a:effectLst/>
                <a:ea typeface="Calibri" panose="020F0502020204030204" pitchFamily="34" charset="0"/>
                <a:cs typeface="Times New Roman" panose="02020603050405020304" pitchFamily="18" charset="0"/>
              </a:rPr>
              <a:t>20</a:t>
            </a:r>
            <a:r>
              <a:rPr lang="en-US" sz="2200" dirty="0">
                <a:effectLst/>
                <a:ea typeface="Calibri" panose="020F0502020204030204" pitchFamily="34" charset="0"/>
                <a:cs typeface="Times New Roman" panose="02020603050405020304" pitchFamily="18" charset="0"/>
              </a:rPr>
              <a:t> Immediately he preached the Christ in the synagogues, that He is the Son of God.</a:t>
            </a: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 </a:t>
            </a:r>
            <a:r>
              <a:rPr lang="en-US" sz="2200" b="1" dirty="0">
                <a:solidFill>
                  <a:srgbClr val="0070C0"/>
                </a:solidFill>
                <a:effectLst/>
                <a:ea typeface="Calibri" panose="020F0502020204030204" pitchFamily="34" charset="0"/>
                <a:cs typeface="Times New Roman" panose="02020603050405020304" pitchFamily="18" charset="0"/>
              </a:rPr>
              <a:t>21</a:t>
            </a:r>
            <a:r>
              <a:rPr lang="en-US" sz="2200" dirty="0">
                <a:effectLst/>
                <a:ea typeface="Calibri" panose="020F0502020204030204" pitchFamily="34" charset="0"/>
                <a:cs typeface="Times New Roman" panose="02020603050405020304" pitchFamily="18" charset="0"/>
              </a:rPr>
              <a:t> Then all who heard were amazed, and said, "Is this not he who destroyed those who called on this name in Jerusalem, and has come here for that purpose, so that he might bring them bound to the chief priests?"</a:t>
            </a: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 </a:t>
            </a:r>
            <a:r>
              <a:rPr lang="en-US" sz="2200" b="1" dirty="0">
                <a:solidFill>
                  <a:srgbClr val="0070C0"/>
                </a:solidFill>
                <a:effectLst/>
                <a:ea typeface="Calibri" panose="020F0502020204030204" pitchFamily="34" charset="0"/>
                <a:cs typeface="Times New Roman" panose="02020603050405020304" pitchFamily="18" charset="0"/>
              </a:rPr>
              <a:t>22</a:t>
            </a:r>
            <a:r>
              <a:rPr lang="en-US" sz="2200" dirty="0">
                <a:effectLst/>
                <a:ea typeface="Calibri" panose="020F0502020204030204" pitchFamily="34" charset="0"/>
                <a:cs typeface="Times New Roman" panose="02020603050405020304" pitchFamily="18" charset="0"/>
              </a:rPr>
              <a:t> But Saul increased all the more in strength, and confounded the Jews who dwelt in Damascus, proving that this Jesus is the Christ.</a:t>
            </a:r>
          </a:p>
        </p:txBody>
      </p:sp>
      <p:sp>
        <p:nvSpPr>
          <p:cNvPr id="9" name="TextBox 8">
            <a:extLst>
              <a:ext uri="{FF2B5EF4-FFF2-40B4-BE49-F238E27FC236}">
                <a16:creationId xmlns:a16="http://schemas.microsoft.com/office/drawing/2014/main" id="{A40C90E5-4778-1129-9389-91916E20C736}"/>
              </a:ext>
            </a:extLst>
          </p:cNvPr>
          <p:cNvSpPr txBox="1"/>
          <p:nvPr/>
        </p:nvSpPr>
        <p:spPr>
          <a:xfrm>
            <a:off x="0" y="818481"/>
            <a:ext cx="9143998" cy="1796454"/>
          </a:xfrm>
          <a:prstGeom prst="rect">
            <a:avLst/>
          </a:prstGeom>
          <a:no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5. Courage helped cause great results </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(vs.18-22).</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8105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0A5BA0ED-FC00-DF86-29B8-E69396EF2F8C}"/>
              </a:ext>
            </a:extLst>
          </p:cNvPr>
          <p:cNvSpPr txBox="1"/>
          <p:nvPr/>
        </p:nvSpPr>
        <p:spPr>
          <a:xfrm>
            <a:off x="444617" y="1040235"/>
            <a:ext cx="8237989" cy="4832092"/>
          </a:xfrm>
          <a:prstGeom prst="rect">
            <a:avLst/>
          </a:prstGeom>
          <a:noFill/>
        </p:spPr>
        <p:txBody>
          <a:bodyPr wrap="square">
            <a:spAutoFit/>
          </a:bodyPr>
          <a:lstStyle/>
          <a:p>
            <a:pPr marL="0" marR="0">
              <a:spcBef>
                <a:spcPts val="0"/>
              </a:spcBef>
              <a:spcAft>
                <a:spcPts val="0"/>
              </a:spcAft>
            </a:pPr>
            <a:r>
              <a:rPr lang="en-US" sz="2800" dirty="0">
                <a:solidFill>
                  <a:srgbClr val="000000"/>
                </a:solidFill>
                <a:effectLst/>
                <a:ea typeface="Calibri" panose="020F0502020204030204" pitchFamily="34" charset="0"/>
                <a:cs typeface="Times New Roman" panose="02020603050405020304" pitchFamily="18" charset="0"/>
              </a:rPr>
              <a:t>What if Ananias had been afraid to say what Paul needed to hear?</a:t>
            </a:r>
          </a:p>
          <a:p>
            <a:pPr marL="0" marR="0">
              <a:spcBef>
                <a:spcPts val="0"/>
              </a:spcBef>
              <a:spcAft>
                <a:spcPts val="0"/>
              </a:spcAft>
            </a:pP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FF0000"/>
                </a:solidFill>
                <a:effectLst/>
                <a:ea typeface="Calibri" panose="020F0502020204030204" pitchFamily="34" charset="0"/>
                <a:cs typeface="Times New Roman" panose="02020603050405020304" pitchFamily="18" charset="0"/>
              </a:rPr>
              <a:t>1. </a:t>
            </a:r>
            <a:r>
              <a:rPr lang="en-US" sz="2800" dirty="0">
                <a:solidFill>
                  <a:srgbClr val="FF0000"/>
                </a:solidFill>
                <a:effectLst/>
                <a:ea typeface="Calibri" panose="020F0502020204030204" pitchFamily="34" charset="0"/>
                <a:cs typeface="Times New Roman" panose="02020603050405020304" pitchFamily="18" charset="0"/>
              </a:rPr>
              <a:t>What if he had only spoken of the existence of God?</a:t>
            </a:r>
          </a:p>
          <a:p>
            <a:pPr marL="0" marR="0">
              <a:spcBef>
                <a:spcPts val="0"/>
              </a:spcBef>
              <a:spcAft>
                <a:spcPts val="0"/>
              </a:spcAft>
            </a:pPr>
            <a:r>
              <a:rPr lang="en-US" sz="2800" b="1" dirty="0">
                <a:solidFill>
                  <a:srgbClr val="000000"/>
                </a:solidFill>
                <a:effectLst/>
                <a:ea typeface="Calibri" panose="020F0502020204030204" pitchFamily="34" charset="0"/>
                <a:cs typeface="Times New Roman" panose="02020603050405020304" pitchFamily="18" charset="0"/>
              </a:rPr>
              <a:t>2. </a:t>
            </a:r>
            <a:r>
              <a:rPr lang="en-US" sz="2800" dirty="0">
                <a:solidFill>
                  <a:srgbClr val="000000"/>
                </a:solidFill>
                <a:effectLst/>
                <a:ea typeface="Calibri" panose="020F0502020204030204" pitchFamily="34" charset="0"/>
                <a:cs typeface="Times New Roman" panose="02020603050405020304" pitchFamily="18" charset="0"/>
              </a:rPr>
              <a:t>What if he had preached "unity-in-diversity?</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0070C0"/>
                </a:solidFill>
                <a:effectLst/>
                <a:ea typeface="Calibri" panose="020F0502020204030204" pitchFamily="34" charset="0"/>
                <a:cs typeface="Times New Roman" panose="02020603050405020304" pitchFamily="18" charset="0"/>
              </a:rPr>
              <a:t>3. </a:t>
            </a:r>
            <a:r>
              <a:rPr lang="en-US" sz="2800" dirty="0">
                <a:solidFill>
                  <a:srgbClr val="0070C0"/>
                </a:solidFill>
                <a:effectLst/>
                <a:ea typeface="Calibri" panose="020F0502020204030204" pitchFamily="34" charset="0"/>
                <a:cs typeface="Times New Roman" panose="02020603050405020304" pitchFamily="18" charset="0"/>
              </a:rPr>
              <a:t>What if he had told Paul he had the right to agree to disagree?</a:t>
            </a:r>
          </a:p>
          <a:p>
            <a:pPr marL="0" marR="0">
              <a:spcBef>
                <a:spcPts val="0"/>
              </a:spcBef>
              <a:spcAft>
                <a:spcPts val="0"/>
              </a:spcAft>
            </a:pPr>
            <a:r>
              <a:rPr lang="en-US" sz="2800" b="1" dirty="0">
                <a:solidFill>
                  <a:srgbClr val="FF0000"/>
                </a:solidFill>
                <a:effectLst/>
                <a:ea typeface="Calibri" panose="020F0502020204030204" pitchFamily="34" charset="0"/>
                <a:cs typeface="Times New Roman" panose="02020603050405020304" pitchFamily="18" charset="0"/>
              </a:rPr>
              <a:t>4. </a:t>
            </a:r>
            <a:r>
              <a:rPr lang="en-US" sz="2800" dirty="0">
                <a:solidFill>
                  <a:srgbClr val="FF0000"/>
                </a:solidFill>
                <a:effectLst/>
                <a:ea typeface="Calibri" panose="020F0502020204030204" pitchFamily="34" charset="0"/>
                <a:cs typeface="Times New Roman" panose="02020603050405020304" pitchFamily="18" charset="0"/>
              </a:rPr>
              <a:t>What if he had said you need to love Jesus and walked off?</a:t>
            </a:r>
          </a:p>
          <a:p>
            <a:pPr marL="0" marR="0">
              <a:spcBef>
                <a:spcPts val="0"/>
              </a:spcBef>
              <a:spcAft>
                <a:spcPts val="0"/>
              </a:spcAft>
            </a:pPr>
            <a:r>
              <a:rPr lang="en-US" sz="2800" b="1" dirty="0">
                <a:solidFill>
                  <a:srgbClr val="000000"/>
                </a:solidFill>
                <a:effectLst/>
                <a:ea typeface="Calibri" panose="020F0502020204030204" pitchFamily="34" charset="0"/>
                <a:cs typeface="Times New Roman" panose="02020603050405020304" pitchFamily="18" charset="0"/>
              </a:rPr>
              <a:t>5. </a:t>
            </a:r>
            <a:r>
              <a:rPr lang="en-US" sz="2800" dirty="0">
                <a:solidFill>
                  <a:srgbClr val="000000"/>
                </a:solidFill>
                <a:effectLst/>
                <a:ea typeface="Calibri" panose="020F0502020204030204" pitchFamily="34" charset="0"/>
                <a:cs typeface="Times New Roman" panose="02020603050405020304" pitchFamily="18" charset="0"/>
              </a:rPr>
              <a:t>What if Ananias had told Paul how great the Law of Moses was?</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974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C877E9C6-4EC8-01D9-9A12-F3790588054D}"/>
              </a:ext>
            </a:extLst>
          </p:cNvPr>
          <p:cNvSpPr txBox="1"/>
          <p:nvPr/>
        </p:nvSpPr>
        <p:spPr>
          <a:xfrm>
            <a:off x="528507" y="914401"/>
            <a:ext cx="8271545" cy="4862870"/>
          </a:xfrm>
          <a:prstGeom prst="rect">
            <a:avLst/>
          </a:prstGeom>
          <a:noFill/>
        </p:spPr>
        <p:txBody>
          <a:bodyPr wrap="square">
            <a:spAutoFit/>
          </a:bodyPr>
          <a:lstStyle/>
          <a:p>
            <a:pPr marL="0" marR="0">
              <a:spcBef>
                <a:spcPts val="0"/>
              </a:spcBef>
              <a:spcAft>
                <a:spcPts val="0"/>
              </a:spcAft>
            </a:pPr>
            <a:r>
              <a:rPr lang="en-US" sz="3100" dirty="0">
                <a:effectLst/>
                <a:ea typeface="Calibri" panose="020F0502020204030204" pitchFamily="34" charset="0"/>
                <a:cs typeface="Times New Roman" panose="02020603050405020304" pitchFamily="18" charset="0"/>
              </a:rPr>
              <a:t>We never know who the person we convert -     will convert.</a:t>
            </a:r>
          </a:p>
          <a:p>
            <a:pPr marL="0" marR="0">
              <a:spcBef>
                <a:spcPts val="0"/>
              </a:spcBef>
              <a:spcAft>
                <a:spcPts val="0"/>
              </a:spcAft>
            </a:pPr>
            <a:r>
              <a:rPr lang="en-US" sz="31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3100" dirty="0">
                <a:effectLst/>
                <a:ea typeface="Calibri" panose="020F0502020204030204" pitchFamily="34" charset="0"/>
                <a:cs typeface="Times New Roman" panose="02020603050405020304" pitchFamily="18" charset="0"/>
              </a:rPr>
              <a:t>Ananias did not realize that Paul would go on three missionary trips that would convert hundreds if not thousands.</a:t>
            </a:r>
          </a:p>
          <a:p>
            <a:pPr marL="0" marR="0">
              <a:spcBef>
                <a:spcPts val="0"/>
              </a:spcBef>
              <a:spcAft>
                <a:spcPts val="0"/>
              </a:spcAft>
            </a:pPr>
            <a:r>
              <a:rPr lang="en-US" sz="31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3100" dirty="0">
                <a:effectLst/>
                <a:ea typeface="Calibri" panose="020F0502020204030204" pitchFamily="34" charset="0"/>
                <a:cs typeface="Times New Roman" panose="02020603050405020304" pitchFamily="18" charset="0"/>
              </a:rPr>
              <a:t>He did not realize when he went to Paul that he was assisting the man who would write 13 or 14 books of the New Testament.</a:t>
            </a:r>
          </a:p>
        </p:txBody>
      </p:sp>
    </p:spTree>
    <p:extLst>
      <p:ext uri="{BB962C8B-B14F-4D97-AF65-F5344CB8AC3E}">
        <p14:creationId xmlns:p14="http://schemas.microsoft.com/office/powerpoint/2010/main" val="123028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410" y="2439527"/>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980" y="2175795"/>
            <a:ext cx="5784211" cy="3529108"/>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514771"/>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72FD6C-6365-5949-5E49-78FBFE5454B4}"/>
              </a:ext>
            </a:extLst>
          </p:cNvPr>
          <p:cNvSpPr txBox="1"/>
          <p:nvPr/>
        </p:nvSpPr>
        <p:spPr>
          <a:xfrm>
            <a:off x="0" y="6132353"/>
            <a:ext cx="914399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Illustrated Bible verses by Ethical Media, Bible photos by bibleplaces.com</a:t>
            </a:r>
          </a:p>
        </p:txBody>
      </p:sp>
    </p:spTree>
    <p:extLst>
      <p:ext uri="{BB962C8B-B14F-4D97-AF65-F5344CB8AC3E}">
        <p14:creationId xmlns:p14="http://schemas.microsoft.com/office/powerpoint/2010/main" val="1658865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6792536D-8E55-93FD-9A7E-08D31AEF100A}"/>
              </a:ext>
            </a:extLst>
          </p:cNvPr>
          <p:cNvSpPr txBox="1"/>
          <p:nvPr/>
        </p:nvSpPr>
        <p:spPr>
          <a:xfrm>
            <a:off x="578840" y="1384183"/>
            <a:ext cx="8028265" cy="3447098"/>
          </a:xfrm>
          <a:prstGeom prst="rect">
            <a:avLst/>
          </a:prstGeom>
          <a:noFill/>
        </p:spPr>
        <p:txBody>
          <a:bodyPr wrap="square">
            <a:spAutoFit/>
          </a:bodyPr>
          <a:lstStyle/>
          <a:p>
            <a:pPr marL="0" marR="0">
              <a:lnSpc>
                <a:spcPct val="115000"/>
              </a:lnSpc>
              <a:spcBef>
                <a:spcPts val="0"/>
              </a:spcBef>
              <a:spcAft>
                <a:spcPts val="0"/>
              </a:spcAft>
            </a:pP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we can do is obey </a:t>
            </a:r>
            <a:r>
              <a:rPr lang="en-US" sz="4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Matthew 13 </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sow the seed of the kingdom.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dirty="0">
                <a:solidFill>
                  <a:srgbClr val="000000"/>
                </a:solidFill>
                <a:effectLst/>
                <a:latin typeface="Arial" panose="020B0604020202020204" pitchFamily="34" charset="0"/>
                <a:ea typeface="Calibri" panose="020F0502020204030204" pitchFamily="34" charset="0"/>
              </a:rPr>
              <a:t>There is no telling what one of your converts might accomplish</a:t>
            </a:r>
            <a:endParaRPr lang="en-US" sz="4000" dirty="0"/>
          </a:p>
        </p:txBody>
      </p:sp>
    </p:spTree>
    <p:extLst>
      <p:ext uri="{BB962C8B-B14F-4D97-AF65-F5344CB8AC3E}">
        <p14:creationId xmlns:p14="http://schemas.microsoft.com/office/powerpoint/2010/main" val="582640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59F72BF4-3C87-FBDB-0A5C-F040A676CF5E}"/>
              </a:ext>
            </a:extLst>
          </p:cNvPr>
          <p:cNvSpPr txBox="1"/>
          <p:nvPr/>
        </p:nvSpPr>
        <p:spPr>
          <a:xfrm>
            <a:off x="394283" y="701105"/>
            <a:ext cx="8120543" cy="4955203"/>
          </a:xfrm>
          <a:prstGeom prst="rect">
            <a:avLst/>
          </a:prstGeom>
          <a:noFill/>
        </p:spPr>
        <p:txBody>
          <a:bodyPr wrap="square">
            <a:spAutoFit/>
          </a:bodyPr>
          <a:lstStyle/>
          <a:p>
            <a:pPr marL="0" marR="0">
              <a:spcBef>
                <a:spcPts val="0"/>
              </a:spcBef>
              <a:spcAft>
                <a:spcPts val="0"/>
              </a:spcAft>
            </a:pPr>
            <a:endParaRPr lang="en-US" sz="3600" dirty="0">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3600" dirty="0">
                <a:solidFill>
                  <a:srgbClr val="000000"/>
                </a:solidFill>
                <a:effectLst/>
                <a:ea typeface="Calibri" panose="020F0502020204030204" pitchFamily="34" charset="0"/>
                <a:cs typeface="Times New Roman" panose="02020603050405020304" pitchFamily="18" charset="0"/>
              </a:rPr>
              <a:t>By studying the life of this great man, we can see the kind of courage that</a:t>
            </a:r>
            <a:r>
              <a:rPr lang="en-US" sz="3600" dirty="0">
                <a:ea typeface="Calibri" panose="020F0502020204030204" pitchFamily="34" charset="0"/>
                <a:cs typeface="Times New Roman" panose="02020603050405020304" pitchFamily="18" charset="0"/>
              </a:rPr>
              <a:t> </a:t>
            </a:r>
            <a:r>
              <a:rPr lang="en-US" sz="3600" dirty="0">
                <a:solidFill>
                  <a:srgbClr val="000000"/>
                </a:solidFill>
                <a:effectLst/>
                <a:ea typeface="Calibri" panose="020F0502020204030204" pitchFamily="34" charset="0"/>
                <a:cs typeface="Times New Roman" panose="02020603050405020304" pitchFamily="18" charset="0"/>
              </a:rPr>
              <a:t>pleases God.</a:t>
            </a:r>
          </a:p>
          <a:p>
            <a:pPr marL="342900" marR="0" indent="-342900">
              <a:spcBef>
                <a:spcPts val="0"/>
              </a:spcBef>
              <a:spcAft>
                <a:spcPts val="0"/>
              </a:spcAft>
              <a:buFont typeface="Arial" panose="020B0604020202020204" pitchFamily="34" charset="0"/>
              <a:buChar char="•"/>
            </a:pPr>
            <a:endParaRPr lang="en-US" sz="1400" dirty="0">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3600" dirty="0">
                <a:solidFill>
                  <a:srgbClr val="FF0000"/>
                </a:solidFill>
                <a:effectLst/>
                <a:ea typeface="Calibri" panose="020F0502020204030204" pitchFamily="34" charset="0"/>
                <a:cs typeface="Times New Roman" panose="02020603050405020304" pitchFamily="18" charset="0"/>
              </a:rPr>
              <a:t>We need patience and tact, but we also need courage today.</a:t>
            </a:r>
          </a:p>
          <a:p>
            <a:pPr marL="342900" marR="0" indent="-342900">
              <a:spcBef>
                <a:spcPts val="0"/>
              </a:spcBef>
              <a:spcAft>
                <a:spcPts val="0"/>
              </a:spcAft>
              <a:buFont typeface="Arial" panose="020B0604020202020204" pitchFamily="34" charset="0"/>
              <a:buChar char="•"/>
            </a:pPr>
            <a:endParaRPr lang="en-US" sz="1400" dirty="0">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3600" dirty="0">
                <a:solidFill>
                  <a:srgbClr val="0070C0"/>
                </a:solidFill>
                <a:effectLst/>
                <a:ea typeface="Calibri" panose="020F0502020204030204" pitchFamily="34" charset="0"/>
                <a:cs typeface="Times New Roman" panose="02020603050405020304" pitchFamily="18" charset="0"/>
              </a:rPr>
              <a:t>We need the courage to take stands and contend for the truth.</a:t>
            </a:r>
          </a:p>
        </p:txBody>
      </p:sp>
    </p:spTree>
    <p:extLst>
      <p:ext uri="{BB962C8B-B14F-4D97-AF65-F5344CB8AC3E}">
        <p14:creationId xmlns:p14="http://schemas.microsoft.com/office/powerpoint/2010/main" val="2119345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59F72BF4-3C87-FBDB-0A5C-F040A676CF5E}"/>
              </a:ext>
            </a:extLst>
          </p:cNvPr>
          <p:cNvSpPr txBox="1"/>
          <p:nvPr/>
        </p:nvSpPr>
        <p:spPr>
          <a:xfrm>
            <a:off x="369116" y="726272"/>
            <a:ext cx="8061821" cy="5161413"/>
          </a:xfrm>
          <a:prstGeom prst="rect">
            <a:avLst/>
          </a:prstGeom>
          <a:noFill/>
        </p:spPr>
        <p:txBody>
          <a:bodyPr wrap="square">
            <a:spAutoFit/>
          </a:bodyPr>
          <a:lstStyle/>
          <a:p>
            <a:pPr marL="0" marR="0">
              <a:spcBef>
                <a:spcPts val="0"/>
              </a:spcBef>
              <a:spcAft>
                <a:spcPts val="0"/>
              </a:spcAft>
            </a:pPr>
            <a:endParaRPr lang="en-US" sz="3600" dirty="0">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3600" dirty="0">
                <a:solidFill>
                  <a:srgbClr val="000000"/>
                </a:solidFill>
                <a:effectLst/>
                <a:ea typeface="Calibri" panose="020F0502020204030204" pitchFamily="34" charset="0"/>
                <a:cs typeface="Times New Roman" panose="02020603050405020304" pitchFamily="18" charset="0"/>
              </a:rPr>
              <a:t>Preachers need courage to open their mouths and preach the Gospel.</a:t>
            </a:r>
            <a:endParaRPr lang="en-US" sz="3600" dirty="0">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3600" dirty="0">
                <a:solidFill>
                  <a:srgbClr val="FF0000"/>
                </a:solidFill>
                <a:effectLst/>
                <a:ea typeface="Calibri" panose="020F0502020204030204" pitchFamily="34" charset="0"/>
                <a:cs typeface="Times New Roman" panose="02020603050405020304" pitchFamily="18" charset="0"/>
              </a:rPr>
              <a:t>Members need courage to support  preachers in the proclamation of</a:t>
            </a:r>
            <a:r>
              <a:rPr lang="en-US" sz="3600" dirty="0">
                <a:solidFill>
                  <a:srgbClr val="FF0000"/>
                </a:solidFill>
                <a:ea typeface="Calibri" panose="020F0502020204030204" pitchFamily="34" charset="0"/>
                <a:cs typeface="Times New Roman" panose="02020603050405020304" pitchFamily="18" charset="0"/>
              </a:rPr>
              <a:t> </a:t>
            </a:r>
            <a:r>
              <a:rPr lang="en-US" sz="3600" dirty="0">
                <a:solidFill>
                  <a:srgbClr val="FF0000"/>
                </a:solidFill>
                <a:effectLst/>
                <a:ea typeface="Calibri" panose="020F0502020204030204" pitchFamily="34" charset="0"/>
                <a:cs typeface="Times New Roman" panose="02020603050405020304" pitchFamily="18" charset="0"/>
              </a:rPr>
              <a:t>the truth.</a:t>
            </a:r>
          </a:p>
          <a:p>
            <a:pPr marL="342900" marR="0" indent="-342900">
              <a:spcBef>
                <a:spcPts val="0"/>
              </a:spcBef>
              <a:spcAft>
                <a:spcPts val="1000"/>
              </a:spcAft>
              <a:buFont typeface="Arial" panose="020B0604020202020204" pitchFamily="34" charset="0"/>
              <a:buChar char="•"/>
            </a:pPr>
            <a:r>
              <a:rPr lang="en-US" sz="3600" dirty="0">
                <a:solidFill>
                  <a:srgbClr val="0070C0"/>
                </a:solidFill>
                <a:effectLst/>
                <a:ea typeface="Calibri" panose="020F0502020204030204" pitchFamily="34" charset="0"/>
                <a:cs typeface="Times New Roman" panose="02020603050405020304" pitchFamily="18" charset="0"/>
              </a:rPr>
              <a:t>It takes courage to break away from whatever it is that is keeping us from Christ. </a:t>
            </a:r>
          </a:p>
        </p:txBody>
      </p:sp>
    </p:spTree>
    <p:extLst>
      <p:ext uri="{BB962C8B-B14F-4D97-AF65-F5344CB8AC3E}">
        <p14:creationId xmlns:p14="http://schemas.microsoft.com/office/powerpoint/2010/main" val="3360243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urage - Free of Charge Creative Commons Handwriting image">
            <a:extLst>
              <a:ext uri="{FF2B5EF4-FFF2-40B4-BE49-F238E27FC236}">
                <a16:creationId xmlns:a16="http://schemas.microsoft.com/office/drawing/2014/main" id="{84DC2A55-177C-9A33-29F3-B33956983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B139D6-1661-2389-F8FE-062DFB42C311}"/>
              </a:ext>
            </a:extLst>
          </p:cNvPr>
          <p:cNvSpPr txBox="1"/>
          <p:nvPr/>
        </p:nvSpPr>
        <p:spPr>
          <a:xfrm>
            <a:off x="729843" y="3657599"/>
            <a:ext cx="5645790" cy="2800767"/>
          </a:xfrm>
          <a:prstGeom prst="rect">
            <a:avLst/>
          </a:prstGeom>
          <a:noFill/>
        </p:spPr>
        <p:txBody>
          <a:bodyPr wrap="square" rtlCol="0">
            <a:spAutoFit/>
          </a:bodyPr>
          <a:lstStyle/>
          <a:p>
            <a:pPr algn="ctr"/>
            <a:r>
              <a:rPr lang="en-US" sz="6600" dirty="0"/>
              <a:t>The Courage </a:t>
            </a:r>
          </a:p>
          <a:p>
            <a:pPr algn="ctr"/>
            <a:r>
              <a:rPr lang="en-US" sz="6600" dirty="0"/>
              <a:t>of Ananias</a:t>
            </a:r>
          </a:p>
          <a:p>
            <a:pPr algn="ctr"/>
            <a:r>
              <a:rPr lang="en-US" sz="4400" dirty="0"/>
              <a:t>Acts 9:10-22</a:t>
            </a:r>
          </a:p>
        </p:txBody>
      </p:sp>
    </p:spTree>
    <p:extLst>
      <p:ext uri="{BB962C8B-B14F-4D97-AF65-F5344CB8AC3E}">
        <p14:creationId xmlns:p14="http://schemas.microsoft.com/office/powerpoint/2010/main" val="2133194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41471561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38307" y="226711"/>
            <a:ext cx="8244714" cy="6378129"/>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89AAADB-BBB0-9CF3-FC18-91851C371FE9}"/>
              </a:ext>
            </a:extLst>
          </p:cNvPr>
          <p:cNvSpPr/>
          <p:nvPr/>
        </p:nvSpPr>
        <p:spPr>
          <a:xfrm>
            <a:off x="460979" y="253160"/>
            <a:ext cx="8222042" cy="62987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6A362BBB-7667-10E7-4262-57D6AA55DC1B}"/>
              </a:ext>
            </a:extLst>
          </p:cNvPr>
          <p:cNvSpPr txBox="1"/>
          <p:nvPr/>
        </p:nvSpPr>
        <p:spPr>
          <a:xfrm>
            <a:off x="595619" y="419449"/>
            <a:ext cx="7994708" cy="58785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We have added PowerPoint slides   on our website.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You can access them by clicking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Calibri"/>
                <a:ea typeface="+mn-ea"/>
                <a:cs typeface="+mn-cs"/>
              </a:rPr>
              <a:t>Download files – Notes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Calibri"/>
                <a:ea typeface="+mn-ea"/>
                <a:cs typeface="+mn-cs"/>
              </a:rPr>
              <a:t>On our website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Thank you for watching our videos and reading your Bible.</a:t>
            </a:r>
          </a:p>
        </p:txBody>
      </p:sp>
    </p:spTree>
    <p:extLst>
      <p:ext uri="{BB962C8B-B14F-4D97-AF65-F5344CB8AC3E}">
        <p14:creationId xmlns:p14="http://schemas.microsoft.com/office/powerpoint/2010/main" val="9974164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CEDCEC0C-C847-BA21-2EFC-FFFDD4F34E54}"/>
              </a:ext>
            </a:extLst>
          </p:cNvPr>
          <p:cNvSpPr txBox="1"/>
          <p:nvPr/>
        </p:nvSpPr>
        <p:spPr>
          <a:xfrm>
            <a:off x="209724" y="1179465"/>
            <a:ext cx="8967831" cy="4305474"/>
          </a:xfrm>
          <a:prstGeom prst="rect">
            <a:avLst/>
          </a:prstGeom>
          <a:noFill/>
        </p:spPr>
        <p:txBody>
          <a:bodyPr wrap="square">
            <a:spAutoFit/>
          </a:bodyPr>
          <a:lstStyle/>
          <a:p>
            <a:pPr marL="0" marR="0">
              <a:lnSpc>
                <a:spcPct val="115000"/>
              </a:lnSpc>
              <a:spcBef>
                <a:spcPts val="0"/>
              </a:spcBef>
              <a:spcAft>
                <a:spcPts val="0"/>
              </a:spcAft>
            </a:pPr>
            <a:r>
              <a:rPr lang="en-US" sz="3000" dirty="0">
                <a:effectLst/>
                <a:latin typeface="Arial" panose="020B0604020202020204" pitchFamily="34" charset="0"/>
                <a:ea typeface="Calibri" panose="020F0502020204030204" pitchFamily="34" charset="0"/>
                <a:cs typeface="Times New Roman" panose="02020603050405020304" pitchFamily="18" charset="0"/>
              </a:rPr>
              <a:t>Courage has always been an essential characteristic of God's people.</a:t>
            </a:r>
          </a:p>
          <a:p>
            <a:pPr marL="0" marR="0">
              <a:lnSpc>
                <a:spcPct val="115000"/>
              </a:lnSpc>
              <a:spcBef>
                <a:spcPts val="0"/>
              </a:spcBef>
              <a:spcAft>
                <a:spcPts val="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a:effectLst/>
                <a:latin typeface="Arial" panose="020B0604020202020204" pitchFamily="34" charset="0"/>
                <a:ea typeface="Calibri" panose="020F0502020204030204" pitchFamily="34" charset="0"/>
                <a:cs typeface="Times New Roman" panose="02020603050405020304" pitchFamily="18" charset="0"/>
              </a:rPr>
              <a:t>Courage: A Mental or moral strength to venture, persevere, and withstand </a:t>
            </a:r>
            <a:r>
              <a:rPr lang="en-US" sz="3000" u="sng" dirty="0">
                <a:effectLst/>
                <a:latin typeface="Arial" panose="020B0604020202020204" pitchFamily="34" charset="0"/>
                <a:ea typeface="Calibri" panose="020F0502020204030204" pitchFamily="34" charset="0"/>
                <a:cs typeface="Times New Roman" panose="02020603050405020304" pitchFamily="18" charset="0"/>
              </a:rPr>
              <a:t>danger</a:t>
            </a:r>
            <a:r>
              <a:rPr lang="en-US" sz="3000" dirty="0">
                <a:effectLst/>
                <a:latin typeface="Arial" panose="020B0604020202020204" pitchFamily="34" charset="0"/>
                <a:ea typeface="Calibri" panose="020F0502020204030204" pitchFamily="34" charset="0"/>
                <a:cs typeface="Times New Roman" panose="02020603050405020304" pitchFamily="18" charset="0"/>
              </a:rPr>
              <a:t>, </a:t>
            </a:r>
            <a:r>
              <a:rPr lang="en-US" sz="3000" u="sng" dirty="0">
                <a:effectLst/>
                <a:latin typeface="Arial" panose="020B0604020202020204" pitchFamily="34" charset="0"/>
                <a:ea typeface="Calibri" panose="020F0502020204030204" pitchFamily="34" charset="0"/>
                <a:cs typeface="Times New Roman" panose="02020603050405020304" pitchFamily="18" charset="0"/>
              </a:rPr>
              <a:t>fear</a:t>
            </a:r>
            <a:r>
              <a:rPr lang="en-US" sz="3000" dirty="0">
                <a:effectLst/>
                <a:latin typeface="Arial" panose="020B0604020202020204" pitchFamily="34" charset="0"/>
                <a:ea typeface="Calibri" panose="020F0502020204030204" pitchFamily="34" charset="0"/>
                <a:cs typeface="Times New Roman" panose="02020603050405020304" pitchFamily="18" charset="0"/>
              </a:rPr>
              <a:t> or </a:t>
            </a:r>
            <a:r>
              <a:rPr lang="en-US" sz="3000" u="sng" dirty="0">
                <a:effectLst/>
                <a:latin typeface="Arial" panose="020B0604020202020204" pitchFamily="34" charset="0"/>
                <a:ea typeface="Calibri" panose="020F0502020204030204" pitchFamily="34" charset="0"/>
                <a:cs typeface="Times New Roman" panose="02020603050405020304" pitchFamily="18" charset="0"/>
              </a:rPr>
              <a:t>difficulty</a:t>
            </a:r>
            <a:r>
              <a:rPr lang="en-US" sz="3000" dirty="0">
                <a:effectLst/>
                <a:latin typeface="Arial" panose="020B060402020202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a:effectLst/>
                <a:latin typeface="Arial" panose="020B0604020202020204" pitchFamily="34" charset="0"/>
                <a:ea typeface="Calibri" panose="020F0502020204030204" pitchFamily="34" charset="0"/>
                <a:cs typeface="Times New Roman" panose="02020603050405020304" pitchFamily="18" charset="0"/>
              </a:rPr>
              <a:t>Before his death, Moses challenged the children of Israel to have courage</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Deut.31:6 </a:t>
            </a:r>
            <a:endParaRPr lang="en-US" sz="3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094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E3CF124B-E9D9-236B-2F53-9C2F9013B21C}"/>
              </a:ext>
            </a:extLst>
          </p:cNvPr>
          <p:cNvSpPr txBox="1"/>
          <p:nvPr/>
        </p:nvSpPr>
        <p:spPr>
          <a:xfrm>
            <a:off x="687898" y="1147374"/>
            <a:ext cx="8011486" cy="5398914"/>
          </a:xfrm>
          <a:prstGeom prst="rect">
            <a:avLst/>
          </a:prstGeom>
          <a:noFill/>
        </p:spPr>
        <p:txBody>
          <a:bodyPr wrap="square">
            <a:spAutoFit/>
          </a:bodyPr>
          <a:lstStyle/>
          <a:p>
            <a:pPr marL="0" marR="0">
              <a:lnSpc>
                <a:spcPct val="115000"/>
              </a:lnSpc>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Joshua reminded the children of Israel of the words of Moses:</a:t>
            </a:r>
          </a:p>
          <a:p>
            <a:pPr marL="0" marR="0">
              <a:lnSpc>
                <a:spcPct val="115000"/>
              </a:lnSpc>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ea typeface="Calibri" panose="020F0502020204030204" pitchFamily="34" charset="0"/>
                <a:cs typeface="Times New Roman" panose="02020603050405020304" pitchFamily="18" charset="0"/>
              </a:rPr>
              <a:t>Joshua 1:6,7</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"Be </a:t>
            </a:r>
            <a:r>
              <a:rPr lang="en-US" sz="2400" u="sng" dirty="0">
                <a:effectLst/>
                <a:ea typeface="Calibri" panose="020F0502020204030204" pitchFamily="34" charset="0"/>
                <a:cs typeface="Times New Roman" panose="02020603050405020304" pitchFamily="18" charset="0"/>
              </a:rPr>
              <a:t>strong and of good courage</a:t>
            </a:r>
            <a:r>
              <a:rPr lang="en-US" sz="2400" dirty="0">
                <a:effectLst/>
                <a:ea typeface="Calibri" panose="020F0502020204030204" pitchFamily="34" charset="0"/>
                <a:cs typeface="Times New Roman" panose="02020603050405020304" pitchFamily="18" charset="0"/>
              </a:rPr>
              <a:t>, for to this people you shall divide as an inheritance the land which I swore to their fathers to give them.</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 7 "Only </a:t>
            </a:r>
            <a:r>
              <a:rPr lang="en-US" sz="2400" u="sng" dirty="0">
                <a:effectLst/>
                <a:ea typeface="Calibri" panose="020F0502020204030204" pitchFamily="34" charset="0"/>
                <a:cs typeface="Times New Roman" panose="02020603050405020304" pitchFamily="18" charset="0"/>
              </a:rPr>
              <a:t>be strong and very courageous</a:t>
            </a:r>
            <a:r>
              <a:rPr lang="en-US" sz="2400" dirty="0">
                <a:effectLst/>
                <a:ea typeface="Calibri" panose="020F0502020204030204" pitchFamily="34" charset="0"/>
                <a:cs typeface="Times New Roman" panose="02020603050405020304" pitchFamily="18" charset="0"/>
              </a:rPr>
              <a:t>, that you may observe to do according to all the law which Moses My servant commanded you; do not turn from it to the right hand or to the left, that you may prosper wherever you go. </a:t>
            </a:r>
          </a:p>
          <a:p>
            <a:pPr marL="0" marR="0">
              <a:lnSpc>
                <a:spcPct val="115000"/>
              </a:lnSpc>
              <a:spcBef>
                <a:spcPts val="0"/>
              </a:spcBef>
              <a:spcAft>
                <a:spcPts val="0"/>
              </a:spcAft>
            </a:pPr>
            <a:r>
              <a:rPr lang="en-US" sz="3200" u="none" strike="noStrike"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178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E3CF124B-E9D9-236B-2F53-9C2F9013B21C}"/>
              </a:ext>
            </a:extLst>
          </p:cNvPr>
          <p:cNvSpPr txBox="1"/>
          <p:nvPr/>
        </p:nvSpPr>
        <p:spPr>
          <a:xfrm>
            <a:off x="662731" y="1216404"/>
            <a:ext cx="8011486" cy="3166060"/>
          </a:xfrm>
          <a:prstGeom prst="rect">
            <a:avLst/>
          </a:prstGeom>
          <a:noFill/>
        </p:spPr>
        <p:txBody>
          <a:bodyPr wrap="square">
            <a:spAutoFit/>
          </a:bodyPr>
          <a:lstStyle/>
          <a:p>
            <a:pPr marL="0" marR="0">
              <a:lnSpc>
                <a:spcPct val="115000"/>
              </a:lnSpc>
              <a:spcBef>
                <a:spcPts val="0"/>
              </a:spcBef>
              <a:spcAft>
                <a:spcPts val="0"/>
              </a:spcAft>
            </a:pPr>
            <a:r>
              <a:rPr lang="en-US" sz="3200" u="none" strike="noStrike"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600" dirty="0">
                <a:effectLst/>
                <a:latin typeface="Arial" panose="020B0604020202020204" pitchFamily="34" charset="0"/>
                <a:ea typeface="Calibri" panose="020F0502020204030204" pitchFamily="34" charset="0"/>
                <a:cs typeface="Times New Roman" panose="02020603050405020304" pitchFamily="18" charset="0"/>
              </a:rPr>
              <a:t>We want to notice a somewhat quiet man and his courage (Ananias).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600" dirty="0">
                <a:effectLst/>
                <a:latin typeface="Arial" panose="020B0604020202020204" pitchFamily="34" charset="0"/>
                <a:ea typeface="Calibri" panose="020F0502020204030204" pitchFamily="34" charset="0"/>
                <a:cs typeface="Times New Roman" panose="02020603050405020304" pitchFamily="18" charset="0"/>
              </a:rPr>
              <a:t>Let us look at </a:t>
            </a:r>
            <a:r>
              <a:rPr lang="en-US" sz="3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Acts 9:10-22.</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98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urage - Free of Charge Creative Commons Handwriting image">
            <a:extLst>
              <a:ext uri="{FF2B5EF4-FFF2-40B4-BE49-F238E27FC236}">
                <a16:creationId xmlns:a16="http://schemas.microsoft.com/office/drawing/2014/main" id="{84DC2A55-177C-9A33-29F3-B33956983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B139D6-1661-2389-F8FE-062DFB42C311}"/>
              </a:ext>
            </a:extLst>
          </p:cNvPr>
          <p:cNvSpPr txBox="1"/>
          <p:nvPr/>
        </p:nvSpPr>
        <p:spPr>
          <a:xfrm>
            <a:off x="729843" y="3657599"/>
            <a:ext cx="5645790" cy="2800767"/>
          </a:xfrm>
          <a:prstGeom prst="rect">
            <a:avLst/>
          </a:prstGeom>
          <a:noFill/>
        </p:spPr>
        <p:txBody>
          <a:bodyPr wrap="square" rtlCol="0">
            <a:spAutoFit/>
          </a:bodyPr>
          <a:lstStyle/>
          <a:p>
            <a:pPr algn="ctr"/>
            <a:r>
              <a:rPr lang="en-US" sz="6600" dirty="0"/>
              <a:t>The Courage </a:t>
            </a:r>
          </a:p>
          <a:p>
            <a:pPr algn="ctr"/>
            <a:r>
              <a:rPr lang="en-US" sz="6600" dirty="0"/>
              <a:t>of Ananias</a:t>
            </a:r>
          </a:p>
          <a:p>
            <a:pPr algn="ctr"/>
            <a:r>
              <a:rPr lang="en-US" sz="4400" dirty="0"/>
              <a:t>Acts 9:10-22</a:t>
            </a:r>
          </a:p>
        </p:txBody>
      </p:sp>
    </p:spTree>
    <p:extLst>
      <p:ext uri="{BB962C8B-B14F-4D97-AF65-F5344CB8AC3E}">
        <p14:creationId xmlns:p14="http://schemas.microsoft.com/office/powerpoint/2010/main" val="57763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ea typeface="+mn-ea"/>
                <a:cs typeface="Aharoni" panose="02010803020104030203" pitchFamily="2" charset="-79"/>
              </a:rPr>
              <a:t>The Courage Of Ananias  </a:t>
            </a:r>
            <a:r>
              <a:rPr kumimoji="0" lang="en-US" sz="3200" b="0" i="0" u="none" strike="noStrike" kern="1200" cap="none" spc="0" normalizeH="0" baseline="0" noProof="0" dirty="0">
                <a:ln>
                  <a:noFill/>
                </a:ln>
                <a:solidFill>
                  <a:prstClr val="white"/>
                </a:solidFill>
                <a:effectLst/>
                <a:uLnTx/>
                <a:uFillTx/>
                <a:cs typeface="Aharoni" panose="02010803020104030203" pitchFamily="2" charset="-79"/>
              </a:rPr>
              <a:t>Acts 9:10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C60DEDEE-CA24-6D57-817B-D791A9778F8C}"/>
              </a:ext>
            </a:extLst>
          </p:cNvPr>
          <p:cNvSpPr txBox="1"/>
          <p:nvPr/>
        </p:nvSpPr>
        <p:spPr>
          <a:xfrm>
            <a:off x="645953" y="1073791"/>
            <a:ext cx="8011486" cy="4985980"/>
          </a:xfrm>
          <a:prstGeom prst="rect">
            <a:avLst/>
          </a:prstGeom>
          <a:noFill/>
        </p:spPr>
        <p:txBody>
          <a:bodyPr wrap="square">
            <a:spAutoFit/>
          </a:bodyPr>
          <a:lstStyle/>
          <a:p>
            <a:r>
              <a:rPr lang="en-US" sz="3200" b="1" dirty="0">
                <a:solidFill>
                  <a:srgbClr val="0070C0"/>
                </a:solidFill>
              </a:rPr>
              <a:t>Acts 9:10 </a:t>
            </a:r>
            <a:r>
              <a:rPr lang="en-US" sz="2600" dirty="0"/>
              <a:t>Now there was a certain disciple at Damascus named Ananias; and to him the Lord said in a vision, "Ananias." And he said, "Here I am, Lord."</a:t>
            </a:r>
          </a:p>
          <a:p>
            <a:r>
              <a:rPr lang="en-US" sz="2600" b="1" dirty="0">
                <a:solidFill>
                  <a:srgbClr val="0070C0"/>
                </a:solidFill>
              </a:rPr>
              <a:t>11</a:t>
            </a:r>
            <a:r>
              <a:rPr lang="en-US" sz="2600" dirty="0"/>
              <a:t> So the Lord said to him, "Arise and go to the street called Straight, and inquire at the house of Judas for one called Saul of Tarsus, for behold, he is praying.</a:t>
            </a:r>
          </a:p>
          <a:p>
            <a:r>
              <a:rPr lang="en-US" sz="2600" b="1" dirty="0">
                <a:solidFill>
                  <a:srgbClr val="0070C0"/>
                </a:solidFill>
              </a:rPr>
              <a:t>12</a:t>
            </a:r>
            <a:r>
              <a:rPr lang="en-US" sz="2600" dirty="0"/>
              <a:t> "And in a vision he has seen a man named Ananias coming in and putting his hand on him, so that he might receive his sight."</a:t>
            </a:r>
          </a:p>
          <a:p>
            <a:r>
              <a:rPr lang="en-US" sz="2600" b="1" dirty="0">
                <a:solidFill>
                  <a:srgbClr val="0070C0"/>
                </a:solidFill>
              </a:rPr>
              <a:t>13 </a:t>
            </a:r>
            <a:r>
              <a:rPr lang="en-US" sz="2600" dirty="0"/>
              <a:t>Then Ananias answered, "Lord, I have heard from many about this man, how much harm he has done to Your saints in Jerusalem.</a:t>
            </a:r>
          </a:p>
        </p:txBody>
      </p:sp>
      <p:sp>
        <p:nvSpPr>
          <p:cNvPr id="6" name="Arrow: Right 5">
            <a:extLst>
              <a:ext uri="{FF2B5EF4-FFF2-40B4-BE49-F238E27FC236}">
                <a16:creationId xmlns:a16="http://schemas.microsoft.com/office/drawing/2014/main" id="{F28C933F-4405-DF2B-3D87-4BFE84F57A37}"/>
              </a:ext>
            </a:extLst>
          </p:cNvPr>
          <p:cNvSpPr/>
          <p:nvPr/>
        </p:nvSpPr>
        <p:spPr>
          <a:xfrm>
            <a:off x="3593592" y="554189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74001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360</TotalTime>
  <Words>2803</Words>
  <Application>Microsoft Office PowerPoint</Application>
  <PresentationFormat>On-screen Show (4:3)</PresentationFormat>
  <Paragraphs>219</Paragraphs>
  <Slides>34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Arial</vt:lpstr>
      <vt:lpstr>Arial Unicode MS</vt:lpstr>
      <vt:lpstr>Calibri</vt:lpstr>
      <vt:lpstr>Calibri Light</vt:lpstr>
      <vt:lpstr>Ink Free</vt:lpstr>
      <vt:lpstr>Symbol</vt:lpstr>
      <vt:lpstr>Times New Roman</vt:lpstr>
      <vt:lpstr>1_Office Theme</vt:lpstr>
      <vt:lpstr>2_Office Theme</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8</cp:revision>
  <dcterms:created xsi:type="dcterms:W3CDTF">2023-11-06T10:55:32Z</dcterms:created>
  <dcterms:modified xsi:type="dcterms:W3CDTF">2023-11-12T10:42:32Z</dcterms:modified>
</cp:coreProperties>
</file>