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545" r:id="rId3"/>
    <p:sldId id="499" r:id="rId4"/>
    <p:sldId id="575" r:id="rId5"/>
    <p:sldId id="547" r:id="rId6"/>
    <p:sldId id="550" r:id="rId7"/>
    <p:sldId id="551" r:id="rId8"/>
    <p:sldId id="552" r:id="rId9"/>
    <p:sldId id="553" r:id="rId10"/>
    <p:sldId id="555" r:id="rId11"/>
    <p:sldId id="556" r:id="rId12"/>
    <p:sldId id="557" r:id="rId13"/>
    <p:sldId id="558" r:id="rId14"/>
    <p:sldId id="559" r:id="rId15"/>
    <p:sldId id="560" r:id="rId16"/>
    <p:sldId id="562" r:id="rId17"/>
    <p:sldId id="567" r:id="rId18"/>
    <p:sldId id="554" r:id="rId19"/>
    <p:sldId id="564" r:id="rId20"/>
    <p:sldId id="571" r:id="rId21"/>
    <p:sldId id="565" r:id="rId22"/>
    <p:sldId id="563" r:id="rId23"/>
    <p:sldId id="566" r:id="rId24"/>
    <p:sldId id="568" r:id="rId25"/>
    <p:sldId id="570" r:id="rId26"/>
    <p:sldId id="569" r:id="rId27"/>
    <p:sldId id="572" r:id="rId28"/>
    <p:sldId id="549"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lzlxzA8503mVxV5RkyGQfA==" hashData="KPi2XErpbW+IudBSaTKdOacOQRBgI76+TRc5gYIOgC2RQM8E8hkCcfynW4l0pZZJNkJ9DcOFeal6oeB9mLMuV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056493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210885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49488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7430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458650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897484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066322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57171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54289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76935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57765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11/25/2023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2972287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1350628" y="3665991"/>
            <a:ext cx="4706223" cy="2843868"/>
          </a:xfrm>
          <a:prstGeom prst="rect">
            <a:avLst/>
          </a:prstGeom>
          <a:noFill/>
        </p:spPr>
        <p:txBody>
          <a:bodyPr wrap="square" rtlCol="0">
            <a:spAutoFit/>
          </a:bodyPr>
          <a:lstStyle/>
          <a:p>
            <a:endParaRPr lang="en-US" dirty="0"/>
          </a:p>
        </p:txBody>
      </p:sp>
      <p:sp>
        <p:nvSpPr>
          <p:cNvPr id="16" name="TextBox 15">
            <a:extLst>
              <a:ext uri="{FF2B5EF4-FFF2-40B4-BE49-F238E27FC236}">
                <a16:creationId xmlns:a16="http://schemas.microsoft.com/office/drawing/2014/main" id="{8336F505-8416-2463-28F4-1DE871E32274}"/>
              </a:ext>
            </a:extLst>
          </p:cNvPr>
          <p:cNvSpPr txBox="1"/>
          <p:nvPr/>
        </p:nvSpPr>
        <p:spPr>
          <a:xfrm>
            <a:off x="595619" y="1880072"/>
            <a:ext cx="8187654" cy="4237057"/>
          </a:xfrm>
          <a:prstGeom prst="rect">
            <a:avLst/>
          </a:prstGeom>
          <a:noFill/>
        </p:spPr>
        <p:txBody>
          <a:bodyPr wrap="square">
            <a:spAutoFit/>
          </a:bodyPr>
          <a:lstStyle/>
          <a:p>
            <a:pPr marR="0" lvl="0">
              <a:spcBef>
                <a:spcPts val="0"/>
              </a:spcBef>
              <a:spcAft>
                <a:spcPts val="1000"/>
              </a:spcAft>
              <a:tabLst>
                <a:tab pos="777240" algn="l"/>
              </a:tabLst>
            </a:pPr>
            <a:r>
              <a:rPr lang="en-US" sz="2900" dirty="0">
                <a:effectLst/>
                <a:latin typeface="Calibri" panose="020F0502020204030204" pitchFamily="34" charset="0"/>
                <a:ea typeface="Calibri" panose="020F0502020204030204" pitchFamily="34" charset="0"/>
                <a:cs typeface="Calibri" panose="020F0502020204030204" pitchFamily="34" charset="0"/>
              </a:rPr>
              <a:t>Opposite of once saved, always saved. We can become a cast away.</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900" dirty="0">
                <a:effectLst/>
                <a:latin typeface="Calibri" panose="020F0502020204030204" pitchFamily="34" charset="0"/>
                <a:ea typeface="Calibri" panose="020F0502020204030204" pitchFamily="34" charset="0"/>
                <a:cs typeface="Calibri" panose="020F0502020204030204" pitchFamily="34" charset="0"/>
              </a:rPr>
              <a:t>Lust of Flesh can ruin our lives.</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2900" dirty="0">
                <a:effectLst/>
                <a:latin typeface="Calibri" panose="020F0502020204030204" pitchFamily="34" charset="0"/>
                <a:ea typeface="Calibri" panose="020F0502020204030204" pitchFamily="34" charset="0"/>
                <a:cs typeface="Calibri" panose="020F0502020204030204" pitchFamily="34" charset="0"/>
              </a:rPr>
              <a:t> </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9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Heb.2:1</a:t>
            </a:r>
            <a:r>
              <a:rPr lang="en-US" sz="29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900" dirty="0">
                <a:effectLst/>
                <a:latin typeface="Calibri" panose="020F0502020204030204" pitchFamily="34" charset="0"/>
                <a:ea typeface="Calibri" panose="020F0502020204030204" pitchFamily="34" charset="0"/>
                <a:cs typeface="Calibri" panose="020F0502020204030204" pitchFamily="34" charset="0"/>
              </a:rPr>
              <a:t>Therefore we must give the more earnest heed to the things we have heard, lest we drift away.</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228600" algn="l"/>
              </a:tabLst>
            </a:pPr>
            <a:r>
              <a:rPr lang="en-US" sz="2900" dirty="0">
                <a:effectLst/>
                <a:latin typeface="Calibri" panose="020F0502020204030204" pitchFamily="34" charset="0"/>
                <a:ea typeface="Calibri" panose="020F0502020204030204" pitchFamily="34" charset="0"/>
                <a:cs typeface="Calibri" panose="020F0502020204030204" pitchFamily="34" charset="0"/>
              </a:rPr>
              <a:t> </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228600" algn="l"/>
              </a:tabLst>
            </a:pPr>
            <a:r>
              <a:rPr lang="en-US" sz="2900" dirty="0">
                <a:effectLst/>
                <a:latin typeface="Calibri" panose="020F0502020204030204" pitchFamily="34" charset="0"/>
                <a:ea typeface="Calibri" panose="020F0502020204030204" pitchFamily="34" charset="0"/>
                <a:cs typeface="Calibri" panose="020F0502020204030204" pitchFamily="34" charset="0"/>
              </a:rPr>
              <a:t>Easy to drift away. If we don’t keep our bodies under control, it will be easy to drift into Hell.</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243BA846-F3B0-4242-6830-9A46EE05B563}"/>
              </a:ext>
            </a:extLst>
          </p:cNvPr>
          <p:cNvSpPr txBox="1"/>
          <p:nvPr/>
        </p:nvSpPr>
        <p:spPr>
          <a:xfrm>
            <a:off x="0" y="823180"/>
            <a:ext cx="9144000" cy="758669"/>
          </a:xfrm>
          <a:prstGeom prst="rect">
            <a:avLst/>
          </a:prstGeom>
          <a:noFill/>
        </p:spPr>
        <p:txBody>
          <a:bodyPr wrap="square">
            <a:spAutoFit/>
          </a:bodyPr>
          <a:lstStyle/>
          <a:p>
            <a:pPr marR="0" lvl="0" algn="ctr" defTabSz="457200" rtl="0" eaLnBrk="1" fontAlgn="auto" latinLnBrk="0" hangingPunct="1">
              <a:lnSpc>
                <a:spcPct val="115000"/>
              </a:lnSpc>
              <a:spcBef>
                <a:spcPts val="0"/>
              </a:spcBef>
              <a:spcAft>
                <a:spcPts val="0"/>
              </a:spcAft>
              <a:buClrTx/>
              <a:buSzTx/>
              <a:tabLst>
                <a:tab pos="777240" algn="l"/>
              </a:tabLst>
              <a:defRPr/>
            </a:pP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2. Keep our Bodies</a:t>
            </a:r>
            <a:endParaRPr kumimoji="0" lang="en-US"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066E1238-7874-F6D1-DC39-F4FC9FEA4C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742" y="687583"/>
            <a:ext cx="1544010" cy="1026767"/>
          </a:xfrm>
          <a:prstGeom prst="rect">
            <a:avLst/>
          </a:prstGeom>
        </p:spPr>
      </p:pic>
      <p:sp>
        <p:nvSpPr>
          <p:cNvPr id="8" name="Rectangle 7">
            <a:extLst>
              <a:ext uri="{FF2B5EF4-FFF2-40B4-BE49-F238E27FC236}">
                <a16:creationId xmlns:a16="http://schemas.microsoft.com/office/drawing/2014/main" id="{D9D83718-BC96-1039-5086-860C8BE98008}"/>
              </a:ext>
            </a:extLst>
          </p:cNvPr>
          <p:cNvSpPr/>
          <p:nvPr/>
        </p:nvSpPr>
        <p:spPr>
          <a:xfrm>
            <a:off x="486561" y="3665991"/>
            <a:ext cx="8296712" cy="1325459"/>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7754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989901" y="838898"/>
            <a:ext cx="10133901" cy="758669"/>
          </a:xfrm>
          <a:prstGeom prst="rect">
            <a:avLst/>
          </a:prstGeom>
          <a:noFill/>
        </p:spPr>
        <p:txBody>
          <a:bodyPr wrap="square" rtlCol="0">
            <a:spAutoFit/>
          </a:bodyPr>
          <a:lstStyle/>
          <a:p>
            <a:pPr marL="914400" marR="0" lvl="0" indent="0" algn="ctr" defTabSz="457200" rtl="0" eaLnBrk="1" fontAlgn="auto" latinLnBrk="0" hangingPunct="1">
              <a:lnSpc>
                <a:spcPct val="115000"/>
              </a:lnSpc>
              <a:spcBef>
                <a:spcPts val="0"/>
              </a:spcBef>
              <a:spcAft>
                <a:spcPts val="1000"/>
              </a:spcAft>
              <a:buClrTx/>
              <a:buSzTx/>
              <a:buFontTx/>
              <a:buNone/>
              <a:tabLst>
                <a:tab pos="777240" algn="l"/>
              </a:tabLst>
              <a:defRPr/>
            </a:pPr>
            <a:r>
              <a:rPr kumimoji="0" lang="en-US"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3. Keep Pure</a:t>
            </a:r>
            <a:endParaRPr lang="en-US" sz="4000" dirty="0"/>
          </a:p>
        </p:txBody>
      </p:sp>
      <p:sp>
        <p:nvSpPr>
          <p:cNvPr id="7" name="TextBox 6">
            <a:extLst>
              <a:ext uri="{FF2B5EF4-FFF2-40B4-BE49-F238E27FC236}">
                <a16:creationId xmlns:a16="http://schemas.microsoft.com/office/drawing/2014/main" id="{CFFD81FD-A89C-D2FB-F487-E861EF8E97EE}"/>
              </a:ext>
            </a:extLst>
          </p:cNvPr>
          <p:cNvSpPr txBox="1"/>
          <p:nvPr/>
        </p:nvSpPr>
        <p:spPr>
          <a:xfrm>
            <a:off x="620785" y="1699218"/>
            <a:ext cx="8003098" cy="3955442"/>
          </a:xfrm>
          <a:prstGeom prst="rect">
            <a:avLst/>
          </a:prstGeom>
          <a:noFill/>
        </p:spPr>
        <p:txBody>
          <a:bodyPr wrap="square" rtlCol="0">
            <a:spAutoFit/>
          </a:bodyPr>
          <a:lstStyle/>
          <a:p>
            <a:pPr marL="914400" marR="0" algn="just">
              <a:lnSpc>
                <a:spcPct val="115000"/>
              </a:lnSpc>
              <a:spcBef>
                <a:spcPts val="0"/>
              </a:spcBef>
              <a:spcAft>
                <a:spcPts val="1000"/>
              </a:spcAft>
              <a:tabLst>
                <a:tab pos="77724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777240" algn="l"/>
              </a:tabLst>
            </a:pPr>
            <a:r>
              <a:rPr lang="en-US" sz="3600" dirty="0">
                <a:effectLst/>
                <a:latin typeface="Calibri" panose="020F0502020204030204" pitchFamily="34" charset="0"/>
                <a:ea typeface="Calibri" panose="020F0502020204030204" pitchFamily="34" charset="0"/>
                <a:cs typeface="Calibri" panose="020F0502020204030204" pitchFamily="34" charset="0"/>
              </a:rPr>
              <a:t>We are commanded to keep pure. Impurity denotes weakness.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0" algn="l"/>
                <a:tab pos="777240" algn="l"/>
              </a:tabLst>
            </a:pPr>
            <a:r>
              <a:rPr lang="en-US" sz="3600" dirty="0">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777240" algn="l"/>
              </a:tabLst>
            </a:pPr>
            <a:r>
              <a:rPr lang="en-US" sz="3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Tim 5:22</a:t>
            </a:r>
            <a:r>
              <a:rPr lang="en-US" sz="3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800" dirty="0">
                <a:effectLst/>
                <a:latin typeface="Calibri" panose="020F0502020204030204" pitchFamily="34" charset="0"/>
                <a:ea typeface="Calibri" panose="020F0502020204030204" pitchFamily="34" charset="0"/>
                <a:cs typeface="Calibri" panose="020F0502020204030204" pitchFamily="34" charset="0"/>
              </a:rPr>
              <a:t>Do not lay hands on anyone hastily, nor share in other people's sins; keep yourself pure.</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CCE80558-9E84-AB3E-1605-C9E55B4216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3473" y="783428"/>
            <a:ext cx="1544010" cy="1026767"/>
          </a:xfrm>
          <a:prstGeom prst="rect">
            <a:avLst/>
          </a:prstGeom>
        </p:spPr>
      </p:pic>
      <p:sp>
        <p:nvSpPr>
          <p:cNvPr id="9" name="Rectangle 8">
            <a:extLst>
              <a:ext uri="{FF2B5EF4-FFF2-40B4-BE49-F238E27FC236}">
                <a16:creationId xmlns:a16="http://schemas.microsoft.com/office/drawing/2014/main" id="{2C913BFD-791A-C435-987B-48AD7A00CA5A}"/>
              </a:ext>
            </a:extLst>
          </p:cNvPr>
          <p:cNvSpPr/>
          <p:nvPr/>
        </p:nvSpPr>
        <p:spPr>
          <a:xfrm>
            <a:off x="469783" y="3724712"/>
            <a:ext cx="8246378" cy="202382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545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1350628" y="3665991"/>
            <a:ext cx="4706223" cy="2843868"/>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7E70882A-65DB-1712-620A-7876193F5AF8}"/>
              </a:ext>
            </a:extLst>
          </p:cNvPr>
          <p:cNvSpPr txBox="1"/>
          <p:nvPr/>
        </p:nvSpPr>
        <p:spPr>
          <a:xfrm>
            <a:off x="713063" y="2278165"/>
            <a:ext cx="7810151" cy="4052391"/>
          </a:xfrm>
          <a:prstGeom prst="rect">
            <a:avLst/>
          </a:prstGeom>
          <a:noFill/>
        </p:spPr>
        <p:txBody>
          <a:bodyPr wrap="square" rtlCol="0">
            <a:spAutoFit/>
          </a:bodyPr>
          <a:lstStyle/>
          <a:p>
            <a:pPr marR="0" lvl="0">
              <a:spcBef>
                <a:spcPts val="0"/>
              </a:spcBef>
              <a:spcAft>
                <a:spcPts val="1000"/>
              </a:spcAft>
              <a:tabLst>
                <a:tab pos="0" algn="l"/>
                <a:tab pos="57150" algn="l"/>
                <a:tab pos="777240" algn="l"/>
              </a:tabLs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 Cor.7:1</a:t>
            </a:r>
            <a:r>
              <a:rPr lang="en-US" sz="3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Therefore, having these promises, beloved, let us cleanse ourselves from all filthiness of the flesh and spirit, perfecting holiness in the fear of God.</a:t>
            </a:r>
          </a:p>
          <a:p>
            <a:pPr marR="0" lvl="0">
              <a:spcBef>
                <a:spcPts val="0"/>
              </a:spcBef>
              <a:spcAft>
                <a:spcPts val="1000"/>
              </a:spcAft>
              <a:tabLst>
                <a:tab pos="0" algn="l"/>
                <a:tab pos="57150" algn="l"/>
                <a:tab pos="777240" algn="l"/>
              </a:tabLs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1000"/>
              </a:spcAft>
              <a:buFont typeface="Arial" panose="020B0604020202020204" pitchFamily="34" charset="0"/>
              <a:buChar char="•"/>
              <a:tabLst>
                <a:tab pos="0" algn="l"/>
                <a:tab pos="57150" algn="l"/>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Must keep hearts – words – lives, PURE.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1000"/>
              </a:spcAft>
              <a:buFont typeface="Arial" panose="020B0604020202020204" pitchFamily="34" charset="0"/>
              <a:buChar char="•"/>
              <a:tabLst>
                <a:tab pos="0" algn="l"/>
                <a:tab pos="57150" algn="l"/>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A Christian is a pure person in an impure world.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57150" algn="l"/>
                <a:tab pos="777240" algn="l"/>
              </a:tabLs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0F242DD7-2C6D-994F-6CDB-077333F3C17C}"/>
              </a:ext>
            </a:extLst>
          </p:cNvPr>
          <p:cNvSpPr txBox="1"/>
          <p:nvPr/>
        </p:nvSpPr>
        <p:spPr>
          <a:xfrm>
            <a:off x="-780177" y="826288"/>
            <a:ext cx="9144000" cy="758669"/>
          </a:xfrm>
          <a:prstGeom prst="rect">
            <a:avLst/>
          </a:prstGeom>
          <a:noFill/>
        </p:spPr>
        <p:txBody>
          <a:bodyPr wrap="square">
            <a:spAutoFit/>
          </a:bodyPr>
          <a:lstStyle/>
          <a:p>
            <a:pPr marL="914400" marR="0" algn="ctr">
              <a:lnSpc>
                <a:spcPct val="115000"/>
              </a:lnSpc>
              <a:spcBef>
                <a:spcPts val="0"/>
              </a:spcBef>
              <a:spcAft>
                <a:spcPts val="1000"/>
              </a:spcAft>
              <a:tabLst>
                <a:tab pos="777240" algn="l"/>
              </a:tabLst>
            </a:pPr>
            <a:r>
              <a:rPr lang="en-US" sz="4000" dirty="0">
                <a:effectLst/>
                <a:latin typeface="Calibri" panose="020F0502020204030204" pitchFamily="34" charset="0"/>
                <a:ea typeface="Calibri" panose="020F0502020204030204" pitchFamily="34" charset="0"/>
                <a:cs typeface="Calibri" panose="020F0502020204030204" pitchFamily="34" charset="0"/>
              </a:rPr>
              <a:t> </a:t>
            </a:r>
            <a:r>
              <a:rPr lang="en-US" sz="4000" b="1" dirty="0">
                <a:effectLst/>
                <a:latin typeface="Calibri" panose="020F0502020204030204" pitchFamily="34" charset="0"/>
                <a:ea typeface="Calibri" panose="020F0502020204030204" pitchFamily="34" charset="0"/>
                <a:cs typeface="Calibri" panose="020F0502020204030204" pitchFamily="34" charset="0"/>
              </a:rPr>
              <a:t>3. Keep Pure</a:t>
            </a:r>
            <a:endParaRPr lang="en-US" sz="4000" dirty="0"/>
          </a:p>
        </p:txBody>
      </p:sp>
      <p:pic>
        <p:nvPicPr>
          <p:cNvPr id="8" name="Picture 7">
            <a:extLst>
              <a:ext uri="{FF2B5EF4-FFF2-40B4-BE49-F238E27FC236}">
                <a16:creationId xmlns:a16="http://schemas.microsoft.com/office/drawing/2014/main" id="{AC0A3971-2E0A-92D7-DA71-49B9D63D7C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1135" y="708940"/>
            <a:ext cx="1544010" cy="1026767"/>
          </a:xfrm>
          <a:prstGeom prst="rect">
            <a:avLst/>
          </a:prstGeom>
        </p:spPr>
      </p:pic>
      <p:sp>
        <p:nvSpPr>
          <p:cNvPr id="10" name="Rectangle 9">
            <a:extLst>
              <a:ext uri="{FF2B5EF4-FFF2-40B4-BE49-F238E27FC236}">
                <a16:creationId xmlns:a16="http://schemas.microsoft.com/office/drawing/2014/main" id="{A75309DE-4CF4-0160-8991-1F23A7FE43C5}"/>
              </a:ext>
            </a:extLst>
          </p:cNvPr>
          <p:cNvSpPr/>
          <p:nvPr/>
        </p:nvSpPr>
        <p:spPr>
          <a:xfrm>
            <a:off x="553673" y="2164360"/>
            <a:ext cx="7969541" cy="223147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8032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1350628" y="3665991"/>
            <a:ext cx="4706223" cy="2843868"/>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0B0620-A55E-552B-C79A-B6A502CDE201}"/>
              </a:ext>
            </a:extLst>
          </p:cNvPr>
          <p:cNvSpPr txBox="1"/>
          <p:nvPr/>
        </p:nvSpPr>
        <p:spPr>
          <a:xfrm>
            <a:off x="746619" y="2206235"/>
            <a:ext cx="7860485" cy="3642023"/>
          </a:xfrm>
          <a:prstGeom prst="rect">
            <a:avLst/>
          </a:prstGeom>
          <a:noFill/>
        </p:spPr>
        <p:txBody>
          <a:bodyPr wrap="square">
            <a:spAutoFit/>
          </a:bodyPr>
          <a:lstStyle/>
          <a:p>
            <a:pPr marR="0" lvl="0">
              <a:spcBef>
                <a:spcPts val="0"/>
              </a:spcBef>
              <a:spcAft>
                <a:spcPts val="1000"/>
              </a:spcAft>
              <a:tabLst>
                <a:tab pos="0" algn="l"/>
                <a:tab pos="57150" algn="l"/>
              </a:tabLst>
            </a:pPr>
            <a:r>
              <a:rPr lang="en-US" sz="3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Psalm 24:3-4</a:t>
            </a:r>
            <a:r>
              <a:rPr lang="en-US" sz="3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400" dirty="0">
                <a:effectLst/>
                <a:latin typeface="Calibri" panose="020F0502020204030204" pitchFamily="34" charset="0"/>
                <a:ea typeface="Calibri" panose="020F0502020204030204" pitchFamily="34" charset="0"/>
                <a:cs typeface="Calibri" panose="020F0502020204030204" pitchFamily="34" charset="0"/>
              </a:rPr>
              <a:t>Who may ascend into the hill of the LORD? Or who may stand in His holy place? 4 He who has clean hands and a pure heart, Who has not lifted up his soul to an idol, Nor sworn deceitfully.</a:t>
            </a:r>
            <a:endParaRPr lang="en-US" sz="34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1000"/>
              </a:spcAft>
              <a:tabLst>
                <a:tab pos="0" algn="l"/>
                <a:tab pos="57150" algn="l"/>
              </a:tabLs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1000"/>
              </a:spcAft>
              <a:tabLst>
                <a:tab pos="0" algn="l"/>
                <a:tab pos="57150" algn="l"/>
              </a:tabLst>
            </a:pPr>
            <a:r>
              <a:rPr lang="en-US" sz="3200" dirty="0">
                <a:effectLst/>
                <a:latin typeface="Calibri" panose="020F0502020204030204" pitchFamily="34" charset="0"/>
                <a:ea typeface="Calibri" panose="020F0502020204030204" pitchFamily="34" charset="0"/>
                <a:cs typeface="Calibri" panose="020F0502020204030204" pitchFamily="34" charset="0"/>
              </a:rPr>
              <a:t>Are our hands clean? Our hearts pure?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BB2F0F5A-62FB-3D11-E8C4-1E8C80542777}"/>
              </a:ext>
            </a:extLst>
          </p:cNvPr>
          <p:cNvSpPr txBox="1"/>
          <p:nvPr/>
        </p:nvSpPr>
        <p:spPr>
          <a:xfrm>
            <a:off x="-989901" y="809510"/>
            <a:ext cx="10133901" cy="758669"/>
          </a:xfrm>
          <a:prstGeom prst="rect">
            <a:avLst/>
          </a:prstGeom>
          <a:noFill/>
        </p:spPr>
        <p:txBody>
          <a:bodyPr wrap="square">
            <a:spAutoFit/>
          </a:bodyPr>
          <a:lstStyle/>
          <a:p>
            <a:pPr marL="914400" marR="0" algn="ctr">
              <a:lnSpc>
                <a:spcPct val="115000"/>
              </a:lnSpc>
              <a:spcBef>
                <a:spcPts val="0"/>
              </a:spcBef>
              <a:spcAft>
                <a:spcPts val="1000"/>
              </a:spcAft>
              <a:tabLst>
                <a:tab pos="777240" algn="l"/>
              </a:tabLst>
            </a:pPr>
            <a:r>
              <a:rPr lang="en-US" sz="3600" dirty="0">
                <a:effectLst/>
                <a:latin typeface="Calibri" panose="020F0502020204030204" pitchFamily="34" charset="0"/>
                <a:ea typeface="Calibri" panose="020F0502020204030204" pitchFamily="34" charset="0"/>
                <a:cs typeface="Calibri" panose="020F0502020204030204" pitchFamily="34" charset="0"/>
              </a:rPr>
              <a:t> </a:t>
            </a:r>
            <a:r>
              <a:rPr lang="en-US" sz="4000" b="1" dirty="0">
                <a:effectLst/>
                <a:latin typeface="Calibri" panose="020F0502020204030204" pitchFamily="34" charset="0"/>
                <a:ea typeface="Calibri" panose="020F0502020204030204" pitchFamily="34" charset="0"/>
                <a:cs typeface="Calibri" panose="020F0502020204030204" pitchFamily="34" charset="0"/>
              </a:rPr>
              <a:t>3. Keep Pure</a:t>
            </a:r>
            <a:endParaRPr lang="en-US" sz="4000" dirty="0"/>
          </a:p>
        </p:txBody>
      </p:sp>
      <p:pic>
        <p:nvPicPr>
          <p:cNvPr id="7" name="Picture 6">
            <a:extLst>
              <a:ext uri="{FF2B5EF4-FFF2-40B4-BE49-F238E27FC236}">
                <a16:creationId xmlns:a16="http://schemas.microsoft.com/office/drawing/2014/main" id="{AD2C4F08-A0F9-12D1-8307-7CC30B4C9B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2470" y="743564"/>
            <a:ext cx="1544010" cy="1026767"/>
          </a:xfrm>
          <a:prstGeom prst="rect">
            <a:avLst/>
          </a:prstGeom>
        </p:spPr>
      </p:pic>
      <p:sp>
        <p:nvSpPr>
          <p:cNvPr id="9" name="Rectangle 8">
            <a:extLst>
              <a:ext uri="{FF2B5EF4-FFF2-40B4-BE49-F238E27FC236}">
                <a16:creationId xmlns:a16="http://schemas.microsoft.com/office/drawing/2014/main" id="{9673D208-3631-2D05-503B-FD29ECDC9852}"/>
              </a:ext>
            </a:extLst>
          </p:cNvPr>
          <p:cNvSpPr/>
          <p:nvPr/>
        </p:nvSpPr>
        <p:spPr>
          <a:xfrm>
            <a:off x="536897" y="2206235"/>
            <a:ext cx="8128932" cy="274327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2821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1350628" y="3665991"/>
            <a:ext cx="4706223" cy="2843868"/>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EA71998E-E6F7-99D0-A72B-14730F5EE9E2}"/>
              </a:ext>
            </a:extLst>
          </p:cNvPr>
          <p:cNvSpPr txBox="1"/>
          <p:nvPr/>
        </p:nvSpPr>
        <p:spPr>
          <a:xfrm>
            <a:off x="536896" y="1931152"/>
            <a:ext cx="8254766" cy="4147033"/>
          </a:xfrm>
          <a:prstGeom prst="rect">
            <a:avLst/>
          </a:prstGeom>
          <a:noFill/>
        </p:spPr>
        <p:txBody>
          <a:bodyPr wrap="square">
            <a:spAutoFit/>
          </a:bodyPr>
          <a:lstStyle/>
          <a:p>
            <a:pPr marR="0" lvl="0" algn="just">
              <a:spcBef>
                <a:spcPts val="0"/>
              </a:spcBef>
              <a:spcAft>
                <a:spcPts val="1000"/>
              </a:spcAft>
              <a:tabLst>
                <a:tab pos="0" algn="l"/>
                <a:tab pos="777240" algn="l"/>
              </a:tabLst>
            </a:pPr>
            <a:r>
              <a:rPr lang="en-US" sz="2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(Matt. 5:8) </a:t>
            </a:r>
            <a:r>
              <a:rPr lang="en-US" sz="2100" dirty="0">
                <a:effectLst/>
                <a:latin typeface="Calibri" panose="020F0502020204030204" pitchFamily="34" charset="0"/>
                <a:ea typeface="Calibri" panose="020F0502020204030204" pitchFamily="34" charset="0"/>
                <a:cs typeface="Calibri" panose="020F0502020204030204" pitchFamily="34" charset="0"/>
              </a:rPr>
              <a:t>Blessed are the pure in heart, For they shall see God.</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777240" algn="l"/>
              </a:tabLst>
            </a:pPr>
            <a:r>
              <a:rPr lang="en-US" sz="2100" dirty="0">
                <a:effectLst/>
                <a:latin typeface="Calibri" panose="020F0502020204030204" pitchFamily="34" charset="0"/>
                <a:ea typeface="Calibri" panose="020F0502020204030204" pitchFamily="34" charset="0"/>
                <a:cs typeface="Calibri" panose="020F0502020204030204" pitchFamily="34" charset="0"/>
              </a:rPr>
              <a:t>God is pure in all His attributes. We should be also.</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tabLst>
                <a:tab pos="0" algn="l"/>
                <a:tab pos="777240" algn="l"/>
              </a:tabLst>
            </a:pPr>
            <a:r>
              <a:rPr lang="en-US" sz="2100" b="1" dirty="0">
                <a:effectLst/>
                <a:latin typeface="Calibri" panose="020F0502020204030204" pitchFamily="34" charset="0"/>
                <a:ea typeface="Calibri" panose="020F0502020204030204" pitchFamily="34" charset="0"/>
                <a:cs typeface="Calibri" panose="020F0502020204030204" pitchFamily="34"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777240" algn="l"/>
              </a:tabLst>
            </a:pPr>
            <a:r>
              <a:rPr lang="en-US" sz="2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(Psalm 12:6)  </a:t>
            </a:r>
            <a:r>
              <a:rPr lang="en-US" sz="2100" dirty="0">
                <a:effectLst/>
                <a:latin typeface="Calibri" panose="020F0502020204030204" pitchFamily="34" charset="0"/>
                <a:ea typeface="Calibri" panose="020F0502020204030204" pitchFamily="34" charset="0"/>
                <a:cs typeface="Calibri" panose="020F0502020204030204" pitchFamily="34" charset="0"/>
              </a:rPr>
              <a:t>The words of the LORD are pure words, Like silver tried in a furnace of earth, Purified seven times.</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0" algn="l"/>
                <a:tab pos="777240" algn="l"/>
              </a:tabLst>
            </a:pPr>
            <a:r>
              <a:rPr lang="en-US" sz="2100" dirty="0">
                <a:effectLst/>
                <a:latin typeface="Calibri" panose="020F0502020204030204" pitchFamily="34" charset="0"/>
                <a:ea typeface="Calibri" panose="020F0502020204030204" pitchFamily="34" charset="0"/>
                <a:cs typeface="Calibri" panose="020F0502020204030204" pitchFamily="34"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777240" algn="l"/>
              </a:tabLst>
            </a:pPr>
            <a:r>
              <a:rPr lang="en-US" sz="2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(Psalm 19:8) </a:t>
            </a:r>
            <a:r>
              <a:rPr lang="en-US" sz="2100" dirty="0">
                <a:effectLst/>
                <a:latin typeface="Calibri" panose="020F0502020204030204" pitchFamily="34" charset="0"/>
                <a:ea typeface="Calibri" panose="020F0502020204030204" pitchFamily="34" charset="0"/>
                <a:cs typeface="Calibri" panose="020F0502020204030204" pitchFamily="34" charset="0"/>
              </a:rPr>
              <a:t>The statutes of the LORD are right, rejoicing the heart; The commandment of the LORD is pure, enlightening the eyes;</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tabLst>
                <a:tab pos="0" algn="l"/>
                <a:tab pos="777240" algn="l"/>
              </a:tabLst>
            </a:pPr>
            <a:r>
              <a:rPr lang="en-US" sz="2100" dirty="0">
                <a:effectLst/>
                <a:latin typeface="Calibri" panose="020F0502020204030204" pitchFamily="34" charset="0"/>
                <a:ea typeface="Calibri" panose="020F0502020204030204" pitchFamily="34" charset="0"/>
                <a:cs typeface="Calibri" panose="020F0502020204030204" pitchFamily="34"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0" algn="l"/>
                <a:tab pos="777240" algn="l"/>
              </a:tabLst>
            </a:pPr>
            <a:r>
              <a:rPr lang="en-US" sz="2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(James 3:17)</a:t>
            </a:r>
            <a:r>
              <a:rPr lang="en-US" sz="2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100" dirty="0">
                <a:effectLst/>
                <a:latin typeface="Calibri" panose="020F0502020204030204" pitchFamily="34" charset="0"/>
                <a:ea typeface="Calibri" panose="020F0502020204030204" pitchFamily="34" charset="0"/>
                <a:cs typeface="Calibri" panose="020F0502020204030204" pitchFamily="34" charset="0"/>
              </a:rPr>
              <a:t>But the wisdom that is from above is first pure, then peaceable, gentle, willing to yield, full of mercy and good fruits, without partiality and without hypocrisy.</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9282BA99-6AC3-4A88-78E6-AC6B0CE8F668}"/>
              </a:ext>
            </a:extLst>
          </p:cNvPr>
          <p:cNvSpPr txBox="1"/>
          <p:nvPr/>
        </p:nvSpPr>
        <p:spPr>
          <a:xfrm>
            <a:off x="0" y="806648"/>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4. Keep Unspotted</a:t>
            </a:r>
            <a:endParaRPr lang="en-US" sz="4000" dirty="0"/>
          </a:p>
        </p:txBody>
      </p:sp>
      <p:pic>
        <p:nvPicPr>
          <p:cNvPr id="7" name="Picture 6">
            <a:extLst>
              <a:ext uri="{FF2B5EF4-FFF2-40B4-BE49-F238E27FC236}">
                <a16:creationId xmlns:a16="http://schemas.microsoft.com/office/drawing/2014/main" id="{865E4913-176A-ED2F-ACA3-15DC21E529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2788" y="732083"/>
            <a:ext cx="1544010" cy="1026767"/>
          </a:xfrm>
          <a:prstGeom prst="rect">
            <a:avLst/>
          </a:prstGeom>
        </p:spPr>
      </p:pic>
      <p:sp>
        <p:nvSpPr>
          <p:cNvPr id="12" name="Rectangle 11">
            <a:extLst>
              <a:ext uri="{FF2B5EF4-FFF2-40B4-BE49-F238E27FC236}">
                <a16:creationId xmlns:a16="http://schemas.microsoft.com/office/drawing/2014/main" id="{97C91630-169C-6119-2FB2-7EBA5C0D618E}"/>
              </a:ext>
            </a:extLst>
          </p:cNvPr>
          <p:cNvSpPr/>
          <p:nvPr/>
        </p:nvSpPr>
        <p:spPr>
          <a:xfrm>
            <a:off x="419450" y="1853967"/>
            <a:ext cx="8372212" cy="4227655"/>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598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1350628" y="3665991"/>
            <a:ext cx="4706223" cy="2843868"/>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25E43B34-B9F1-4F40-7AE4-90908B059EE7}"/>
              </a:ext>
            </a:extLst>
          </p:cNvPr>
          <p:cNvSpPr txBox="1"/>
          <p:nvPr/>
        </p:nvSpPr>
        <p:spPr>
          <a:xfrm>
            <a:off x="486561" y="1442907"/>
            <a:ext cx="8221211" cy="4467890"/>
          </a:xfrm>
          <a:prstGeom prst="rect">
            <a:avLst/>
          </a:prstGeom>
          <a:noFill/>
        </p:spPr>
        <p:txBody>
          <a:bodyPr wrap="square">
            <a:spAutoFit/>
          </a:bodyPr>
          <a:lstStyle/>
          <a:p>
            <a:pPr marR="0" lvl="0">
              <a:spcBef>
                <a:spcPts val="0"/>
              </a:spcBef>
              <a:spcAft>
                <a:spcPts val="100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We are in the world but cannot let the world rub off on us.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Can a woman enter a coal mine in a white dress and come out unspotted?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Can a man enter a bar with half naked women dancing and come out unspotted?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Those 2 are obvious. What about the less obvious?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James 1:27</a:t>
            </a:r>
            <a:r>
              <a:rPr lang="en-US" sz="2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effectLst/>
                <a:latin typeface="Calibri" panose="020F0502020204030204" pitchFamily="34" charset="0"/>
                <a:ea typeface="Calibri" panose="020F0502020204030204" pitchFamily="34" charset="0"/>
                <a:cs typeface="Calibri" panose="020F0502020204030204" pitchFamily="34" charset="0"/>
              </a:rPr>
              <a:t>Pure and undefiled religion before God and the Father is this: to visit orphans and widows in their trouble, and to keep oneself unspotted from the world.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8EAC29C8-72B4-94C7-EB2A-668084C26271}"/>
              </a:ext>
            </a:extLst>
          </p:cNvPr>
          <p:cNvSpPr txBox="1"/>
          <p:nvPr/>
        </p:nvSpPr>
        <p:spPr>
          <a:xfrm>
            <a:off x="0" y="806648"/>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4. Keep Unspotted</a:t>
            </a:r>
            <a:endParaRPr lang="en-US" sz="4000" dirty="0"/>
          </a:p>
        </p:txBody>
      </p:sp>
      <p:pic>
        <p:nvPicPr>
          <p:cNvPr id="7" name="Picture 6">
            <a:extLst>
              <a:ext uri="{FF2B5EF4-FFF2-40B4-BE49-F238E27FC236}">
                <a16:creationId xmlns:a16="http://schemas.microsoft.com/office/drawing/2014/main" id="{DA0332ED-AE61-0773-BFB7-8FF9AF0E4F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131" y="743564"/>
            <a:ext cx="1544010" cy="1026767"/>
          </a:xfrm>
          <a:prstGeom prst="rect">
            <a:avLst/>
          </a:prstGeom>
        </p:spPr>
      </p:pic>
      <p:sp>
        <p:nvSpPr>
          <p:cNvPr id="9" name="Rectangle 8">
            <a:extLst>
              <a:ext uri="{FF2B5EF4-FFF2-40B4-BE49-F238E27FC236}">
                <a16:creationId xmlns:a16="http://schemas.microsoft.com/office/drawing/2014/main" id="{AB184157-9613-D916-90C1-D0E4810FDFC2}"/>
              </a:ext>
            </a:extLst>
          </p:cNvPr>
          <p:cNvSpPr/>
          <p:nvPr/>
        </p:nvSpPr>
        <p:spPr>
          <a:xfrm>
            <a:off x="402672" y="4420998"/>
            <a:ext cx="8397379" cy="1586896"/>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5503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7E808948-79C1-C16E-4294-D1800E660E75}"/>
              </a:ext>
            </a:extLst>
          </p:cNvPr>
          <p:cNvSpPr txBox="1"/>
          <p:nvPr/>
        </p:nvSpPr>
        <p:spPr>
          <a:xfrm>
            <a:off x="1350628" y="3665991"/>
            <a:ext cx="4706223" cy="2843868"/>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3C670F22-9F7A-2970-14F0-B2FB8BAF01A1}"/>
              </a:ext>
            </a:extLst>
          </p:cNvPr>
          <p:cNvSpPr txBox="1"/>
          <p:nvPr/>
        </p:nvSpPr>
        <p:spPr>
          <a:xfrm>
            <a:off x="453004" y="2086973"/>
            <a:ext cx="8162489" cy="3175228"/>
          </a:xfrm>
          <a:prstGeom prst="rect">
            <a:avLst/>
          </a:prstGeom>
          <a:noFill/>
        </p:spPr>
        <p:txBody>
          <a:bodyPr wrap="square">
            <a:spAutoFit/>
          </a:bodyPr>
          <a:lstStyle/>
          <a:p>
            <a:pPr marL="914400" marR="0" indent="-857250">
              <a:spcBef>
                <a:spcPts val="0"/>
              </a:spcBef>
              <a:spcAft>
                <a:spcPts val="1000"/>
              </a:spcAft>
              <a:tabLst>
                <a:tab pos="777240" algn="l"/>
              </a:tabLst>
            </a:pPr>
            <a:r>
              <a:rPr lang="en-US" sz="3200" dirty="0">
                <a:effectLst/>
                <a:latin typeface="Calibri" panose="020F0502020204030204" pitchFamily="34" charset="0"/>
                <a:ea typeface="Calibri" panose="020F0502020204030204" pitchFamily="34" charset="0"/>
                <a:cs typeface="Calibri" panose="020F0502020204030204" pitchFamily="34" charset="0"/>
              </a:rPr>
              <a:t>The further we travel toward heaven, and the more we become like Christ, the less attraction worldly things will have on us.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indent="-857250">
              <a:spcBef>
                <a:spcPts val="0"/>
              </a:spcBef>
              <a:spcAft>
                <a:spcPts val="0"/>
              </a:spcAft>
              <a:tabLst>
                <a:tab pos="777240" algn="l"/>
              </a:tabLst>
            </a:pPr>
            <a:r>
              <a:rPr lang="en-US" sz="3200" dirty="0">
                <a:effectLst/>
                <a:latin typeface="Calibri" panose="020F0502020204030204" pitchFamily="34" charset="0"/>
                <a:ea typeface="Calibri" panose="020F0502020204030204" pitchFamily="34" charset="0"/>
                <a:cs typeface="Calibri" panose="020F0502020204030204" pitchFamily="34" charset="0"/>
              </a:rPr>
              <a:t>How much do worldly things attract you?</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indent="-857250">
              <a:spcBef>
                <a:spcPts val="0"/>
              </a:spcBef>
              <a:spcAft>
                <a:spcPts val="0"/>
              </a:spcAft>
            </a:pPr>
            <a:r>
              <a:rPr lang="en-US" sz="3200" dirty="0">
                <a:effectLst/>
                <a:latin typeface="Calibri" panose="020F0502020204030204" pitchFamily="34" charset="0"/>
                <a:ea typeface="Calibri" panose="020F0502020204030204" pitchFamily="34" charset="0"/>
                <a:cs typeface="Calibri" panose="020F0502020204030204" pitchFamily="34" charset="0"/>
              </a:rPr>
              <a:t>Christians are in the world, but they are not of the world</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17:14-16</a:t>
            </a:r>
            <a:r>
              <a:rPr lang="en-US" sz="3200" dirty="0">
                <a:effectLst/>
                <a:latin typeface="Calibri" panose="020F0502020204030204" pitchFamily="34" charset="0"/>
                <a:ea typeface="Calibri" panose="020F0502020204030204" pitchFamily="34" charset="0"/>
                <a:cs typeface="Calibri" panose="020F0502020204030204" pitchFamily="34"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E968F3E8-002E-7C88-83E4-5D49A55CAD4B}"/>
              </a:ext>
            </a:extLst>
          </p:cNvPr>
          <p:cNvSpPr txBox="1"/>
          <p:nvPr/>
        </p:nvSpPr>
        <p:spPr>
          <a:xfrm>
            <a:off x="0" y="806648"/>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4. Keep Unspotted</a:t>
            </a:r>
            <a:endParaRPr lang="en-US" sz="4000" dirty="0"/>
          </a:p>
        </p:txBody>
      </p:sp>
      <p:pic>
        <p:nvPicPr>
          <p:cNvPr id="7" name="Picture 6">
            <a:extLst>
              <a:ext uri="{FF2B5EF4-FFF2-40B4-BE49-F238E27FC236}">
                <a16:creationId xmlns:a16="http://schemas.microsoft.com/office/drawing/2014/main" id="{D2D74D31-F178-7F20-E612-BA96A34A6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65" y="743564"/>
            <a:ext cx="1544010" cy="1026767"/>
          </a:xfrm>
          <a:prstGeom prst="rect">
            <a:avLst/>
          </a:prstGeom>
        </p:spPr>
      </p:pic>
    </p:spTree>
    <p:extLst>
      <p:ext uri="{BB962C8B-B14F-4D97-AF65-F5344CB8AC3E}">
        <p14:creationId xmlns:p14="http://schemas.microsoft.com/office/powerpoint/2010/main" val="1754693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2FA9592A-84D0-590F-1F26-1D9CBD84FF83}"/>
              </a:ext>
            </a:extLst>
          </p:cNvPr>
          <p:cNvSpPr txBox="1"/>
          <p:nvPr/>
        </p:nvSpPr>
        <p:spPr>
          <a:xfrm>
            <a:off x="637563" y="1605338"/>
            <a:ext cx="8263156" cy="4031873"/>
          </a:xfrm>
          <a:prstGeom prst="rect">
            <a:avLst/>
          </a:prstGeom>
          <a:noFill/>
        </p:spPr>
        <p:txBody>
          <a:bodyPr wrap="square">
            <a:spAutoFit/>
          </a:bodyPr>
          <a:lstStyle/>
          <a:p>
            <a:r>
              <a:rPr lang="en-US" sz="3200" b="1" dirty="0">
                <a:solidFill>
                  <a:srgbClr val="0070C0"/>
                </a:solidFill>
              </a:rPr>
              <a:t>John 17:14 </a:t>
            </a:r>
            <a:r>
              <a:rPr lang="en-US" sz="3200" dirty="0"/>
              <a:t>"I have given them Your word; and the world has hated them because they are not of the world, just as I am not of the world.</a:t>
            </a:r>
          </a:p>
          <a:p>
            <a:r>
              <a:rPr lang="en-US" sz="3200" dirty="0"/>
              <a:t> 15 "I do not pray that You should take them out of the world, but that You should keep them from the evil one.</a:t>
            </a:r>
          </a:p>
          <a:p>
            <a:r>
              <a:rPr lang="en-US" sz="3200" dirty="0"/>
              <a:t> 16 "They are not of the world, just as I am not of the world.</a:t>
            </a:r>
          </a:p>
        </p:txBody>
      </p:sp>
      <p:sp>
        <p:nvSpPr>
          <p:cNvPr id="9" name="Rectangle 8">
            <a:extLst>
              <a:ext uri="{FF2B5EF4-FFF2-40B4-BE49-F238E27FC236}">
                <a16:creationId xmlns:a16="http://schemas.microsoft.com/office/drawing/2014/main" id="{879F07E1-9158-EB97-C7C9-12423C522073}"/>
              </a:ext>
            </a:extLst>
          </p:cNvPr>
          <p:cNvSpPr/>
          <p:nvPr/>
        </p:nvSpPr>
        <p:spPr>
          <a:xfrm>
            <a:off x="394282" y="1518407"/>
            <a:ext cx="8456103" cy="426160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4010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3" name="TextBox 12">
            <a:extLst>
              <a:ext uri="{FF2B5EF4-FFF2-40B4-BE49-F238E27FC236}">
                <a16:creationId xmlns:a16="http://schemas.microsoft.com/office/drawing/2014/main" id="{372D9DAD-B133-02C7-C956-0D0AE11435AC}"/>
              </a:ext>
            </a:extLst>
          </p:cNvPr>
          <p:cNvSpPr txBox="1"/>
          <p:nvPr/>
        </p:nvSpPr>
        <p:spPr>
          <a:xfrm>
            <a:off x="343949" y="2189527"/>
            <a:ext cx="8615493" cy="3734356"/>
          </a:xfrm>
          <a:prstGeom prst="rect">
            <a:avLst/>
          </a:prstGeom>
          <a:noFill/>
        </p:spPr>
        <p:txBody>
          <a:bodyPr wrap="square">
            <a:spAutoFit/>
          </a:bodyPr>
          <a:lstStyle/>
          <a:p>
            <a:pPr marL="857250" marR="0" indent="-857250">
              <a:spcBef>
                <a:spcPts val="0"/>
              </a:spcBef>
              <a:spcAft>
                <a:spcPts val="1000"/>
              </a:spcAft>
            </a:pPr>
            <a:r>
              <a:rPr lang="en-US" sz="2600" dirty="0">
                <a:effectLst/>
                <a:latin typeface="Calibri" panose="020F0502020204030204" pitchFamily="34" charset="0"/>
                <a:ea typeface="Calibri" panose="020F0502020204030204" pitchFamily="34" charset="0"/>
                <a:cs typeface="Calibri" panose="020F0502020204030204" pitchFamily="34" charset="0"/>
              </a:rPr>
              <a:t>What does "The World" or "Worldliness" mean?</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600" dirty="0">
                <a:effectLst/>
                <a:latin typeface="Calibri" panose="020F0502020204030204" pitchFamily="34" charset="0"/>
                <a:ea typeface="Calibri" panose="020F0502020204030204" pitchFamily="34" charset="0"/>
                <a:cs typeface="Calibri" panose="020F0502020204030204" pitchFamily="34" charset="0"/>
              </a:rPr>
              <a:t>"Worldliness" is an attitude of heart, because a man is actually what he thinks</a:t>
            </a: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4:23; Prov. 23:7; Matt. 15:19-20</a:t>
            </a:r>
            <a:r>
              <a:rPr lang="en-US" sz="2600" b="1" dirty="0">
                <a:solidFill>
                  <a:srgbClr val="0070C0"/>
                </a:solidFill>
                <a:latin typeface="Calibri" panose="020F0502020204030204" pitchFamily="34" charset="0"/>
                <a:ea typeface="Calibri" panose="020F0502020204030204" pitchFamily="34" charset="0"/>
                <a:cs typeface="Calibri" panose="020F0502020204030204" pitchFamily="34" charset="0"/>
              </a:rPr>
              <a:t>)</a:t>
            </a:r>
            <a:endParaRPr lang="en-US" sz="2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2600" dirty="0">
                <a:effectLst/>
                <a:latin typeface="Calibri" panose="020F0502020204030204" pitchFamily="34" charset="0"/>
                <a:ea typeface="Calibri" panose="020F0502020204030204" pitchFamily="34" charset="0"/>
                <a:cs typeface="Calibri" panose="020F0502020204030204" pitchFamily="34" charset="0"/>
              </a:rPr>
              <a:t>What we are is the result of what we see, hear, feel and do.</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2600" dirty="0">
                <a:effectLst/>
                <a:latin typeface="Calibri" panose="020F0502020204030204" pitchFamily="34" charset="0"/>
                <a:ea typeface="Calibri" panose="020F0502020204030204" pitchFamily="34" charset="0"/>
                <a:cs typeface="Calibri" panose="020F0502020204030204" pitchFamily="34" charset="0"/>
              </a:rPr>
              <a:t>If we are led by the lust of the flesh, lust of the eye and the pride of life, we are worldly!</a:t>
            </a: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sz="2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John 2:15-17</a:t>
            </a:r>
            <a:r>
              <a:rPr lang="en-US" sz="2600" dirty="0">
                <a:effectLst/>
                <a:latin typeface="Calibri" panose="020F0502020204030204" pitchFamily="34" charset="0"/>
                <a:ea typeface="Calibri" panose="020F0502020204030204" pitchFamily="34" charset="0"/>
                <a:cs typeface="Calibri" panose="020F0502020204030204" pitchFamily="34" charset="0"/>
              </a:rPr>
              <a:t>.</a:t>
            </a:r>
          </a:p>
          <a:p>
            <a:pPr marL="5715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spcBef>
                <a:spcPts val="0"/>
              </a:spcBef>
              <a:spcAft>
                <a:spcPts val="1000"/>
              </a:spcAft>
            </a:pPr>
            <a:r>
              <a:rPr lang="en-US" sz="2600" dirty="0">
                <a:effectLst/>
                <a:latin typeface="Calibri" panose="020F0502020204030204" pitchFamily="34" charset="0"/>
                <a:ea typeface="Calibri" panose="020F0502020204030204" pitchFamily="34" charset="0"/>
                <a:cs typeface="Calibri" panose="020F0502020204030204" pitchFamily="34" charset="0"/>
              </a:rPr>
              <a:t>If we are led by the Spirit (the teaching of the Spirit), our conduct will be moral</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FEFC834E-F28D-4EBE-0460-E6F6259ED7F8}"/>
              </a:ext>
            </a:extLst>
          </p:cNvPr>
          <p:cNvSpPr txBox="1"/>
          <p:nvPr/>
        </p:nvSpPr>
        <p:spPr>
          <a:xfrm>
            <a:off x="0" y="806648"/>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4. Keep Unspotted</a:t>
            </a:r>
            <a:endParaRPr lang="en-US" sz="4000" dirty="0"/>
          </a:p>
        </p:txBody>
      </p:sp>
      <p:pic>
        <p:nvPicPr>
          <p:cNvPr id="7" name="Picture 6">
            <a:extLst>
              <a:ext uri="{FF2B5EF4-FFF2-40B4-BE49-F238E27FC236}">
                <a16:creationId xmlns:a16="http://schemas.microsoft.com/office/drawing/2014/main" id="{DE248F94-DAB9-B89F-EEBF-416994393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964" y="726271"/>
            <a:ext cx="1544010" cy="1026767"/>
          </a:xfrm>
          <a:prstGeom prst="rect">
            <a:avLst/>
          </a:prstGeom>
        </p:spPr>
      </p:pic>
    </p:spTree>
    <p:extLst>
      <p:ext uri="{BB962C8B-B14F-4D97-AF65-F5344CB8AC3E}">
        <p14:creationId xmlns:p14="http://schemas.microsoft.com/office/powerpoint/2010/main" val="2787098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EE248215-9658-A87C-21B5-3EB1A57F29E4}"/>
              </a:ext>
            </a:extLst>
          </p:cNvPr>
          <p:cNvSpPr txBox="1"/>
          <p:nvPr/>
        </p:nvSpPr>
        <p:spPr>
          <a:xfrm>
            <a:off x="268449" y="2029150"/>
            <a:ext cx="8632270" cy="3857466"/>
          </a:xfrm>
          <a:prstGeom prst="rect">
            <a:avLst/>
          </a:prstGeom>
          <a:noFill/>
        </p:spPr>
        <p:txBody>
          <a:bodyPr wrap="square">
            <a:spAutoFit/>
          </a:bodyPr>
          <a:lstStyle/>
          <a:p>
            <a:pPr marL="0" marR="0">
              <a:spcBef>
                <a:spcPts val="0"/>
              </a:spcBef>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Many think a man's life consists of the abundance of the things he possesses.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They think true happiness comes by having things--better cars, better clothes, better houses, and more money.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400" dirty="0">
                <a:effectLst/>
                <a:latin typeface="Calibri" panose="020F0502020204030204" pitchFamily="34" charset="0"/>
                <a:ea typeface="Calibri" panose="020F0502020204030204" pitchFamily="34" charset="0"/>
                <a:cs typeface="Calibri" panose="020F0502020204030204" pitchFamily="34" charset="0"/>
              </a:rPr>
              <a:t>Jesus said that life does not consist in the abundance of the things we possess. </a:t>
            </a:r>
            <a:r>
              <a:rPr lang="en-US" sz="3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12:15</a:t>
            </a:r>
            <a:endParaRPr lang="en-US" sz="3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A8AD76B9-DE85-9B4F-3CA3-4811549EE52E}"/>
              </a:ext>
            </a:extLst>
          </p:cNvPr>
          <p:cNvSpPr txBox="1"/>
          <p:nvPr/>
        </p:nvSpPr>
        <p:spPr>
          <a:xfrm>
            <a:off x="0" y="806648"/>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4. Keep Unspotted</a:t>
            </a:r>
            <a:endParaRPr lang="en-US" sz="4000" dirty="0"/>
          </a:p>
        </p:txBody>
      </p:sp>
      <p:pic>
        <p:nvPicPr>
          <p:cNvPr id="7" name="Picture 6">
            <a:extLst>
              <a:ext uri="{FF2B5EF4-FFF2-40B4-BE49-F238E27FC236}">
                <a16:creationId xmlns:a16="http://schemas.microsoft.com/office/drawing/2014/main" id="{1BDD8C25-00B0-04B6-92D3-0DEDDFDC9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243" y="743564"/>
            <a:ext cx="1544010" cy="1026767"/>
          </a:xfrm>
          <a:prstGeom prst="rect">
            <a:avLst/>
          </a:prstGeom>
        </p:spPr>
      </p:pic>
    </p:spTree>
    <p:extLst>
      <p:ext uri="{BB962C8B-B14F-4D97-AF65-F5344CB8AC3E}">
        <p14:creationId xmlns:p14="http://schemas.microsoft.com/office/powerpoint/2010/main" val="240227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0" name="TextBox 9">
            <a:extLst>
              <a:ext uri="{FF2B5EF4-FFF2-40B4-BE49-F238E27FC236}">
                <a16:creationId xmlns:a16="http://schemas.microsoft.com/office/drawing/2014/main" id="{216DC114-6C70-210E-DB59-17273F826060}"/>
              </a:ext>
            </a:extLst>
          </p:cNvPr>
          <p:cNvSpPr txBox="1"/>
          <p:nvPr/>
        </p:nvSpPr>
        <p:spPr>
          <a:xfrm>
            <a:off x="662729" y="1233181"/>
            <a:ext cx="7860485" cy="3175228"/>
          </a:xfrm>
          <a:prstGeom prst="rect">
            <a:avLst/>
          </a:prstGeom>
          <a:noFill/>
        </p:spPr>
        <p:txBody>
          <a:bodyPr wrap="square">
            <a:spAutoFit/>
          </a:bodyPr>
          <a:lstStyle/>
          <a:p>
            <a:pPr marL="0" marR="0">
              <a:spcBef>
                <a:spcPts val="0"/>
              </a:spcBef>
              <a:spcAft>
                <a:spcPts val="1000"/>
              </a:spcAft>
              <a:tabLst>
                <a:tab pos="777240" algn="l"/>
              </a:tabLst>
            </a:pPr>
            <a:r>
              <a:rPr lang="en-US" sz="4800" b="1" dirty="0">
                <a:solidFill>
                  <a:srgbClr val="0070C0"/>
                </a:solidFill>
                <a:effectLst/>
                <a:ea typeface="Calibri" panose="020F0502020204030204" pitchFamily="34" charset="0"/>
                <a:cs typeface="Arial" panose="020B0604020202020204" pitchFamily="34" charset="0"/>
              </a:rPr>
              <a:t>Proverbs 4:23</a:t>
            </a:r>
            <a:r>
              <a:rPr lang="en-US" sz="4800" b="1" dirty="0">
                <a:solidFill>
                  <a:srgbClr val="0070C0"/>
                </a:solidFill>
                <a:effectLst/>
                <a:ea typeface="Calibri" panose="020F0502020204030204" pitchFamily="34" charset="0"/>
                <a:cs typeface="Times New Roman" panose="02020603050405020304" pitchFamily="18" charset="0"/>
              </a:rPr>
              <a:t> </a:t>
            </a:r>
            <a:r>
              <a:rPr lang="en-US" sz="4800" dirty="0">
                <a:effectLst/>
                <a:ea typeface="Calibri" panose="020F0502020204030204" pitchFamily="34" charset="0"/>
                <a:cs typeface="Times New Roman" panose="02020603050405020304" pitchFamily="18" charset="0"/>
              </a:rPr>
              <a:t>Keep your heart with all diligence, For out of it spring the </a:t>
            </a:r>
          </a:p>
          <a:p>
            <a:pPr marL="0" marR="0">
              <a:spcBef>
                <a:spcPts val="0"/>
              </a:spcBef>
              <a:spcAft>
                <a:spcPts val="1000"/>
              </a:spcAft>
              <a:tabLst>
                <a:tab pos="777240" algn="l"/>
              </a:tabLst>
            </a:pPr>
            <a:r>
              <a:rPr lang="en-US" sz="4800" dirty="0">
                <a:effectLst/>
                <a:ea typeface="Calibri" panose="020F0502020204030204" pitchFamily="34" charset="0"/>
                <a:cs typeface="Times New Roman" panose="02020603050405020304" pitchFamily="18" charset="0"/>
              </a:rPr>
              <a:t>issues of life. </a:t>
            </a:r>
          </a:p>
        </p:txBody>
      </p:sp>
      <p:pic>
        <p:nvPicPr>
          <p:cNvPr id="7" name="Picture 6">
            <a:extLst>
              <a:ext uri="{FF2B5EF4-FFF2-40B4-BE49-F238E27FC236}">
                <a16:creationId xmlns:a16="http://schemas.microsoft.com/office/drawing/2014/main" id="{AD37952A-F8C7-BA2C-4F1A-AF6D0B5165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9328" y="2948158"/>
            <a:ext cx="4683752" cy="3114696"/>
          </a:xfrm>
          <a:prstGeom prst="rect">
            <a:avLst/>
          </a:prstGeom>
        </p:spPr>
      </p:pic>
    </p:spTree>
    <p:extLst>
      <p:ext uri="{BB962C8B-B14F-4D97-AF65-F5344CB8AC3E}">
        <p14:creationId xmlns:p14="http://schemas.microsoft.com/office/powerpoint/2010/main" val="4132669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9" name="TextBox 8">
            <a:extLst>
              <a:ext uri="{FF2B5EF4-FFF2-40B4-BE49-F238E27FC236}">
                <a16:creationId xmlns:a16="http://schemas.microsoft.com/office/drawing/2014/main" id="{145BE51A-B491-561E-23B1-FCC879113BFC}"/>
              </a:ext>
            </a:extLst>
          </p:cNvPr>
          <p:cNvSpPr txBox="1"/>
          <p:nvPr/>
        </p:nvSpPr>
        <p:spPr>
          <a:xfrm>
            <a:off x="696285" y="1143529"/>
            <a:ext cx="7592038" cy="4585871"/>
          </a:xfrm>
          <a:prstGeom prst="rect">
            <a:avLst/>
          </a:prstGeom>
          <a:noFill/>
        </p:spPr>
        <p:txBody>
          <a:bodyPr wrap="square">
            <a:spAutoFit/>
          </a:bodyPr>
          <a:lstStyle/>
          <a:p>
            <a:r>
              <a:rPr lang="en-US" sz="2800" b="1" dirty="0">
                <a:solidFill>
                  <a:srgbClr val="0070C0"/>
                </a:solidFill>
              </a:rPr>
              <a:t>Luke 12:15 </a:t>
            </a:r>
            <a:r>
              <a:rPr lang="en-US" sz="2800" dirty="0"/>
              <a:t>And He said to them, "Take heed and beware of covetousness, for one's life does not consist in the abundance of the things he possesses."</a:t>
            </a:r>
          </a:p>
          <a:p>
            <a:r>
              <a:rPr lang="en-US" dirty="0"/>
              <a:t> 16 Then He spoke a parable to them, saying: "The ground of a certain rich man yielded plentifully.</a:t>
            </a:r>
          </a:p>
          <a:p>
            <a:r>
              <a:rPr lang="en-US" dirty="0"/>
              <a:t> 17 "And he thought within himself, saying, 'What shall I do, since I have no room to store my crops?'</a:t>
            </a:r>
          </a:p>
          <a:p>
            <a:r>
              <a:rPr lang="en-US" dirty="0"/>
              <a:t> 18 "So he said, 'I will do this: I will pull down my barns and build greater, and there I will store all my crops and my goods.</a:t>
            </a:r>
          </a:p>
          <a:p>
            <a:r>
              <a:rPr lang="en-US" dirty="0"/>
              <a:t> 19 'And I will say to my soul, "Soul, you have many goods laid up for many years; take your ease; eat, drink, and be merry."'</a:t>
            </a:r>
          </a:p>
          <a:p>
            <a:r>
              <a:rPr lang="en-US" dirty="0"/>
              <a:t> 20 "But God said to him, 'Fool! This night your soul will be required of you; then whose will those things be which you have provided?'</a:t>
            </a:r>
          </a:p>
        </p:txBody>
      </p:sp>
      <p:sp>
        <p:nvSpPr>
          <p:cNvPr id="10" name="Rectangle 9">
            <a:extLst>
              <a:ext uri="{FF2B5EF4-FFF2-40B4-BE49-F238E27FC236}">
                <a16:creationId xmlns:a16="http://schemas.microsoft.com/office/drawing/2014/main" id="{4B28F6C5-9075-E7FB-1550-59C04C5DEBDD}"/>
              </a:ext>
            </a:extLst>
          </p:cNvPr>
          <p:cNvSpPr/>
          <p:nvPr/>
        </p:nvSpPr>
        <p:spPr>
          <a:xfrm>
            <a:off x="478173" y="1057013"/>
            <a:ext cx="8187656" cy="4764947"/>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2656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36D4AD17-C1D7-F626-F1A0-496FE9FA5A23}"/>
              </a:ext>
            </a:extLst>
          </p:cNvPr>
          <p:cNvSpPr txBox="1"/>
          <p:nvPr/>
        </p:nvSpPr>
        <p:spPr>
          <a:xfrm>
            <a:off x="360725" y="1753300"/>
            <a:ext cx="8456103" cy="4327851"/>
          </a:xfrm>
          <a:prstGeom prst="rect">
            <a:avLst/>
          </a:prstGeom>
          <a:noFill/>
        </p:spPr>
        <p:txBody>
          <a:bodyPr wrap="square">
            <a:spAutoFit/>
          </a:bodyPr>
          <a:lstStyle/>
          <a:p>
            <a:pPr marR="0" lvl="0" algn="just">
              <a:lnSpc>
                <a:spcPct val="115000"/>
              </a:lnSpc>
              <a:spcBef>
                <a:spcPts val="0"/>
              </a:spcBef>
              <a:spcAft>
                <a:spcPts val="1000"/>
              </a:spcAft>
              <a:tabLst>
                <a:tab pos="777240" algn="l"/>
              </a:tabLst>
            </a:pPr>
            <a:r>
              <a:rPr lang="en-US" sz="1400" b="1" dirty="0">
                <a:effectLst/>
                <a:latin typeface="Calibri" panose="020F0502020204030204" pitchFamily="34" charset="0"/>
                <a:ea typeface="Calibri" panose="020F0502020204030204" pitchFamily="34" charset="0"/>
                <a:cs typeface="Calibri" panose="020F0502020204030204" pitchFamily="34" charset="0"/>
              </a:rPr>
              <a:t>	</a:t>
            </a:r>
            <a:r>
              <a:rPr lang="en-US" sz="14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lnSpc>
                <a:spcPct val="115000"/>
              </a:lnSpc>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Must keep word of God in our hearts. Should think on it continually. Day and Night.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lnSpc>
                <a:spcPct val="115000"/>
              </a:lnSpc>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spcBef>
                <a:spcPts val="0"/>
              </a:spcBef>
              <a:spcAft>
                <a:spcPts val="0"/>
              </a:spcAft>
              <a:tabLst>
                <a:tab pos="0" algn="l"/>
                <a:tab pos="777240" algn="l"/>
              </a:tabLst>
            </a:pPr>
            <a:r>
              <a:rPr lang="en-US" sz="2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Psalm 1:1-2</a:t>
            </a:r>
            <a:r>
              <a:rPr lang="en-US" sz="2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Blessed is the man Who walks not in the counsel of the ungodly, Nor stands in the path of sinners, Nor sits in the seat of the scornful; (2) But his delight is in the law of the LORD, And in His law he meditates day and night.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spcBef>
                <a:spcPts val="0"/>
              </a:spcBef>
              <a:spcAft>
                <a:spcPts val="0"/>
              </a:spcAft>
              <a:tabLst>
                <a:tab pos="0" algn="l"/>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a:spcBef>
                <a:spcPts val="0"/>
              </a:spcBef>
              <a:spcAft>
                <a:spcPts val="0"/>
              </a:spcAft>
              <a:tabLst>
                <a:tab pos="0" algn="l"/>
                <a:tab pos="777240" algn="l"/>
              </a:tabLst>
            </a:pPr>
            <a:r>
              <a:rPr lang="en-US" sz="2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Luke 11:28</a:t>
            </a:r>
            <a:r>
              <a:rPr lang="en-US" sz="2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But He said, "More than that, blessed are those who hear the word of God and keep it!"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4F44FB3B-CE68-1B5E-212B-E78F117EBFDD}"/>
              </a:ext>
            </a:extLst>
          </p:cNvPr>
          <p:cNvSpPr txBox="1"/>
          <p:nvPr/>
        </p:nvSpPr>
        <p:spPr>
          <a:xfrm>
            <a:off x="0" y="851371"/>
            <a:ext cx="9144000" cy="707886"/>
          </a:xfrm>
          <a:prstGeom prst="rect">
            <a:avLst/>
          </a:prstGeom>
          <a:noFill/>
        </p:spPr>
        <p:txBody>
          <a:bodyPr wrap="square">
            <a:spAutoFit/>
          </a:bodyPr>
          <a:lstStyle/>
          <a:p>
            <a:pPr algn="ctr"/>
            <a:r>
              <a:rPr lang="en-US" sz="4000" b="1" dirty="0">
                <a:effectLst/>
                <a:latin typeface="Calibri" panose="020F0502020204030204" pitchFamily="34" charset="0"/>
                <a:ea typeface="Calibri" panose="020F0502020204030204" pitchFamily="34" charset="0"/>
                <a:cs typeface="Calibri" panose="020F0502020204030204" pitchFamily="34" charset="0"/>
              </a:rPr>
              <a:t>5. Keep The Word</a:t>
            </a:r>
            <a:endParaRPr lang="en-US" sz="4000" dirty="0"/>
          </a:p>
        </p:txBody>
      </p:sp>
      <p:pic>
        <p:nvPicPr>
          <p:cNvPr id="7" name="Picture 6">
            <a:extLst>
              <a:ext uri="{FF2B5EF4-FFF2-40B4-BE49-F238E27FC236}">
                <a16:creationId xmlns:a16="http://schemas.microsoft.com/office/drawing/2014/main" id="{D29DDBED-9941-EDFB-FD54-1F0F3D5D25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854" y="737752"/>
            <a:ext cx="1544010" cy="1026767"/>
          </a:xfrm>
          <a:prstGeom prst="rect">
            <a:avLst/>
          </a:prstGeom>
        </p:spPr>
      </p:pic>
      <p:sp>
        <p:nvSpPr>
          <p:cNvPr id="9" name="Rectangle 8">
            <a:extLst>
              <a:ext uri="{FF2B5EF4-FFF2-40B4-BE49-F238E27FC236}">
                <a16:creationId xmlns:a16="http://schemas.microsoft.com/office/drawing/2014/main" id="{40263A7A-7753-1F90-6F36-05AFC5DC7E56}"/>
              </a:ext>
            </a:extLst>
          </p:cNvPr>
          <p:cNvSpPr/>
          <p:nvPr/>
        </p:nvSpPr>
        <p:spPr>
          <a:xfrm>
            <a:off x="218115" y="3429000"/>
            <a:ext cx="8732938" cy="2685436"/>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3327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F3517BBD-0C26-64C1-01D5-4697A7C93A3B}"/>
              </a:ext>
            </a:extLst>
          </p:cNvPr>
          <p:cNvSpPr txBox="1"/>
          <p:nvPr/>
        </p:nvSpPr>
        <p:spPr>
          <a:xfrm>
            <a:off x="453006" y="2093321"/>
            <a:ext cx="8456102" cy="3990836"/>
          </a:xfrm>
          <a:prstGeom prst="rect">
            <a:avLst/>
          </a:prstGeom>
          <a:noFill/>
        </p:spPr>
        <p:txBody>
          <a:bodyPr wrap="square">
            <a:spAutoFit/>
          </a:bodyPr>
          <a:lstStyle/>
          <a:p>
            <a:pPr marL="57150" marR="0">
              <a:spcBef>
                <a:spcPts val="0"/>
              </a:spcBef>
              <a:spcAft>
                <a:spcPts val="1000"/>
              </a:spcAft>
              <a:tabLst>
                <a:tab pos="0" algn="l"/>
                <a:tab pos="777240" algn="l"/>
              </a:tabLs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James 1:22</a:t>
            </a:r>
            <a:r>
              <a:rPr lang="en-US" sz="3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But be doers of the word, and not hearers only, deceiving yourselves.</a:t>
            </a:r>
          </a:p>
          <a:p>
            <a:pPr marL="57150" marR="0">
              <a:spcBef>
                <a:spcPts val="0"/>
              </a:spcBef>
              <a:spcAft>
                <a:spcPts val="1000"/>
              </a:spcAft>
              <a:tabLst>
                <a:tab pos="0" algn="l"/>
                <a:tab pos="777240" algn="l"/>
              </a:tabLs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He said, "If a man keep my saying, he shall never see death.“</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8:51</a:t>
            </a:r>
            <a:r>
              <a:rPr lang="en-US" sz="3200" dirty="0">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10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He said, "If ye love me, keep my commandments" </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14:15</a:t>
            </a:r>
            <a:r>
              <a:rPr lang="en-US" sz="3200" dirty="0">
                <a:effectLst/>
                <a:latin typeface="Calibri" panose="020F0502020204030204" pitchFamily="34" charset="0"/>
                <a:ea typeface="Calibri" panose="020F0502020204030204" pitchFamily="34" charset="0"/>
                <a:cs typeface="Calibri" panose="020F0502020204030204" pitchFamily="34"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A4887BF-D578-5E25-C607-E35C0885C5D1}"/>
              </a:ext>
            </a:extLst>
          </p:cNvPr>
          <p:cNvSpPr txBox="1"/>
          <p:nvPr/>
        </p:nvSpPr>
        <p:spPr>
          <a:xfrm>
            <a:off x="0" y="851371"/>
            <a:ext cx="9144000" cy="707886"/>
          </a:xfrm>
          <a:prstGeom prst="rect">
            <a:avLst/>
          </a:prstGeom>
          <a:noFill/>
        </p:spPr>
        <p:txBody>
          <a:bodyPr wrap="square">
            <a:spAutoFit/>
          </a:bodyPr>
          <a:lstStyle/>
          <a:p>
            <a:pPr algn="ctr"/>
            <a:r>
              <a:rPr lang="en-US" sz="4000" b="1" dirty="0">
                <a:effectLst/>
                <a:latin typeface="Calibri" panose="020F0502020204030204" pitchFamily="34" charset="0"/>
                <a:ea typeface="Calibri" panose="020F0502020204030204" pitchFamily="34" charset="0"/>
                <a:cs typeface="Calibri" panose="020F0502020204030204" pitchFamily="34" charset="0"/>
              </a:rPr>
              <a:t>5. Keep The Word</a:t>
            </a:r>
            <a:endParaRPr lang="en-US" sz="4000" dirty="0"/>
          </a:p>
        </p:txBody>
      </p:sp>
      <p:pic>
        <p:nvPicPr>
          <p:cNvPr id="7" name="Picture 6">
            <a:extLst>
              <a:ext uri="{FF2B5EF4-FFF2-40B4-BE49-F238E27FC236}">
                <a16:creationId xmlns:a16="http://schemas.microsoft.com/office/drawing/2014/main" id="{5A413EF8-F017-0369-FE5B-3086203DFC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189" y="851371"/>
            <a:ext cx="1544010" cy="1026767"/>
          </a:xfrm>
          <a:prstGeom prst="rect">
            <a:avLst/>
          </a:prstGeom>
        </p:spPr>
      </p:pic>
      <p:sp>
        <p:nvSpPr>
          <p:cNvPr id="9" name="Rectangle 8">
            <a:extLst>
              <a:ext uri="{FF2B5EF4-FFF2-40B4-BE49-F238E27FC236}">
                <a16:creationId xmlns:a16="http://schemas.microsoft.com/office/drawing/2014/main" id="{05693445-CBED-FEF1-8556-3CE119A705F9}"/>
              </a:ext>
            </a:extLst>
          </p:cNvPr>
          <p:cNvSpPr/>
          <p:nvPr/>
        </p:nvSpPr>
        <p:spPr>
          <a:xfrm>
            <a:off x="419450" y="2046914"/>
            <a:ext cx="8481269" cy="403470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348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767D6991-EDEF-9498-A0C5-418162422A4F}"/>
              </a:ext>
            </a:extLst>
          </p:cNvPr>
          <p:cNvSpPr txBox="1"/>
          <p:nvPr/>
        </p:nvSpPr>
        <p:spPr>
          <a:xfrm>
            <a:off x="486562" y="1748632"/>
            <a:ext cx="8640660" cy="4426853"/>
          </a:xfrm>
          <a:prstGeom prst="rect">
            <a:avLst/>
          </a:prstGeom>
          <a:noFill/>
        </p:spPr>
        <p:txBody>
          <a:bodyPr wrap="square">
            <a:spAutoFit/>
          </a:bodyPr>
          <a:lstStyle/>
          <a:p>
            <a:pPr marL="0" marR="0">
              <a:spcBef>
                <a:spcPts val="0"/>
              </a:spcBef>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Paul said we are saved by the gospel if we </a:t>
            </a:r>
            <a:r>
              <a:rPr lang="en-US" sz="2400" b="1" dirty="0">
                <a:effectLst/>
                <a:latin typeface="Calibri" panose="020F0502020204030204" pitchFamily="34" charset="0"/>
                <a:ea typeface="Calibri" panose="020F0502020204030204" pitchFamily="34" charset="0"/>
                <a:cs typeface="Calibri" panose="020F0502020204030204" pitchFamily="34" charset="0"/>
              </a:rPr>
              <a:t>keep in memory </a:t>
            </a:r>
            <a:r>
              <a:rPr lang="en-US" sz="2400" dirty="0">
                <a:effectLst/>
                <a:latin typeface="Calibri" panose="020F0502020204030204" pitchFamily="34" charset="0"/>
                <a:ea typeface="Calibri" panose="020F0502020204030204" pitchFamily="34" charset="0"/>
                <a:cs typeface="Calibri" panose="020F0502020204030204" pitchFamily="34" charset="0"/>
              </a:rPr>
              <a:t>the gospel if we hold fast the gospel- </a:t>
            </a:r>
            <a:r>
              <a:rPr lang="en-US" sz="24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Cor. 15:2</a:t>
            </a:r>
            <a:r>
              <a:rPr lang="en-US" sz="2400"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The Psalmist said "Blessed are they that </a:t>
            </a:r>
            <a:r>
              <a:rPr lang="en-US" sz="2400" b="1" dirty="0">
                <a:effectLst/>
                <a:latin typeface="Calibri" panose="020F0502020204030204" pitchFamily="34" charset="0"/>
                <a:ea typeface="Calibri" panose="020F0502020204030204" pitchFamily="34" charset="0"/>
                <a:cs typeface="Calibri" panose="020F0502020204030204" pitchFamily="34" charset="0"/>
              </a:rPr>
              <a:t>keep his testimonies</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Psalms 119:2</a:t>
            </a:r>
            <a:r>
              <a:rPr lang="en-US" sz="2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endParaRPr lang="en-US"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Timothy was to "</a:t>
            </a:r>
            <a:r>
              <a:rPr lang="en-US" sz="2400" b="1" dirty="0">
                <a:effectLst/>
                <a:latin typeface="Calibri" panose="020F0502020204030204" pitchFamily="34" charset="0"/>
                <a:ea typeface="Calibri" panose="020F0502020204030204" pitchFamily="34" charset="0"/>
                <a:cs typeface="Calibri" panose="020F0502020204030204" pitchFamily="34" charset="0"/>
              </a:rPr>
              <a:t>keep that which is committed to thy trust</a:t>
            </a:r>
            <a:r>
              <a:rPr lang="en-US" sz="2400"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Tim. 6:20</a:t>
            </a:r>
            <a:r>
              <a:rPr lang="en-US" sz="2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endParaRPr lang="en-US"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You can see from these passages </a:t>
            </a:r>
            <a:r>
              <a:rPr lang="en-US" sz="2400" b="1" u="sng" dirty="0">
                <a:effectLst/>
                <a:latin typeface="Calibri" panose="020F0502020204030204" pitchFamily="34" charset="0"/>
                <a:ea typeface="Calibri" panose="020F0502020204030204" pitchFamily="34" charset="0"/>
                <a:cs typeface="Calibri" panose="020F0502020204030204" pitchFamily="34" charset="0"/>
              </a:rPr>
              <a:t>that the meaning of "keep the word of God" is to be obedient</a:t>
            </a:r>
            <a:r>
              <a:rPr lang="en-US" sz="2400" dirty="0">
                <a:effectLst/>
                <a:latin typeface="Calibri" panose="020F0502020204030204" pitchFamily="34" charset="0"/>
                <a:ea typeface="Calibri" panose="020F0502020204030204" pitchFamily="34" charset="0"/>
                <a:cs typeface="Calibri" panose="020F0502020204030204" pitchFamily="34" charset="0"/>
              </a:rPr>
              <a:t> to what it says.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The only way we can enjoy salvation by God's grace, and heaven after this life is to put His word into practice in our lives.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C97C04BD-DEB5-F210-A9B5-5CE4ADE1691C}"/>
              </a:ext>
            </a:extLst>
          </p:cNvPr>
          <p:cNvSpPr txBox="1"/>
          <p:nvPr/>
        </p:nvSpPr>
        <p:spPr>
          <a:xfrm>
            <a:off x="0" y="834593"/>
            <a:ext cx="9144000" cy="707886"/>
          </a:xfrm>
          <a:prstGeom prst="rect">
            <a:avLst/>
          </a:prstGeom>
          <a:noFill/>
        </p:spPr>
        <p:txBody>
          <a:bodyPr wrap="square">
            <a:spAutoFit/>
          </a:bodyPr>
          <a:lstStyle/>
          <a:p>
            <a:pPr algn="ctr"/>
            <a:r>
              <a:rPr lang="en-US" sz="4000" b="1" dirty="0">
                <a:effectLst/>
                <a:latin typeface="Calibri" panose="020F0502020204030204" pitchFamily="34" charset="0"/>
                <a:ea typeface="Calibri" panose="020F0502020204030204" pitchFamily="34" charset="0"/>
                <a:cs typeface="Calibri" panose="020F0502020204030204" pitchFamily="34" charset="0"/>
              </a:rPr>
              <a:t>5. Keep The Word</a:t>
            </a:r>
            <a:endParaRPr lang="en-US" sz="4000" dirty="0"/>
          </a:p>
        </p:txBody>
      </p:sp>
      <p:pic>
        <p:nvPicPr>
          <p:cNvPr id="7" name="Picture 6">
            <a:extLst>
              <a:ext uri="{FF2B5EF4-FFF2-40B4-BE49-F238E27FC236}">
                <a16:creationId xmlns:a16="http://schemas.microsoft.com/office/drawing/2014/main" id="{88A6AAF5-0567-393D-4106-B1961CE132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2078" y="669172"/>
            <a:ext cx="1544010" cy="1026767"/>
          </a:xfrm>
          <a:prstGeom prst="rect">
            <a:avLst/>
          </a:prstGeom>
        </p:spPr>
      </p:pic>
    </p:spTree>
    <p:extLst>
      <p:ext uri="{BB962C8B-B14F-4D97-AF65-F5344CB8AC3E}">
        <p14:creationId xmlns:p14="http://schemas.microsoft.com/office/powerpoint/2010/main" val="4025688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BD76AB9A-8658-31EF-3E3E-9B5D68ED2A46}"/>
              </a:ext>
            </a:extLst>
          </p:cNvPr>
          <p:cNvSpPr txBox="1"/>
          <p:nvPr/>
        </p:nvSpPr>
        <p:spPr>
          <a:xfrm>
            <a:off x="411062" y="1484852"/>
            <a:ext cx="8405767" cy="4592539"/>
          </a:xfrm>
          <a:prstGeom prst="rect">
            <a:avLst/>
          </a:prstGeom>
          <a:noFill/>
        </p:spPr>
        <p:txBody>
          <a:bodyPr wrap="square">
            <a:spAutoFit/>
          </a:bodyPr>
          <a:lstStyle/>
          <a:p>
            <a:pPr marR="0" lvl="0" algn="just">
              <a:lnSpc>
                <a:spcPct val="115000"/>
              </a:lnSpc>
              <a:spcBef>
                <a:spcPts val="0"/>
              </a:spcBef>
              <a:spcAft>
                <a:spcPts val="1000"/>
              </a:spcAft>
              <a:tabLst>
                <a:tab pos="777240" algn="l"/>
              </a:tabLst>
            </a:pPr>
            <a:r>
              <a:rPr lang="en-US" sz="14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5715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Needed badly in the church.</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Keep unity of word and doctrine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5715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Too many splits- off shoots – perverted gospels and result is too many people going to HELL.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Religious diversity is not good.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742950">
              <a:spcBef>
                <a:spcPts val="0"/>
              </a:spcBef>
              <a:spcAft>
                <a:spcPts val="0"/>
              </a:spcAft>
              <a:tabLst>
                <a:tab pos="777240" algn="l"/>
              </a:tabLst>
            </a:pPr>
            <a:r>
              <a:rPr lang="en-US" sz="2400"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 4:1-3</a:t>
            </a:r>
            <a:r>
              <a:rPr lang="en-US" sz="2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I, therefore, the prisoner of the Lord, beseech you to walk worthy of the calling with which you were called, (2) with all lowliness and gentleness, with longsuffering, bearing with one another in love, (3) endeavoring to keep the unity of the Spirit in the bond of peace.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400" dirty="0">
                <a:effectLst/>
                <a:latin typeface="Calibri" panose="020F0502020204030204" pitchFamily="34" charset="0"/>
                <a:ea typeface="Calibri" panose="020F0502020204030204" pitchFamily="34" charset="0"/>
                <a:cs typeface="Calibri" panose="020F0502020204030204" pitchFamily="34" charset="0"/>
              </a:rPr>
              <a:t>Unity demands effort on the part of all Christians-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859A05D-9894-60E8-7E27-89C0A3217FFF}"/>
              </a:ext>
            </a:extLst>
          </p:cNvPr>
          <p:cNvSpPr txBox="1"/>
          <p:nvPr/>
        </p:nvSpPr>
        <p:spPr>
          <a:xfrm>
            <a:off x="687898" y="831815"/>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6. Keep the Unity of The Spirit</a:t>
            </a:r>
            <a:endParaRPr lang="en-US" sz="4000" dirty="0"/>
          </a:p>
        </p:txBody>
      </p:sp>
      <p:pic>
        <p:nvPicPr>
          <p:cNvPr id="7" name="Picture 6">
            <a:extLst>
              <a:ext uri="{FF2B5EF4-FFF2-40B4-BE49-F238E27FC236}">
                <a16:creationId xmlns:a16="http://schemas.microsoft.com/office/drawing/2014/main" id="{8CF2F5F3-46C6-A6CF-23FD-D3390AE2D1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618" y="726271"/>
            <a:ext cx="1544010" cy="1026767"/>
          </a:xfrm>
          <a:prstGeom prst="rect">
            <a:avLst/>
          </a:prstGeom>
        </p:spPr>
      </p:pic>
      <p:sp>
        <p:nvSpPr>
          <p:cNvPr id="9" name="Rectangle 8">
            <a:extLst>
              <a:ext uri="{FF2B5EF4-FFF2-40B4-BE49-F238E27FC236}">
                <a16:creationId xmlns:a16="http://schemas.microsoft.com/office/drawing/2014/main" id="{BC97DE96-503D-DB78-CDA7-6F261B5B3C8C}"/>
              </a:ext>
            </a:extLst>
          </p:cNvPr>
          <p:cNvSpPr/>
          <p:nvPr/>
        </p:nvSpPr>
        <p:spPr>
          <a:xfrm>
            <a:off x="377505" y="3665989"/>
            <a:ext cx="8430935" cy="241563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6047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22DE66C0-3409-B909-05E1-2FED77466B64}"/>
              </a:ext>
            </a:extLst>
          </p:cNvPr>
          <p:cNvSpPr txBox="1"/>
          <p:nvPr/>
        </p:nvSpPr>
        <p:spPr>
          <a:xfrm>
            <a:off x="369116" y="1954105"/>
            <a:ext cx="8296711" cy="4047262"/>
          </a:xfrm>
          <a:prstGeom prst="rect">
            <a:avLst/>
          </a:prstGeom>
          <a:noFill/>
        </p:spPr>
        <p:txBody>
          <a:bodyPr wrap="square">
            <a:spAutoFit/>
          </a:bodyPr>
          <a:lstStyle/>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 “Endeavor" means to give diligence; to put forth effort; to try.</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The word of God is the only basis for unity </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17:20-21). </a:t>
            </a:r>
            <a:r>
              <a:rPr lang="en-US" sz="2300" dirty="0">
                <a:effectLst/>
                <a:latin typeface="Calibri" panose="020F0502020204030204" pitchFamily="34" charset="0"/>
                <a:ea typeface="Calibri" panose="020F0502020204030204" pitchFamily="34" charset="0"/>
                <a:cs typeface="Calibri" panose="020F0502020204030204" pitchFamily="34" charset="0"/>
              </a:rPr>
              <a:t>All of God's people are to walk in truth </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 John 1:6-7; 2 John 4; 3 John 4).</a:t>
            </a:r>
            <a:endParaRPr lang="en-US" sz="23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We are to know the truth </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8:32).</a:t>
            </a:r>
            <a:endParaRPr lang="en-US" sz="23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We can identify truth </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17:17).</a:t>
            </a:r>
            <a:endParaRPr lang="en-US" sz="23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We can understand truth </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 5:17; 3:4)</a:t>
            </a:r>
            <a:endParaRPr lang="en-US" sz="23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Truth is always consistent because God cannot lie </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(Titus 1:2).</a:t>
            </a:r>
            <a:endParaRPr lang="en-US" sz="23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300" dirty="0">
                <a:effectLst/>
                <a:latin typeface="Calibri" panose="020F0502020204030204" pitchFamily="34" charset="0"/>
                <a:ea typeface="Calibri" panose="020F0502020204030204" pitchFamily="34" charset="0"/>
                <a:cs typeface="Calibri" panose="020F0502020204030204" pitchFamily="34" charset="0"/>
              </a:rPr>
              <a:t>When we know the truth, understand the truth, and walk in truth, we will be of the same mind and the same judgment. </a:t>
            </a:r>
            <a:r>
              <a:rPr lang="en-US" sz="23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23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Cor. 1:10</a:t>
            </a:r>
            <a:r>
              <a:rPr lang="en-US" sz="23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endParaRPr lang="en-US" sz="23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EAB28504-2552-7D9B-6525-824D95002744}"/>
              </a:ext>
            </a:extLst>
          </p:cNvPr>
          <p:cNvSpPr txBox="1"/>
          <p:nvPr/>
        </p:nvSpPr>
        <p:spPr>
          <a:xfrm>
            <a:off x="729843" y="831815"/>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6. Keep the Unity of The Spirit</a:t>
            </a:r>
            <a:endParaRPr lang="en-US" sz="4000" dirty="0"/>
          </a:p>
        </p:txBody>
      </p:sp>
      <p:pic>
        <p:nvPicPr>
          <p:cNvPr id="7" name="Picture 6">
            <a:extLst>
              <a:ext uri="{FF2B5EF4-FFF2-40B4-BE49-F238E27FC236}">
                <a16:creationId xmlns:a16="http://schemas.microsoft.com/office/drawing/2014/main" id="{EB1F203F-D962-C76D-258C-C4D84F0016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787" y="743564"/>
            <a:ext cx="1544010" cy="1026767"/>
          </a:xfrm>
          <a:prstGeom prst="rect">
            <a:avLst/>
          </a:prstGeom>
        </p:spPr>
      </p:pic>
    </p:spTree>
    <p:extLst>
      <p:ext uri="{BB962C8B-B14F-4D97-AF65-F5344CB8AC3E}">
        <p14:creationId xmlns:p14="http://schemas.microsoft.com/office/powerpoint/2010/main" val="544872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1" name="TextBox 10">
            <a:extLst>
              <a:ext uri="{FF2B5EF4-FFF2-40B4-BE49-F238E27FC236}">
                <a16:creationId xmlns:a16="http://schemas.microsoft.com/office/drawing/2014/main" id="{9985D771-2F12-F63E-D2F8-297B96FD4FF3}"/>
              </a:ext>
            </a:extLst>
          </p:cNvPr>
          <p:cNvSpPr txBox="1"/>
          <p:nvPr/>
        </p:nvSpPr>
        <p:spPr>
          <a:xfrm>
            <a:off x="268446" y="1711355"/>
            <a:ext cx="8800053" cy="4288353"/>
          </a:xfrm>
          <a:prstGeom prst="rect">
            <a:avLst/>
          </a:prstGeom>
          <a:noFill/>
        </p:spPr>
        <p:txBody>
          <a:bodyPr wrap="square">
            <a:spAutoFit/>
          </a:bodyPr>
          <a:lstStyle/>
          <a:p>
            <a:pPr marR="0" lvl="0">
              <a:spcBef>
                <a:spcPts val="0"/>
              </a:spcBef>
              <a:spcAft>
                <a:spcPts val="1000"/>
              </a:spcAft>
              <a:tabLst>
                <a:tab pos="777240" algn="l"/>
              </a:tabLst>
            </a:pPr>
            <a:r>
              <a:rPr lang="en-US" sz="14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1000"/>
              </a:spcAft>
              <a:tabLst>
                <a:tab pos="777240" algn="l"/>
              </a:tabLst>
            </a:pPr>
            <a:r>
              <a:rPr lang="en-US" sz="3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14:15</a:t>
            </a:r>
            <a:r>
              <a:rPr lang="en-US" sz="30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000" dirty="0">
                <a:effectLst/>
                <a:latin typeface="Calibri" panose="020F0502020204030204" pitchFamily="34" charset="0"/>
                <a:ea typeface="Calibri" panose="020F0502020204030204" pitchFamily="34" charset="0"/>
                <a:cs typeface="Calibri" panose="020F0502020204030204" pitchFamily="34" charset="0"/>
              </a:rPr>
              <a:t>If you love Me, keep My commandments.</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tabLst>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This is critical test of our love.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14:21</a:t>
            </a:r>
            <a:r>
              <a:rPr lang="en-US" sz="3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"He who has My commandments and keeps them, it is he who loves Me. And he who loves Me will be loved by My Father, and I will love him and manifest Myself to him."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E9C125FA-3D95-41A8-2116-2430AC0DD9ED}"/>
              </a:ext>
            </a:extLst>
          </p:cNvPr>
          <p:cNvSpPr txBox="1"/>
          <p:nvPr/>
        </p:nvSpPr>
        <p:spPr>
          <a:xfrm>
            <a:off x="570452" y="871717"/>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7. Keep His Commandments</a:t>
            </a:r>
            <a:endParaRPr lang="en-US" sz="4000" dirty="0"/>
          </a:p>
        </p:txBody>
      </p:sp>
      <p:pic>
        <p:nvPicPr>
          <p:cNvPr id="2" name="Picture 1">
            <a:extLst>
              <a:ext uri="{FF2B5EF4-FFF2-40B4-BE49-F238E27FC236}">
                <a16:creationId xmlns:a16="http://schemas.microsoft.com/office/drawing/2014/main" id="{53A11FCA-3A84-764D-36EC-7965BA0C6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293" y="762009"/>
            <a:ext cx="1544010" cy="1026767"/>
          </a:xfrm>
          <a:prstGeom prst="rect">
            <a:avLst/>
          </a:prstGeom>
        </p:spPr>
      </p:pic>
      <p:sp>
        <p:nvSpPr>
          <p:cNvPr id="7" name="Rectangle 6">
            <a:extLst>
              <a:ext uri="{FF2B5EF4-FFF2-40B4-BE49-F238E27FC236}">
                <a16:creationId xmlns:a16="http://schemas.microsoft.com/office/drawing/2014/main" id="{CB0CB901-2CE7-B8D1-2AEA-9094C9AE56C9}"/>
              </a:ext>
            </a:extLst>
          </p:cNvPr>
          <p:cNvSpPr/>
          <p:nvPr/>
        </p:nvSpPr>
        <p:spPr>
          <a:xfrm>
            <a:off x="260059" y="3842158"/>
            <a:ext cx="8632271" cy="2197805"/>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2023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A3E9A8C7-80DB-BAB3-9F39-6D6F8C1B5769}"/>
              </a:ext>
            </a:extLst>
          </p:cNvPr>
          <p:cNvSpPr txBox="1"/>
          <p:nvPr/>
        </p:nvSpPr>
        <p:spPr>
          <a:xfrm>
            <a:off x="503339" y="2446763"/>
            <a:ext cx="8053431" cy="3716210"/>
          </a:xfrm>
          <a:prstGeom prst="rect">
            <a:avLst/>
          </a:prstGeom>
          <a:noFill/>
        </p:spPr>
        <p:txBody>
          <a:bodyPr wrap="square">
            <a:spAutoFit/>
          </a:bodyPr>
          <a:lstStyle/>
          <a:p>
            <a:pPr marR="0" lvl="0">
              <a:spcBef>
                <a:spcPts val="0"/>
              </a:spcBef>
              <a:spcAft>
                <a:spcPts val="1000"/>
              </a:spcAft>
              <a:tabLst>
                <a:tab pos="777240" algn="l"/>
              </a:tabLs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14:23</a:t>
            </a:r>
            <a:r>
              <a:rPr lang="en-US" sz="3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Jesus answered and said to him,   "If anyone loves Me, he will keep My word; and My Father will love him, and We will come to him and make Our home with him.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Are we keeping his commandments? Do we say we love the Lord?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lgn="just">
              <a:lnSpc>
                <a:spcPct val="115000"/>
              </a:lnSpc>
              <a:spcBef>
                <a:spcPts val="0"/>
              </a:spcBef>
              <a:spcAft>
                <a:spcPts val="0"/>
              </a:spcAft>
              <a:tabLst>
                <a:tab pos="777240" algn="l"/>
              </a:tabLst>
            </a:pPr>
            <a:r>
              <a:rPr lang="en-US" sz="14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C0ED47EF-EEC1-0D46-04A3-52B695B79008}"/>
              </a:ext>
            </a:extLst>
          </p:cNvPr>
          <p:cNvSpPr txBox="1"/>
          <p:nvPr/>
        </p:nvSpPr>
        <p:spPr>
          <a:xfrm>
            <a:off x="604008" y="823426"/>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7. Keep His Commandments</a:t>
            </a:r>
            <a:endParaRPr lang="en-US" sz="4000" dirty="0"/>
          </a:p>
        </p:txBody>
      </p:sp>
      <p:pic>
        <p:nvPicPr>
          <p:cNvPr id="2" name="Picture 1">
            <a:extLst>
              <a:ext uri="{FF2B5EF4-FFF2-40B4-BE49-F238E27FC236}">
                <a16:creationId xmlns:a16="http://schemas.microsoft.com/office/drawing/2014/main" id="{D565907A-25BC-F218-945A-9F388FAF57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897" y="784210"/>
            <a:ext cx="1544010" cy="1026767"/>
          </a:xfrm>
          <a:prstGeom prst="rect">
            <a:avLst/>
          </a:prstGeom>
        </p:spPr>
      </p:pic>
      <p:sp>
        <p:nvSpPr>
          <p:cNvPr id="7" name="Rectangle 6">
            <a:extLst>
              <a:ext uri="{FF2B5EF4-FFF2-40B4-BE49-F238E27FC236}">
                <a16:creationId xmlns:a16="http://schemas.microsoft.com/office/drawing/2014/main" id="{595542C5-13E3-A6B1-4CF0-E34F3CDFAFEE}"/>
              </a:ext>
            </a:extLst>
          </p:cNvPr>
          <p:cNvSpPr/>
          <p:nvPr/>
        </p:nvSpPr>
        <p:spPr>
          <a:xfrm>
            <a:off x="369116" y="2382473"/>
            <a:ext cx="8388990" cy="232375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5847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7" name="TextBox 6">
            <a:extLst>
              <a:ext uri="{FF2B5EF4-FFF2-40B4-BE49-F238E27FC236}">
                <a16:creationId xmlns:a16="http://schemas.microsoft.com/office/drawing/2014/main" id="{DECED342-0A96-A147-31A0-801E678BAEBA}"/>
              </a:ext>
            </a:extLst>
          </p:cNvPr>
          <p:cNvSpPr txBox="1"/>
          <p:nvPr/>
        </p:nvSpPr>
        <p:spPr>
          <a:xfrm>
            <a:off x="654342" y="1057013"/>
            <a:ext cx="8313489" cy="4893647"/>
          </a:xfrm>
          <a:prstGeom prst="rect">
            <a:avLst/>
          </a:prstGeom>
          <a:noFill/>
        </p:spPr>
        <p:txBody>
          <a:bodyPr wrap="square" rtlCol="0">
            <a:spAutoFit/>
          </a:bodyPr>
          <a:lstStyle/>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1. We must keep our </a:t>
            </a:r>
            <a:r>
              <a:rPr lang="en-US" sz="4000" dirty="0">
                <a:effectLst/>
                <a:latin typeface="Arial" panose="020B0604020202020204" pitchFamily="34" charset="0"/>
                <a:ea typeface="Calibri" panose="020F0502020204030204" pitchFamily="34" charset="0"/>
                <a:cs typeface="Times New Roman" panose="02020603050405020304" pitchFamily="18" charset="0"/>
              </a:rPr>
              <a:t>Hearts.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2. We must keep our </a:t>
            </a:r>
            <a:r>
              <a:rPr lang="en-US" sz="4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Bodies</a:t>
            </a:r>
            <a:endParaRPr lang="en-US" sz="4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3. We must keep ourselves </a:t>
            </a:r>
            <a:r>
              <a:rPr lang="en-US" sz="4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Pure</a:t>
            </a:r>
            <a:r>
              <a:rPr lang="en-US" sz="4000" dirty="0">
                <a:effectLst/>
                <a:latin typeface="Arial" panose="020B0604020202020204" pitchFamily="34" charset="0"/>
                <a:ea typeface="Calibri" panose="020F0502020204030204" pitchFamily="34"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4. We must keep ourselves </a:t>
            </a:r>
            <a:r>
              <a:rPr lang="en-US" sz="4000" dirty="0">
                <a:effectLst/>
                <a:latin typeface="Arial" panose="020B0604020202020204" pitchFamily="34" charset="0"/>
                <a:ea typeface="Calibri" panose="020F0502020204030204" pitchFamily="34" charset="0"/>
                <a:cs typeface="Times New Roman" panose="02020603050405020304" pitchFamily="18" charset="0"/>
              </a:rPr>
              <a:t>Unspotted </a:t>
            </a:r>
            <a:r>
              <a:rPr lang="en-US" sz="3200" dirty="0">
                <a:effectLst/>
                <a:latin typeface="Arial" panose="020B0604020202020204" pitchFamily="34" charset="0"/>
                <a:ea typeface="Calibri" panose="020F0502020204030204" pitchFamily="34" charset="0"/>
                <a:cs typeface="Times New Roman" panose="02020603050405020304" pitchFamily="18" charset="0"/>
              </a:rPr>
              <a:t>from the world.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5. We must keep </a:t>
            </a:r>
            <a:r>
              <a:rPr lang="en-US" sz="4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His word</a:t>
            </a:r>
            <a:r>
              <a:rPr lang="en-US" sz="4000" dirty="0">
                <a:effectLst/>
                <a:latin typeface="Arial" panose="020B0604020202020204" pitchFamily="34" charset="0"/>
                <a:ea typeface="Calibri" panose="020F0502020204030204" pitchFamily="34"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6. We must keep the </a:t>
            </a:r>
            <a:r>
              <a:rPr lang="en-US" sz="4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Unity Of The Spirit</a:t>
            </a:r>
            <a:r>
              <a:rPr lang="en-US" sz="3200" dirty="0">
                <a:effectLst/>
                <a:latin typeface="Arial" panose="020B0604020202020204" pitchFamily="34"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Arial" panose="020B0604020202020204" pitchFamily="34" charset="0"/>
                <a:ea typeface="Calibri" panose="020F0502020204030204" pitchFamily="34" charset="0"/>
                <a:cs typeface="Times New Roman" panose="02020603050405020304" pitchFamily="18" charset="0"/>
              </a:rPr>
              <a:t>7. We must keep His </a:t>
            </a:r>
            <a:r>
              <a:rPr lang="en-US" sz="4000" dirty="0">
                <a:effectLst/>
                <a:latin typeface="Arial" panose="020B0604020202020204" pitchFamily="34" charset="0"/>
                <a:ea typeface="Calibri" panose="020F0502020204030204" pitchFamily="34" charset="0"/>
                <a:cs typeface="Times New Roman" panose="02020603050405020304" pitchFamily="18" charset="0"/>
              </a:rPr>
              <a:t>Commandments.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951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illustration: Question Mark, Question, Response - Free Image on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0410" y="2439527"/>
            <a:ext cx="2644589" cy="264459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75980" y="2175795"/>
            <a:ext cx="5784211" cy="3529108"/>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US" sz="2800" b="0" i="0" u="none" strike="noStrike" kern="1200" cap="none" spc="0" normalizeH="0" baseline="0" noProof="0" dirty="0">
                <a:ln>
                  <a:noFill/>
                </a:ln>
                <a:solidFill>
                  <a:srgbClr val="0070C0"/>
                </a:solidFill>
                <a:effectLst/>
                <a:uLnTx/>
                <a:uFillTx/>
                <a:latin typeface="Arial" panose="020B0604020202020204" pitchFamily="34" charset="0"/>
                <a:ea typeface="Calibri" panose="020F0502020204030204" pitchFamily="34" charset="0"/>
                <a:cs typeface="Times New Roman" panose="02020603050405020304" pitchFamily="18" charset="0"/>
              </a:rPr>
              <a:t>If you have any questions about anything I say, if you disagree anything I say, please say something to me after the service and I will be glad to sit down with you and God’s word and study so that we can come to know His truth</a:t>
            </a:r>
            <a:endParaRPr kumimoji="0" lang="en-US" sz="2800" b="0"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1" y="514771"/>
            <a:ext cx="9144000"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mn-cs"/>
              </a:rPr>
              <a:t>Please open your hearts, your ears, and your Bible and follow along.</a:t>
            </a:r>
          </a:p>
        </p:txBody>
      </p:sp>
      <p:sp>
        <p:nvSpPr>
          <p:cNvPr id="4" name="Rectangle 3"/>
          <p:cNvSpPr/>
          <p:nvPr/>
        </p:nvSpPr>
        <p:spPr>
          <a:xfrm>
            <a:off x="1" y="0"/>
            <a:ext cx="9143999" cy="6858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D72FD6C-6365-5949-5E49-78FBFE5454B4}"/>
              </a:ext>
            </a:extLst>
          </p:cNvPr>
          <p:cNvSpPr txBox="1"/>
          <p:nvPr/>
        </p:nvSpPr>
        <p:spPr>
          <a:xfrm>
            <a:off x="0" y="6132353"/>
            <a:ext cx="9143999"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Illustrated Bible verses by Ethical Media, Bible photos by bibleplaces.com</a:t>
            </a:r>
          </a:p>
        </p:txBody>
      </p:sp>
    </p:spTree>
    <p:extLst>
      <p:ext uri="{BB962C8B-B14F-4D97-AF65-F5344CB8AC3E}">
        <p14:creationId xmlns:p14="http://schemas.microsoft.com/office/powerpoint/2010/main" val="1658865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10" name="TextBox 9">
            <a:extLst>
              <a:ext uri="{FF2B5EF4-FFF2-40B4-BE49-F238E27FC236}">
                <a16:creationId xmlns:a16="http://schemas.microsoft.com/office/drawing/2014/main" id="{216DC114-6C70-210E-DB59-17273F826060}"/>
              </a:ext>
            </a:extLst>
          </p:cNvPr>
          <p:cNvSpPr txBox="1"/>
          <p:nvPr/>
        </p:nvSpPr>
        <p:spPr>
          <a:xfrm>
            <a:off x="662729" y="1233181"/>
            <a:ext cx="7860485" cy="4042132"/>
          </a:xfrm>
          <a:prstGeom prst="rect">
            <a:avLst/>
          </a:prstGeom>
          <a:noFill/>
        </p:spPr>
        <p:txBody>
          <a:bodyPr wrap="square">
            <a:spAutoFit/>
          </a:bodyPr>
          <a:lstStyle/>
          <a:p>
            <a:pPr marL="0" marR="0">
              <a:spcBef>
                <a:spcPts val="0"/>
              </a:spcBef>
              <a:spcAft>
                <a:spcPts val="1000"/>
              </a:spcAft>
              <a:tabLst>
                <a:tab pos="777240" algn="l"/>
              </a:tabLst>
            </a:pPr>
            <a:r>
              <a:rPr lang="en-US" sz="4800" b="1" dirty="0">
                <a:solidFill>
                  <a:srgbClr val="0070C0"/>
                </a:solidFill>
                <a:effectLst/>
                <a:ea typeface="Calibri" panose="020F0502020204030204" pitchFamily="34" charset="0"/>
                <a:cs typeface="Arial" panose="020B0604020202020204" pitchFamily="34" charset="0"/>
              </a:rPr>
              <a:t>Proverbs 4:23</a:t>
            </a:r>
            <a:r>
              <a:rPr lang="en-US" sz="4800" b="1" dirty="0">
                <a:solidFill>
                  <a:srgbClr val="0070C0"/>
                </a:solidFill>
                <a:effectLst/>
                <a:ea typeface="Calibri" panose="020F0502020204030204" pitchFamily="34" charset="0"/>
                <a:cs typeface="Times New Roman" panose="02020603050405020304" pitchFamily="18" charset="0"/>
              </a:rPr>
              <a:t> </a:t>
            </a:r>
            <a:r>
              <a:rPr lang="en-US" sz="4800"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Keep</a:t>
            </a:r>
            <a:r>
              <a:rPr lang="en-US" sz="4800" dirty="0">
                <a:effectLst/>
                <a:ea typeface="Calibri" panose="020F0502020204030204" pitchFamily="34" charset="0"/>
                <a:cs typeface="Times New Roman" panose="02020603050405020304" pitchFamily="18" charset="0"/>
              </a:rPr>
              <a:t> your heart with all diligence, For out of it </a:t>
            </a:r>
          </a:p>
          <a:p>
            <a:pPr marL="0" marR="0">
              <a:spcBef>
                <a:spcPts val="0"/>
              </a:spcBef>
              <a:spcAft>
                <a:spcPts val="1000"/>
              </a:spcAft>
              <a:tabLst>
                <a:tab pos="777240" algn="l"/>
              </a:tabLst>
            </a:pPr>
            <a:r>
              <a:rPr lang="en-US" sz="4800" dirty="0">
                <a:effectLst/>
                <a:ea typeface="Calibri" panose="020F0502020204030204" pitchFamily="34" charset="0"/>
                <a:cs typeface="Times New Roman" panose="02020603050405020304" pitchFamily="18" charset="0"/>
              </a:rPr>
              <a:t>spring the </a:t>
            </a:r>
          </a:p>
          <a:p>
            <a:pPr marL="0" marR="0">
              <a:spcBef>
                <a:spcPts val="0"/>
              </a:spcBef>
              <a:spcAft>
                <a:spcPts val="1000"/>
              </a:spcAft>
              <a:tabLst>
                <a:tab pos="777240" algn="l"/>
              </a:tabLst>
            </a:pPr>
            <a:r>
              <a:rPr lang="en-US" sz="4800" dirty="0">
                <a:effectLst/>
                <a:ea typeface="Calibri" panose="020F0502020204030204" pitchFamily="34" charset="0"/>
                <a:cs typeface="Times New Roman" panose="02020603050405020304" pitchFamily="18" charset="0"/>
              </a:rPr>
              <a:t>issues of life. </a:t>
            </a:r>
          </a:p>
        </p:txBody>
      </p:sp>
      <p:pic>
        <p:nvPicPr>
          <p:cNvPr id="7" name="Picture 6">
            <a:extLst>
              <a:ext uri="{FF2B5EF4-FFF2-40B4-BE49-F238E27FC236}">
                <a16:creationId xmlns:a16="http://schemas.microsoft.com/office/drawing/2014/main" id="{AD37952A-F8C7-BA2C-4F1A-AF6D0B5165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9328" y="2948158"/>
            <a:ext cx="4683752" cy="3114696"/>
          </a:xfrm>
          <a:prstGeom prst="rect">
            <a:avLst/>
          </a:prstGeom>
        </p:spPr>
      </p:pic>
    </p:spTree>
    <p:extLst>
      <p:ext uri="{BB962C8B-B14F-4D97-AF65-F5344CB8AC3E}">
        <p14:creationId xmlns:p14="http://schemas.microsoft.com/office/powerpoint/2010/main" val="189002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7" name="TextBox 6">
            <a:extLst>
              <a:ext uri="{FF2B5EF4-FFF2-40B4-BE49-F238E27FC236}">
                <a16:creationId xmlns:a16="http://schemas.microsoft.com/office/drawing/2014/main" id="{3B331CE4-8442-E805-E864-9BA1BE5D0F9E}"/>
              </a:ext>
            </a:extLst>
          </p:cNvPr>
          <p:cNvSpPr txBox="1"/>
          <p:nvPr/>
        </p:nvSpPr>
        <p:spPr>
          <a:xfrm>
            <a:off x="436227" y="1249960"/>
            <a:ext cx="8229600" cy="4226798"/>
          </a:xfrm>
          <a:prstGeom prst="rect">
            <a:avLst/>
          </a:prstGeom>
          <a:noFill/>
        </p:spPr>
        <p:txBody>
          <a:bodyPr wrap="square" rtlCol="0">
            <a:spAutoFit/>
          </a:bodyPr>
          <a:lstStyle/>
          <a:p>
            <a:pPr marL="571500" marR="0" indent="-571500">
              <a:spcBef>
                <a:spcPts val="0"/>
              </a:spcBef>
              <a:spcAft>
                <a:spcPts val="1000"/>
              </a:spcAft>
              <a:buFont typeface="Arial" panose="020B0604020202020204" pitchFamily="34" charset="0"/>
              <a:buChar char="•"/>
            </a:pPr>
            <a:r>
              <a:rPr lang="en-US" sz="3600" dirty="0">
                <a:effectLst/>
                <a:ea typeface="Calibri" panose="020F0502020204030204" pitchFamily="34" charset="0"/>
                <a:cs typeface="Times New Roman" panose="02020603050405020304" pitchFamily="18" charset="0"/>
              </a:rPr>
              <a:t>We have to make the decision in life regarding the things we wish to keep and the things we wish to get rid of. </a:t>
            </a:r>
            <a:endParaRPr lang="en-US" sz="3600" dirty="0">
              <a:ea typeface="Calibri" panose="020F0502020204030204" pitchFamily="34" charset="0"/>
              <a:cs typeface="Times New Roman" panose="02020603050405020304" pitchFamily="18" charset="0"/>
            </a:endParaRPr>
          </a:p>
          <a:p>
            <a:pPr marL="571500" marR="0" indent="-571500">
              <a:spcBef>
                <a:spcPts val="0"/>
              </a:spcBef>
              <a:spcAft>
                <a:spcPts val="1000"/>
              </a:spcAft>
              <a:buFont typeface="Arial" panose="020B0604020202020204" pitchFamily="34" charset="0"/>
              <a:buChar char="•"/>
            </a:pPr>
            <a:r>
              <a:rPr lang="en-US" sz="3600" dirty="0">
                <a:solidFill>
                  <a:srgbClr val="FF0000"/>
                </a:solidFill>
                <a:effectLst/>
                <a:ea typeface="Calibri" panose="020F0502020204030204" pitchFamily="34" charset="0"/>
                <a:cs typeface="Times New Roman" panose="02020603050405020304" pitchFamily="18" charset="0"/>
              </a:rPr>
              <a:t>This applies physically and spiritually.</a:t>
            </a:r>
          </a:p>
          <a:p>
            <a:pPr marL="571500" marR="0" indent="-571500">
              <a:spcBef>
                <a:spcPts val="0"/>
              </a:spcBef>
              <a:spcAft>
                <a:spcPts val="1000"/>
              </a:spcAft>
              <a:buFont typeface="Arial" panose="020B0604020202020204" pitchFamily="34" charset="0"/>
              <a:buChar char="•"/>
            </a:pPr>
            <a:r>
              <a:rPr lang="en-US" sz="3600" dirty="0">
                <a:solidFill>
                  <a:srgbClr val="0070C0"/>
                </a:solidFill>
                <a:effectLst/>
                <a:ea typeface="Calibri" panose="020F0502020204030204" pitchFamily="34" charset="0"/>
                <a:cs typeface="Times New Roman" panose="02020603050405020304" pitchFamily="18" charset="0"/>
              </a:rPr>
              <a:t>In this lesson, we will consider 7 things that we MUST keep if we want to go to heaven.</a:t>
            </a:r>
          </a:p>
        </p:txBody>
      </p:sp>
    </p:spTree>
    <p:extLst>
      <p:ext uri="{BB962C8B-B14F-4D97-AF65-F5344CB8AC3E}">
        <p14:creationId xmlns:p14="http://schemas.microsoft.com/office/powerpoint/2010/main" val="3110388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7" name="TextBox 6">
            <a:extLst>
              <a:ext uri="{FF2B5EF4-FFF2-40B4-BE49-F238E27FC236}">
                <a16:creationId xmlns:a16="http://schemas.microsoft.com/office/drawing/2014/main" id="{5DDCF1EB-80AC-3697-1A4B-986539D5E7CD}"/>
              </a:ext>
            </a:extLst>
          </p:cNvPr>
          <p:cNvSpPr txBox="1"/>
          <p:nvPr/>
        </p:nvSpPr>
        <p:spPr>
          <a:xfrm>
            <a:off x="604007" y="906011"/>
            <a:ext cx="7575259" cy="5644879"/>
          </a:xfrm>
          <a:prstGeom prst="rect">
            <a:avLst/>
          </a:prstGeom>
          <a:noFill/>
        </p:spPr>
        <p:txBody>
          <a:bodyPr wrap="square" rtlCol="0">
            <a:spAutoFit/>
          </a:bodyPr>
          <a:lstStyle/>
          <a:p>
            <a:pPr marL="0" marR="0">
              <a:spcBef>
                <a:spcPts val="0"/>
              </a:spcBef>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As we study the Bible we are told over and over that there are things we should "keep".</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1000"/>
              </a:spcAft>
              <a:buFont typeface="Arial" panose="020B0604020202020204" pitchFamily="34" charset="0"/>
              <a:buChar char="•"/>
            </a:pPr>
            <a:r>
              <a:rPr lang="en-US" sz="3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word </a:t>
            </a:r>
            <a:r>
              <a:rPr lang="en-US" sz="3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"keep</a:t>
            </a:r>
            <a:r>
              <a:rPr lang="en-US" sz="3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means "to hold, to retain, </a:t>
            </a:r>
            <a:r>
              <a:rPr lang="en-US" sz="3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 guard, to maintain, to obey, to observe, to practice</a:t>
            </a:r>
            <a:r>
              <a:rPr lang="en-US" sz="3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1000"/>
              </a:spcAft>
              <a:buFont typeface="Arial" panose="020B0604020202020204" pitchFamily="34" charset="0"/>
              <a:buChar char="•"/>
            </a:pPr>
            <a:r>
              <a:rPr lang="en-US" sz="3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 adhere to"; "to retain possession of."</a:t>
            </a:r>
            <a:endParaRPr lang="en-US" sz="32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1000"/>
              </a:spcAft>
            </a:pPr>
            <a:r>
              <a:rPr lang="en-US" sz="3200" dirty="0">
                <a:effectLst/>
                <a:latin typeface="Calibri" panose="020F0502020204030204" pitchFamily="34" charset="0"/>
                <a:ea typeface="Calibri" panose="020F0502020204030204" pitchFamily="34" charset="0"/>
                <a:cs typeface="Calibri" panose="020F0502020204030204" pitchFamily="34" charset="0"/>
              </a:rPr>
              <a:t>Let us study some things God said we are to "keep" if we are to be saved.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2814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7" name="TextBox 6">
            <a:extLst>
              <a:ext uri="{FF2B5EF4-FFF2-40B4-BE49-F238E27FC236}">
                <a16:creationId xmlns:a16="http://schemas.microsoft.com/office/drawing/2014/main" id="{CF5737AA-2F6A-6ECD-8425-4A2DD42D5A82}"/>
              </a:ext>
            </a:extLst>
          </p:cNvPr>
          <p:cNvSpPr txBox="1"/>
          <p:nvPr/>
        </p:nvSpPr>
        <p:spPr>
          <a:xfrm>
            <a:off x="478172" y="1936624"/>
            <a:ext cx="8154100" cy="3607654"/>
          </a:xfrm>
          <a:prstGeom prst="rect">
            <a:avLst/>
          </a:prstGeom>
          <a:noFill/>
        </p:spPr>
        <p:txBody>
          <a:bodyPr wrap="square" rtlCol="0">
            <a:spAutoFit/>
          </a:bodyPr>
          <a:lstStyle/>
          <a:p>
            <a:pPr marR="0" lvl="0">
              <a:lnSpc>
                <a:spcPct val="115000"/>
              </a:lnSpc>
              <a:spcBef>
                <a:spcPts val="0"/>
              </a:spcBef>
              <a:spcAft>
                <a:spcPts val="0"/>
              </a:spcAft>
              <a:tabLst>
                <a:tab pos="777240" algn="l"/>
              </a:tabLs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1000"/>
              </a:spcAft>
              <a:tabLst>
                <a:tab pos="777240" algn="l"/>
              </a:tabLst>
            </a:pPr>
            <a:r>
              <a:rPr lang="en-US" sz="3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4:23</a:t>
            </a:r>
            <a:r>
              <a:rPr lang="en-US" sz="3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400" dirty="0">
                <a:effectLst/>
                <a:latin typeface="Calibri" panose="020F0502020204030204" pitchFamily="34" charset="0"/>
                <a:ea typeface="Calibri" panose="020F0502020204030204" pitchFamily="34" charset="0"/>
                <a:cs typeface="Calibri" panose="020F0502020204030204" pitchFamily="34" charset="0"/>
              </a:rPr>
              <a:t>Keep your heart with all diligence, For out of it spring the issues of life.</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tabLst>
                <a:tab pos="777240" algn="l"/>
              </a:tabLst>
            </a:pPr>
            <a:r>
              <a:rPr lang="en-US" sz="3400" dirty="0">
                <a:effectLst/>
                <a:latin typeface="Calibri" panose="020F0502020204030204" pitchFamily="34" charset="0"/>
                <a:ea typeface="Calibri" panose="020F0502020204030204" pitchFamily="34" charset="0"/>
                <a:cs typeface="Calibri" panose="020F0502020204030204" pitchFamily="34" charset="0"/>
              </a:rPr>
              <a:t> </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23:7</a:t>
            </a:r>
            <a:r>
              <a:rPr lang="en-US" sz="34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400" dirty="0">
                <a:effectLst/>
                <a:latin typeface="Calibri" panose="020F0502020204030204" pitchFamily="34" charset="0"/>
                <a:ea typeface="Calibri" panose="020F0502020204030204" pitchFamily="34" charset="0"/>
                <a:cs typeface="Calibri" panose="020F0502020204030204" pitchFamily="34" charset="0"/>
              </a:rPr>
              <a:t>For as he thinks in his heart, so is he. "Eat and drink!" he says to you, But his heart is not with you.</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C791C696-8C57-78FB-4443-2330557A4D92}"/>
              </a:ext>
            </a:extLst>
          </p:cNvPr>
          <p:cNvSpPr txBox="1"/>
          <p:nvPr/>
        </p:nvSpPr>
        <p:spPr>
          <a:xfrm>
            <a:off x="0" y="831569"/>
            <a:ext cx="9144000" cy="758669"/>
          </a:xfrm>
          <a:prstGeom prst="rect">
            <a:avLst/>
          </a:prstGeom>
          <a:noFill/>
        </p:spPr>
        <p:txBody>
          <a:bodyPr wrap="square">
            <a:spAutoFit/>
          </a:bodyPr>
          <a:lstStyle/>
          <a:p>
            <a:pPr marL="342900" marR="0" lvl="0" indent="-342900" algn="ctr" defTabSz="457200" rtl="0" eaLnBrk="1" fontAlgn="auto" latinLnBrk="0" hangingPunct="1">
              <a:lnSpc>
                <a:spcPct val="115000"/>
              </a:lnSpc>
              <a:spcBef>
                <a:spcPts val="0"/>
              </a:spcBef>
              <a:spcAft>
                <a:spcPts val="0"/>
              </a:spcAft>
              <a:buClrTx/>
              <a:buSzTx/>
              <a:buFont typeface="Arial Black" panose="020B0A04020102020204" pitchFamily="34" charset="0"/>
              <a:buAutoNum type="arabicPeriod"/>
              <a:tabLst>
                <a:tab pos="777240" algn="l"/>
              </a:tabLst>
              <a:defRPr/>
            </a:pP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Keep our Hearts</a:t>
            </a:r>
            <a:endParaRPr kumimoji="0" lang="en-US"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4DDDF5D1-39C6-5884-B283-C1ABD770E2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76" y="861308"/>
            <a:ext cx="1544010" cy="1026767"/>
          </a:xfrm>
          <a:prstGeom prst="rect">
            <a:avLst/>
          </a:prstGeom>
        </p:spPr>
      </p:pic>
      <p:sp>
        <p:nvSpPr>
          <p:cNvPr id="10" name="Rectangle 9">
            <a:extLst>
              <a:ext uri="{FF2B5EF4-FFF2-40B4-BE49-F238E27FC236}">
                <a16:creationId xmlns:a16="http://schemas.microsoft.com/office/drawing/2014/main" id="{38DD3DEA-0520-8948-AD0C-6772C4A41F74}"/>
              </a:ext>
            </a:extLst>
          </p:cNvPr>
          <p:cNvSpPr/>
          <p:nvPr/>
        </p:nvSpPr>
        <p:spPr>
          <a:xfrm>
            <a:off x="402672" y="2113638"/>
            <a:ext cx="8338656" cy="3607654"/>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6053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8" name="TextBox 7">
            <a:extLst>
              <a:ext uri="{FF2B5EF4-FFF2-40B4-BE49-F238E27FC236}">
                <a16:creationId xmlns:a16="http://schemas.microsoft.com/office/drawing/2014/main" id="{B03EF7F6-6522-5BBC-F84A-79D6DA8DC727}"/>
              </a:ext>
            </a:extLst>
          </p:cNvPr>
          <p:cNvSpPr txBox="1"/>
          <p:nvPr/>
        </p:nvSpPr>
        <p:spPr>
          <a:xfrm>
            <a:off x="570451" y="1713916"/>
            <a:ext cx="8045043" cy="5019131"/>
          </a:xfrm>
          <a:prstGeom prst="rect">
            <a:avLst/>
          </a:prstGeom>
          <a:noFill/>
        </p:spPr>
        <p:txBody>
          <a:bodyPr wrap="square">
            <a:spAutoFit/>
          </a:bodyPr>
          <a:lstStyle/>
          <a:p>
            <a:pPr marR="0" lvl="0" algn="just">
              <a:spcBef>
                <a:spcPts val="0"/>
              </a:spcBef>
              <a:spcAft>
                <a:spcPts val="1000"/>
              </a:spcAft>
              <a:tabLst>
                <a:tab pos="77724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It is impossible to think wrong things and live right lives. If we do not think as we should, we will not live as we should.</a:t>
            </a:r>
          </a:p>
          <a:p>
            <a:pPr marR="0" lvl="0" algn="just">
              <a:spcBef>
                <a:spcPts val="0"/>
              </a:spcBef>
              <a:spcAft>
                <a:spcPts val="1000"/>
              </a:spcAft>
              <a:tabLst>
                <a:tab pos="777240" algn="l"/>
              </a:tabLs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spcBef>
                <a:spcPts val="0"/>
              </a:spcBef>
              <a:spcAft>
                <a:spcPts val="1000"/>
              </a:spcAft>
              <a:tabLst>
                <a:tab pos="777240" algn="l"/>
              </a:tabLst>
            </a:pP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Phil.4:8</a:t>
            </a:r>
            <a:r>
              <a:rPr lang="en-US" sz="2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effectLst/>
                <a:latin typeface="Calibri" panose="020F0502020204030204" pitchFamily="34" charset="0"/>
                <a:ea typeface="Calibri" panose="020F0502020204030204" pitchFamily="34" charset="0"/>
                <a:cs typeface="Calibri" panose="020F0502020204030204" pitchFamily="34" charset="0"/>
              </a:rPr>
              <a:t>Finally, brethren, whatever things are true, whatever things are noble, whatever things are just, whatever things are pure, whatever things are lovely, whatever things are of good report, if there is any virtue and if there is anything praiseworthy--meditate – think on these things.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B5D4A3D5-619E-D60E-B6B9-E87274F8A94B}"/>
              </a:ext>
            </a:extLst>
          </p:cNvPr>
          <p:cNvSpPr txBox="1"/>
          <p:nvPr/>
        </p:nvSpPr>
        <p:spPr>
          <a:xfrm>
            <a:off x="0" y="814791"/>
            <a:ext cx="9144000" cy="758669"/>
          </a:xfrm>
          <a:prstGeom prst="rect">
            <a:avLst/>
          </a:prstGeom>
          <a:noFill/>
        </p:spPr>
        <p:txBody>
          <a:bodyPr wrap="square">
            <a:spAutoFit/>
          </a:bodyPr>
          <a:lstStyle/>
          <a:p>
            <a:pPr marL="342900" marR="0" lvl="0" indent="-342900" algn="ctr" defTabSz="457200" rtl="0" eaLnBrk="1" fontAlgn="auto" latinLnBrk="0" hangingPunct="1">
              <a:lnSpc>
                <a:spcPct val="115000"/>
              </a:lnSpc>
              <a:spcBef>
                <a:spcPts val="0"/>
              </a:spcBef>
              <a:spcAft>
                <a:spcPts val="0"/>
              </a:spcAft>
              <a:buClrTx/>
              <a:buSzTx/>
              <a:buFont typeface="Arial Black" panose="020B0A04020102020204" pitchFamily="34" charset="0"/>
              <a:buAutoNum type="arabicPeriod"/>
              <a:tabLst>
                <a:tab pos="777240" algn="l"/>
              </a:tabLst>
              <a:defRPr/>
            </a:pP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Keep our Hearts</a:t>
            </a:r>
            <a:endParaRPr kumimoji="0" lang="en-US" sz="4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EE73D30D-3524-1435-623D-05C69E087D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966" y="737752"/>
            <a:ext cx="1544010" cy="1026767"/>
          </a:xfrm>
          <a:prstGeom prst="rect">
            <a:avLst/>
          </a:prstGeom>
        </p:spPr>
      </p:pic>
      <p:sp>
        <p:nvSpPr>
          <p:cNvPr id="9" name="Rectangle 8">
            <a:extLst>
              <a:ext uri="{FF2B5EF4-FFF2-40B4-BE49-F238E27FC236}">
                <a16:creationId xmlns:a16="http://schemas.microsoft.com/office/drawing/2014/main" id="{A1D0AAB4-F794-2E89-9302-0078870CCE0E}"/>
              </a:ext>
            </a:extLst>
          </p:cNvPr>
          <p:cNvSpPr/>
          <p:nvPr/>
        </p:nvSpPr>
        <p:spPr>
          <a:xfrm>
            <a:off x="394283" y="3429000"/>
            <a:ext cx="8388990" cy="271155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88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C2DEF4-03B3-B35E-240C-1217D4CE36ED}"/>
              </a:ext>
            </a:extLst>
          </p:cNvPr>
          <p:cNvSpPr/>
          <p:nvPr/>
        </p:nvSpPr>
        <p:spPr>
          <a:xfrm>
            <a:off x="0" y="6249136"/>
            <a:ext cx="9144000" cy="603165"/>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464029D-A21D-4C50-A585-8E6193834625}"/>
              </a:ext>
            </a:extLst>
          </p:cNvPr>
          <p:cNvSpPr/>
          <p:nvPr/>
        </p:nvSpPr>
        <p:spPr>
          <a:xfrm>
            <a:off x="1" y="0"/>
            <a:ext cx="9143999" cy="629174"/>
          </a:xfrm>
          <a:prstGeom prst="rect">
            <a:avLst/>
          </a:prstGeom>
          <a:gradFill flip="none" rotWithShape="1">
            <a:gsLst>
              <a:gs pos="0">
                <a:srgbClr val="CC6600">
                  <a:shade val="30000"/>
                  <a:satMod val="115000"/>
                </a:srgbClr>
              </a:gs>
              <a:gs pos="50000">
                <a:srgbClr val="CC6600">
                  <a:shade val="67500"/>
                  <a:satMod val="115000"/>
                </a:srgbClr>
              </a:gs>
              <a:gs pos="100000">
                <a:srgbClr val="CC6600">
                  <a:shade val="100000"/>
                  <a:satMod val="115000"/>
                </a:srgbClr>
              </a:gs>
            </a:gsLst>
            <a:lin ang="162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C660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99EE9CE-6996-BE4F-A400-EAF2F09C2083}"/>
              </a:ext>
            </a:extLst>
          </p:cNvPr>
          <p:cNvSpPr txBox="1"/>
          <p:nvPr/>
        </p:nvSpPr>
        <p:spPr>
          <a:xfrm>
            <a:off x="0" y="743564"/>
            <a:ext cx="9144000" cy="86177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C9C7BE0-9C87-01EE-47F9-10E6C06FF2F4}"/>
              </a:ext>
            </a:extLst>
          </p:cNvPr>
          <p:cNvSpPr txBox="1"/>
          <p:nvPr/>
        </p:nvSpPr>
        <p:spPr>
          <a:xfrm>
            <a:off x="1" y="6346233"/>
            <a:ext cx="9144000"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Aharoni" panose="02010803020104030203" pitchFamily="2" charset="-79"/>
              </a:rPr>
              <a:t>b hastings  newlebanoncoc.com</a:t>
            </a:r>
          </a:p>
        </p:txBody>
      </p:sp>
      <p:sp>
        <p:nvSpPr>
          <p:cNvPr id="6" name="TextBox 5">
            <a:extLst>
              <a:ext uri="{FF2B5EF4-FFF2-40B4-BE49-F238E27FC236}">
                <a16:creationId xmlns:a16="http://schemas.microsoft.com/office/drawing/2014/main" id="{39986A35-241F-11C5-86D5-7F9AD5D46F8D}"/>
              </a:ext>
            </a:extLst>
          </p:cNvPr>
          <p:cNvSpPr txBox="1"/>
          <p:nvPr/>
        </p:nvSpPr>
        <p:spPr>
          <a:xfrm>
            <a:off x="0" y="-11345"/>
            <a:ext cx="9144000" cy="646331"/>
          </a:xfrm>
          <a:prstGeom prst="rect">
            <a:avLst/>
          </a:prstGeom>
          <a:noFill/>
        </p:spPr>
        <p:txBody>
          <a:bodyPr wrap="square" rtlCol="0">
            <a:spAutoFit/>
          </a:bodyPr>
          <a:lstStyle/>
          <a:p>
            <a:pPr algn="ctr"/>
            <a:r>
              <a:rPr lang="en-US" sz="3600" dirty="0">
                <a:solidFill>
                  <a:schemeClr val="bg1"/>
                </a:solidFill>
              </a:rPr>
              <a:t>Seven Things We Must Keep   Prov. 4:23  </a:t>
            </a:r>
          </a:p>
        </p:txBody>
      </p:sp>
      <p:sp>
        <p:nvSpPr>
          <p:cNvPr id="7" name="TextBox 6">
            <a:extLst>
              <a:ext uri="{FF2B5EF4-FFF2-40B4-BE49-F238E27FC236}">
                <a16:creationId xmlns:a16="http://schemas.microsoft.com/office/drawing/2014/main" id="{ECFC6702-AEC8-79D0-1419-A0D37D3AE29F}"/>
              </a:ext>
            </a:extLst>
          </p:cNvPr>
          <p:cNvSpPr txBox="1"/>
          <p:nvPr/>
        </p:nvSpPr>
        <p:spPr>
          <a:xfrm>
            <a:off x="562061" y="1480924"/>
            <a:ext cx="7994709" cy="4104200"/>
          </a:xfrm>
          <a:prstGeom prst="rect">
            <a:avLst/>
          </a:prstGeom>
          <a:noFill/>
        </p:spPr>
        <p:txBody>
          <a:bodyPr wrap="square" rtlCol="0">
            <a:spAutoFit/>
          </a:bodyPr>
          <a:lstStyle/>
          <a:p>
            <a:pPr marL="0" marR="0" algn="just">
              <a:lnSpc>
                <a:spcPct val="115000"/>
              </a:lnSpc>
              <a:spcBef>
                <a:spcPts val="0"/>
              </a:spcBef>
              <a:spcAft>
                <a:spcPts val="0"/>
              </a:spcAft>
              <a:tabLst>
                <a:tab pos="777240" algn="l"/>
              </a:tabLs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3200" dirty="0">
                <a:effectLst/>
                <a:latin typeface="Calibri" panose="020F0502020204030204" pitchFamily="34" charset="0"/>
                <a:ea typeface="Calibri" panose="020F0502020204030204" pitchFamily="34" charset="0"/>
                <a:cs typeface="Calibri" panose="020F0502020204030204" pitchFamily="34" charset="0"/>
              </a:rPr>
              <a:t>Must keep our bodies under control. Not always easy.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777240" algn="l"/>
              </a:tabLst>
            </a:pPr>
            <a:r>
              <a:rPr lang="en-US" sz="3200" dirty="0">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tabLst>
                <a:tab pos="777240" algn="l"/>
              </a:tabLst>
            </a:pP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Cor. 9:27 </a:t>
            </a:r>
            <a:r>
              <a:rPr lang="en-US" sz="3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effectLst/>
                <a:latin typeface="Calibri" panose="020F0502020204030204" pitchFamily="34" charset="0"/>
                <a:ea typeface="Calibri" panose="020F0502020204030204" pitchFamily="34" charset="0"/>
                <a:cs typeface="Calibri" panose="020F0502020204030204" pitchFamily="34" charset="0"/>
              </a:rPr>
              <a:t>But I discipline my body and bring it into subjection, lest, when I have preached to others, I myself should become disqualified.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8525FA7A-3BBE-9664-D5C4-3C1CF3E1E6C2}"/>
              </a:ext>
            </a:extLst>
          </p:cNvPr>
          <p:cNvSpPr txBox="1"/>
          <p:nvPr/>
        </p:nvSpPr>
        <p:spPr>
          <a:xfrm>
            <a:off x="0" y="834593"/>
            <a:ext cx="9144000" cy="707886"/>
          </a:xfrm>
          <a:prstGeom prst="rect">
            <a:avLst/>
          </a:prstGeom>
          <a:noFill/>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2. Keep our Bodies</a:t>
            </a: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lang="en-US" sz="3600" dirty="0"/>
          </a:p>
        </p:txBody>
      </p:sp>
      <p:pic>
        <p:nvPicPr>
          <p:cNvPr id="8" name="Picture 7">
            <a:extLst>
              <a:ext uri="{FF2B5EF4-FFF2-40B4-BE49-F238E27FC236}">
                <a16:creationId xmlns:a16="http://schemas.microsoft.com/office/drawing/2014/main" id="{AB2EDC20-92C1-2CB5-7F17-11E87CBE29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066" y="743564"/>
            <a:ext cx="1544010" cy="1026767"/>
          </a:xfrm>
          <a:prstGeom prst="rect">
            <a:avLst/>
          </a:prstGeom>
        </p:spPr>
      </p:pic>
      <p:sp>
        <p:nvSpPr>
          <p:cNvPr id="10" name="Rectangle 9">
            <a:extLst>
              <a:ext uri="{FF2B5EF4-FFF2-40B4-BE49-F238E27FC236}">
                <a16:creationId xmlns:a16="http://schemas.microsoft.com/office/drawing/2014/main" id="{E07618A7-E365-B3DB-80A5-BF5FDE73B253}"/>
              </a:ext>
            </a:extLst>
          </p:cNvPr>
          <p:cNvSpPr/>
          <p:nvPr/>
        </p:nvSpPr>
        <p:spPr>
          <a:xfrm>
            <a:off x="377505" y="3229761"/>
            <a:ext cx="8204434" cy="235536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4171330"/>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275</TotalTime>
  <Words>2524</Words>
  <Application>Microsoft Office PowerPoint</Application>
  <PresentationFormat>On-screen Show (4:3)</PresentationFormat>
  <Paragraphs>229</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Black</vt:lpstr>
      <vt:lpstr>Arial Unicode MS</vt:lpstr>
      <vt:lpstr>Calibri</vt:lpstr>
      <vt:lpstr>Calibri Light</vt:lpstr>
      <vt:lpstr>Ink Free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Lebanon church of Christ</dc:creator>
  <cp:lastModifiedBy>New Lebanon church of Christ</cp:lastModifiedBy>
  <cp:revision>8</cp:revision>
  <dcterms:created xsi:type="dcterms:W3CDTF">2023-11-14T19:24:23Z</dcterms:created>
  <dcterms:modified xsi:type="dcterms:W3CDTF">2023-11-25T21:51:12Z</dcterms:modified>
</cp:coreProperties>
</file>