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sldIdLst>
    <p:sldId id="265" r:id="rId5"/>
    <p:sldId id="501" r:id="rId6"/>
    <p:sldId id="499" r:id="rId7"/>
    <p:sldId id="502" r:id="rId8"/>
    <p:sldId id="1623" r:id="rId9"/>
    <p:sldId id="504" r:id="rId10"/>
    <p:sldId id="503" r:id="rId11"/>
    <p:sldId id="518" r:id="rId12"/>
    <p:sldId id="506" r:id="rId13"/>
    <p:sldId id="505" r:id="rId14"/>
    <p:sldId id="509" r:id="rId15"/>
    <p:sldId id="508" r:id="rId16"/>
    <p:sldId id="507" r:id="rId17"/>
    <p:sldId id="512" r:id="rId18"/>
    <p:sldId id="457" r:id="rId19"/>
    <p:sldId id="511" r:id="rId20"/>
    <p:sldId id="510" r:id="rId21"/>
    <p:sldId id="514" r:id="rId22"/>
    <p:sldId id="513" r:id="rId23"/>
    <p:sldId id="517" r:id="rId24"/>
    <p:sldId id="1621" r:id="rId25"/>
    <p:sldId id="1624" r:id="rId26"/>
    <p:sldId id="516" r:id="rId27"/>
    <p:sldId id="375" r:id="rId28"/>
    <p:sldId id="482" r:id="rId29"/>
    <p:sldId id="419" r:id="rId30"/>
    <p:sldId id="465" r:id="rId31"/>
    <p:sldId id="520" r:id="rId32"/>
    <p:sldId id="519" r:id="rId33"/>
    <p:sldId id="522" r:id="rId34"/>
    <p:sldId id="523" r:id="rId35"/>
    <p:sldId id="521" r:id="rId36"/>
    <p:sldId id="525" r:id="rId37"/>
    <p:sldId id="1625" r:id="rId38"/>
    <p:sldId id="162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7xmRP8hNDEhkB5j9mr78w==" hashData="iaUOT9X10/JZYJCvsWvb1M0YSKMIohGl70ep2V+A58Z8OhtYE4dW++TeXdcjpTGuIHL/bqjDSYxJXzqdRWPGgw=="/>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2FDD70-1BDD-46EC-BBA3-AB402E4EF981}" type="datetime1">
              <a:rPr lang="en-US" smtClean="0"/>
              <a:t>11/20/2023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6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FD7359-9C9C-4099-82F1-74DE1AB74E19}" type="datetime1">
              <a:rPr lang="en-US" smtClean="0"/>
              <a:t>11/20/2023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153283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4C791-2397-490D-980F-BEA12C6A57FB}" type="datetime1">
              <a:rPr lang="en-US" smtClean="0"/>
              <a:t>11/20/2023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2581924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216092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11758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18323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6202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359491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67593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525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62738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3EBC7C-B115-4FC7-84CF-05C51FAED07C}" type="datetime1">
              <a:rPr lang="en-US" smtClean="0"/>
              <a:t>11/20/2023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3124334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60304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990012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197726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37309723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67387255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345975421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76612084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68614057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71222155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16978911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641212-BFD8-4862-A76B-9DE9CA9707D1}" type="datetime1">
              <a:rPr lang="en-US" smtClean="0"/>
              <a:t>11/20/2023</a:t>
            </a:fld>
            <a:endParaRPr lang="en-US"/>
          </a:p>
        </p:txBody>
      </p:sp>
      <p:sp>
        <p:nvSpPr>
          <p:cNvPr id="5" name="Footer Placeholder 4"/>
          <p:cNvSpPr>
            <a:spLocks noGrp="1"/>
          </p:cNvSpPr>
          <p:nvPr>
            <p:ph type="ftr" sz="quarter" idx="11"/>
          </p:nvPr>
        </p:nvSpPr>
        <p:spPr/>
        <p:txBody>
          <a:bodyPr/>
          <a:lstStyle/>
          <a:p>
            <a:r>
              <a:rPr lang="en-US"/>
              <a:t>b hastings  newlebanoncoc.com</a:t>
            </a:r>
          </a:p>
        </p:txBody>
      </p:sp>
      <p:sp>
        <p:nvSpPr>
          <p:cNvPr id="6" name="Slide Number Placeholder 5"/>
          <p:cNvSpPr>
            <a:spLocks noGrp="1"/>
          </p:cNvSpPr>
          <p:nvPr>
            <p:ph type="sldNum" sz="quarter" idx="12"/>
          </p:nvPr>
        </p:nvSpPr>
        <p:spPr/>
        <p:txBody>
          <a:bodyPr/>
          <a:lstStyle/>
          <a:p>
            <a:fld id="{D6BD218C-446A-4E65-AF12-538F38115435}"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2672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33352820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724234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171380149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200633067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0726340"/>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58880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703995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28048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72660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133405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967D48-F74C-4681-8E8F-B1FE26BDF0B4}" type="datetime1">
              <a:rPr lang="en-US" smtClean="0"/>
              <a:t>11/20/2023</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33547098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1890125"/>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643941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220615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044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7D631-701F-4046-9E27-CF7D871A4A19}" type="datetimeFigureOut">
              <a:rPr lang="en-US" smtClean="0">
                <a:solidFill>
                  <a:prstClr val="black">
                    <a:tint val="75000"/>
                  </a:prstClr>
                </a:solidFill>
              </a:rPr>
              <a:pPr/>
              <a:t>11/20/2023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2591E1F-A0F5-40CD-A4FF-6D865D44E2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30973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5F1DF-69C2-4FBB-8802-3F19D318FA42}" type="datetime1">
              <a:rPr lang="en-US" smtClean="0"/>
              <a:t>11/20/2023</a:t>
            </a:fld>
            <a:endParaRPr lang="en-US"/>
          </a:p>
        </p:txBody>
      </p:sp>
      <p:sp>
        <p:nvSpPr>
          <p:cNvPr id="8" name="Footer Placeholder 7"/>
          <p:cNvSpPr>
            <a:spLocks noGrp="1"/>
          </p:cNvSpPr>
          <p:nvPr>
            <p:ph type="ftr" sz="quarter" idx="11"/>
          </p:nvPr>
        </p:nvSpPr>
        <p:spPr/>
        <p:txBody>
          <a:bodyPr/>
          <a:lstStyle/>
          <a:p>
            <a:r>
              <a:rPr lang="en-US"/>
              <a:t>b hastings  newlebanoncoc.com</a:t>
            </a:r>
          </a:p>
        </p:txBody>
      </p:sp>
      <p:sp>
        <p:nvSpPr>
          <p:cNvPr id="9" name="Slide Number Placeholder 8"/>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841492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0568A-7A4F-4E9D-A686-D911892DED01}" type="datetime1">
              <a:rPr lang="en-US" smtClean="0"/>
              <a:t>11/20/2023</a:t>
            </a:fld>
            <a:endParaRPr lang="en-US"/>
          </a:p>
        </p:txBody>
      </p:sp>
      <p:sp>
        <p:nvSpPr>
          <p:cNvPr id="4" name="Footer Placeholder 3"/>
          <p:cNvSpPr>
            <a:spLocks noGrp="1"/>
          </p:cNvSpPr>
          <p:nvPr>
            <p:ph type="ftr" sz="quarter" idx="11"/>
          </p:nvPr>
        </p:nvSpPr>
        <p:spPr/>
        <p:txBody>
          <a:bodyPr/>
          <a:lstStyle/>
          <a:p>
            <a:r>
              <a:rPr lang="en-US"/>
              <a:t>b hastings  newlebanoncoc.com</a:t>
            </a:r>
          </a:p>
        </p:txBody>
      </p:sp>
      <p:sp>
        <p:nvSpPr>
          <p:cNvPr id="5" name="Slide Number Placeholder 4"/>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297168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4BE06E-D89F-4A68-A265-2231CC6D26C4}" type="datetime1">
              <a:rPr lang="en-US" smtClean="0"/>
              <a:t>11/20/2023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b hastings  newlebanoncoc.com</a:t>
            </a:r>
          </a:p>
        </p:txBody>
      </p:sp>
      <p:sp>
        <p:nvSpPr>
          <p:cNvPr id="9" name="Slide Number Placeholder 8"/>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273652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622AF3D-7FC0-40E0-A349-DF5E8BB903E2}" type="datetime1">
              <a:rPr lang="en-US" smtClean="0"/>
              <a:t>11/20/2023</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b hastings  newlebanoncoc.com</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6BD218C-446A-4E65-AF12-538F38115435}" type="slidenum">
              <a:rPr lang="en-US" smtClean="0"/>
              <a:t>‹#›</a:t>
            </a:fld>
            <a:endParaRPr lang="en-US"/>
          </a:p>
        </p:txBody>
      </p:sp>
    </p:spTree>
    <p:extLst>
      <p:ext uri="{BB962C8B-B14F-4D97-AF65-F5344CB8AC3E}">
        <p14:creationId xmlns:p14="http://schemas.microsoft.com/office/powerpoint/2010/main" val="378774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3827C-982C-4BDB-BB86-52FA1565FCD8}" type="datetime1">
              <a:rPr lang="en-US" smtClean="0"/>
              <a:t>11/20/2023</a:t>
            </a:fld>
            <a:endParaRPr lang="en-US"/>
          </a:p>
        </p:txBody>
      </p:sp>
      <p:sp>
        <p:nvSpPr>
          <p:cNvPr id="6" name="Footer Placeholder 5"/>
          <p:cNvSpPr>
            <a:spLocks noGrp="1"/>
          </p:cNvSpPr>
          <p:nvPr>
            <p:ph type="ftr" sz="quarter" idx="11"/>
          </p:nvPr>
        </p:nvSpPr>
        <p:spPr/>
        <p:txBody>
          <a:bodyPr/>
          <a:lstStyle/>
          <a:p>
            <a:r>
              <a:rPr lang="en-US"/>
              <a:t>b hastings  newlebanoncoc.com</a:t>
            </a:r>
          </a:p>
        </p:txBody>
      </p:sp>
      <p:sp>
        <p:nvSpPr>
          <p:cNvPr id="7" name="Slide Number Placeholder 6"/>
          <p:cNvSpPr>
            <a:spLocks noGrp="1"/>
          </p:cNvSpPr>
          <p:nvPr>
            <p:ph type="sldNum" sz="quarter" idx="12"/>
          </p:nvPr>
        </p:nvSpPr>
        <p:spPr/>
        <p:txBody>
          <a:bodyPr/>
          <a:lstStyle/>
          <a:p>
            <a:fld id="{D6BD218C-446A-4E65-AF12-538F38115435}" type="slidenum">
              <a:rPr lang="en-US" smtClean="0"/>
              <a:t>‹#›</a:t>
            </a:fld>
            <a:endParaRPr lang="en-US"/>
          </a:p>
        </p:txBody>
      </p:sp>
    </p:spTree>
    <p:extLst>
      <p:ext uri="{BB962C8B-B14F-4D97-AF65-F5344CB8AC3E}">
        <p14:creationId xmlns:p14="http://schemas.microsoft.com/office/powerpoint/2010/main" val="82997387"/>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53827C-982C-4BDB-BB86-52FA1565FCD8}" type="datetime1">
              <a:rPr lang="en-US" smtClean="0"/>
              <a:t>11/20/2023</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b hastings  newlebanoncoc.com</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6BD218C-446A-4E65-AF12-538F38115435}"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283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11/20/2023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982343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76D4D6-0A31-4C3A-B664-6B5E3D58EFD0}" type="datetimeFigureOut">
              <a:rPr lang="en-US" smtClean="0"/>
              <a:pPr/>
              <a:t>11/20/2023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831D6B-4E30-415C-A407-23FDA0C6C57F}" type="slidenum">
              <a:rPr lang="en-US" smtClean="0"/>
              <a:pPr/>
              <a:t>‹#›</a:t>
            </a:fld>
            <a:endParaRPr lang="en-US" dirty="0"/>
          </a:p>
        </p:txBody>
      </p:sp>
    </p:spTree>
    <p:extLst>
      <p:ext uri="{BB962C8B-B14F-4D97-AF65-F5344CB8AC3E}">
        <p14:creationId xmlns:p14="http://schemas.microsoft.com/office/powerpoint/2010/main" val="5972617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3F7D631-701F-4046-9E27-CF7D871A4A19}" type="datetimeFigureOut">
              <a:rPr lang="en-US" smtClean="0">
                <a:solidFill>
                  <a:prstClr val="black">
                    <a:tint val="75000"/>
                  </a:prstClr>
                </a:solidFill>
                <a:latin typeface="Calibri"/>
              </a:rPr>
              <a:pPr fontAlgn="auto">
                <a:spcBef>
                  <a:spcPts val="0"/>
                </a:spcBef>
                <a:spcAft>
                  <a:spcPts val="0"/>
                </a:spcAft>
              </a:pPr>
              <a:t>11/20/2023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2591E1F-A0F5-40CD-A4FF-6D865D44E276}"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6589477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2.wdp"/><Relationship Id="rId7" Type="http://schemas.openxmlformats.org/officeDocument/2006/relationships/image" Target="../media/image9.png"/><Relationship Id="rId12"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29.xml"/><Relationship Id="rId6" Type="http://schemas.microsoft.com/office/2007/relationships/hdphoto" Target="../media/hdphoto3.wdp"/><Relationship Id="rId11" Type="http://schemas.openxmlformats.org/officeDocument/2006/relationships/image" Target="../media/image11.png"/><Relationship Id="rId5" Type="http://schemas.openxmlformats.org/officeDocument/2006/relationships/image" Target="../media/image8.png"/><Relationship Id="rId10" Type="http://schemas.microsoft.com/office/2007/relationships/hdphoto" Target="../media/hdphoto5.wdp"/><Relationship Id="rId4" Type="http://schemas.openxmlformats.org/officeDocument/2006/relationships/image" Target="../media/image7.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0.xml"/><Relationship Id="rId5" Type="http://schemas.openxmlformats.org/officeDocument/2006/relationships/image" Target="../media/image15.jpeg"/><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jpeg"/><Relationship Id="rId1" Type="http://schemas.openxmlformats.org/officeDocument/2006/relationships/slideLayout" Target="../slideLayouts/slideLayout40.xml"/><Relationship Id="rId4" Type="http://schemas.microsoft.com/office/2007/relationships/hdphoto" Target="../media/hdphoto8.wdp"/></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40.xml"/><Relationship Id="rId4" Type="http://schemas.microsoft.com/office/2007/relationships/hdphoto" Target="../media/hdphoto9.wdp"/></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40.xml"/><Relationship Id="rId4" Type="http://schemas.microsoft.com/office/2007/relationships/hdphoto" Target="../media/hdphoto10.wd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rossbooks.com/verse.asp?ref=Job+1%3A6-12"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rossbooks.com/verse.asp?ref=1Pe+5%3A8"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crossbooks.com/verse.asp?ref=Rev+20%3A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crossbooks.com/verse.asp?ref=Job+1%3A6" TargetMode="External"/><Relationship Id="rId2" Type="http://schemas.openxmlformats.org/officeDocument/2006/relationships/hyperlink" Target="http://www.crossbooks.com/verse.asp?ref=Job+1%3A1"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DD017D-3430-ACAA-BBE6-7DF69C2D00C2}"/>
              </a:ext>
            </a:extLst>
          </p:cNvPr>
          <p:cNvSpPr txBox="1"/>
          <p:nvPr/>
        </p:nvSpPr>
        <p:spPr>
          <a:xfrm>
            <a:off x="369117" y="922789"/>
            <a:ext cx="8246378" cy="5355633"/>
          </a:xfrm>
          <a:prstGeom prst="rect">
            <a:avLst/>
          </a:prstGeom>
          <a:noFill/>
        </p:spPr>
        <p:txBody>
          <a:bodyPr wrap="square">
            <a:spAutoFit/>
          </a:bodyPr>
          <a:lstStyle/>
          <a:p>
            <a:pPr marL="0" marR="0">
              <a:lnSpc>
                <a:spcPct val="115000"/>
              </a:lnSpc>
              <a:spcBef>
                <a:spcPts val="0"/>
              </a:spcBef>
              <a:spcAft>
                <a:spcPts val="0"/>
              </a:spcAft>
            </a:pPr>
            <a:r>
              <a:rPr lang="en-US" sz="1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120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God placed the first people Adam and Eve in the Eden garden to dress and keep it, not to eat of the tree of knowledge of good and evil. If they ate they would surely die.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Satan came among them </a:t>
            </a:r>
            <a:r>
              <a:rPr lang="en-US"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(Gen. 3:1-6)</a:t>
            </a:r>
            <a:r>
              <a:rPr lang="en-US"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dirty="0">
                <a:effectLst/>
                <a:latin typeface="Arial" panose="020B0604020202020204" pitchFamily="34" charset="0"/>
                <a:ea typeface="Times New Roman" panose="02020603050405020304" pitchFamily="18" charset="0"/>
                <a:cs typeface="Times New Roman" panose="02020603050405020304" pitchFamily="18" charset="0"/>
              </a:rPr>
              <a:t>and lied to them.</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Now the serpent was more cunning than any beast of the field which the LORD God had made. And he said to the woman, "Has God indeed said, </a:t>
            </a:r>
            <a:r>
              <a:rPr lang="en-US" i="1" dirty="0">
                <a:effectLst/>
                <a:latin typeface="Arial" panose="020B0604020202020204" pitchFamily="34" charset="0"/>
                <a:ea typeface="Times New Roman" panose="02020603050405020304" pitchFamily="18" charset="0"/>
                <a:cs typeface="Times New Roman" panose="02020603050405020304" pitchFamily="18" charset="0"/>
              </a:rPr>
              <a:t>'You shall not eat</a:t>
            </a:r>
            <a:r>
              <a:rPr lang="en-US" dirty="0">
                <a:effectLst/>
                <a:latin typeface="Arial" panose="020B0604020202020204" pitchFamily="34" charset="0"/>
                <a:ea typeface="Times New Roman" panose="02020603050405020304" pitchFamily="18" charset="0"/>
                <a:cs typeface="Times New Roman" panose="02020603050405020304" pitchFamily="18" charset="0"/>
              </a:rPr>
              <a:t> of every tree of the garden’?”</a:t>
            </a:r>
            <a:r>
              <a:rPr lang="en-US"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2 And the woman said to the serpent, "We may eat the fruit of the trees of the garden;</a:t>
            </a:r>
            <a:r>
              <a:rPr lang="en-US" sz="1600"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3 "but of the fruit of the tree which is in the midst of the garden, God has said, </a:t>
            </a:r>
            <a:r>
              <a:rPr lang="en-U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'You </a:t>
            </a:r>
            <a:r>
              <a:rPr lang="en-US"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shall not</a:t>
            </a:r>
            <a:r>
              <a:rPr lang="en-U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eat it, </a:t>
            </a:r>
            <a:r>
              <a:rPr lang="en-US"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nor shall you touch it</a:t>
            </a:r>
            <a:r>
              <a:rPr lang="en-US" sz="16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lest you die.'" 4 </a:t>
            </a:r>
            <a:r>
              <a:rPr lang="en-US"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Then the serpent said to the woman, "You will not surely die.</a:t>
            </a:r>
            <a:r>
              <a:rPr lang="en-US" sz="1600" b="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en-US" sz="16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 "For God knows that in the day you eat of it your eyes will be opened, and you will be like God, knowing good and evil.“</a:t>
            </a:r>
            <a:r>
              <a:rPr lang="en-US" sz="1600" b="1" dirty="0">
                <a:latin typeface="Calibri" panose="020F0502020204030204" pitchFamily="34" charset="0"/>
                <a:ea typeface="Times New Roman" panose="02020603050405020304" pitchFamily="18" charset="0"/>
                <a:cs typeface="Times New Roman" panose="02020603050405020304" pitchFamily="18" charset="0"/>
              </a:rPr>
              <a:t> </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6 So when the woman saw that the tree was </a:t>
            </a:r>
            <a:r>
              <a:rPr lang="en-US" sz="1600" u="sng" dirty="0">
                <a:effectLst/>
                <a:latin typeface="Arial" panose="020B0604020202020204" pitchFamily="34" charset="0"/>
                <a:ea typeface="Times New Roman" panose="02020603050405020304" pitchFamily="18" charset="0"/>
                <a:cs typeface="Times New Roman" panose="02020603050405020304" pitchFamily="18" charset="0"/>
              </a:rPr>
              <a:t>good for food</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that it was </a:t>
            </a:r>
            <a:r>
              <a:rPr lang="en-US" sz="1600" u="sng" dirty="0">
                <a:effectLst/>
                <a:latin typeface="Arial" panose="020B0604020202020204" pitchFamily="34" charset="0"/>
                <a:ea typeface="Times New Roman" panose="02020603050405020304" pitchFamily="18" charset="0"/>
                <a:cs typeface="Times New Roman" panose="02020603050405020304" pitchFamily="18" charset="0"/>
              </a:rPr>
              <a:t>pleasant to the eyes</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1600" u="sng" dirty="0">
                <a:effectLst/>
                <a:latin typeface="Arial" panose="020B0604020202020204" pitchFamily="34" charset="0"/>
                <a:ea typeface="Times New Roman" panose="02020603050405020304" pitchFamily="18" charset="0"/>
                <a:cs typeface="Times New Roman" panose="02020603050405020304" pitchFamily="18" charset="0"/>
              </a:rPr>
              <a:t>a tree desirable to make one wise</a:t>
            </a:r>
            <a:r>
              <a:rPr lang="en-US" sz="1600" dirty="0">
                <a:effectLst/>
                <a:latin typeface="Arial" panose="020B0604020202020204" pitchFamily="34" charset="0"/>
                <a:ea typeface="Times New Roman" panose="02020603050405020304" pitchFamily="18" charset="0"/>
                <a:cs typeface="Times New Roman" panose="02020603050405020304" pitchFamily="18" charset="0"/>
              </a:rPr>
              <a:t>, she took of its fruit and ate. She also gave to her husband with her, and he 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They ate and sin entered into the world </a:t>
            </a:r>
            <a:r>
              <a:rPr lang="en-US" sz="20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(Rom.5:12)</a:t>
            </a:r>
            <a:endParaRPr lang="en-US"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D5D0BF23-2670-8233-E14C-14252BC61B96}"/>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1. Satan came after the woman.  </a:t>
            </a:r>
            <a:r>
              <a:rPr lang="en-US" sz="3200" dirty="0">
                <a:solidFill>
                  <a:srgbClr val="0070C0"/>
                </a:solidFill>
              </a:rPr>
              <a:t>Gen.3</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A43F6A6A-CAFA-5D48-EDA5-A40503BCE6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469808" y="94360"/>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610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55BC9F6-9F94-6AFB-63E6-B2735C24A0A3}"/>
              </a:ext>
            </a:extLst>
          </p:cNvPr>
          <p:cNvSpPr txBox="1"/>
          <p:nvPr/>
        </p:nvSpPr>
        <p:spPr>
          <a:xfrm>
            <a:off x="520117" y="780176"/>
            <a:ext cx="8120544" cy="5584221"/>
          </a:xfrm>
          <a:prstGeom prst="rect">
            <a:avLst/>
          </a:prstGeom>
          <a:noFill/>
        </p:spPr>
        <p:txBody>
          <a:bodyPr wrap="square">
            <a:spAutoFit/>
          </a:bodyPr>
          <a:lstStyle/>
          <a:p>
            <a:pPr marL="0" marR="0">
              <a:lnSpc>
                <a:spcPct val="115000"/>
              </a:lnSpc>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6 So when the woman </a:t>
            </a:r>
            <a:r>
              <a:rPr lang="en-US" sz="2600" u="sng" dirty="0">
                <a:effectLst/>
                <a:latin typeface="Arial" panose="020B0604020202020204" pitchFamily="34" charset="0"/>
                <a:ea typeface="Times New Roman" panose="02020603050405020304" pitchFamily="18" charset="0"/>
                <a:cs typeface="Times New Roman" panose="02020603050405020304" pitchFamily="18" charset="0"/>
              </a:rPr>
              <a:t>saw that the tree was good for food</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that it was </a:t>
            </a:r>
            <a:r>
              <a:rPr lang="en-US" sz="2600" u="sng" dirty="0">
                <a:effectLst/>
                <a:latin typeface="Arial" panose="020B0604020202020204" pitchFamily="34" charset="0"/>
                <a:ea typeface="Times New Roman" panose="02020603050405020304" pitchFamily="18" charset="0"/>
                <a:cs typeface="Times New Roman" panose="02020603050405020304" pitchFamily="18" charset="0"/>
              </a:rPr>
              <a:t>pleasant to the eyes</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and a tree </a:t>
            </a:r>
            <a:r>
              <a:rPr lang="en-US" sz="2600" u="sng" dirty="0">
                <a:effectLst/>
                <a:latin typeface="Arial" panose="020B0604020202020204" pitchFamily="34" charset="0"/>
                <a:ea typeface="Times New Roman" panose="02020603050405020304" pitchFamily="18" charset="0"/>
                <a:cs typeface="Times New Roman" panose="02020603050405020304" pitchFamily="18" charset="0"/>
              </a:rPr>
              <a:t>desirable to make one wise</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she took of its fruit and ate. She also gave to her husband with her, and he ate.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They ate and sin entered into the world (Rom.5:12)</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600" dirty="0">
                <a:effectLst/>
                <a:latin typeface="Arial" panose="020B0604020202020204" pitchFamily="34" charset="0"/>
                <a:ea typeface="Times New Roman" panose="02020603050405020304" pitchFamily="18" charset="0"/>
                <a:cs typeface="Times New Roman" panose="02020603050405020304" pitchFamily="18" charset="0"/>
              </a:rPr>
              <a:t>The devil used his three avenues of temptation. </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 John 2:15-17                                                                        	lust of eyes</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lust of flesh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sz="26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pride of life.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071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052F243-5B23-04C5-1434-E61C384EBC71}"/>
              </a:ext>
            </a:extLst>
          </p:cNvPr>
          <p:cNvSpPr txBox="1"/>
          <p:nvPr/>
        </p:nvSpPr>
        <p:spPr>
          <a:xfrm>
            <a:off x="335561" y="1098958"/>
            <a:ext cx="8430934" cy="5115246"/>
          </a:xfrm>
          <a:prstGeom prst="rect">
            <a:avLst/>
          </a:prstGeom>
          <a:noFill/>
        </p:spPr>
        <p:txBody>
          <a:bodyPr wrap="square">
            <a:spAutoFit/>
          </a:bodyPr>
          <a:lstStyle/>
          <a:p>
            <a:pPr marL="0" marR="0">
              <a:lnSpc>
                <a:spcPct val="115000"/>
              </a:lnSpc>
              <a:spcBef>
                <a:spcPts val="0"/>
              </a:spcBef>
              <a:spcAft>
                <a:spcPts val="0"/>
              </a:spcAft>
            </a:pPr>
            <a:endParaRPr lang="en-US" sz="16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b="1" dirty="0">
                <a:solidFill>
                  <a:srgbClr val="0070C0"/>
                </a:solidFill>
                <a:effectLst/>
                <a:ea typeface="Times New Roman" panose="02020603050405020304" pitchFamily="18" charset="0"/>
                <a:cs typeface="Times New Roman" panose="02020603050405020304" pitchFamily="18" charset="0"/>
              </a:rPr>
              <a:t>Job 1:6-2:1 </a:t>
            </a:r>
            <a:r>
              <a:rPr lang="en-US" sz="2200" u="none" strike="noStrike" dirty="0">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b="1" dirty="0">
                <a:solidFill>
                  <a:srgbClr val="0070C0"/>
                </a:solidFill>
                <a:effectLst/>
                <a:ea typeface="Times New Roman" panose="02020603050405020304" pitchFamily="18" charset="0"/>
                <a:cs typeface="Times New Roman" panose="02020603050405020304" pitchFamily="18" charset="0"/>
              </a:rPr>
              <a:t>Job 2:3,6</a:t>
            </a:r>
            <a:r>
              <a:rPr lang="en-US" sz="2200" dirty="0">
                <a:solidFill>
                  <a:srgbClr val="0070C0"/>
                </a:solidFill>
                <a:effectLst/>
                <a:ea typeface="Times New Roman" panose="02020603050405020304" pitchFamily="18" charset="0"/>
                <a:cs typeface="Times New Roman" panose="02020603050405020304" pitchFamily="18" charset="0"/>
              </a:rPr>
              <a:t> </a:t>
            </a:r>
            <a:r>
              <a:rPr lang="en-US" sz="2200" dirty="0">
                <a:effectLst/>
                <a:ea typeface="Times New Roman" panose="02020603050405020304" pitchFamily="18" charset="0"/>
                <a:cs typeface="Times New Roman" panose="02020603050405020304" pitchFamily="18" charset="0"/>
              </a:rPr>
              <a:t>Then the LORD said to Satan, "Have you considered My servant Job, that there is none like him on the earth, a blameless and upright man, one who fears God and shuns evil? And still he holds fast to his integrity, although you incited Me against him, to destroy him without cause." 4 So Satan answered the LORD and said, "Skin for skin! Yes, all that a man has he will give for his life.</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Times New Roman" panose="02020603050405020304" pitchFamily="18" charset="0"/>
                <a:cs typeface="Times New Roman" panose="02020603050405020304" pitchFamily="18" charset="0"/>
              </a:rPr>
              <a:t> 5 "But stretch out Your hand now, and touch his bone and his flesh, and he will surely curse You to Your face!"</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Times New Roman" panose="02020603050405020304" pitchFamily="18" charset="0"/>
                <a:cs typeface="Times New Roman" panose="02020603050405020304" pitchFamily="18" charset="0"/>
              </a:rPr>
              <a:t> 6 And the LORD said to Satan, "Behold, he is in your hand, but spare his life."</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Times New Roman" panose="02020603050405020304" pitchFamily="18" charset="0"/>
                <a:cs typeface="Times New Roman" panose="02020603050405020304" pitchFamily="18" charset="0"/>
              </a:rPr>
              <a:t>Satan comes among the best </a:t>
            </a:r>
            <a:r>
              <a:rPr lang="en-US" sz="2200">
                <a:effectLst/>
                <a:ea typeface="Times New Roman" panose="02020603050405020304" pitchFamily="18" charset="0"/>
                <a:cs typeface="Times New Roman" panose="02020603050405020304" pitchFamily="18" charset="0"/>
              </a:rPr>
              <a:t>of </a:t>
            </a:r>
            <a:r>
              <a:rPr lang="en-US" sz="2200">
                <a:ea typeface="Times New Roman" panose="02020603050405020304" pitchFamily="18" charset="0"/>
                <a:cs typeface="Times New Roman" panose="02020603050405020304" pitchFamily="18" charset="0"/>
              </a:rPr>
              <a:t>G</a:t>
            </a:r>
            <a:r>
              <a:rPr lang="en-US" sz="2200">
                <a:effectLst/>
                <a:ea typeface="Times New Roman" panose="02020603050405020304" pitchFamily="18" charset="0"/>
                <a:cs typeface="Times New Roman" panose="02020603050405020304" pitchFamily="18" charset="0"/>
              </a:rPr>
              <a:t>od's </a:t>
            </a:r>
            <a:r>
              <a:rPr lang="en-US" sz="2200" dirty="0">
                <a:effectLst/>
                <a:ea typeface="Times New Roman" panose="02020603050405020304" pitchFamily="18" charset="0"/>
                <a:cs typeface="Times New Roman" panose="02020603050405020304" pitchFamily="18" charset="0"/>
              </a:rPr>
              <a:t>people.</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Times New Roman" panose="02020603050405020304" pitchFamily="18" charset="0"/>
                <a:cs typeface="Times New Roman" panose="02020603050405020304" pitchFamily="18" charset="0"/>
              </a:rPr>
              <a:t> </a:t>
            </a:r>
            <a:endParaRPr lang="en-US" sz="2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200" dirty="0">
                <a:effectLst/>
                <a:ea typeface="Times New Roman" panose="02020603050405020304" pitchFamily="18" charset="0"/>
                <a:cs typeface="Times New Roman" panose="02020603050405020304" pitchFamily="18" charset="0"/>
              </a:rPr>
              <a:t>When we meet to worship better watch out. </a:t>
            </a:r>
            <a:r>
              <a:rPr lang="en-US" sz="2200" b="1" dirty="0">
                <a:solidFill>
                  <a:srgbClr val="FF0000"/>
                </a:solidFill>
                <a:effectLst/>
                <a:ea typeface="Times New Roman" panose="02020603050405020304" pitchFamily="18" charset="0"/>
                <a:cs typeface="Times New Roman" panose="02020603050405020304" pitchFamily="18" charset="0"/>
              </a:rPr>
              <a:t>Satan will come among us!</a:t>
            </a:r>
            <a:endParaRPr lang="en-US" sz="22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1BF528D-D47D-2506-DE07-9F5F84B95F7D}"/>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2. Satan came after Job.   </a:t>
            </a:r>
            <a:r>
              <a:rPr lang="en-US" sz="3200" dirty="0">
                <a:solidFill>
                  <a:srgbClr val="0070C0"/>
                </a:solidFill>
              </a:rPr>
              <a:t>Job 1-2</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63FEF5AA-8ACB-5F7D-AEAF-4323BE828B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763423" y="187159"/>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56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6138116-6BC6-C2DA-5E83-8B41E7CED5C4}"/>
              </a:ext>
            </a:extLst>
          </p:cNvPr>
          <p:cNvSpPr txBox="1"/>
          <p:nvPr/>
        </p:nvSpPr>
        <p:spPr>
          <a:xfrm>
            <a:off x="360727" y="1476462"/>
            <a:ext cx="8355433" cy="4964671"/>
          </a:xfrm>
          <a:prstGeom prst="rect">
            <a:avLst/>
          </a:prstGeom>
          <a:noFill/>
        </p:spPr>
        <p:txBody>
          <a:bodyPr wrap="square">
            <a:spAutoFit/>
          </a:bodyPr>
          <a:lstStyle/>
          <a:p>
            <a:pPr marL="0" marR="0">
              <a:spcBef>
                <a:spcPts val="0"/>
              </a:spcBef>
              <a:spcAft>
                <a:spcPts val="0"/>
              </a:spcAft>
            </a:pPr>
            <a:r>
              <a:rPr lang="en-US" sz="2000" b="1" dirty="0">
                <a:solidFill>
                  <a:srgbClr val="0070C0"/>
                </a:solidFill>
                <a:effectLst/>
                <a:ea typeface="Times New Roman" panose="02020603050405020304" pitchFamily="18" charset="0"/>
                <a:cs typeface="Times New Roman" panose="02020603050405020304" pitchFamily="18" charset="0"/>
              </a:rPr>
              <a:t>When Jesus had just been baptized.	</a:t>
            </a:r>
            <a:r>
              <a:rPr lang="en-US" sz="2000" b="1"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0070C0"/>
                </a:solidFill>
                <a:effectLst/>
                <a:ea typeface="Times New Roman" panose="02020603050405020304" pitchFamily="18" charset="0"/>
                <a:cs typeface="Times New Roman" panose="02020603050405020304" pitchFamily="18" charset="0"/>
              </a:rPr>
              <a:t>Matt.3:13-17</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Times New Roman" panose="02020603050405020304" pitchFamily="18" charset="0"/>
                <a:cs typeface="Times New Roman" panose="02020603050405020304" pitchFamily="18" charset="0"/>
              </a:rPr>
              <a:t>What better time to try to tempt Jesus.</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Times New Roman" panose="02020603050405020304" pitchFamily="18"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ea typeface="Times New Roman" panose="02020603050405020304" pitchFamily="18" charset="0"/>
                <a:cs typeface="Times New Roman" panose="02020603050405020304" pitchFamily="18" charset="0"/>
              </a:rPr>
              <a:t>He had not eaten for 40 days </a:t>
            </a:r>
            <a:endParaRPr lang="en-US" sz="20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0070C0"/>
                </a:solidFill>
                <a:effectLst/>
                <a:ea typeface="Times New Roman" panose="02020603050405020304" pitchFamily="18" charset="0"/>
                <a:cs typeface="Times New Roman" panose="02020603050405020304" pitchFamily="18" charset="0"/>
              </a:rPr>
              <a:t>Matt.4:1-11</a:t>
            </a:r>
            <a:r>
              <a:rPr lang="en-US" sz="2000" dirty="0">
                <a:solidFill>
                  <a:srgbClr val="0070C0"/>
                </a:solidFill>
                <a:effectLst/>
                <a:ea typeface="Times New Roman" panose="02020603050405020304" pitchFamily="18" charset="0"/>
                <a:cs typeface="Times New Roman" panose="02020603050405020304" pitchFamily="18" charset="0"/>
              </a:rPr>
              <a:t> </a:t>
            </a:r>
            <a:r>
              <a:rPr lang="en-US" sz="2000" dirty="0">
                <a:effectLst/>
                <a:ea typeface="Times New Roman" panose="02020603050405020304" pitchFamily="18" charset="0"/>
                <a:cs typeface="Times New Roman" panose="02020603050405020304" pitchFamily="18" charset="0"/>
              </a:rPr>
              <a:t>Then Jesus was led up by the Spirit into the wilderness to be tempted by the </a:t>
            </a:r>
            <a:r>
              <a:rPr lang="en-US" sz="1700" dirty="0">
                <a:effectLst/>
                <a:ea typeface="Times New Roman" panose="02020603050405020304" pitchFamily="18" charset="0"/>
                <a:cs typeface="Times New Roman" panose="02020603050405020304" pitchFamily="18" charset="0"/>
              </a:rPr>
              <a:t>devil. </a:t>
            </a:r>
            <a:r>
              <a:rPr lang="en-US" sz="1700" b="1" dirty="0">
                <a:solidFill>
                  <a:srgbClr val="0070C0"/>
                </a:solidFill>
                <a:effectLst/>
                <a:ea typeface="Times New Roman" panose="02020603050405020304" pitchFamily="18" charset="0"/>
                <a:cs typeface="Times New Roman" panose="02020603050405020304" pitchFamily="18" charset="0"/>
              </a:rPr>
              <a:t>2</a:t>
            </a:r>
            <a:r>
              <a:rPr lang="en-US" sz="1700" dirty="0">
                <a:effectLst/>
                <a:ea typeface="Times New Roman" panose="02020603050405020304" pitchFamily="18" charset="0"/>
                <a:cs typeface="Times New Roman" panose="02020603050405020304" pitchFamily="18" charset="0"/>
              </a:rPr>
              <a:t> And when He had fasted forty days and forty nights, afterward He was hungry.</a:t>
            </a:r>
            <a:endParaRPr lang="en-US" sz="17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ea typeface="Times New Roman" panose="02020603050405020304" pitchFamily="18" charset="0"/>
                <a:cs typeface="Times New Roman" panose="02020603050405020304" pitchFamily="18" charset="0"/>
              </a:rPr>
              <a:t> </a:t>
            </a:r>
            <a:r>
              <a:rPr lang="en-US" sz="1700" b="1" dirty="0">
                <a:solidFill>
                  <a:srgbClr val="0070C0"/>
                </a:solidFill>
                <a:effectLst/>
                <a:ea typeface="Times New Roman" panose="02020603050405020304" pitchFamily="18" charset="0"/>
                <a:cs typeface="Times New Roman" panose="02020603050405020304" pitchFamily="18" charset="0"/>
              </a:rPr>
              <a:t>3</a:t>
            </a:r>
            <a:r>
              <a:rPr lang="en-US" sz="1700" dirty="0">
                <a:effectLst/>
                <a:ea typeface="Times New Roman" panose="02020603050405020304" pitchFamily="18" charset="0"/>
                <a:cs typeface="Times New Roman" panose="02020603050405020304" pitchFamily="18" charset="0"/>
              </a:rPr>
              <a:t> Now when </a:t>
            </a:r>
            <a:r>
              <a:rPr lang="en-US" sz="1700" b="1" u="sng" dirty="0">
                <a:effectLst/>
                <a:ea typeface="Times New Roman" panose="02020603050405020304" pitchFamily="18" charset="0"/>
                <a:cs typeface="Times New Roman" panose="02020603050405020304" pitchFamily="18" charset="0"/>
              </a:rPr>
              <a:t>the tempter</a:t>
            </a:r>
            <a:r>
              <a:rPr lang="en-US" sz="1700" dirty="0">
                <a:effectLst/>
                <a:ea typeface="Times New Roman" panose="02020603050405020304" pitchFamily="18" charset="0"/>
                <a:cs typeface="Times New Roman" panose="02020603050405020304" pitchFamily="18" charset="0"/>
              </a:rPr>
              <a:t> came to Him, he said, "If You are the Son of God, command that these stones become bread."</a:t>
            </a:r>
            <a:r>
              <a:rPr lang="en-US" sz="1700" b="1" dirty="0">
                <a:solidFill>
                  <a:srgbClr val="0070C0"/>
                </a:solidFill>
                <a:effectLst/>
                <a:ea typeface="Times New Roman" panose="02020603050405020304" pitchFamily="18" charset="0"/>
                <a:cs typeface="Times New Roman" panose="02020603050405020304" pitchFamily="18" charset="0"/>
              </a:rPr>
              <a:t>4</a:t>
            </a:r>
            <a:r>
              <a:rPr lang="en-US" sz="1700" dirty="0">
                <a:effectLst/>
                <a:ea typeface="Times New Roman" panose="02020603050405020304" pitchFamily="18" charset="0"/>
                <a:cs typeface="Times New Roman" panose="02020603050405020304" pitchFamily="18" charset="0"/>
              </a:rPr>
              <a:t> But He answered and said, </a:t>
            </a:r>
            <a:r>
              <a:rPr lang="en-US" sz="1700" b="1" dirty="0">
                <a:solidFill>
                  <a:srgbClr val="FF0000"/>
                </a:solidFill>
                <a:effectLst/>
                <a:ea typeface="Times New Roman" panose="02020603050405020304" pitchFamily="18" charset="0"/>
                <a:cs typeface="Times New Roman" panose="02020603050405020304" pitchFamily="18" charset="0"/>
              </a:rPr>
              <a:t>"It is written</a:t>
            </a:r>
            <a:r>
              <a:rPr lang="en-US" sz="1700" dirty="0">
                <a:effectLst/>
                <a:ea typeface="Times New Roman" panose="02020603050405020304" pitchFamily="18" charset="0"/>
                <a:cs typeface="Times New Roman" panose="02020603050405020304" pitchFamily="18" charset="0"/>
              </a:rPr>
              <a:t>, 'Man shall not live by bread alone, but by every word that proceeds from the mouth of God.'"</a:t>
            </a:r>
            <a:endParaRPr lang="en-US" sz="17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ea typeface="Times New Roman" panose="02020603050405020304" pitchFamily="18" charset="0"/>
                <a:cs typeface="Times New Roman" panose="02020603050405020304" pitchFamily="18" charset="0"/>
              </a:rPr>
              <a:t> </a:t>
            </a:r>
            <a:r>
              <a:rPr lang="en-US" sz="1700" b="1" dirty="0">
                <a:solidFill>
                  <a:srgbClr val="0070C0"/>
                </a:solidFill>
                <a:effectLst/>
                <a:ea typeface="Times New Roman" panose="02020603050405020304" pitchFamily="18" charset="0"/>
                <a:cs typeface="Times New Roman" panose="02020603050405020304" pitchFamily="18" charset="0"/>
              </a:rPr>
              <a:t>5</a:t>
            </a:r>
            <a:r>
              <a:rPr lang="en-US" sz="1700" dirty="0">
                <a:effectLst/>
                <a:ea typeface="Times New Roman" panose="02020603050405020304" pitchFamily="18" charset="0"/>
                <a:cs typeface="Times New Roman" panose="02020603050405020304" pitchFamily="18" charset="0"/>
              </a:rPr>
              <a:t> Then the devil took Him up into the holy city, set Him on the pinnacle of the temple,</a:t>
            </a:r>
            <a:endParaRPr lang="en-US" sz="17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ea typeface="Times New Roman" panose="02020603050405020304" pitchFamily="18" charset="0"/>
                <a:cs typeface="Times New Roman" panose="02020603050405020304" pitchFamily="18" charset="0"/>
              </a:rPr>
              <a:t> </a:t>
            </a:r>
            <a:r>
              <a:rPr lang="en-US" sz="1700" b="1" dirty="0">
                <a:solidFill>
                  <a:srgbClr val="0070C0"/>
                </a:solidFill>
                <a:effectLst/>
                <a:ea typeface="Times New Roman" panose="02020603050405020304" pitchFamily="18" charset="0"/>
                <a:cs typeface="Times New Roman" panose="02020603050405020304" pitchFamily="18" charset="0"/>
              </a:rPr>
              <a:t>6</a:t>
            </a:r>
            <a:r>
              <a:rPr lang="en-US" sz="1700" dirty="0">
                <a:effectLst/>
                <a:ea typeface="Times New Roman" panose="02020603050405020304" pitchFamily="18" charset="0"/>
                <a:cs typeface="Times New Roman" panose="02020603050405020304" pitchFamily="18" charset="0"/>
              </a:rPr>
              <a:t> and said to Him, "If You are the Son of God, throw Yourself down. For it is written: 'He shall give His angels charge over you,' and, 'In their hands they shall bear you up, Lest you dash your foot against a stone.'"</a:t>
            </a:r>
            <a:endParaRPr lang="en-US" sz="17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700" dirty="0">
                <a:effectLst/>
                <a:ea typeface="Times New Roman" panose="02020603050405020304" pitchFamily="18" charset="0"/>
                <a:cs typeface="Times New Roman" panose="02020603050405020304" pitchFamily="18" charset="0"/>
              </a:rPr>
              <a:t> </a:t>
            </a:r>
            <a:r>
              <a:rPr lang="en-US" sz="1700" b="1" dirty="0">
                <a:solidFill>
                  <a:srgbClr val="0070C0"/>
                </a:solidFill>
                <a:effectLst/>
                <a:ea typeface="Times New Roman" panose="02020603050405020304" pitchFamily="18" charset="0"/>
                <a:cs typeface="Times New Roman" panose="02020603050405020304" pitchFamily="18" charset="0"/>
              </a:rPr>
              <a:t>7</a:t>
            </a:r>
            <a:r>
              <a:rPr lang="en-US" sz="1700" dirty="0">
                <a:effectLst/>
                <a:ea typeface="Times New Roman" panose="02020603050405020304" pitchFamily="18" charset="0"/>
                <a:cs typeface="Times New Roman" panose="02020603050405020304" pitchFamily="18" charset="0"/>
              </a:rPr>
              <a:t> Jesus said to him, "</a:t>
            </a:r>
            <a:r>
              <a:rPr lang="en-US" sz="1700" b="1" dirty="0">
                <a:solidFill>
                  <a:srgbClr val="FF0000"/>
                </a:solidFill>
                <a:effectLst/>
                <a:ea typeface="Times New Roman" panose="02020603050405020304" pitchFamily="18" charset="0"/>
                <a:cs typeface="Times New Roman" panose="02020603050405020304" pitchFamily="18" charset="0"/>
              </a:rPr>
              <a:t>It is written again</a:t>
            </a:r>
            <a:r>
              <a:rPr lang="en-US" sz="1700" dirty="0">
                <a:effectLst/>
                <a:ea typeface="Times New Roman" panose="02020603050405020304" pitchFamily="18" charset="0"/>
                <a:cs typeface="Times New Roman" panose="02020603050405020304" pitchFamily="18" charset="0"/>
              </a:rPr>
              <a:t>, 'You shall not tempt the LORD your God.'"</a:t>
            </a:r>
            <a:endParaRPr lang="en-US" sz="1700" dirty="0">
              <a:effectLs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568B2478-C349-1CD2-8951-3326E35A29F2}"/>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3. Satan came after Jesus.</a:t>
            </a:r>
            <a:r>
              <a:rPr lang="en-US" sz="3200" dirty="0">
                <a:solidFill>
                  <a:srgbClr val="0070C0"/>
                </a:solidFill>
              </a:rPr>
              <a:t>  Matt.4</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D037F3F5-C54E-A1FE-9429-C25D2E4152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746646" y="156657"/>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98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A8A4B2D-224A-5612-919D-B649BF8A40F3}"/>
              </a:ext>
            </a:extLst>
          </p:cNvPr>
          <p:cNvSpPr txBox="1"/>
          <p:nvPr/>
        </p:nvSpPr>
        <p:spPr>
          <a:xfrm>
            <a:off x="729842" y="1199626"/>
            <a:ext cx="7701094" cy="4893647"/>
          </a:xfrm>
          <a:prstGeom prst="rect">
            <a:avLst/>
          </a:prstGeom>
          <a:noFill/>
        </p:spPr>
        <p:txBody>
          <a:bodyPr wrap="square">
            <a:spAutoFit/>
          </a:bodyPr>
          <a:lstStyle/>
          <a:p>
            <a:pPr marL="0" marR="0">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400" b="1" dirty="0">
                <a:solidFill>
                  <a:srgbClr val="0070C0"/>
                </a:solidFill>
                <a:effectLst/>
                <a:ea typeface="Times New Roman" panose="02020603050405020304" pitchFamily="18" charset="0"/>
                <a:cs typeface="Times New Roman" panose="02020603050405020304" pitchFamily="18" charset="0"/>
              </a:rPr>
              <a:t>8</a:t>
            </a:r>
            <a:r>
              <a:rPr lang="en-US" sz="2400" dirty="0">
                <a:effectLst/>
                <a:ea typeface="Times New Roman" panose="02020603050405020304" pitchFamily="18" charset="0"/>
                <a:cs typeface="Times New Roman" panose="02020603050405020304" pitchFamily="18" charset="0"/>
              </a:rPr>
              <a:t> Again, the devil took Him up on an exceedingly high mountain, and showed Him all the kingdoms of the world and their glory.</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dirty="0">
                <a:solidFill>
                  <a:srgbClr val="0070C0"/>
                </a:solidFill>
                <a:effectLst/>
                <a:ea typeface="Times New Roman" panose="02020603050405020304" pitchFamily="18" charset="0"/>
                <a:cs typeface="Times New Roman" panose="02020603050405020304" pitchFamily="18" charset="0"/>
              </a:rPr>
              <a:t> 9</a:t>
            </a:r>
            <a:r>
              <a:rPr lang="en-US" sz="2400" dirty="0">
                <a:effectLst/>
                <a:ea typeface="Times New Roman" panose="02020603050405020304" pitchFamily="18" charset="0"/>
                <a:cs typeface="Times New Roman" panose="02020603050405020304" pitchFamily="18" charset="0"/>
              </a:rPr>
              <a:t> And he said to Him, "All these things I will give You if You will fall down and worship me."</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r>
              <a:rPr lang="en-US" sz="2400" b="1" dirty="0">
                <a:solidFill>
                  <a:srgbClr val="0070C0"/>
                </a:solidFill>
                <a:effectLst/>
                <a:ea typeface="Times New Roman" panose="02020603050405020304" pitchFamily="18" charset="0"/>
                <a:cs typeface="Times New Roman" panose="02020603050405020304" pitchFamily="18" charset="0"/>
              </a:rPr>
              <a:t>10</a:t>
            </a:r>
            <a:r>
              <a:rPr lang="en-US" sz="2400" dirty="0">
                <a:effectLst/>
                <a:ea typeface="Times New Roman" panose="02020603050405020304" pitchFamily="18" charset="0"/>
                <a:cs typeface="Times New Roman" panose="02020603050405020304" pitchFamily="18" charset="0"/>
              </a:rPr>
              <a:t> Then Jesus said to him, "Away with you, Satan! For </a:t>
            </a:r>
            <a:r>
              <a:rPr lang="en-US" sz="2400" b="1" dirty="0">
                <a:solidFill>
                  <a:srgbClr val="FF0000"/>
                </a:solidFill>
                <a:effectLst/>
                <a:ea typeface="Times New Roman" panose="02020603050405020304" pitchFamily="18" charset="0"/>
                <a:cs typeface="Times New Roman" panose="02020603050405020304" pitchFamily="18" charset="0"/>
              </a:rPr>
              <a:t>it is written</a:t>
            </a:r>
            <a:r>
              <a:rPr lang="en-US" sz="2400" dirty="0">
                <a:effectLst/>
                <a:ea typeface="Times New Roman" panose="02020603050405020304" pitchFamily="18" charset="0"/>
                <a:cs typeface="Times New Roman" panose="02020603050405020304" pitchFamily="18" charset="0"/>
              </a:rPr>
              <a:t>, 'You shall worship the LORD your God, and Him only you shall serve.'"</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r>
              <a:rPr lang="en-US" sz="2400" b="1" dirty="0">
                <a:solidFill>
                  <a:srgbClr val="0070C0"/>
                </a:solidFill>
                <a:effectLst/>
                <a:ea typeface="Times New Roman" panose="02020603050405020304" pitchFamily="18" charset="0"/>
                <a:cs typeface="Times New Roman" panose="02020603050405020304" pitchFamily="18" charset="0"/>
              </a:rPr>
              <a:t>11 </a:t>
            </a:r>
            <a:r>
              <a:rPr lang="en-US" sz="2400" dirty="0">
                <a:effectLst/>
                <a:ea typeface="Times New Roman" panose="02020603050405020304" pitchFamily="18" charset="0"/>
                <a:cs typeface="Times New Roman" panose="02020603050405020304" pitchFamily="18" charset="0"/>
              </a:rPr>
              <a:t>Then the devil left Him, and behold, angels came and ministered to Him.</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(NKJV)</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Notice how Satan tempted Jesus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1741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411" name="Picture 3" descr="C:\Users\sheila\Desktop\POWER POINTS\BIBLE STUDY\ULTIMATE Royality Free\4-Bib Pics-Misc\Sky\Sunset__.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0" y="0"/>
            <a:ext cx="9144000" cy="58674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124200"/>
            <a:ext cx="762000" cy="40631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C:\Users\sheila\Desktop\POWER POINTS\BIBLE STUDY\ULTIMATE Royality Free\4-Bib Pics-Misc\Angels\ML_Angels hover.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267" b="90000" l="247" r="98951">
                        <a14:backgroundMark x1="8205" y1="38600" x2="4503" y2="66733"/>
                        <a14:backgroundMark x1="4503" y1="28200" x2="494" y2="21933"/>
                        <a14:backgroundMark x1="47070" y1="3200" x2="44972" y2="333"/>
                        <a14:backgroundMark x1="60395" y1="24200" x2="60086" y2="25933"/>
                        <a14:backgroundMark x1="53486" y1="7533" x2="52375" y2="8133"/>
                        <a14:backgroundMark x1="66486" y1="9339" x2="65676" y2="389"/>
                      </a14:backgroundRemoval>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57799" y="150975"/>
            <a:ext cx="3075761" cy="2135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sheila\Desktop\POWER POINTS\BIBLE STUDY\ULTIMATE Royality Free\3-Jesus\00 Faces of Jesus\Jesus standing C-967.jpg"/>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2095" b="96667" l="9832" r="89832">
                        <a14:foregroundMark x1="52849" y1="4857" x2="57654" y2="28190"/>
                        <a14:foregroundMark x1="59777" y1="9619" x2="57207" y2="18381"/>
                        <a14:foregroundMark x1="30056" y1="35143" x2="35196" y2="41333"/>
                        <a14:foregroundMark x1="20670" y1="39238" x2="23687" y2="38000"/>
                      </a14:backgroundRemoval>
                    </a14:imgEffect>
                    <a14:imgEffect>
                      <a14:brightnessContrast bright="40000"/>
                    </a14:imgEffect>
                  </a14:imgLayer>
                </a14:imgProps>
              </a:ext>
              <a:ext uri="{28A0092B-C50C-407E-A947-70E740481C1C}">
                <a14:useLocalDpi xmlns:a14="http://schemas.microsoft.com/office/drawing/2010/main" val="0"/>
              </a:ext>
            </a:extLst>
          </a:blip>
          <a:srcRect l="19150" r="20453" b="3518"/>
          <a:stretch/>
        </p:blipFill>
        <p:spPr bwMode="auto">
          <a:xfrm>
            <a:off x="6588740" y="781370"/>
            <a:ext cx="396260" cy="74263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4" name="Picture 3" descr="C:\Users\sheila\Desktop\POWER POINTS\BIBLE STUDY\ULTIMATE Royality Free\2-Bible Pics-Nt\Satan&amp;Demons\Demon lonely4.jp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10000" r="90000">
                        <a14:foregroundMark x1="42822" y1="51237" x2="43896" y2="69987"/>
                        <a14:backgroundMark x1="41602" y1="52734" x2="16797" y2="18815"/>
                        <a14:backgroundMark x1="48145" y1="63281" x2="52051" y2="72266"/>
                        <a14:backgroundMark x1="53125" y1="55794" x2="53125" y2="55794"/>
                        <a14:backgroundMark x1="51074" y1="50000" x2="79150" y2="54362"/>
                        <a14:backgroundMark x1="51563" y1="64323" x2="89600" y2="78255"/>
                        <a14:backgroundMark x1="40967" y1="57878" x2="25488" y2="79948"/>
                        <a14:backgroundMark x1="40625" y1="53711" x2="13184" y2="40820"/>
                      </a14:backgroundRemoval>
                    </a14:imgEffect>
                    <a14:imgEffect>
                      <a14:saturation sat="200000"/>
                    </a14:imgEffect>
                    <a14:imgEffect>
                      <a14:brightnessContrast bright="20000"/>
                    </a14:imgEffect>
                  </a14:imgLayer>
                </a14:imgProps>
              </a:ext>
              <a:ext uri="{28A0092B-C50C-407E-A947-70E740481C1C}">
                <a14:useLocalDpi xmlns:a14="http://schemas.microsoft.com/office/drawing/2010/main" val="0"/>
              </a:ext>
            </a:extLst>
          </a:blip>
          <a:srcRect l="35494" t="42306" r="47348" b="24419"/>
          <a:stretch/>
        </p:blipFill>
        <p:spPr bwMode="auto">
          <a:xfrm>
            <a:off x="6096000" y="616527"/>
            <a:ext cx="676274" cy="98367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17410" name="Picture 2" descr="C:\Users\sheila\Desktop\POWER POINTS\BIBLE STUDY\ULTIMATE Royality Free\1-Bib Pics-Ot\Temple\ML_Temple Sacrifice.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4296" b="83481" l="24800" r="96800">
                        <a14:foregroundMark x1="54667" y1="47185" x2="47467" y2="77556"/>
                        <a14:foregroundMark x1="25800" y1="61630" x2="31333" y2="79185"/>
                        <a14:foregroundMark x1="52667" y1="49037" x2="48333" y2="61630"/>
                        <a14:foregroundMark x1="41333" y1="48815" x2="41467" y2="59778"/>
                        <a14:foregroundMark x1="36000" y1="52889" x2="25667" y2="59037"/>
                        <a14:foregroundMark x1="32467" y1="52889" x2="25467" y2="53259"/>
                        <a14:foregroundMark x1="25467" y1="54000" x2="25333" y2="58444"/>
                        <a14:foregroundMark x1="33000" y1="78000" x2="35667" y2="81481"/>
                      </a14:backgroundRemoval>
                    </a14:imgEffect>
                    <a14:imgEffect>
                      <a14:sharpenSoften amount="50000"/>
                    </a14:imgEffect>
                  </a14:imgLayer>
                </a14:imgProps>
              </a:ext>
              <a:ext uri="{28A0092B-C50C-407E-A947-70E740481C1C}">
                <a14:useLocalDpi xmlns:a14="http://schemas.microsoft.com/office/drawing/2010/main" val="0"/>
              </a:ext>
            </a:extLst>
          </a:blip>
          <a:srcRect l="24500" t="4260" r="5500" b="15925"/>
          <a:stretch/>
        </p:blipFill>
        <p:spPr bwMode="auto">
          <a:xfrm>
            <a:off x="3047999" y="304800"/>
            <a:ext cx="6096001" cy="625565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00100" y="2914977"/>
            <a:ext cx="3162300" cy="2723823"/>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Luke 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12</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Jesus answering said unto him, It is said, Thou shalt not tempt the Lord thy God.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13</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when the devil had ended all the temptation, he departed from him for a season.”</a:t>
            </a:r>
          </a:p>
        </p:txBody>
      </p:sp>
      <p:sp>
        <p:nvSpPr>
          <p:cNvPr id="4" name="Rectangle 3"/>
          <p:cNvSpPr/>
          <p:nvPr/>
        </p:nvSpPr>
        <p:spPr>
          <a:xfrm>
            <a:off x="800100" y="1237595"/>
            <a:ext cx="3162300" cy="4401205"/>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Luke 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9</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he brought him to Jerusalem, and set him on a pinnacle of the temple, and said unto him, If thou be the Son of God, cast thyself down from hence: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10</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For it is written, He shall give his angels charge over thee, to keep thee: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11</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in their hands they shall bear thee up, lest at any time thou dash thy foot against a stone.”</a:t>
            </a:r>
          </a:p>
        </p:txBody>
      </p:sp>
      <p:sp>
        <p:nvSpPr>
          <p:cNvPr id="13" name="Rectangle 12"/>
          <p:cNvSpPr/>
          <p:nvPr/>
        </p:nvSpPr>
        <p:spPr>
          <a:xfrm>
            <a:off x="787400" y="3838307"/>
            <a:ext cx="3187700" cy="1800493"/>
          </a:xfrm>
          <a:prstGeom prst="rect">
            <a:avLst/>
          </a:prstGeom>
          <a:solidFill>
            <a:schemeClr val="bg1"/>
          </a:solidFill>
          <a:ln w="38100">
            <a:solidFill>
              <a:schemeClr val="tx1"/>
            </a:solidFill>
          </a:ln>
          <a:effectLst>
            <a:outerShdw blurRad="63500" sx="102000" sy="102000" algn="ctr" rotWithShape="0">
              <a:prstClr val="black">
                <a:alpha val="40000"/>
              </a:prstClr>
            </a:outerShdw>
          </a:effec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Matthew 4</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11</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Then the devil leaveth him, and, behold, angels came and ministered unto him.”</a:t>
            </a:r>
          </a:p>
        </p:txBody>
      </p:sp>
    </p:spTree>
    <p:extLst>
      <p:ext uri="{BB962C8B-B14F-4D97-AF65-F5344CB8AC3E}">
        <p14:creationId xmlns:p14="http://schemas.microsoft.com/office/powerpoint/2010/main" val="425203378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par>
                          <p:cTn id="10" fill="hold">
                            <p:stCondLst>
                              <p:cond delay="1000"/>
                            </p:stCondLst>
                            <p:childTnLst>
                              <p:par>
                                <p:cTn id="11" presetID="10" presetClass="exit" presetSubtype="0" fill="hold" nodeType="afterEffect">
                                  <p:stCondLst>
                                    <p:cond delay="2500"/>
                                  </p:stCondLst>
                                  <p:childTnLst>
                                    <p:animEffect transition="out" filter="fade">
                                      <p:cBhvr>
                                        <p:cTn id="12" dur="3000"/>
                                        <p:tgtEl>
                                          <p:spTgt spid="14"/>
                                        </p:tgtEl>
                                      </p:cBhvr>
                                    </p:animEffect>
                                    <p:set>
                                      <p:cBhvr>
                                        <p:cTn id="13" dur="1" fill="hold">
                                          <p:stCondLst>
                                            <p:cond delay="29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xit" presetSubtype="0" fill="hold" grpId="0" nodeType="withEffect">
                                  <p:stCondLst>
                                    <p:cond delay="0"/>
                                  </p:stCondLst>
                                  <p:childTnLst>
                                    <p:animEffect transition="out" filter="fade">
                                      <p:cBhvr>
                                        <p:cTn id="22" dur="1000"/>
                                        <p:tgtEl>
                                          <p:spTgt spid="10"/>
                                        </p:tgtEl>
                                      </p:cBhvr>
                                    </p:animEffect>
                                    <p:anim calcmode="lin" valueType="num">
                                      <p:cBhvr>
                                        <p:cTn id="23" dur="1000"/>
                                        <p:tgtEl>
                                          <p:spTgt spid="10"/>
                                        </p:tgtEl>
                                        <p:attrNameLst>
                                          <p:attrName>ppt_x</p:attrName>
                                        </p:attrNameLst>
                                      </p:cBhvr>
                                      <p:tavLst>
                                        <p:tav tm="0">
                                          <p:val>
                                            <p:strVal val="ppt_x"/>
                                          </p:val>
                                        </p:tav>
                                        <p:tav tm="100000">
                                          <p:val>
                                            <p:strVal val="ppt_x"/>
                                          </p:val>
                                        </p:tav>
                                      </p:tavLst>
                                    </p:anim>
                                    <p:anim calcmode="lin" valueType="num">
                                      <p:cBhvr>
                                        <p:cTn id="24" dur="1000"/>
                                        <p:tgtEl>
                                          <p:spTgt spid="10"/>
                                        </p:tgtEl>
                                        <p:attrNameLst>
                                          <p:attrName>ppt_y</p:attrName>
                                        </p:attrNameLst>
                                      </p:cBhvr>
                                      <p:tavLst>
                                        <p:tav tm="0">
                                          <p:val>
                                            <p:strVal val="ppt_y"/>
                                          </p:val>
                                        </p:tav>
                                        <p:tav tm="100000">
                                          <p:val>
                                            <p:strVal val="ppt_y+.1"/>
                                          </p:val>
                                        </p:tav>
                                      </p:tavLst>
                                    </p:anim>
                                    <p:set>
                                      <p:cBhvr>
                                        <p:cTn id="25" dur="1" fill="hold">
                                          <p:stCondLst>
                                            <p:cond delay="999"/>
                                          </p:stCondLst>
                                        </p:cTn>
                                        <p:tgtEl>
                                          <p:spTgt spid="10"/>
                                        </p:tgtEl>
                                        <p:attrNameLst>
                                          <p:attrName>style.visibility</p:attrName>
                                        </p:attrNameLst>
                                      </p:cBhvr>
                                      <p:to>
                                        <p:strVal val="hidden"/>
                                      </p:to>
                                    </p:se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24887BA-5F2B-11A8-3937-F9F19A86F30C}"/>
              </a:ext>
            </a:extLst>
          </p:cNvPr>
          <p:cNvSpPr txBox="1"/>
          <p:nvPr/>
        </p:nvSpPr>
        <p:spPr>
          <a:xfrm>
            <a:off x="302004" y="830511"/>
            <a:ext cx="8841994" cy="5015668"/>
          </a:xfrm>
          <a:prstGeom prst="rect">
            <a:avLst/>
          </a:prstGeom>
          <a:noFill/>
        </p:spPr>
        <p:txBody>
          <a:bodyPr wrap="square">
            <a:spAutoFit/>
          </a:bodyPr>
          <a:lstStyle/>
          <a:p>
            <a:pPr marL="0" marR="0">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Jesus had hid the word in his heart </a:t>
            </a:r>
            <a:r>
              <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(Psalm 119:11)</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He said it is written. He resisted Satan </a:t>
            </a:r>
            <a:r>
              <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(James 4:7-8).</a:t>
            </a:r>
            <a:r>
              <a:rPr lang="en-US" sz="2800" b="1" u="sng"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We can too.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(James 4:7)</a:t>
            </a:r>
            <a:r>
              <a:rPr lang="en-US" sz="2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Therefore submit to God. Resist the devil and he will flee from you. 8 Draw near to God and He will draw near to you. Cleanse your hands, you sinners; and purify your hearts, you double-minded.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 Cor.10:13)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555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07A8AF5-ADC7-8064-3D9A-38B29B65C573}"/>
              </a:ext>
            </a:extLst>
          </p:cNvPr>
          <p:cNvSpPr txBox="1"/>
          <p:nvPr/>
        </p:nvSpPr>
        <p:spPr>
          <a:xfrm>
            <a:off x="604007" y="1786856"/>
            <a:ext cx="7810151" cy="4246099"/>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4) LUKE. When the </a:t>
            </a:r>
            <a:r>
              <a:rPr lang="en-US" sz="2800" b="1" dirty="0" err="1">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sower</a:t>
            </a: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sows the seed.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u="sng"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(Luke 8:5-15)</a:t>
            </a:r>
            <a:r>
              <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 </a:t>
            </a:r>
            <a:r>
              <a:rPr lang="en-US" sz="2000" dirty="0" err="1">
                <a:effectLst/>
                <a:latin typeface="Arial" panose="020B0604020202020204" pitchFamily="34" charset="0"/>
                <a:ea typeface="Times New Roman" panose="02020603050405020304" pitchFamily="18" charset="0"/>
                <a:cs typeface="Times New Roman" panose="02020603050405020304" pitchFamily="18" charset="0"/>
              </a:rPr>
              <a:t>sower</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went out to sow his seed. And as he sowed, some fell by the wayside; and it was trampled down, and the birds of the air devoured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6</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"Some fell on rock; and as soon as it sprang up, it withered away because it lacked moisture.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7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"And some fell among thorns, and the thorns sprang up with it and choked it.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0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 "But others fell on good ground, sprang up, and yielded a crop a hundredfold." When He had said these things He cried, "He who has ears to hear, let him hear!"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471A1175-3418-832D-46A8-E5302BD274BC}"/>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4. Satan also came after the Sower.  </a:t>
            </a:r>
            <a:r>
              <a:rPr lang="en-US" sz="3200" dirty="0">
                <a:solidFill>
                  <a:srgbClr val="0070C0"/>
                </a:solidFill>
              </a:rPr>
              <a:t>Luke 8</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40ABCDDF-8CF2-52A1-2445-B9E59E514FD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188966" y="175911"/>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91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B24F2C1-535E-25B7-92E0-3F455B11D91A}"/>
              </a:ext>
            </a:extLst>
          </p:cNvPr>
          <p:cNvSpPr txBox="1"/>
          <p:nvPr/>
        </p:nvSpPr>
        <p:spPr>
          <a:xfrm>
            <a:off x="562063" y="1065402"/>
            <a:ext cx="8103766" cy="5219555"/>
          </a:xfrm>
          <a:prstGeom prst="rect">
            <a:avLst/>
          </a:prstGeom>
          <a:noFill/>
        </p:spPr>
        <p:txBody>
          <a:bodyPr wrap="square">
            <a:spAutoFit/>
          </a:bodyPr>
          <a:lstStyle/>
          <a:p>
            <a:pPr marL="0" marR="0">
              <a:lnSpc>
                <a:spcPct val="115000"/>
              </a:lnSpc>
              <a:spcBef>
                <a:spcPts val="0"/>
              </a:spcBef>
              <a:spcAft>
                <a:spcPts val="0"/>
              </a:spcAft>
            </a:pP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dirty="0">
                <a:effectLst/>
                <a:latin typeface="Arial" panose="020B0604020202020204" pitchFamily="34" charset="0"/>
                <a:ea typeface="Times New Roman" panose="02020603050405020304" pitchFamily="18" charset="0"/>
                <a:cs typeface="Times New Roman" panose="02020603050405020304" pitchFamily="18" charset="0"/>
              </a:rPr>
              <a:t> Then His disciples asked Him, saying, "What does this parable mean?"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10 </a:t>
            </a:r>
            <a:r>
              <a:rPr lang="en-US" dirty="0">
                <a:effectLst/>
                <a:latin typeface="Arial" panose="020B0604020202020204" pitchFamily="34" charset="0"/>
                <a:ea typeface="Times New Roman" panose="02020603050405020304" pitchFamily="18" charset="0"/>
                <a:cs typeface="Times New Roman" panose="02020603050405020304" pitchFamily="18" charset="0"/>
              </a:rPr>
              <a:t>And He said, "To you it has been given to know the mysteries of the kingdom of God, but to the rest it is given in parables, that 'Seeing they may not see, And hearing they may not understand.'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11 </a:t>
            </a:r>
            <a:r>
              <a:rPr lang="en-US" dirty="0">
                <a:effectLst/>
                <a:latin typeface="Arial" panose="020B0604020202020204" pitchFamily="34" charset="0"/>
                <a:ea typeface="Times New Roman" panose="02020603050405020304" pitchFamily="18" charset="0"/>
                <a:cs typeface="Times New Roman" panose="02020603050405020304" pitchFamily="18" charset="0"/>
              </a:rPr>
              <a:t>"Now the parable is this: The seed is the word of God.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12</a:t>
            </a:r>
            <a:r>
              <a:rPr lang="en-US" dirty="0">
                <a:effectLst/>
                <a:latin typeface="Arial" panose="020B0604020202020204" pitchFamily="34" charset="0"/>
                <a:ea typeface="Times New Roman" panose="02020603050405020304" pitchFamily="18" charset="0"/>
                <a:cs typeface="Times New Roman" panose="02020603050405020304" pitchFamily="18" charset="0"/>
              </a:rPr>
              <a:t> "Those by the wayside are the ones who hear; then the devil comes and takes away the word out of their hearts, lest they should believe and be saved.</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13 </a:t>
            </a:r>
            <a:r>
              <a:rPr lang="en-US" dirty="0">
                <a:effectLst/>
                <a:latin typeface="Arial" panose="020B0604020202020204" pitchFamily="34" charset="0"/>
                <a:ea typeface="Times New Roman" panose="02020603050405020304" pitchFamily="18" charset="0"/>
                <a:cs typeface="Times New Roman" panose="02020603050405020304" pitchFamily="18" charset="0"/>
              </a:rPr>
              <a:t>"But the ones on the rock are those who, when they hear, receive the word with joy; and these have no root, who believe for a while and in time of temptation fall away.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14 </a:t>
            </a:r>
            <a:r>
              <a:rPr lang="en-US" dirty="0">
                <a:effectLst/>
                <a:latin typeface="Arial" panose="020B0604020202020204" pitchFamily="34" charset="0"/>
                <a:ea typeface="Times New Roman" panose="02020603050405020304" pitchFamily="18" charset="0"/>
                <a:cs typeface="Times New Roman" panose="02020603050405020304" pitchFamily="18" charset="0"/>
              </a:rPr>
              <a:t>"Now the ones that fell among thorns are those who, when they have heard, go out and are choked with cares, riches, and pleasures of life, and bring no fruit to maturity.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u="sng" dirty="0">
                <a:effectLst/>
                <a:latin typeface="Arial" panose="020B0604020202020204" pitchFamily="34" charset="0"/>
                <a:ea typeface="Times New Roman" panose="02020603050405020304" pitchFamily="18" charset="0"/>
                <a:cs typeface="Times New Roman" panose="02020603050405020304" pitchFamily="18" charset="0"/>
              </a:rPr>
              <a:t> </a:t>
            </a:r>
            <a:r>
              <a:rPr lang="en-US" b="1" u="sng" dirty="0">
                <a:effectLst/>
                <a:latin typeface="Arial" panose="020B0604020202020204" pitchFamily="34" charset="0"/>
                <a:ea typeface="Times New Roman" panose="02020603050405020304" pitchFamily="18" charset="0"/>
                <a:cs typeface="Times New Roman" panose="02020603050405020304" pitchFamily="18" charset="0"/>
              </a:rPr>
              <a:t>15</a:t>
            </a:r>
            <a:r>
              <a:rPr lang="en-US" dirty="0">
                <a:effectLst/>
                <a:latin typeface="Arial" panose="020B0604020202020204" pitchFamily="34" charset="0"/>
                <a:ea typeface="Times New Roman" panose="02020603050405020304" pitchFamily="18" charset="0"/>
                <a:cs typeface="Times New Roman" panose="02020603050405020304" pitchFamily="18" charset="0"/>
              </a:rPr>
              <a:t> "But the ones that fell on the good ground are those who, having heard the word with a noble and good heart, keep it and bear fruit with patience.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15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8498522-BDD3-DB5D-9E3D-E505B791A780}"/>
              </a:ext>
            </a:extLst>
          </p:cNvPr>
          <p:cNvSpPr txBox="1"/>
          <p:nvPr/>
        </p:nvSpPr>
        <p:spPr>
          <a:xfrm>
            <a:off x="503339" y="1031847"/>
            <a:ext cx="7961153" cy="5155257"/>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Mark 4:1-20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u="none" strike="noStrike"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The devil knows that if he can steal the word out of the hearts there will be no obedience .</a:t>
            </a:r>
          </a:p>
          <a:p>
            <a:pPr marL="0" marR="0">
              <a:lnSpc>
                <a:spcPct val="115000"/>
              </a:lnSpc>
              <a:spcBef>
                <a:spcPts val="0"/>
              </a:spcBef>
              <a:spcAft>
                <a:spcPts val="0"/>
              </a:spcAft>
            </a:pPr>
            <a:endParaRPr lang="en-US" sz="2800" dirty="0">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Mark 4:2 </a:t>
            </a:r>
            <a:r>
              <a:rPr lang="en-US" sz="2800" dirty="0">
                <a:effectLst/>
                <a:latin typeface="Calibri" panose="020F0502020204030204" pitchFamily="34" charset="0"/>
                <a:ea typeface="Calibri" panose="020F0502020204030204" pitchFamily="34" charset="0"/>
                <a:cs typeface="Times New Roman" panose="02020603050405020304" pitchFamily="18" charset="0"/>
              </a:rPr>
              <a:t>And he taught them many things by parables, and said unto them in his doctrine,</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3 Hearken; Behold, there went out a </a:t>
            </a:r>
            <a:r>
              <a:rPr lang="en-US" sz="2800" dirty="0" err="1">
                <a:effectLst/>
                <a:latin typeface="Calibri" panose="020F0502020204030204" pitchFamily="34" charset="0"/>
                <a:ea typeface="Calibri" panose="020F0502020204030204" pitchFamily="34" charset="0"/>
                <a:cs typeface="Times New Roman" panose="02020603050405020304" pitchFamily="18" charset="0"/>
              </a:rPr>
              <a:t>sower</a:t>
            </a:r>
            <a:r>
              <a:rPr lang="en-US" sz="2800" dirty="0">
                <a:effectLst/>
                <a:latin typeface="Calibri" panose="020F0502020204030204" pitchFamily="34" charset="0"/>
                <a:ea typeface="Calibri" panose="020F0502020204030204" pitchFamily="34" charset="0"/>
                <a:cs typeface="Times New Roman" panose="02020603050405020304" pitchFamily="18" charset="0"/>
              </a:rPr>
              <a:t> to sow:</a:t>
            </a:r>
          </a:p>
          <a:p>
            <a:pPr marL="0" marR="0">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4 And it came to pass, as he sowed, some fell by the way side, and the fowls of the air came and devoured it up.</a:t>
            </a:r>
          </a:p>
        </p:txBody>
      </p:sp>
    </p:spTree>
    <p:extLst>
      <p:ext uri="{BB962C8B-B14F-4D97-AF65-F5344CB8AC3E}">
        <p14:creationId xmlns:p14="http://schemas.microsoft.com/office/powerpoint/2010/main" val="1598703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BA710FA-BB56-8EB5-1C5C-24DCFC5186BE}"/>
              </a:ext>
            </a:extLst>
          </p:cNvPr>
          <p:cNvSpPr txBox="1"/>
          <p:nvPr/>
        </p:nvSpPr>
        <p:spPr>
          <a:xfrm>
            <a:off x="3993160" y="1451296"/>
            <a:ext cx="4664279" cy="4511043"/>
          </a:xfrm>
          <a:prstGeom prst="rect">
            <a:avLst/>
          </a:prstGeom>
          <a:noFill/>
        </p:spPr>
        <p:txBody>
          <a:bodyPr wrap="square">
            <a:spAutoFit/>
          </a:bodyPr>
          <a:lstStyle/>
          <a:p>
            <a:pPr marL="0" marR="0">
              <a:lnSpc>
                <a:spcPct val="115000"/>
              </a:lnSpc>
              <a:spcBef>
                <a:spcPts val="0"/>
              </a:spcBef>
              <a:spcAft>
                <a:spcPts val="1000"/>
              </a:spcAft>
            </a:pPr>
            <a:r>
              <a:rPr lang="en-US" sz="36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Job 1:6</a:t>
            </a:r>
            <a:r>
              <a:rPr lang="en-US" sz="36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3600" dirty="0">
                <a:effectLst/>
                <a:latin typeface="Arial" panose="020B0604020202020204" pitchFamily="34" charset="0"/>
                <a:ea typeface="Times New Roman" panose="02020603050405020304" pitchFamily="18" charset="0"/>
                <a:cs typeface="Times New Roman" panose="02020603050405020304" pitchFamily="18" charset="0"/>
              </a:rPr>
              <a:t>Now there was a day when the sons of God came to present themselves before the LORD, and Satan also came among them.</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2" descr="C:\Users\sheila\Desktop\BIBLE STUDY\BIBLE STUDY TOOLS\ULTIMATE Royality Free\2-Bible Pics-Nt\Satan&amp;Demons\Satan_ 1194-25color.jpg">
            <a:extLst>
              <a:ext uri="{FF2B5EF4-FFF2-40B4-BE49-F238E27FC236}">
                <a16:creationId xmlns:a16="http://schemas.microsoft.com/office/drawing/2014/main" id="{D54972E6-0BAC-2FF0-D7F5-80087E7D5EF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230448" y="45636"/>
            <a:ext cx="4784274" cy="6627108"/>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01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F2DCA14-66EE-520D-524C-761494272791}"/>
              </a:ext>
            </a:extLst>
          </p:cNvPr>
          <p:cNvSpPr txBox="1"/>
          <p:nvPr/>
        </p:nvSpPr>
        <p:spPr>
          <a:xfrm>
            <a:off x="578839" y="1406896"/>
            <a:ext cx="7910819" cy="5095562"/>
          </a:xfrm>
          <a:prstGeom prst="rect">
            <a:avLst/>
          </a:prstGeom>
          <a:noFill/>
        </p:spPr>
        <p:txBody>
          <a:bodyPr wrap="square">
            <a:spAutoFit/>
          </a:bodyPr>
          <a:lstStyle/>
          <a:p>
            <a:pPr marL="0" marR="0">
              <a:lnSpc>
                <a:spcPct val="115000"/>
              </a:lnSpc>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What better group to work among.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(John 13:1-2)</a:t>
            </a:r>
            <a:r>
              <a:rPr lang="en-US" sz="2400"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a:effectLst/>
                <a:latin typeface="Arial" panose="020B0604020202020204" pitchFamily="34" charset="0"/>
                <a:ea typeface="Times New Roman" panose="02020603050405020304" pitchFamily="18" charset="0"/>
                <a:cs typeface="Times New Roman" panose="02020603050405020304" pitchFamily="18" charset="0"/>
              </a:rPr>
              <a:t>Now before the feast of the Passover, when Jesus knew that His hour had come that He should depart from this world to the Father, having loved His own who were in the world, He loved them to the end.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2 And supper being ended, the devil having already put it into the heart of Judas Iscariot, Simon's son, to betray Him,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Judas betrayed our Lord. </a:t>
            </a:r>
            <a:r>
              <a:rPr lang="en-US" sz="20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(Matt.26:14-25)</a:t>
            </a:r>
            <a:r>
              <a:rPr lang="en-US" sz="20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Simon. </a:t>
            </a:r>
            <a:r>
              <a:rPr lang="en-US" sz="20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(Luke 22:31-34)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b="1" u="sng"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(Luke 22:54-62)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83DB06A-1164-BEF3-D6DD-EC09C25AB69C}"/>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5. Satan came after the Apostles.  </a:t>
            </a:r>
            <a:r>
              <a:rPr lang="en-US" sz="3200" dirty="0">
                <a:solidFill>
                  <a:srgbClr val="0070C0"/>
                </a:solidFill>
              </a:rPr>
              <a:t>John 13</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E595471B-14AC-09F7-4F3E-24875247A87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239301" y="187160"/>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664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06" y="2933700"/>
            <a:ext cx="8034594"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Frame 2"/>
          <p:cNvSpPr/>
          <p:nvPr/>
        </p:nvSpPr>
        <p:spPr>
          <a:xfrm>
            <a:off x="0" y="0"/>
            <a:ext cx="9144000" cy="6858000"/>
          </a:xfrm>
          <a:prstGeom prst="frame">
            <a:avLst>
              <a:gd name="adj1" fmla="val 8391"/>
            </a:avLst>
          </a:prstGeom>
          <a:gradFill>
            <a:gsLst>
              <a:gs pos="0">
                <a:srgbClr val="0F0FFD"/>
              </a:gs>
              <a:gs pos="25000">
                <a:srgbClr val="0F0FFD">
                  <a:lumMod val="23000"/>
                  <a:lumOff val="77000"/>
                </a:srgbClr>
              </a:gs>
              <a:gs pos="43000">
                <a:srgbClr val="0F0FFD">
                  <a:lumMod val="98000"/>
                </a:srgbClr>
              </a:gs>
              <a:gs pos="89000">
                <a:srgbClr val="005CBF">
                  <a:lumMod val="96000"/>
                  <a:lumOff val="4000"/>
                </a:srgbClr>
              </a:gs>
            </a:gsLst>
            <a:lin ang="2700000" scaled="1"/>
          </a:gra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685800" y="744885"/>
            <a:ext cx="7772400" cy="17697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Matthew 26</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24</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 Son of man goeth as it is written of him: but woe unto that man by whom the Son of man is betrayed! it had been good for that man if he had not been born.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25</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Then Judas, which betrayed him, answered and said, Master, is it I? He said unto him, Thou hast said.”</a:t>
            </a:r>
          </a:p>
        </p:txBody>
      </p:sp>
    </p:spTree>
    <p:extLst>
      <p:ext uri="{BB962C8B-B14F-4D97-AF65-F5344CB8AC3E}">
        <p14:creationId xmlns:p14="http://schemas.microsoft.com/office/powerpoint/2010/main" val="92316193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83DB06A-1164-BEF3-D6DD-EC09C25AB69C}"/>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5. Satan came after the Apostles.  </a:t>
            </a:r>
            <a:r>
              <a:rPr lang="en-US" sz="3200" dirty="0">
                <a:solidFill>
                  <a:srgbClr val="0070C0"/>
                </a:solidFill>
              </a:rPr>
              <a:t>John 13</a:t>
            </a:r>
          </a:p>
        </p:txBody>
      </p:sp>
      <p:sp>
        <p:nvSpPr>
          <p:cNvPr id="8" name="TextBox 7">
            <a:extLst>
              <a:ext uri="{FF2B5EF4-FFF2-40B4-BE49-F238E27FC236}">
                <a16:creationId xmlns:a16="http://schemas.microsoft.com/office/drawing/2014/main" id="{CC93AD3B-2608-F7D0-F3A0-7A055FD0D271}"/>
              </a:ext>
            </a:extLst>
          </p:cNvPr>
          <p:cNvSpPr txBox="1"/>
          <p:nvPr/>
        </p:nvSpPr>
        <p:spPr>
          <a:xfrm>
            <a:off x="763398" y="1482397"/>
            <a:ext cx="7961152" cy="4832092"/>
          </a:xfrm>
          <a:prstGeom prst="rect">
            <a:avLst/>
          </a:prstGeom>
          <a:noFill/>
        </p:spPr>
        <p:txBody>
          <a:bodyPr wrap="square">
            <a:spAutoFit/>
          </a:bodyPr>
          <a:lstStyle/>
          <a:p>
            <a:r>
              <a:rPr lang="en-US" sz="2800" b="1" dirty="0">
                <a:solidFill>
                  <a:srgbClr val="0070C0"/>
                </a:solidFill>
              </a:rPr>
              <a:t>Luke 22:31 </a:t>
            </a:r>
            <a:r>
              <a:rPr lang="en-US" sz="2800" dirty="0"/>
              <a:t>And the Lord said, "Simon, Simon! Indeed, Satan has asked for you, that he may sift you as wheat.</a:t>
            </a:r>
          </a:p>
          <a:p>
            <a:r>
              <a:rPr lang="en-US" sz="2800" dirty="0"/>
              <a:t> 32 "But I have prayed for you, that your faith should not fail; and when you have returned to Me, strengthen your brethren."</a:t>
            </a:r>
          </a:p>
          <a:p>
            <a:r>
              <a:rPr lang="en-US" sz="2800" dirty="0"/>
              <a:t> 33 But he said to Him, "Lord, I am ready to go with You, both to prison and to death."</a:t>
            </a:r>
          </a:p>
          <a:p>
            <a:r>
              <a:rPr lang="en-US" sz="2800" dirty="0"/>
              <a:t> 34 Then He said, "I tell you, Peter, the rooster shall not crow this day before you will deny three times that you know Me."</a:t>
            </a:r>
          </a:p>
        </p:txBody>
      </p:sp>
    </p:spTree>
    <p:extLst>
      <p:ext uri="{BB962C8B-B14F-4D97-AF65-F5344CB8AC3E}">
        <p14:creationId xmlns:p14="http://schemas.microsoft.com/office/powerpoint/2010/main" val="316792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E56CB5B-8E15-0500-F091-67F4E8373607}"/>
              </a:ext>
            </a:extLst>
          </p:cNvPr>
          <p:cNvSpPr txBox="1"/>
          <p:nvPr/>
        </p:nvSpPr>
        <p:spPr>
          <a:xfrm>
            <a:off x="478172" y="2636727"/>
            <a:ext cx="8313490" cy="1381404"/>
          </a:xfrm>
          <a:prstGeom prst="rect">
            <a:avLst/>
          </a:prstGeom>
          <a:noFill/>
        </p:spPr>
        <p:txBody>
          <a:bodyPr wrap="square">
            <a:spAutoFit/>
          </a:bodyPr>
          <a:lstStyle/>
          <a:p>
            <a:pPr marL="0" marR="0">
              <a:lnSpc>
                <a:spcPct val="115000"/>
              </a:lnSpc>
              <a:spcBef>
                <a:spcPts val="0"/>
              </a:spcBef>
              <a:spcAft>
                <a:spcPts val="0"/>
              </a:spcAft>
            </a:pP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When some early Christians came into some money.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1168A1E-0BCC-A065-EBD2-BE0C8B7AD1A9}"/>
              </a:ext>
            </a:extLst>
          </p:cNvPr>
          <p:cNvSpPr txBox="1"/>
          <p:nvPr/>
        </p:nvSpPr>
        <p:spPr>
          <a:xfrm>
            <a:off x="0" y="822121"/>
            <a:ext cx="9143998" cy="584775"/>
          </a:xfrm>
          <a:prstGeom prst="rect">
            <a:avLst/>
          </a:prstGeom>
          <a:noFill/>
        </p:spPr>
        <p:txBody>
          <a:bodyPr wrap="square" rtlCol="0">
            <a:spAutoFit/>
          </a:bodyPr>
          <a:lstStyle/>
          <a:p>
            <a:pPr algn="ctr"/>
            <a:r>
              <a:rPr lang="en-US" sz="3200" b="1" dirty="0">
                <a:solidFill>
                  <a:srgbClr val="0070C0"/>
                </a:solidFill>
              </a:rPr>
              <a:t>6. Satan came after early Christians.  </a:t>
            </a:r>
            <a:r>
              <a:rPr lang="en-US" sz="3200" dirty="0">
                <a:solidFill>
                  <a:srgbClr val="0070C0"/>
                </a:solidFill>
              </a:rPr>
              <a:t>Acts 5</a:t>
            </a:r>
          </a:p>
        </p:txBody>
      </p:sp>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FBB1A8EE-7D6C-1C72-CE41-A7F7365A435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159417" y="178237"/>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80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7" descr="bible_open3"/>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a:off x="838200" y="736682"/>
            <a:ext cx="7545549" cy="5691827"/>
          </a:xfrm>
          <a:prstGeom prst="rect">
            <a:avLst/>
          </a:prstGeom>
          <a:noFill/>
        </p:spPr>
      </p:pic>
      <p:sp>
        <p:nvSpPr>
          <p:cNvPr id="8" name="Rectangle 4"/>
          <p:cNvSpPr>
            <a:spLocks noChangeArrowheads="1"/>
          </p:cNvSpPr>
          <p:nvPr/>
        </p:nvSpPr>
        <p:spPr bwMode="auto">
          <a:xfrm>
            <a:off x="4800600" y="1382048"/>
            <a:ext cx="2743200"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CHAPTER 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1</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But a certain man named Ananias, with Sapphira his wife, sold a possession,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2</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kept back part of the price, his wife also being privy to it, and brought a certain part, and laid it at the apostles’ feet.”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1026" name="Picture 2" descr="C:\users\sheila\desktop\bible study\ultimate royality free\2-Bible Pics-Nt\Ananias &amp; Sapphira\Ananias giving money C-25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85"/>
          <a:stretch/>
        </p:blipFill>
        <p:spPr bwMode="auto">
          <a:xfrm>
            <a:off x="1752600" y="1531314"/>
            <a:ext cx="2590800" cy="334548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42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0" y="1143000"/>
            <a:ext cx="9144000" cy="4648200"/>
          </a:xfrm>
          <a:prstGeom prst="rect">
            <a:avLst/>
          </a:prstGeom>
          <a:solidFill>
            <a:srgbClr val="4F81BD"/>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26" name="Picture 2" descr="C:\users\sheila\desktop\bible study\ultimate royality free\2-Bible Pics-Nt\Ananias &amp; Sapphira\death_of_ananias.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29890" y="571948"/>
            <a:ext cx="4652110" cy="582885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685800" y="990600"/>
            <a:ext cx="2895600" cy="4955203"/>
          </a:xfrm>
          <a:prstGeom prst="rect">
            <a:avLst/>
          </a:prstGeom>
          <a:solidFill>
            <a:schemeClr val="bg1"/>
          </a:solidFill>
          <a:ln w="38100">
            <a:solidFill>
              <a:schemeClr val="tx1"/>
            </a:solidFill>
          </a:ln>
          <a:effec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3</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But Peter said, Ananias, why hath Satan filled thine heart to lie to the Holy Ghost, and to keep back part of the price of the land?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4</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Whiles it remained, was it not thine own? and after it was sold, was it not in thine own power? why hast thou conceived this thing in thine heart? thou hast not lied unto men, but unto God.”</a:t>
            </a:r>
          </a:p>
        </p:txBody>
      </p:sp>
      <p:sp>
        <p:nvSpPr>
          <p:cNvPr id="9" name="Rectangle 3"/>
          <p:cNvSpPr>
            <a:spLocks noChangeArrowheads="1"/>
          </p:cNvSpPr>
          <p:nvPr/>
        </p:nvSpPr>
        <p:spPr bwMode="auto">
          <a:xfrm>
            <a:off x="838200" y="1593547"/>
            <a:ext cx="2590800" cy="3785652"/>
          </a:xfrm>
          <a:prstGeom prst="rect">
            <a:avLst/>
          </a:prstGeom>
          <a:solidFill>
            <a:schemeClr val="bg1"/>
          </a:solidFill>
          <a:ln w="38100">
            <a:solidFill>
              <a:schemeClr val="tx1"/>
            </a:solidFill>
          </a:ln>
          <a:effectLst/>
        </p:spPr>
        <p:txBody>
          <a:bodyPr>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5</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Ananias hearing these words fell down, and gave up the ghost: and great fear came on all them that heard these things.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6</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the young men arose, wound him up, and carried him out, and buried him.”</a:t>
            </a:r>
          </a:p>
        </p:txBody>
      </p:sp>
    </p:spTree>
    <p:extLst>
      <p:ext uri="{BB962C8B-B14F-4D97-AF65-F5344CB8AC3E}">
        <p14:creationId xmlns:p14="http://schemas.microsoft.com/office/powerpoint/2010/main" val="35705109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xit" presetSubtype="0" fill="hold" grpId="0" nodeType="with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0" y="1143000"/>
            <a:ext cx="9144000" cy="4648200"/>
          </a:xfrm>
          <a:prstGeom prst="rect">
            <a:avLst/>
          </a:prstGeom>
          <a:solidFill>
            <a:srgbClr val="4F81BD"/>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26" name="Picture 2" descr="C:\users\sheila\desktop\bible study\ultimate royality free\2-Bible Pics-Nt\Ananias &amp; Sapphira\death_of_ananias.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499100" y="1591215"/>
            <a:ext cx="3048000" cy="3818985"/>
          </a:xfrm>
          <a:prstGeom prst="rect">
            <a:avLst/>
          </a:prstGeom>
          <a:noFill/>
          <a:ln w="38100">
            <a:solidFill>
              <a:schemeClr val="tx1"/>
            </a:solidFill>
          </a:ln>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1295400"/>
            <a:ext cx="4648200" cy="4343400"/>
          </a:xfrm>
          <a:prstGeom prst="rect">
            <a:avLst/>
          </a:prstGeom>
          <a:solidFill>
            <a:schemeClr val="bg1"/>
          </a:solidFill>
          <a:ln w="76200">
            <a:solidFill>
              <a:srgbClr val="1567A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Peter’s knowledge of the deception of Ananias was miraculously given to him by the Holy Spirit, but it is not likely he was prepared for Ananias to fall dead at his feet!</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If Ananias had been successful at his fraud and eventually it was detected it would have caused people to have serious doubts of the power of the Holy Spirit in the apostles.</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To learn that the Spirit could be deceived would have undermined the whole fabric of apostolic authority.</a:t>
            </a:r>
          </a:p>
        </p:txBody>
      </p:sp>
    </p:spTree>
    <p:extLst>
      <p:ext uri="{BB962C8B-B14F-4D97-AF65-F5344CB8AC3E}">
        <p14:creationId xmlns:p14="http://schemas.microsoft.com/office/powerpoint/2010/main" val="2475005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0" y="1066800"/>
            <a:ext cx="9144000" cy="4648200"/>
          </a:xfrm>
          <a:prstGeom prst="rect">
            <a:avLst/>
          </a:prstGeom>
          <a:solidFill>
            <a:srgbClr val="4F81BD"/>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2050" name="Picture 2" descr="C:\users\sheila\desktop\bible study\ultimate royality free\2-Bible Pics-Nt\Ananias &amp; Sapphira\Death of Sapphira 1183-1007.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15556"/>
          <a:stretch/>
        </p:blipFill>
        <p:spPr bwMode="auto">
          <a:xfrm>
            <a:off x="4114799" y="866600"/>
            <a:ext cx="4191001" cy="51532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838200" y="879931"/>
            <a:ext cx="3276600" cy="5139869"/>
          </a:xfrm>
          <a:prstGeom prst="rect">
            <a:avLst/>
          </a:prstGeom>
          <a:solidFill>
            <a:schemeClr val="bg1"/>
          </a:solidFill>
          <a:ln w="38100">
            <a:solidFill>
              <a:schemeClr val="tx1"/>
            </a:solidFill>
          </a:ln>
          <a:effectLst/>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CHAPTER 5</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7</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it was about the space of three hours after, when his wife, not knowing what was done, came in. </a:t>
            </a: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8</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And Peter answered unto her, Tell me whether ye sold the land for so much? And she said, Yea, for so much.</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30000" noProof="0" dirty="0">
                <a:ln>
                  <a:noFill/>
                </a:ln>
                <a:solidFill>
                  <a:prstClr val="black"/>
                </a:solidFill>
                <a:effectLst/>
                <a:uLnTx/>
                <a:uFillTx/>
                <a:latin typeface="Times New Roman" pitchFamily="18" charset="0"/>
                <a:ea typeface="+mn-ea"/>
                <a:cs typeface="Times New Roman" pitchFamily="18" charset="0"/>
              </a:rPr>
              <a:t>9</a:t>
            </a:r>
            <a:r>
              <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Then Peter said unto her, How is it that ye have agreed together to tempt the Spirit of the Lord? behold, the feet of them which have buried thy husband are at the door, and shall carry thee out.”</a:t>
            </a:r>
          </a:p>
        </p:txBody>
      </p:sp>
    </p:spTree>
    <p:extLst>
      <p:ext uri="{BB962C8B-B14F-4D97-AF65-F5344CB8AC3E}">
        <p14:creationId xmlns:p14="http://schemas.microsoft.com/office/powerpoint/2010/main" val="15613234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5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65ECE02-3142-BCDD-8A60-085E54533020}"/>
              </a:ext>
            </a:extLst>
          </p:cNvPr>
          <p:cNvSpPr txBox="1"/>
          <p:nvPr/>
        </p:nvSpPr>
        <p:spPr>
          <a:xfrm>
            <a:off x="293615" y="998290"/>
            <a:ext cx="8498047" cy="5217775"/>
          </a:xfrm>
          <a:prstGeom prst="rect">
            <a:avLst/>
          </a:prstGeom>
          <a:noFill/>
        </p:spPr>
        <p:txBody>
          <a:bodyPr wrap="square">
            <a:spAutoFit/>
          </a:bodyPr>
          <a:lstStyle/>
          <a:p>
            <a:pPr marL="0" marR="0">
              <a:lnSpc>
                <a:spcPct val="115000"/>
              </a:lnSpc>
              <a:spcBef>
                <a:spcPts val="0"/>
              </a:spcBef>
              <a:spcAft>
                <a:spcPts val="0"/>
              </a:spcAft>
            </a:pPr>
            <a:r>
              <a:rPr lang="en-US" sz="2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1Tim. 6:10-11</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For the love of money is a root of all kinds of evil, for which some have strayed from the faith in their greediness, and pierced themselves through with many sorrows. 11 But you, O man of God, flee these things and pursue righteousness, godliness, faith, love, patience, gentleness.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The devil knows that if he can steal the word out of the hearts there will be no obedience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Rom.10:17</a:t>
            </a:r>
            <a:r>
              <a:rPr lang="en-US" sz="2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200" u="sng" dirty="0">
                <a:effectLst/>
                <a:latin typeface="Arial" panose="020B0604020202020204" pitchFamily="34" charset="0"/>
                <a:ea typeface="Times New Roman" panose="02020603050405020304" pitchFamily="18" charset="0"/>
                <a:cs typeface="Times New Roman" panose="02020603050405020304" pitchFamily="18" charset="0"/>
              </a:rPr>
              <a:t>So then faith comes by hearing, and hearing by the word of God.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Therefore we must not be ignorant of Satan's devices.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Satan will take advantage of us</a:t>
            </a:r>
            <a:r>
              <a:rPr lang="en-US" sz="22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2Cor. 2:11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504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007B563C-CE8F-1F17-0259-EAAA96513EAE}"/>
              </a:ext>
            </a:extLst>
          </p:cNvPr>
          <p:cNvSpPr txBox="1"/>
          <p:nvPr/>
        </p:nvSpPr>
        <p:spPr>
          <a:xfrm>
            <a:off x="318783" y="1107347"/>
            <a:ext cx="8279934" cy="4278094"/>
          </a:xfrm>
          <a:prstGeom prst="rect">
            <a:avLst/>
          </a:prstGeom>
          <a:noFill/>
        </p:spPr>
        <p:txBody>
          <a:bodyPr wrap="square">
            <a:spAutoFit/>
          </a:bodyPr>
          <a:lstStyle/>
          <a:p>
            <a:pPr marL="0" marR="0">
              <a:spcBef>
                <a:spcPts val="0"/>
              </a:spcBef>
              <a:spcAft>
                <a:spcPts val="0"/>
              </a:spcAft>
            </a:pPr>
            <a:r>
              <a:rPr lang="en-US" sz="3200" b="1" dirty="0">
                <a:solidFill>
                  <a:srgbClr val="FF0000"/>
                </a:solidFill>
                <a:effectLst/>
                <a:ea typeface="Times New Roman" panose="02020603050405020304" pitchFamily="18" charset="0"/>
                <a:cs typeface="Times New Roman" panose="02020603050405020304" pitchFamily="18" charset="0"/>
              </a:rPr>
              <a:t>He is a liar. </a:t>
            </a:r>
            <a:r>
              <a:rPr lang="en-US" sz="2400" b="1" u="sng" dirty="0">
                <a:solidFill>
                  <a:srgbClr val="0070C0"/>
                </a:solidFill>
                <a:effectLst/>
                <a:ea typeface="Times New Roman" panose="02020603050405020304" pitchFamily="18" charset="0"/>
                <a:cs typeface="Times New Roman" panose="02020603050405020304" pitchFamily="18" charset="0"/>
              </a:rPr>
              <a:t>(John 8:44)</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4 "You are of your father the devil, and the desires of your father you want to do. He was a murderer from the beginning, and does not stand in the truth, because there is no truth in him. When he speaks a lie, he speaks from his own resources, for he is a liar and the father of it.</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u="sng" dirty="0">
                <a:solidFill>
                  <a:srgbClr val="0070C0"/>
                </a:solidFill>
                <a:effectLst/>
                <a:ea typeface="Times New Roman" panose="02020603050405020304" pitchFamily="18" charset="0"/>
                <a:cs typeface="Times New Roman" panose="02020603050405020304" pitchFamily="18" charset="0"/>
              </a:rPr>
              <a:t>(2 Thess.2:9)</a:t>
            </a:r>
            <a:r>
              <a:rPr lang="en-US" sz="2400" dirty="0">
                <a:solidFill>
                  <a:srgbClr val="0070C0"/>
                </a:solidFill>
                <a:effectLst/>
                <a:ea typeface="Calibri" panose="020F0502020204030204" pitchFamily="34"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The coming of the lawless one is according to the working of Satan, with all power, signs, and lying wonders</a:t>
            </a:r>
            <a:r>
              <a:rPr lang="en-US" sz="2400" u="sng" dirty="0">
                <a:effectLst/>
                <a:ea typeface="Times New Roman" panose="02020603050405020304" pitchFamily="18"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ea typeface="Times New Roman" panose="02020603050405020304" pitchFamily="18" charset="0"/>
                <a:cs typeface="Times New Roman" panose="02020603050405020304" pitchFamily="18" charset="0"/>
              </a:rPr>
              <a:t> </a:t>
            </a:r>
            <a:endParaRPr lang="en-US" sz="24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400" b="1" u="sng" dirty="0">
                <a:solidFill>
                  <a:srgbClr val="0070C0"/>
                </a:solidFill>
                <a:effectLst/>
                <a:ea typeface="Times New Roman" panose="02020603050405020304" pitchFamily="18" charset="0"/>
                <a:cs typeface="Times New Roman" panose="02020603050405020304" pitchFamily="18" charset="0"/>
              </a:rPr>
              <a:t> (1 Thess. 2:18)</a:t>
            </a:r>
            <a:r>
              <a:rPr lang="en-US" sz="2400" u="sng" dirty="0">
                <a:solidFill>
                  <a:srgbClr val="0070C0"/>
                </a:solidFill>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He will Hinder us --Therefore we wanted to come to you--even I, Paul, time and again--but Satan hindered us.</a:t>
            </a:r>
            <a:endParaRPr lang="en-US"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76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illustration: Question Mark, Question, Response - Free Image on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0410" y="2439527"/>
            <a:ext cx="2644589" cy="264459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5980" y="2175795"/>
            <a:ext cx="5784211" cy="3529108"/>
          </a:xfrm>
          <a:prstGeom prst="rect">
            <a:avLst/>
          </a:prstGeom>
        </p:spPr>
        <p:txBody>
          <a:bodyPr wrap="square">
            <a:spAutoFit/>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panose="020B0604020202020204" pitchFamily="34" charset="0"/>
                <a:ea typeface="Calibri" panose="020F0502020204030204" pitchFamily="34" charset="0"/>
                <a:cs typeface="Times New Roman" panose="02020603050405020304" pitchFamily="18" charset="0"/>
              </a:rPr>
              <a:t>If you have any questions about anything I say, if you disagree anything I say, please say something to me after the service and I will be glad to sit down with you and God’s word and study so that we can come to know His truth</a:t>
            </a:r>
            <a:endParaRPr kumimoji="0" lang="en-US" sz="28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 y="514771"/>
            <a:ext cx="914400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Please open your hearts, your ears, and your Bible and follow along.</a:t>
            </a:r>
          </a:p>
        </p:txBody>
      </p:sp>
      <p:sp>
        <p:nvSpPr>
          <p:cNvPr id="4" name="Rectangle 3"/>
          <p:cNvSpPr/>
          <p:nvPr/>
        </p:nvSpPr>
        <p:spPr>
          <a:xfrm>
            <a:off x="1" y="0"/>
            <a:ext cx="9143999" cy="6858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D72FD6C-6365-5949-5E49-78FBFE5454B4}"/>
              </a:ext>
            </a:extLst>
          </p:cNvPr>
          <p:cNvSpPr txBox="1"/>
          <p:nvPr/>
        </p:nvSpPr>
        <p:spPr>
          <a:xfrm>
            <a:off x="0" y="6132353"/>
            <a:ext cx="9143999"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Illustrated Bible verses by Ethical Media, Bible photos by bibleplaces.com</a:t>
            </a:r>
          </a:p>
        </p:txBody>
      </p:sp>
    </p:spTree>
    <p:extLst>
      <p:ext uri="{BB962C8B-B14F-4D97-AF65-F5344CB8AC3E}">
        <p14:creationId xmlns:p14="http://schemas.microsoft.com/office/powerpoint/2010/main" val="1658865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5221591-A487-4A8F-9784-BFC85D988D5D}"/>
              </a:ext>
            </a:extLst>
          </p:cNvPr>
          <p:cNvSpPr txBox="1"/>
          <p:nvPr/>
        </p:nvSpPr>
        <p:spPr>
          <a:xfrm>
            <a:off x="721453" y="1057014"/>
            <a:ext cx="7927597" cy="5093702"/>
          </a:xfrm>
          <a:prstGeom prst="rect">
            <a:avLst/>
          </a:prstGeom>
          <a:noFill/>
        </p:spPr>
        <p:txBody>
          <a:bodyPr wrap="square">
            <a:spAutoFit/>
          </a:bodyPr>
          <a:lstStyle/>
          <a:p>
            <a:pPr marL="0" marR="0">
              <a:spcBef>
                <a:spcPts val="0"/>
              </a:spcBef>
              <a:spcAft>
                <a:spcPts val="0"/>
              </a:spcAft>
            </a:pPr>
            <a:r>
              <a:rPr lang="en-US" sz="2800" b="1" dirty="0">
                <a:solidFill>
                  <a:srgbClr val="FF0000"/>
                </a:solidFill>
                <a:effectLst/>
                <a:ea typeface="Times New Roman" panose="02020603050405020304" pitchFamily="18" charset="0"/>
                <a:cs typeface="Times New Roman" panose="02020603050405020304" pitchFamily="18" charset="0"/>
              </a:rPr>
              <a:t>Satan is a tempter </a:t>
            </a:r>
            <a:r>
              <a:rPr lang="en-US" sz="2500" b="1" dirty="0">
                <a:solidFill>
                  <a:srgbClr val="0070C0"/>
                </a:solidFill>
                <a:effectLst/>
                <a:ea typeface="Times New Roman" panose="02020603050405020304" pitchFamily="18" charset="0"/>
                <a:cs typeface="Times New Roman" panose="02020603050405020304" pitchFamily="18" charset="0"/>
              </a:rPr>
              <a:t>Matt.4:1-3</a:t>
            </a:r>
            <a:endParaRPr lang="en-US" sz="2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500" u="none" strike="noStrike" dirty="0">
                <a:effectLst/>
                <a:ea typeface="Times New Roman" panose="02020603050405020304" pitchFamily="18" charset="0"/>
                <a:cs typeface="Times New Roman" panose="02020603050405020304" pitchFamily="18" charset="0"/>
              </a:rPr>
              <a:t> </a:t>
            </a:r>
            <a:endParaRPr lang="en-US" sz="2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500" dirty="0">
                <a:effectLst/>
                <a:ea typeface="Times New Roman" panose="02020603050405020304" pitchFamily="18" charset="0"/>
                <a:cs typeface="Times New Roman" panose="02020603050405020304" pitchFamily="18" charset="0"/>
              </a:rPr>
              <a:t>Satan is subtle </a:t>
            </a:r>
            <a:r>
              <a:rPr lang="en-US" sz="2500" b="1" dirty="0">
                <a:solidFill>
                  <a:srgbClr val="0070C0"/>
                </a:solidFill>
                <a:effectLst/>
                <a:ea typeface="Times New Roman" panose="02020603050405020304" pitchFamily="18" charset="0"/>
                <a:cs typeface="Times New Roman" panose="02020603050405020304" pitchFamily="18" charset="0"/>
              </a:rPr>
              <a:t>Gen. 3:1--</a:t>
            </a:r>
            <a:r>
              <a:rPr lang="en-US" sz="2500" dirty="0">
                <a:solidFill>
                  <a:srgbClr val="0070C0"/>
                </a:solidFill>
                <a:effectLst/>
                <a:ea typeface="Times New Roman" panose="02020603050405020304" pitchFamily="18" charset="0"/>
                <a:cs typeface="Times New Roman" panose="02020603050405020304" pitchFamily="18" charset="0"/>
              </a:rPr>
              <a:t> </a:t>
            </a:r>
            <a:r>
              <a:rPr lang="en-US" sz="2500" dirty="0">
                <a:effectLst/>
                <a:ea typeface="Times New Roman" panose="02020603050405020304" pitchFamily="18" charset="0"/>
                <a:cs typeface="Times New Roman" panose="02020603050405020304" pitchFamily="18" charset="0"/>
              </a:rPr>
              <a:t>Now the serpent was more cunning than any beast of the field which the LORD God had made. And he said to the woman, "Has God indeed said, 'You shall not eat of every tree of the garden'?"</a:t>
            </a:r>
            <a:endParaRPr lang="en-US" sz="2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500" dirty="0">
                <a:effectLst/>
                <a:ea typeface="Times New Roman" panose="02020603050405020304" pitchFamily="18" charset="0"/>
                <a:cs typeface="Times New Roman" panose="02020603050405020304" pitchFamily="18" charset="0"/>
              </a:rPr>
              <a:t> 2 And the woman said to the serpent, "We may eat the fruit of the trees of the garden;</a:t>
            </a:r>
            <a:endParaRPr lang="en-US" sz="2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500" dirty="0">
                <a:effectLst/>
                <a:ea typeface="Times New Roman" panose="02020603050405020304" pitchFamily="18" charset="0"/>
                <a:cs typeface="Times New Roman" panose="02020603050405020304" pitchFamily="18" charset="0"/>
              </a:rPr>
              <a:t> 3 "but of the fruit of the tree which is in the midst of the garden, God has said, 'You shall not eat it, nor shall you touch it, lest you die.'"</a:t>
            </a:r>
            <a:endParaRPr lang="en-US" sz="25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500" dirty="0">
                <a:effectLst/>
                <a:ea typeface="Times New Roman" panose="02020603050405020304" pitchFamily="18" charset="0"/>
                <a:cs typeface="Times New Roman" panose="02020603050405020304" pitchFamily="18" charset="0"/>
              </a:rPr>
              <a:t> 4 Then the serpent said to the woman, "You will not surely die.</a:t>
            </a:r>
            <a:endParaRPr lang="en-US" sz="25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741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0C8D1FA-C708-FC8E-C0B9-C79E495861C4}"/>
              </a:ext>
            </a:extLst>
          </p:cNvPr>
          <p:cNvSpPr txBox="1"/>
          <p:nvPr/>
        </p:nvSpPr>
        <p:spPr>
          <a:xfrm>
            <a:off x="578840" y="1384184"/>
            <a:ext cx="8003098" cy="3453766"/>
          </a:xfrm>
          <a:prstGeom prst="rect">
            <a:avLst/>
          </a:prstGeom>
          <a:noFill/>
        </p:spPr>
        <p:txBody>
          <a:bodyPr wrap="square">
            <a:spAutoFit/>
          </a:bodyPr>
          <a:lstStyle/>
          <a:p>
            <a:pPr marL="0" marR="0">
              <a:lnSpc>
                <a:spcPct val="115000"/>
              </a:lnSpc>
              <a:spcBef>
                <a:spcPts val="0"/>
              </a:spcBef>
              <a:spcAft>
                <a:spcPts val="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&gt;Can be transformed into an Angel of light.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(2 Cor.11:14-15)</a:t>
            </a:r>
          </a:p>
          <a:p>
            <a:pPr marL="0" marR="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&gt;Our adversary. </a:t>
            </a: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(1 Peter 5:8-9)</a:t>
            </a:r>
            <a:r>
              <a:rPr lang="en-US" sz="32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&gt;A deceiver. </a:t>
            </a: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(Rev. 12:9)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308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DC6BF777-ECD7-CDAC-3F6D-12608BF572A5}"/>
              </a:ext>
            </a:extLst>
          </p:cNvPr>
          <p:cNvSpPr txBox="1"/>
          <p:nvPr/>
        </p:nvSpPr>
        <p:spPr>
          <a:xfrm>
            <a:off x="620785" y="1216404"/>
            <a:ext cx="7894041" cy="4524315"/>
          </a:xfrm>
          <a:prstGeom prst="rect">
            <a:avLst/>
          </a:prstGeom>
          <a:noFill/>
        </p:spPr>
        <p:txBody>
          <a:bodyPr wrap="square">
            <a:spAutoFit/>
          </a:bodyPr>
          <a:lstStyle/>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God of this world.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b="1" dirty="0">
                <a:solidFill>
                  <a:srgbClr val="0070C0"/>
                </a:solidFill>
                <a:effectLst/>
                <a:ea typeface="Times New Roman" panose="02020603050405020304" pitchFamily="18" charset="0"/>
                <a:cs typeface="Times New Roman" panose="02020603050405020304" pitchFamily="18" charset="0"/>
              </a:rPr>
              <a:t>(2 Cor.4:3)</a:t>
            </a:r>
            <a:r>
              <a:rPr lang="en-US" sz="3200" dirty="0">
                <a:solidFill>
                  <a:srgbClr val="0070C0"/>
                </a:solidFill>
                <a:effectLst/>
                <a:ea typeface="Calibri" panose="020F0502020204030204" pitchFamily="34" charset="0"/>
                <a:cs typeface="Times New Roman" panose="02020603050405020304" pitchFamily="18" charset="0"/>
              </a:rPr>
              <a:t> </a:t>
            </a:r>
            <a:r>
              <a:rPr lang="en-US" sz="3200" dirty="0">
                <a:effectLst/>
                <a:ea typeface="Times New Roman" panose="02020603050405020304" pitchFamily="18" charset="0"/>
                <a:cs typeface="Times New Roman" panose="02020603050405020304" pitchFamily="18" charset="0"/>
              </a:rPr>
              <a:t>But even if our gospel is veiled, it is veiled to those who are perishing,</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 </a:t>
            </a:r>
            <a:r>
              <a:rPr lang="en-US" sz="3200" b="1" dirty="0">
                <a:solidFill>
                  <a:srgbClr val="0070C0"/>
                </a:solidFill>
                <a:effectLst/>
                <a:ea typeface="Times New Roman" panose="02020603050405020304" pitchFamily="18" charset="0"/>
                <a:cs typeface="Times New Roman" panose="02020603050405020304" pitchFamily="18" charset="0"/>
              </a:rPr>
              <a:t>4</a:t>
            </a:r>
            <a:r>
              <a:rPr lang="en-US" sz="3200" dirty="0">
                <a:effectLst/>
                <a:ea typeface="Times New Roman" panose="02020603050405020304" pitchFamily="18" charset="0"/>
                <a:cs typeface="Times New Roman" panose="02020603050405020304" pitchFamily="18" charset="0"/>
              </a:rPr>
              <a:t> whose minds the god of this age has blinded, who do not believe, lest the light of the gospel of the glory of Christ, who is the image of God, should shine on them.</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 </a:t>
            </a:r>
            <a:endParaRPr lang="en-US" sz="32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ea typeface="Times New Roman" panose="02020603050405020304" pitchFamily="18" charset="0"/>
                <a:cs typeface="Times New Roman" panose="02020603050405020304" pitchFamily="18" charset="0"/>
              </a:rPr>
              <a:t>Dragon, serpent, devil, accuser. </a:t>
            </a:r>
            <a:r>
              <a:rPr lang="en-US" sz="3200" b="1" u="sng" dirty="0">
                <a:solidFill>
                  <a:srgbClr val="0070C0"/>
                </a:solidFill>
                <a:effectLst/>
                <a:ea typeface="Times New Roman" panose="02020603050405020304" pitchFamily="18" charset="0"/>
                <a:cs typeface="Times New Roman" panose="02020603050405020304" pitchFamily="18" charset="0"/>
              </a:rPr>
              <a:t>(Rev.12:9-10)</a:t>
            </a:r>
            <a:endParaRPr lang="en-US" sz="3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8531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1168A1E-0BCC-A065-EBD2-BE0C8B7AD1A9}"/>
              </a:ext>
            </a:extLst>
          </p:cNvPr>
          <p:cNvSpPr txBox="1"/>
          <p:nvPr/>
        </p:nvSpPr>
        <p:spPr>
          <a:xfrm>
            <a:off x="602559" y="1040236"/>
            <a:ext cx="9143998" cy="2123658"/>
          </a:xfrm>
          <a:prstGeom prst="rect">
            <a:avLst/>
          </a:prstGeom>
          <a:noFill/>
        </p:spPr>
        <p:txBody>
          <a:bodyPr wrap="square" rtlCol="0">
            <a:spAutoFit/>
          </a:bodyPr>
          <a:lstStyle/>
          <a:p>
            <a:r>
              <a:rPr lang="en-US" sz="6600" b="1" dirty="0">
                <a:solidFill>
                  <a:srgbClr val="0070C0"/>
                </a:solidFill>
              </a:rPr>
              <a:t>7. Satan comes after    You and Me.</a:t>
            </a:r>
            <a:endParaRPr lang="en-US" sz="6600" dirty="0">
              <a:solidFill>
                <a:srgbClr val="0070C0"/>
              </a:solidFill>
            </a:endParaRPr>
          </a:p>
        </p:txBody>
      </p:sp>
      <p:pic>
        <p:nvPicPr>
          <p:cNvPr id="6" name="Picture 2" descr="Chó Becgie Bỉ Malinois nặng bao nhiêu cân? Sai đại,sai trung,sai tiểu ...">
            <a:extLst>
              <a:ext uri="{FF2B5EF4-FFF2-40B4-BE49-F238E27FC236}">
                <a16:creationId xmlns:a16="http://schemas.microsoft.com/office/drawing/2014/main" id="{C5296AAA-A2DA-79E0-7BA8-5B26BDBCD1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558" y="2018626"/>
            <a:ext cx="3464653" cy="4137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sheila\Desktop\BIBLE STUDY\BIBLE STUDY TOOLS\ULTIMATE Royality Free\2-Bible Pics-Nt\Satan&amp;Demons\Satan_ 1194-25color.jpg">
            <a:extLst>
              <a:ext uri="{FF2B5EF4-FFF2-40B4-BE49-F238E27FC236}">
                <a16:creationId xmlns:a16="http://schemas.microsoft.com/office/drawing/2014/main" id="{8716E60B-227A-1392-4477-A2679A9D1DD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3" b="99465" l="1481" r="90000">
                        <a14:foregroundMark x1="28333" y1="23797" x2="47963" y2="75267"/>
                        <a14:foregroundMark x1="68704" y1="20455" x2="78704" y2="29947"/>
                      </a14:backgroundRemoval>
                    </a14:imgEffect>
                  </a14:imgLayer>
                </a14:imgProps>
              </a:ext>
              <a:ext uri="{28A0092B-C50C-407E-A947-70E740481C1C}">
                <a14:useLocalDpi xmlns:a14="http://schemas.microsoft.com/office/drawing/2010/main" val="0"/>
              </a:ext>
            </a:extLst>
          </a:blip>
          <a:srcRect/>
          <a:stretch>
            <a:fillRect/>
          </a:stretch>
        </p:blipFill>
        <p:spPr bwMode="auto">
          <a:xfrm rot="21355917" flipH="1">
            <a:off x="679534" y="109970"/>
            <a:ext cx="830081" cy="1191794"/>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150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1168A1E-0BCC-A065-EBD2-BE0C8B7AD1A9}"/>
              </a:ext>
            </a:extLst>
          </p:cNvPr>
          <p:cNvSpPr txBox="1"/>
          <p:nvPr/>
        </p:nvSpPr>
        <p:spPr>
          <a:xfrm>
            <a:off x="-100668" y="1031847"/>
            <a:ext cx="9143998" cy="2123658"/>
          </a:xfrm>
          <a:prstGeom prst="rect">
            <a:avLst/>
          </a:prstGeom>
          <a:noFill/>
        </p:spPr>
        <p:txBody>
          <a:bodyPr wrap="square" rtlCol="0">
            <a:spAutoFit/>
          </a:bodyPr>
          <a:lstStyle/>
          <a:p>
            <a:pPr algn="ctr"/>
            <a:r>
              <a:rPr lang="en-US" sz="6600" b="1" dirty="0">
                <a:solidFill>
                  <a:srgbClr val="0070C0"/>
                </a:solidFill>
              </a:rPr>
              <a:t>7. Satan comes after    You and Me.</a:t>
            </a:r>
            <a:endParaRPr lang="en-US" sz="6600" dirty="0">
              <a:solidFill>
                <a:srgbClr val="0070C0"/>
              </a:solidFill>
            </a:endParaRPr>
          </a:p>
        </p:txBody>
      </p:sp>
      <p:pic>
        <p:nvPicPr>
          <p:cNvPr id="1026" name="Picture 2" descr="Red Toolbox Free Stock Photo - Public Domain Pictures">
            <a:extLst>
              <a:ext uri="{FF2B5EF4-FFF2-40B4-BE49-F238E27FC236}">
                <a16:creationId xmlns:a16="http://schemas.microsoft.com/office/drawing/2014/main" id="{F5663B6E-87B5-9B84-E23B-3CACF3851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96" t="6970" r="7402" b="4211"/>
          <a:stretch/>
        </p:blipFill>
        <p:spPr bwMode="auto">
          <a:xfrm>
            <a:off x="4295162" y="2894775"/>
            <a:ext cx="4085439" cy="3431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0031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1168A1E-0BCC-A065-EBD2-BE0C8B7AD1A9}"/>
              </a:ext>
            </a:extLst>
          </p:cNvPr>
          <p:cNvSpPr txBox="1"/>
          <p:nvPr/>
        </p:nvSpPr>
        <p:spPr>
          <a:xfrm>
            <a:off x="-33556" y="889234"/>
            <a:ext cx="9143998" cy="769441"/>
          </a:xfrm>
          <a:prstGeom prst="rect">
            <a:avLst/>
          </a:prstGeom>
          <a:noFill/>
        </p:spPr>
        <p:txBody>
          <a:bodyPr wrap="square" rtlCol="0">
            <a:spAutoFit/>
          </a:bodyPr>
          <a:lstStyle/>
          <a:p>
            <a:pPr algn="ctr"/>
            <a:r>
              <a:rPr lang="en-US" sz="4400" b="1" dirty="0">
                <a:solidFill>
                  <a:srgbClr val="0070C0"/>
                </a:solidFill>
              </a:rPr>
              <a:t>7. Satan comes after You and Me.</a:t>
            </a:r>
            <a:endParaRPr lang="en-US" sz="4400" dirty="0">
              <a:solidFill>
                <a:srgbClr val="0070C0"/>
              </a:solidFill>
            </a:endParaRPr>
          </a:p>
        </p:txBody>
      </p:sp>
      <p:pic>
        <p:nvPicPr>
          <p:cNvPr id="1026" name="Picture 2" descr="Red Toolbox Free Stock Photo - Public Domain Pictures">
            <a:extLst>
              <a:ext uri="{FF2B5EF4-FFF2-40B4-BE49-F238E27FC236}">
                <a16:creationId xmlns:a16="http://schemas.microsoft.com/office/drawing/2014/main" id="{F5663B6E-87B5-9B84-E23B-3CACF38511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96" t="6970" r="7402" b="4211"/>
          <a:stretch/>
        </p:blipFill>
        <p:spPr bwMode="auto">
          <a:xfrm>
            <a:off x="4295162" y="2894775"/>
            <a:ext cx="4085439" cy="3431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E2E4D0-757C-1BC3-44BB-4F1007066D71}"/>
              </a:ext>
            </a:extLst>
          </p:cNvPr>
          <p:cNvSpPr txBox="1"/>
          <p:nvPr/>
        </p:nvSpPr>
        <p:spPr>
          <a:xfrm>
            <a:off x="713064" y="2189527"/>
            <a:ext cx="3405929" cy="2585323"/>
          </a:xfrm>
          <a:prstGeom prst="rect">
            <a:avLst/>
          </a:prstGeom>
          <a:noFill/>
        </p:spPr>
        <p:txBody>
          <a:bodyPr wrap="square" rtlCol="0">
            <a:spAutoFit/>
          </a:bodyPr>
          <a:lstStyle/>
          <a:p>
            <a:pPr algn="ctr"/>
            <a:r>
              <a:rPr lang="en-US" sz="5400" dirty="0"/>
              <a:t>What are you going to do?</a:t>
            </a:r>
          </a:p>
        </p:txBody>
      </p:sp>
    </p:spTree>
    <p:extLst>
      <p:ext uri="{BB962C8B-B14F-4D97-AF65-F5344CB8AC3E}">
        <p14:creationId xmlns:p14="http://schemas.microsoft.com/office/powerpoint/2010/main" val="1250452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E1BE906-632A-46F6-92FC-B983AF4364F2}"/>
              </a:ext>
            </a:extLst>
          </p:cNvPr>
          <p:cNvSpPr txBox="1"/>
          <p:nvPr/>
        </p:nvSpPr>
        <p:spPr>
          <a:xfrm>
            <a:off x="570451" y="847288"/>
            <a:ext cx="8045043" cy="5165517"/>
          </a:xfrm>
          <a:prstGeom prst="rect">
            <a:avLst/>
          </a:prstGeom>
          <a:noFill/>
        </p:spPr>
        <p:txBody>
          <a:bodyPr wrap="square">
            <a:spAutoFit/>
          </a:bodyPr>
          <a:lstStyle/>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Satan Obtains permission to Try </a:t>
            </a: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Job </a:t>
            </a:r>
            <a:r>
              <a:rPr lang="en-US" sz="28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1:6-12</a:t>
            </a:r>
            <a:endParaRPr lang="en-US" sz="2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Job's afflictions began from the evilness of Satan, by the Lord's permission, </a:t>
            </a:r>
          </a:p>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There is an evil spirit, the enemy of God,  who is continually seeking to </a:t>
            </a:r>
            <a:r>
              <a:rPr lang="en-US" sz="2800" u="sng" dirty="0">
                <a:effectLst/>
                <a:latin typeface="Arial" panose="020B0604020202020204" pitchFamily="34" charset="0"/>
                <a:ea typeface="Times New Roman" panose="02020603050405020304" pitchFamily="18" charset="0"/>
                <a:cs typeface="Times New Roman" panose="02020603050405020304" pitchFamily="18" charset="0"/>
              </a:rPr>
              <a:t>distress</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u="sng" dirty="0">
                <a:effectLst/>
                <a:latin typeface="Arial" panose="020B0604020202020204" pitchFamily="34" charset="0"/>
                <a:ea typeface="Times New Roman" panose="02020603050405020304" pitchFamily="18" charset="0"/>
                <a:cs typeface="Times New Roman" panose="02020603050405020304" pitchFamily="18" charset="0"/>
              </a:rPr>
              <a:t>to lead astray</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US" sz="2800" u="sng" dirty="0">
                <a:effectLst/>
                <a:latin typeface="Arial" panose="020B0604020202020204" pitchFamily="34" charset="0"/>
                <a:ea typeface="Times New Roman" panose="02020603050405020304" pitchFamily="18" charset="0"/>
                <a:cs typeface="Times New Roman" panose="02020603050405020304" pitchFamily="18" charset="0"/>
              </a:rPr>
              <a:t>if possible</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2800" u="sng" dirty="0">
                <a:effectLst/>
                <a:latin typeface="Arial" panose="020B0604020202020204" pitchFamily="34" charset="0"/>
                <a:ea typeface="Times New Roman" panose="02020603050405020304" pitchFamily="18" charset="0"/>
                <a:cs typeface="Times New Roman" panose="02020603050405020304" pitchFamily="18" charset="0"/>
              </a:rPr>
              <a:t>to destroy those who love God</a:t>
            </a:r>
            <a:r>
              <a:rPr lang="en-US"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1000"/>
              </a:spcAft>
            </a:pPr>
            <a:endParaRPr lang="en-US" sz="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1000"/>
              </a:spcAft>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How far his influence may extend, we cannot say; but probably much problems and unhappiness in Christians can be attributed to him.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480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5CBEEEC-D35E-521E-CEDF-F1593BF14EC8}"/>
              </a:ext>
            </a:extLst>
          </p:cNvPr>
          <p:cNvSpPr txBox="1"/>
          <p:nvPr/>
        </p:nvSpPr>
        <p:spPr>
          <a:xfrm>
            <a:off x="268448" y="1182848"/>
            <a:ext cx="3634242" cy="4586384"/>
          </a:xfrm>
          <a:prstGeom prst="rect">
            <a:avLst/>
          </a:prstGeom>
          <a:noFill/>
        </p:spPr>
        <p:txBody>
          <a:bodyPr wrap="square">
            <a:spAutoFit/>
          </a:bodyPr>
          <a:lstStyle/>
          <a:p>
            <a:pPr marL="0" marR="0" algn="ctr">
              <a:lnSpc>
                <a:spcPct val="115000"/>
              </a:lnSpc>
              <a:spcBef>
                <a:spcPts val="0"/>
              </a:spcBef>
              <a:spcAft>
                <a:spcPts val="100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While we are on this earth </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we are within Satan’s reach</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Hence it concerns us to be sober and vigilant,         </a:t>
            </a: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2"/>
              </a:rPr>
              <a:t>1Peter 5:8</a:t>
            </a: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3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Chó Becgie Bỉ Malinois nặng bao nhiêu cân? Sai đại,sai trung,sai tiểu ...">
            <a:extLst>
              <a:ext uri="{FF2B5EF4-FFF2-40B4-BE49-F238E27FC236}">
                <a16:creationId xmlns:a16="http://schemas.microsoft.com/office/drawing/2014/main" id="{6A2EB926-94D7-B27B-A08F-CE30E5F08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584" y="723594"/>
            <a:ext cx="4503078" cy="537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68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5CBEEEC-D35E-521E-CEDF-F1593BF14EC8}"/>
              </a:ext>
            </a:extLst>
          </p:cNvPr>
          <p:cNvSpPr txBox="1"/>
          <p:nvPr/>
        </p:nvSpPr>
        <p:spPr>
          <a:xfrm>
            <a:off x="620785" y="847288"/>
            <a:ext cx="7826929" cy="5409173"/>
          </a:xfrm>
          <a:prstGeom prst="rect">
            <a:avLst/>
          </a:prstGeom>
          <a:noFill/>
        </p:spPr>
        <p:txBody>
          <a:bodyPr wrap="square">
            <a:spAutoFit/>
          </a:bodyPr>
          <a:lstStyle/>
          <a:p>
            <a:pPr marL="0" marR="0">
              <a:lnSpc>
                <a:spcPct val="115000"/>
              </a:lnSpc>
              <a:spcBef>
                <a:spcPts val="0"/>
              </a:spcBef>
              <a:spcAft>
                <a:spcPts val="100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God suffered Job to be tried, as he suffered Peter to be sifted. It is our comfort that God has the devil </a:t>
            </a: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on a chain, </a:t>
            </a:r>
            <a:r>
              <a:rPr lang="en-US" sz="3200" b="1"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hlinkClick r:id="rId2"/>
              </a:rPr>
              <a:t>Rev 20:1</a:t>
            </a:r>
            <a:r>
              <a:rPr lang="en-US" sz="3200" b="1" dirty="0">
                <a:effectLst/>
                <a:latin typeface="Arial" panose="020B0604020202020204" pitchFamily="34" charset="0"/>
                <a:ea typeface="Times New Roman" panose="02020603050405020304" pitchFamily="18" charset="0"/>
                <a:cs typeface="Times New Roman" panose="02020603050405020304" pitchFamily="18" charset="0"/>
              </a:rPr>
              <a:t>. (like a vicious dog)</a:t>
            </a:r>
          </a:p>
          <a:p>
            <a:pPr marL="0" marR="0">
              <a:lnSpc>
                <a:spcPct val="115000"/>
              </a:lnSpc>
              <a:spcBef>
                <a:spcPts val="0"/>
              </a:spcBef>
              <a:spcAft>
                <a:spcPts val="100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3200" dirty="0">
                <a:effectLst/>
                <a:latin typeface="Arial" panose="020B0604020202020204" pitchFamily="34" charset="0"/>
                <a:ea typeface="Times New Roman" panose="02020603050405020304" pitchFamily="18" charset="0"/>
                <a:cs typeface="Times New Roman" panose="02020603050405020304" pitchFamily="18" charset="0"/>
              </a:rPr>
              <a:t>Satan has no power to lead men to sin, but what we give him   </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(when we step inside the chain of Satan)</a:t>
            </a:r>
            <a:r>
              <a:rPr lang="en-US" sz="3200" dirty="0">
                <a:latin typeface="Calibri" panose="020F0502020204030204" pitchFamily="34" charset="0"/>
                <a:ea typeface="Times New Roman" panose="02020603050405020304" pitchFamily="18" charset="0"/>
                <a:cs typeface="Times New Roman" panose="02020603050405020304" pitchFamily="18" charset="0"/>
              </a:rPr>
              <a:t> - </a:t>
            </a:r>
            <a:r>
              <a:rPr lang="en-US" sz="32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Satan is after us.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367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8CDBDBF-A36B-6E47-6FF2-7BBC7085D5F4}"/>
              </a:ext>
            </a:extLst>
          </p:cNvPr>
          <p:cNvSpPr txBox="1"/>
          <p:nvPr/>
        </p:nvSpPr>
        <p:spPr>
          <a:xfrm>
            <a:off x="310392" y="696286"/>
            <a:ext cx="8598715" cy="5762368"/>
          </a:xfrm>
          <a:prstGeom prst="rect">
            <a:avLst/>
          </a:prstGeom>
          <a:noFill/>
        </p:spPr>
        <p:txBody>
          <a:bodyPr wrap="square">
            <a:spAutoFit/>
          </a:bodyPr>
          <a:lstStyle/>
          <a:p>
            <a:pPr marL="0" marR="0">
              <a:spcBef>
                <a:spcPts val="0"/>
              </a:spcBef>
              <a:spcAft>
                <a:spcPts val="1000"/>
              </a:spcAft>
            </a:pPr>
            <a:r>
              <a:rPr lang="en-US" sz="2600" dirty="0">
                <a:effectLst/>
                <a:ea typeface="Times New Roman" panose="02020603050405020304" pitchFamily="18" charset="0"/>
                <a:cs typeface="Times New Roman" panose="02020603050405020304" pitchFamily="18" charset="0"/>
              </a:rPr>
              <a:t>In </a:t>
            </a:r>
            <a:r>
              <a:rPr lang="en-US" sz="2600" b="1" dirty="0">
                <a:solidFill>
                  <a:srgbClr val="0070C0"/>
                </a:solidFill>
                <a:effectLst/>
                <a:ea typeface="Times New Roman" panose="02020603050405020304" pitchFamily="18" charset="0"/>
                <a:cs typeface="Times New Roman" panose="02020603050405020304" pitchFamily="18" charset="0"/>
                <a:hlinkClick r:id="rId2"/>
              </a:rPr>
              <a:t>1:1</a:t>
            </a:r>
            <a:r>
              <a:rPr lang="en-US" sz="2600" b="1" u="sng" dirty="0">
                <a:solidFill>
                  <a:srgbClr val="0070C0"/>
                </a:solidFill>
                <a:effectLst/>
                <a:ea typeface="Times New Roman" panose="02020603050405020304" pitchFamily="18" charset="0"/>
                <a:cs typeface="Times New Roman" panose="02020603050405020304" pitchFamily="18" charset="0"/>
              </a:rPr>
              <a:t> </a:t>
            </a:r>
            <a:r>
              <a:rPr lang="en-US" sz="2600" dirty="0">
                <a:effectLst/>
                <a:ea typeface="Times New Roman" panose="02020603050405020304" pitchFamily="18" charset="0"/>
                <a:cs typeface="Times New Roman" panose="02020603050405020304" pitchFamily="18" charset="0"/>
              </a:rPr>
              <a:t>Job is declared to have been altogether upright and blameless. At the very outset, therefore, the possibility that his sufferings might be punishment or discipline is thrown out of court.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b="1" dirty="0">
                <a:effectLst/>
                <a:ea typeface="Times New Roman" panose="02020603050405020304" pitchFamily="18" charset="0"/>
                <a:cs typeface="Times New Roman" panose="02020603050405020304" pitchFamily="18" charset="0"/>
              </a:rPr>
              <a:t>Satan </a:t>
            </a:r>
            <a:r>
              <a:rPr lang="en-US" sz="2600" dirty="0">
                <a:effectLst/>
                <a:ea typeface="Times New Roman" panose="02020603050405020304" pitchFamily="18" charset="0"/>
                <a:cs typeface="Times New Roman" panose="02020603050405020304" pitchFamily="18" charset="0"/>
              </a:rPr>
              <a:t>appeared before God in </a:t>
            </a:r>
            <a:r>
              <a:rPr lang="en-US" sz="2600" b="1" u="sng" dirty="0">
                <a:solidFill>
                  <a:srgbClr val="0070C0"/>
                </a:solidFill>
                <a:effectLst/>
                <a:ea typeface="Times New Roman" panose="02020603050405020304" pitchFamily="18" charset="0"/>
                <a:cs typeface="Times New Roman" panose="02020603050405020304" pitchFamily="18" charset="0"/>
              </a:rPr>
              <a:t>Job</a:t>
            </a:r>
            <a:r>
              <a:rPr lang="en-US" sz="2600" b="1" dirty="0">
                <a:solidFill>
                  <a:srgbClr val="0070C0"/>
                </a:solidFill>
                <a:effectLst/>
                <a:ea typeface="Times New Roman" panose="02020603050405020304" pitchFamily="18" charset="0"/>
                <a:cs typeface="Times New Roman" panose="02020603050405020304" pitchFamily="18" charset="0"/>
                <a:hlinkClick r:id="rId3"/>
              </a:rPr>
              <a:t>1:6</a:t>
            </a:r>
            <a:r>
              <a:rPr lang="en-US" sz="2600" dirty="0">
                <a:effectLst/>
                <a:ea typeface="Times New Roman" panose="02020603050405020304" pitchFamily="18" charset="0"/>
                <a:cs typeface="Times New Roman" panose="02020603050405020304" pitchFamily="18" charset="0"/>
              </a:rPr>
              <a:t> and challenged the truthfulness of Job's Godliness. </a:t>
            </a:r>
            <a:endParaRPr lang="en-US" sz="2600" dirty="0">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solidFill>
                  <a:srgbClr val="FF0000"/>
                </a:solidFill>
                <a:effectLst/>
                <a:ea typeface="Times New Roman" panose="02020603050405020304" pitchFamily="18" charset="0"/>
                <a:cs typeface="Times New Roman" panose="02020603050405020304" pitchFamily="18" charset="0"/>
              </a:rPr>
              <a:t>Satan asked the central question of the book: "Does Job fear God for nothing?"</a:t>
            </a:r>
            <a:endParaRPr lang="en-US" sz="2600" dirty="0">
              <a:solidFill>
                <a:srgbClr val="FF0000"/>
              </a:solidFill>
              <a:effectLst/>
              <a:ea typeface="Calibri" panose="020F0502020204030204" pitchFamily="34" charset="0"/>
              <a:cs typeface="Times New Roman" panose="02020603050405020304" pitchFamily="18" charset="0"/>
            </a:endParaRPr>
          </a:p>
          <a:p>
            <a:pPr marL="0" marR="0">
              <a:spcBef>
                <a:spcPts val="0"/>
              </a:spcBef>
              <a:spcAft>
                <a:spcPts val="1000"/>
              </a:spcAft>
            </a:pPr>
            <a:r>
              <a:rPr lang="en-US" sz="2600" dirty="0">
                <a:effectLst/>
                <a:ea typeface="Times New Roman" panose="02020603050405020304" pitchFamily="18" charset="0"/>
                <a:cs typeface="Times New Roman" panose="02020603050405020304" pitchFamily="18" charset="0"/>
              </a:rPr>
              <a:t>Job lost </a:t>
            </a:r>
            <a:r>
              <a:rPr lang="en-US" sz="2600" u="sng" dirty="0">
                <a:effectLst/>
                <a:ea typeface="Times New Roman" panose="02020603050405020304" pitchFamily="18" charset="0"/>
                <a:cs typeface="Times New Roman" panose="02020603050405020304" pitchFamily="18" charset="0"/>
              </a:rPr>
              <a:t>all his wealth and children in the first affliction</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and his health in</a:t>
            </a:r>
            <a:r>
              <a:rPr lang="en-US" sz="2600" dirty="0">
                <a:effectLst/>
                <a:ea typeface="Times New Roman" panose="02020603050405020304" pitchFamily="18" charset="0"/>
                <a:cs typeface="Times New Roman" panose="02020603050405020304" pitchFamily="18" charset="0"/>
              </a:rPr>
              <a:t> </a:t>
            </a:r>
            <a:r>
              <a:rPr lang="en-US" sz="2600" u="sng" dirty="0">
                <a:effectLst/>
                <a:ea typeface="Times New Roman" panose="02020603050405020304" pitchFamily="18" charset="0"/>
                <a:cs typeface="Times New Roman" panose="02020603050405020304" pitchFamily="18" charset="0"/>
              </a:rPr>
              <a:t>the second</a:t>
            </a:r>
            <a:r>
              <a:rPr lang="en-US" sz="2600" dirty="0">
                <a:effectLst/>
                <a:ea typeface="Times New Roman" panose="02020603050405020304" pitchFamily="18" charset="0"/>
                <a:cs typeface="Times New Roman" panose="02020603050405020304" pitchFamily="18" charset="0"/>
              </a:rPr>
              <a:t>.  Still, Job did not lose his faith or integrity, even after his wife lost hers. His friends visited him to comfort him, but they sat in horror for a week before anyone could speak.</a:t>
            </a:r>
            <a:endParaRPr lang="en-US"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664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837668B1-C2CF-A1D1-50B0-366A55935DF0}"/>
              </a:ext>
            </a:extLst>
          </p:cNvPr>
          <p:cNvSpPr txBox="1"/>
          <p:nvPr/>
        </p:nvSpPr>
        <p:spPr>
          <a:xfrm>
            <a:off x="494950" y="813732"/>
            <a:ext cx="8036652" cy="5262979"/>
          </a:xfrm>
          <a:prstGeom prst="rect">
            <a:avLst/>
          </a:prstGeom>
          <a:noFill/>
        </p:spPr>
        <p:txBody>
          <a:bodyPr wrap="square">
            <a:spAutoFit/>
          </a:bodyPr>
          <a:lstStyle/>
          <a:p>
            <a:pPr algn="l" rtl="0"/>
            <a:r>
              <a:rPr lang="en-US" sz="2400" b="1" dirty="0">
                <a:solidFill>
                  <a:srgbClr val="FF0000"/>
                </a:solidFill>
                <a:latin typeface="Open Sans" panose="020B0606030504020204" pitchFamily="34" charset="0"/>
              </a:rPr>
              <a:t>Satan The Hebrew word </a:t>
            </a:r>
            <a:r>
              <a:rPr lang="he-IL" sz="2400" b="1" dirty="0">
                <a:solidFill>
                  <a:srgbClr val="FF0000"/>
                </a:solidFill>
                <a:latin typeface="SBL Hebrew"/>
              </a:rPr>
              <a:t>שָׂטָן</a:t>
            </a:r>
            <a:r>
              <a:rPr lang="en-US" sz="2400" b="1" dirty="0">
                <a:solidFill>
                  <a:srgbClr val="FF0000"/>
                </a:solidFill>
                <a:latin typeface="SBL Hebrew"/>
              </a:rPr>
              <a:t> (</a:t>
            </a:r>
            <a:r>
              <a:rPr lang="en-US" sz="2400" b="1" dirty="0" err="1">
                <a:solidFill>
                  <a:srgbClr val="FF0000"/>
                </a:solidFill>
                <a:latin typeface="SBL Hebrew"/>
              </a:rPr>
              <a:t>satan</a:t>
            </a:r>
            <a:r>
              <a:rPr lang="en-US" sz="2400" b="1" dirty="0">
                <a:solidFill>
                  <a:srgbClr val="FF0000"/>
                </a:solidFill>
                <a:latin typeface="SBL Hebrew"/>
              </a:rPr>
              <a:t>) means to oppose, obstruct, or accuse. </a:t>
            </a:r>
            <a:r>
              <a:rPr lang="en-US" sz="2400" b="1" dirty="0">
                <a:latin typeface="SBL Hebrew"/>
              </a:rPr>
              <a:t>The Greek term (</a:t>
            </a:r>
            <a:r>
              <a:rPr lang="el-GR" sz="2400" b="1" dirty="0">
                <a:latin typeface="SBL Hebrew"/>
              </a:rPr>
              <a:t>σατάν</a:t>
            </a:r>
            <a:r>
              <a:rPr lang="en-US" sz="2400" b="1" dirty="0">
                <a:latin typeface="SBL Hebrew"/>
              </a:rPr>
              <a:t>, </a:t>
            </a:r>
            <a:r>
              <a:rPr lang="en-US" sz="2400" b="1" dirty="0" err="1">
                <a:latin typeface="SBL Hebrew"/>
              </a:rPr>
              <a:t>satan</a:t>
            </a:r>
            <a:r>
              <a:rPr lang="en-US" sz="2400" b="1" dirty="0">
                <a:latin typeface="SBL Hebrew"/>
              </a:rPr>
              <a:t>) literally means “adversary.” In the New Testament, it refers to a title or a name—(the) Satan. The term </a:t>
            </a:r>
            <a:r>
              <a:rPr lang="he-IL" sz="2400" b="1" dirty="0">
                <a:latin typeface="SBL Hebrew"/>
              </a:rPr>
              <a:t>שָׂטָן</a:t>
            </a:r>
            <a:r>
              <a:rPr lang="en-US" sz="2400" b="1" dirty="0">
                <a:latin typeface="SBL Hebrew"/>
              </a:rPr>
              <a:t> (</a:t>
            </a:r>
            <a:r>
              <a:rPr lang="en-US" sz="2400" b="1" dirty="0" err="1">
                <a:latin typeface="SBL Hebrew"/>
              </a:rPr>
              <a:t>satan</a:t>
            </a:r>
            <a:r>
              <a:rPr lang="en-US" sz="2400" b="1" dirty="0">
                <a:latin typeface="SBL Hebrew"/>
              </a:rPr>
              <a:t>) is rendered as diabolos in the Septuagint.</a:t>
            </a:r>
          </a:p>
          <a:p>
            <a:pPr algn="l" rtl="0"/>
            <a:endParaRPr lang="en-US" sz="2400" b="1" dirty="0">
              <a:latin typeface="SBL Hebrew"/>
            </a:endParaRPr>
          </a:p>
          <a:p>
            <a:pPr algn="l" rtl="0"/>
            <a:r>
              <a:rPr lang="en-US" sz="2400" b="1" dirty="0">
                <a:latin typeface="Open Sans" panose="020B0606030504020204" pitchFamily="34" charset="0"/>
              </a:rPr>
              <a:t>The Use of the Term “Satan” in the Hebrew Bible</a:t>
            </a:r>
          </a:p>
          <a:p>
            <a:pPr algn="l" rtl="0"/>
            <a:r>
              <a:rPr lang="en-US" sz="2400" dirty="0"/>
              <a:t>In the Old Testament, the word </a:t>
            </a:r>
            <a:r>
              <a:rPr lang="en-US" sz="2400" dirty="0" err="1"/>
              <a:t>satan</a:t>
            </a:r>
            <a:r>
              <a:rPr lang="en-US" sz="2400" dirty="0"/>
              <a:t> is both a noun and a verb. When used as a verb, it means “to oppose as an adversary” (e.g., </a:t>
            </a:r>
            <a:r>
              <a:rPr lang="en-US" sz="2400" dirty="0" err="1"/>
              <a:t>Pss</a:t>
            </a:r>
            <a:r>
              <a:rPr lang="en-US" sz="2400" dirty="0"/>
              <a:t> 38:20; 71:13; 109:4, 20, 29; It is applied to a human adversary as a noun (e.g., 1 Sam 29:4; 2 Sam 19:22; 1 Kgs 5:4; ). In four books of the Old Testament, the term is attached to a supernatural being (Num 22:22, 32; Job 1:6, 7, 8; Zech 3:1; 1 Chr 21:1).</a:t>
            </a:r>
          </a:p>
        </p:txBody>
      </p:sp>
    </p:spTree>
    <p:extLst>
      <p:ext uri="{BB962C8B-B14F-4D97-AF65-F5344CB8AC3E}">
        <p14:creationId xmlns:p14="http://schemas.microsoft.com/office/powerpoint/2010/main" val="214912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07CD08-8760-6674-FFF1-EBF3399BBB90}"/>
              </a:ext>
            </a:extLst>
          </p:cNvPr>
          <p:cNvSpPr/>
          <p:nvPr/>
        </p:nvSpPr>
        <p:spPr>
          <a:xfrm>
            <a:off x="-1" y="0"/>
            <a:ext cx="9143999" cy="562062"/>
          </a:xfrm>
          <a:prstGeom prst="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B77605B-123F-3D13-FD50-8B913F9A5F5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alibri" panose="020F0502020204030204"/>
                <a:ea typeface="+mn-ea"/>
                <a:cs typeface="+mn-cs"/>
              </a:rPr>
              <a:t>b hastings  newlebanoncoc.com</a:t>
            </a:r>
          </a:p>
        </p:txBody>
      </p:sp>
      <p:sp>
        <p:nvSpPr>
          <p:cNvPr id="4" name="TextBox 3">
            <a:extLst>
              <a:ext uri="{FF2B5EF4-FFF2-40B4-BE49-F238E27FC236}">
                <a16:creationId xmlns:a16="http://schemas.microsoft.com/office/drawing/2014/main" id="{B3426DFF-245E-907C-823D-B4E2D024ECA6}"/>
              </a:ext>
            </a:extLst>
          </p:cNvPr>
          <p:cNvSpPr txBox="1"/>
          <p:nvPr/>
        </p:nvSpPr>
        <p:spPr>
          <a:xfrm>
            <a:off x="1" y="4395"/>
            <a:ext cx="9143999" cy="553998"/>
          </a:xfrm>
          <a:prstGeom prst="rect">
            <a:avLst/>
          </a:prstGeom>
          <a:solidFill>
            <a:schemeClr val="accent2">
              <a:lumMod val="60000"/>
              <a:lumOff val="4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3000" dirty="0">
                <a:solidFill>
                  <a:schemeClr val="bg1"/>
                </a:solidFill>
                <a:effectLst/>
                <a:latin typeface="Arial" panose="020B0604020202020204" pitchFamily="34" charset="0"/>
                <a:ea typeface="Times New Roman" panose="02020603050405020304" pitchFamily="18" charset="0"/>
              </a:rPr>
              <a:t>And Satan Also Came.  Job 1:6 </a:t>
            </a:r>
            <a:endParaRPr kumimoji="0" lang="en-US" sz="30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0E8B058-B2A4-71A4-F9E1-E6329C99E55C}"/>
              </a:ext>
            </a:extLst>
          </p:cNvPr>
          <p:cNvSpPr txBox="1"/>
          <p:nvPr/>
        </p:nvSpPr>
        <p:spPr>
          <a:xfrm>
            <a:off x="436228" y="763398"/>
            <a:ext cx="8498047" cy="5725606"/>
          </a:xfrm>
          <a:prstGeom prst="rect">
            <a:avLst/>
          </a:prstGeom>
          <a:noFill/>
        </p:spPr>
        <p:txBody>
          <a:bodyPr wrap="square">
            <a:spAutoFit/>
          </a:bodyPr>
          <a:lstStyle/>
          <a:p>
            <a:pPr marL="0" marR="0">
              <a:spcBef>
                <a:spcPts val="0"/>
              </a:spcBef>
              <a:spcAft>
                <a:spcPts val="0"/>
              </a:spcAft>
            </a:pPr>
            <a:r>
              <a:rPr lang="en-US" sz="2700" b="1" dirty="0">
                <a:solidFill>
                  <a:srgbClr val="FF0000"/>
                </a:solidFill>
                <a:effectLst/>
                <a:ea typeface="Times New Roman" panose="02020603050405020304" pitchFamily="18" charset="0"/>
                <a:cs typeface="Times New Roman" panose="02020603050405020304" pitchFamily="18" charset="0"/>
              </a:rPr>
              <a:t>friend, Satan already has all the people of the world –</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b="1" dirty="0">
                <a:solidFill>
                  <a:srgbClr val="FF0000"/>
                </a:solidFill>
                <a:effectLst/>
                <a:ea typeface="Times New Roman" panose="02020603050405020304" pitchFamily="18" charset="0"/>
                <a:cs typeface="Times New Roman" panose="02020603050405020304" pitchFamily="18" charset="0"/>
              </a:rPr>
              <a:t>Now he wants YOU</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b="1" dirty="0">
                <a:solidFill>
                  <a:srgbClr val="FF0000"/>
                </a:solidFill>
                <a:effectLst/>
                <a:ea typeface="Times New Roman" panose="02020603050405020304" pitchFamily="18" charset="0"/>
                <a:cs typeface="Times New Roman" panose="02020603050405020304" pitchFamily="18" charset="0"/>
              </a:rPr>
              <a:t>Satan is more faithful in some congregations than some members –</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b="1" dirty="0">
                <a:solidFill>
                  <a:srgbClr val="FF0000"/>
                </a:solidFill>
                <a:effectLst/>
                <a:ea typeface="Times New Roman" panose="02020603050405020304" pitchFamily="18" charset="0"/>
                <a:cs typeface="Times New Roman" panose="02020603050405020304" pitchFamily="18" charset="0"/>
              </a:rPr>
              <a:t>He wants to come among us and lead us back into the world.</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dirty="0">
                <a:effectLst/>
                <a:ea typeface="Times New Roman" panose="02020603050405020304" pitchFamily="18" charset="0"/>
                <a:cs typeface="Times New Roman" panose="02020603050405020304" pitchFamily="18" charset="0"/>
              </a:rPr>
              <a:t> </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b="1" dirty="0">
                <a:solidFill>
                  <a:srgbClr val="FF0000"/>
                </a:solidFill>
                <a:effectLst/>
                <a:ea typeface="Times New Roman" panose="02020603050405020304" pitchFamily="18" charset="0"/>
                <a:cs typeface="Times New Roman" panose="02020603050405020304" pitchFamily="18" charset="0"/>
              </a:rPr>
              <a:t>Satan is our most dangerous enemy. </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dirty="0">
                <a:effectLst/>
                <a:ea typeface="Times New Roman" panose="02020603050405020304" pitchFamily="18" charset="0"/>
                <a:cs typeface="Times New Roman" panose="02020603050405020304" pitchFamily="18" charset="0"/>
              </a:rPr>
              <a:t> </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r>
              <a:rPr lang="en-US" sz="2700" dirty="0">
                <a:effectLst/>
                <a:ea typeface="Times New Roman" panose="02020603050405020304" pitchFamily="18" charset="0"/>
                <a:cs typeface="Times New Roman" panose="02020603050405020304" pitchFamily="18" charset="0"/>
              </a:rPr>
              <a:t>We must never forget that </a:t>
            </a:r>
            <a:r>
              <a:rPr lang="en-US" sz="2700" u="sng" dirty="0">
                <a:effectLst/>
                <a:ea typeface="Times New Roman" panose="02020603050405020304" pitchFamily="18" charset="0"/>
                <a:cs typeface="Times New Roman" panose="02020603050405020304" pitchFamily="18" charset="0"/>
              </a:rPr>
              <a:t>our life is the target of the devil</a:t>
            </a:r>
            <a:r>
              <a:rPr lang="en-US" sz="2700" dirty="0">
                <a:effectLst/>
                <a:ea typeface="Times New Roman" panose="02020603050405020304" pitchFamily="18" charset="0"/>
                <a:cs typeface="Times New Roman" panose="02020603050405020304" pitchFamily="18" charset="0"/>
              </a:rPr>
              <a:t>.</a:t>
            </a:r>
            <a:endParaRPr lang="en-US" sz="2700" dirty="0">
              <a:effectLst/>
              <a:ea typeface="Calibri" panose="020F0502020204030204" pitchFamily="34" charset="0"/>
              <a:cs typeface="Times New Roman" panose="02020603050405020304" pitchFamily="18" charset="0"/>
            </a:endParaRPr>
          </a:p>
          <a:p>
            <a:pPr marL="0" marR="0">
              <a:spcBef>
                <a:spcPts val="0"/>
              </a:spcBef>
              <a:spcAft>
                <a:spcPts val="0"/>
              </a:spcAft>
            </a:pPr>
            <a:endParaRPr lang="en-US" sz="27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2700" dirty="0">
                <a:effectLst/>
                <a:ea typeface="Times New Roman" panose="02020603050405020304" pitchFamily="18" charset="0"/>
                <a:cs typeface="Times New Roman" panose="02020603050405020304" pitchFamily="18" charset="0"/>
              </a:rPr>
              <a:t>This lesson takes a look at when Satan came among some people.</a:t>
            </a:r>
            <a:endParaRPr lang="en-US" sz="2700" dirty="0">
              <a:effectLst/>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0244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1146</TotalTime>
  <Words>3884</Words>
  <Application>Microsoft Office PowerPoint</Application>
  <PresentationFormat>On-screen Show (4:3)</PresentationFormat>
  <Paragraphs>244</Paragraphs>
  <Slides>35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35</vt:i4>
      </vt:variant>
    </vt:vector>
  </HeadingPairs>
  <TitlesOfParts>
    <vt:vector size="47" baseType="lpstr">
      <vt:lpstr>Arial</vt:lpstr>
      <vt:lpstr>Arial Unicode MS</vt:lpstr>
      <vt:lpstr>Calibri</vt:lpstr>
      <vt:lpstr>Calibri Light</vt:lpstr>
      <vt:lpstr>Ink Free</vt:lpstr>
      <vt:lpstr>Open Sans</vt:lpstr>
      <vt:lpstr>SBL Hebrew</vt:lpstr>
      <vt:lpstr>Times New Roman</vt:lpstr>
      <vt:lpstr>Retrospect</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11</cp:revision>
  <dcterms:created xsi:type="dcterms:W3CDTF">2023-11-13T11:08:09Z</dcterms:created>
  <dcterms:modified xsi:type="dcterms:W3CDTF">2023-11-20T11:17:07Z</dcterms:modified>
</cp:coreProperties>
</file>