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3"/>
  </p:notesMasterIdLst>
  <p:sldIdLst>
    <p:sldId id="265" r:id="rId3"/>
    <p:sldId id="528" r:id="rId4"/>
    <p:sldId id="529" r:id="rId5"/>
    <p:sldId id="499" r:id="rId6"/>
    <p:sldId id="531" r:id="rId7"/>
    <p:sldId id="501" r:id="rId8"/>
    <p:sldId id="521" r:id="rId9"/>
    <p:sldId id="522" r:id="rId10"/>
    <p:sldId id="502" r:id="rId11"/>
    <p:sldId id="504" r:id="rId12"/>
    <p:sldId id="505" r:id="rId13"/>
    <p:sldId id="532" r:id="rId14"/>
    <p:sldId id="503" r:id="rId15"/>
    <p:sldId id="506" r:id="rId16"/>
    <p:sldId id="507" r:id="rId17"/>
    <p:sldId id="525" r:id="rId18"/>
    <p:sldId id="508" r:id="rId19"/>
    <p:sldId id="509" r:id="rId20"/>
    <p:sldId id="510" r:id="rId21"/>
    <p:sldId id="513" r:id="rId22"/>
    <p:sldId id="526" r:id="rId23"/>
    <p:sldId id="511" r:id="rId24"/>
    <p:sldId id="512" r:id="rId25"/>
    <p:sldId id="515" r:id="rId26"/>
    <p:sldId id="514" r:id="rId27"/>
    <p:sldId id="516" r:id="rId28"/>
    <p:sldId id="518" r:id="rId29"/>
    <p:sldId id="517" r:id="rId30"/>
    <p:sldId id="519" r:id="rId31"/>
    <p:sldId id="52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5fACheAl5hfY70cxwUSiQ==" hashData="qp7AAhyPoZCVf586YTcN04m36lRf5DyhayKbqqdPt5jJR/q00qga6uAbrT1YmP8phjfpX9z1W+XYzZZMnIYL9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234CB-CF05-4EB6-9944-A6CA03D23FAE}" type="datetimeFigureOut">
              <a:rPr lang="en-US" smtClean="0"/>
              <a:t>11/19/2023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73A3F-8660-4209-99EC-87BE50B22487}" type="slidenum">
              <a:rPr lang="en-US" smtClean="0"/>
              <a:t>‹#›</a:t>
            </a:fld>
            <a:endParaRPr lang="en-US"/>
          </a:p>
        </p:txBody>
      </p:sp>
    </p:spTree>
    <p:extLst>
      <p:ext uri="{BB962C8B-B14F-4D97-AF65-F5344CB8AC3E}">
        <p14:creationId xmlns:p14="http://schemas.microsoft.com/office/powerpoint/2010/main" val="266620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677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5322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0539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2FDD70-1BDD-46EC-BBA3-AB402E4EF981}" type="datetime1">
              <a:rPr lang="en-US" smtClean="0"/>
              <a:t>11/19/2023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151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EBC7C-B115-4FC7-84CF-05C51FAED07C}" type="datetime1">
              <a:rPr lang="en-US" smtClean="0"/>
              <a:t>11/19/2023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161694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641212-BFD8-4862-A76B-9DE9CA9707D1}" type="datetime1">
              <a:rPr lang="en-US" smtClean="0"/>
              <a:t>11/19/2023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181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967D48-F74C-4681-8E8F-B1FE26BDF0B4}" type="datetime1">
              <a:rPr lang="en-US" smtClean="0"/>
              <a:t>11/19/2023</a:t>
            </a:fld>
            <a:endParaRPr lang="en-US"/>
          </a:p>
        </p:txBody>
      </p:sp>
      <p:sp>
        <p:nvSpPr>
          <p:cNvPr id="6" name="Footer Placeholder 5"/>
          <p:cNvSpPr>
            <a:spLocks noGrp="1"/>
          </p:cNvSpPr>
          <p:nvPr>
            <p:ph type="ftr" sz="quarter" idx="11"/>
          </p:nvPr>
        </p:nvSpPr>
        <p:spPr/>
        <p:txBody>
          <a:bodyPr/>
          <a:lstStyle/>
          <a:p>
            <a:r>
              <a:rPr lang="en-US"/>
              <a:t>b hastings  newlebanoncoc.com</a:t>
            </a:r>
          </a:p>
        </p:txBody>
      </p:sp>
      <p:sp>
        <p:nvSpPr>
          <p:cNvPr id="7" name="Slide Number Placeholder 6"/>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647432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55F1DF-69C2-4FBB-8802-3F19D318FA42}" type="datetime1">
              <a:rPr lang="en-US" smtClean="0"/>
              <a:t>11/19/2023</a:t>
            </a:fld>
            <a:endParaRPr lang="en-US"/>
          </a:p>
        </p:txBody>
      </p:sp>
      <p:sp>
        <p:nvSpPr>
          <p:cNvPr id="8" name="Footer Placeholder 7"/>
          <p:cNvSpPr>
            <a:spLocks noGrp="1"/>
          </p:cNvSpPr>
          <p:nvPr>
            <p:ph type="ftr" sz="quarter" idx="11"/>
          </p:nvPr>
        </p:nvSpPr>
        <p:spPr/>
        <p:txBody>
          <a:bodyPr/>
          <a:lstStyle/>
          <a:p>
            <a:r>
              <a:rPr lang="en-US"/>
              <a:t>b hastings  newlebanoncoc.com</a:t>
            </a:r>
          </a:p>
        </p:txBody>
      </p:sp>
      <p:sp>
        <p:nvSpPr>
          <p:cNvPr id="9" name="Slide Number Placeholder 8"/>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268857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C0568A-7A4F-4E9D-A686-D911892DED01}" type="datetime1">
              <a:rPr lang="en-US" smtClean="0"/>
              <a:t>11/19/2023</a:t>
            </a:fld>
            <a:endParaRPr lang="en-US"/>
          </a:p>
        </p:txBody>
      </p:sp>
      <p:sp>
        <p:nvSpPr>
          <p:cNvPr id="4" name="Footer Placeholder 3"/>
          <p:cNvSpPr>
            <a:spLocks noGrp="1"/>
          </p:cNvSpPr>
          <p:nvPr>
            <p:ph type="ftr" sz="quarter" idx="11"/>
          </p:nvPr>
        </p:nvSpPr>
        <p:spPr/>
        <p:txBody>
          <a:bodyPr/>
          <a:lstStyle/>
          <a:p>
            <a:r>
              <a:rPr lang="en-US"/>
              <a:t>b hastings  newlebanoncoc.com</a:t>
            </a:r>
          </a:p>
        </p:txBody>
      </p:sp>
      <p:sp>
        <p:nvSpPr>
          <p:cNvPr id="5" name="Slide Number Placeholder 4"/>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1807067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4BE06E-D89F-4A68-A265-2231CC6D26C4}" type="datetime1">
              <a:rPr lang="en-US" smtClean="0"/>
              <a:t>11/19/2023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b hastings  newlebanoncoc.com</a:t>
            </a:r>
          </a:p>
        </p:txBody>
      </p:sp>
      <p:sp>
        <p:nvSpPr>
          <p:cNvPr id="9" name="Slide Number Placeholder 8"/>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3960526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622AF3D-7FC0-40E0-A349-DF5E8BB903E2}" type="datetime1">
              <a:rPr lang="en-US" smtClean="0"/>
              <a:t>11/19/2023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b hastings  newlebanoncoc.com</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BD218C-446A-4E65-AF12-538F38115435}" type="slidenum">
              <a:rPr lang="en-US" smtClean="0"/>
              <a:t>‹#›</a:t>
            </a:fld>
            <a:endParaRPr lang="en-US"/>
          </a:p>
        </p:txBody>
      </p:sp>
    </p:spTree>
    <p:extLst>
      <p:ext uri="{BB962C8B-B14F-4D97-AF65-F5344CB8AC3E}">
        <p14:creationId xmlns:p14="http://schemas.microsoft.com/office/powerpoint/2010/main" val="327612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91230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3827C-982C-4BDB-BB86-52FA1565FCD8}" type="datetime1">
              <a:rPr lang="en-US" smtClean="0"/>
              <a:t>11/19/2023</a:t>
            </a:fld>
            <a:endParaRPr lang="en-US"/>
          </a:p>
        </p:txBody>
      </p:sp>
      <p:sp>
        <p:nvSpPr>
          <p:cNvPr id="6" name="Footer Placeholder 5"/>
          <p:cNvSpPr>
            <a:spLocks noGrp="1"/>
          </p:cNvSpPr>
          <p:nvPr>
            <p:ph type="ftr" sz="quarter" idx="11"/>
          </p:nvPr>
        </p:nvSpPr>
        <p:spPr/>
        <p:txBody>
          <a:bodyPr/>
          <a:lstStyle/>
          <a:p>
            <a:r>
              <a:rPr lang="en-US"/>
              <a:t>b hastings  newlebanoncoc.com</a:t>
            </a:r>
          </a:p>
        </p:txBody>
      </p:sp>
      <p:sp>
        <p:nvSpPr>
          <p:cNvPr id="7" name="Slide Number Placeholder 6"/>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1872078876"/>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FD7359-9C9C-4099-82F1-74DE1AB74E19}" type="datetime1">
              <a:rPr lang="en-US" smtClean="0"/>
              <a:t>11/19/2023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3219304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4C791-2397-490D-980F-BEA12C6A57FB}" type="datetime1">
              <a:rPr lang="en-US" smtClean="0"/>
              <a:t>11/19/2023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306963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2563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91138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5545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7241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3692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232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0961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11/19/2023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864246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53827C-982C-4BDB-BB86-52FA1565FCD8}" type="datetime1">
              <a:rPr lang="en-US" smtClean="0"/>
              <a:t>11/19/2023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b hastings  newlebanoncoc.com</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6BD218C-446A-4E65-AF12-538F38115435}"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6408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6" name="TextBox 5">
            <a:extLst>
              <a:ext uri="{FF2B5EF4-FFF2-40B4-BE49-F238E27FC236}">
                <a16:creationId xmlns:a16="http://schemas.microsoft.com/office/drawing/2014/main" id="{0B998B7E-73A0-EBC1-F7BC-42CCEFE3EB2B}"/>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5043D439-3999-4BF2-A661-6B4D3AF0D3C6}"/>
              </a:ext>
            </a:extLst>
          </p:cNvPr>
          <p:cNvSpPr txBox="1"/>
          <p:nvPr/>
        </p:nvSpPr>
        <p:spPr>
          <a:xfrm>
            <a:off x="553672" y="1392559"/>
            <a:ext cx="809537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2.Individual responsibility and choice.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D7BB212-4D26-D68A-5C98-92FF534BC986}"/>
              </a:ext>
            </a:extLst>
          </p:cNvPr>
          <p:cNvSpPr txBox="1"/>
          <p:nvPr/>
        </p:nvSpPr>
        <p:spPr>
          <a:xfrm>
            <a:off x="620786" y="2570416"/>
            <a:ext cx="7860484" cy="2954655"/>
          </a:xfrm>
          <a:prstGeom prst="rect">
            <a:avLst/>
          </a:prstGeom>
          <a:noFill/>
        </p:spPr>
        <p:txBody>
          <a:bodyPr wrap="square">
            <a:spAutoFit/>
          </a:bodyPr>
          <a:lstStyle/>
          <a:p>
            <a:r>
              <a:rPr lang="en-US" sz="3600" b="1" dirty="0">
                <a:solidFill>
                  <a:srgbClr val="0070C0"/>
                </a:solidFill>
              </a:rPr>
              <a:t>Phil. 4:8 </a:t>
            </a:r>
            <a:r>
              <a:rPr lang="en-US" sz="30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346375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D2AE73F0-A89B-4F61-99C2-43381216C9C3}"/>
              </a:ext>
            </a:extLst>
          </p:cNvPr>
          <p:cNvSpPr txBox="1"/>
          <p:nvPr/>
        </p:nvSpPr>
        <p:spPr>
          <a:xfrm>
            <a:off x="293614" y="2114026"/>
            <a:ext cx="7977930" cy="4027385"/>
          </a:xfrm>
          <a:prstGeom prst="rect">
            <a:avLst/>
          </a:prstGeom>
          <a:noFill/>
        </p:spPr>
        <p:txBody>
          <a:bodyPr wrap="square">
            <a:spAutoFit/>
          </a:bodyPr>
          <a:lstStyle/>
          <a:p>
            <a:pPr marL="457200" marR="0" lvl="0" indent="-457200">
              <a:lnSpc>
                <a:spcPct val="115000"/>
              </a:lnSpc>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Responsibility= ability to choose correct response.</a:t>
            </a:r>
          </a:p>
          <a:p>
            <a:pPr marL="457200" marR="0" lvl="0" indent="-457200">
              <a:lnSpc>
                <a:spcPct val="115000"/>
              </a:lnSpc>
              <a:spcBef>
                <a:spcPts val="0"/>
              </a:spcBef>
              <a:spcAft>
                <a:spcPts val="0"/>
              </a:spcAft>
              <a:buFont typeface="Arial" panose="020B0604020202020204" pitchFamily="34" charset="0"/>
              <a:buChar char="•"/>
            </a:pPr>
            <a:r>
              <a:rPr lang="en-US" sz="2800" dirty="0">
                <a:solidFill>
                  <a:srgbClr val="FF0000"/>
                </a:solidFill>
                <a:effectLst/>
                <a:ea typeface="Calibri" panose="020F0502020204030204" pitchFamily="34" charset="0"/>
                <a:cs typeface="Times New Roman" panose="02020603050405020304" pitchFamily="18" charset="0"/>
              </a:rPr>
              <a:t>Includes our thoughts, feelings, attitudes. Joseph had ability to control his feelings. So do we.</a:t>
            </a:r>
          </a:p>
          <a:p>
            <a:pPr marL="457200" marR="0" lvl="0" indent="-457200">
              <a:lnSpc>
                <a:spcPct val="115000"/>
              </a:lnSpc>
              <a:spcBef>
                <a:spcPts val="0"/>
              </a:spcBef>
              <a:spcAft>
                <a:spcPts val="0"/>
              </a:spcAft>
              <a:buFont typeface="Arial" panose="020B0604020202020204" pitchFamily="34" charset="0"/>
              <a:buChar char="•"/>
            </a:pPr>
            <a:r>
              <a:rPr lang="en-US" sz="2800" dirty="0">
                <a:solidFill>
                  <a:srgbClr val="0070C0"/>
                </a:solidFill>
                <a:effectLst/>
                <a:ea typeface="Calibri" panose="020F0502020204030204" pitchFamily="34" charset="0"/>
                <a:cs typeface="Times New Roman" panose="02020603050405020304" pitchFamily="18" charset="0"/>
              </a:rPr>
              <a:t>We can’t let anybody make us feel any way we don’t choose to feel.</a:t>
            </a:r>
          </a:p>
          <a:p>
            <a:pPr marL="457200" marR="0" lvl="0" indent="-457200">
              <a:lnSpc>
                <a:spcPct val="115000"/>
              </a:lnSpc>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If they could- they would have more control over us than we have over our self.</a:t>
            </a:r>
          </a:p>
          <a:p>
            <a:pPr marL="457200" marR="0" lvl="0" indent="-457200">
              <a:lnSpc>
                <a:spcPct val="115000"/>
              </a:lnSpc>
              <a:spcBef>
                <a:spcPts val="0"/>
              </a:spcBef>
              <a:spcAft>
                <a:spcPts val="1000"/>
              </a:spcAft>
              <a:buFont typeface="Arial" panose="020B0604020202020204" pitchFamily="34" charset="0"/>
              <a:buChar char="•"/>
            </a:pPr>
            <a:r>
              <a:rPr lang="en-US" sz="2800" dirty="0">
                <a:solidFill>
                  <a:srgbClr val="FF0000"/>
                </a:solidFill>
                <a:effectLst/>
                <a:ea typeface="Calibri" panose="020F0502020204030204" pitchFamily="34" charset="0"/>
                <a:cs typeface="Times New Roman" panose="02020603050405020304" pitchFamily="18" charset="0"/>
              </a:rPr>
              <a:t>Think about that and let that sink in.</a:t>
            </a:r>
          </a:p>
        </p:txBody>
      </p:sp>
      <p:sp>
        <p:nvSpPr>
          <p:cNvPr id="6" name="TextBox 5">
            <a:extLst>
              <a:ext uri="{FF2B5EF4-FFF2-40B4-BE49-F238E27FC236}">
                <a16:creationId xmlns:a16="http://schemas.microsoft.com/office/drawing/2014/main" id="{3F19C69F-7D49-8464-1ED0-F16CC7FE450A}"/>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2" name="TextBox 1">
            <a:extLst>
              <a:ext uri="{FF2B5EF4-FFF2-40B4-BE49-F238E27FC236}">
                <a16:creationId xmlns:a16="http://schemas.microsoft.com/office/drawing/2014/main" id="{570BD3C5-95F6-F540-6E58-5397951DA140}"/>
              </a:ext>
            </a:extLst>
          </p:cNvPr>
          <p:cNvSpPr txBox="1"/>
          <p:nvPr/>
        </p:nvSpPr>
        <p:spPr>
          <a:xfrm>
            <a:off x="553672" y="1392559"/>
            <a:ext cx="809537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Individual responsibility and choice.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6599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6" name="TextBox 5">
            <a:extLst>
              <a:ext uri="{FF2B5EF4-FFF2-40B4-BE49-F238E27FC236}">
                <a16:creationId xmlns:a16="http://schemas.microsoft.com/office/drawing/2014/main" id="{3F19C69F-7D49-8464-1ED0-F16CC7FE450A}"/>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2" name="TextBox 1">
            <a:extLst>
              <a:ext uri="{FF2B5EF4-FFF2-40B4-BE49-F238E27FC236}">
                <a16:creationId xmlns:a16="http://schemas.microsoft.com/office/drawing/2014/main" id="{570BD3C5-95F6-F540-6E58-5397951DA140}"/>
              </a:ext>
            </a:extLst>
          </p:cNvPr>
          <p:cNvSpPr txBox="1"/>
          <p:nvPr/>
        </p:nvSpPr>
        <p:spPr>
          <a:xfrm>
            <a:off x="553672" y="1392559"/>
            <a:ext cx="809537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Individual responsibility and choice.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pic>
        <p:nvPicPr>
          <p:cNvPr id="1026" name="Picture 2" descr="Hand controlling businessman on puppet strings">
            <a:extLst>
              <a:ext uri="{FF2B5EF4-FFF2-40B4-BE49-F238E27FC236}">
                <a16:creationId xmlns:a16="http://schemas.microsoft.com/office/drawing/2014/main" id="{7C14AA2A-480A-9FC4-6BCB-04ED4BAA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955" y="2002534"/>
            <a:ext cx="2978616" cy="425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2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6" name="TextBox 5">
            <a:extLst>
              <a:ext uri="{FF2B5EF4-FFF2-40B4-BE49-F238E27FC236}">
                <a16:creationId xmlns:a16="http://schemas.microsoft.com/office/drawing/2014/main" id="{B030A569-4CF7-F228-0CE4-3DBBBD78670F}"/>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91CA84BD-74F8-215C-A0EF-9D9081D11D48}"/>
              </a:ext>
            </a:extLst>
          </p:cNvPr>
          <p:cNvSpPr txBox="1"/>
          <p:nvPr/>
        </p:nvSpPr>
        <p:spPr>
          <a:xfrm>
            <a:off x="704674" y="1532200"/>
            <a:ext cx="458038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3. Concern for evil.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4E951B3-F23E-E5CD-B735-5C82A6FC5D59}"/>
              </a:ext>
            </a:extLst>
          </p:cNvPr>
          <p:cNvSpPr txBox="1"/>
          <p:nvPr/>
        </p:nvSpPr>
        <p:spPr>
          <a:xfrm>
            <a:off x="704674" y="2520378"/>
            <a:ext cx="7541704" cy="3108543"/>
          </a:xfrm>
          <a:prstGeom prst="rect">
            <a:avLst/>
          </a:prstGeom>
          <a:noFill/>
        </p:spPr>
        <p:txBody>
          <a:bodyPr wrap="square">
            <a:spAutoFit/>
          </a:bodyPr>
          <a:lstStyle/>
          <a:p>
            <a:r>
              <a:rPr lang="en-US" sz="3600" b="1" dirty="0">
                <a:solidFill>
                  <a:srgbClr val="0070C0"/>
                </a:solidFill>
              </a:rPr>
              <a:t>Gen. 37:2 </a:t>
            </a:r>
            <a:r>
              <a:rPr lang="en-US" sz="3200" dirty="0"/>
              <a:t>This is the history of Jacob. Joseph, being seventeen years old, was feeding the flock with his brothers. And the lad was with the sons of Bilhah and the sons of </a:t>
            </a:r>
            <a:r>
              <a:rPr lang="en-US" sz="3200" dirty="0" err="1"/>
              <a:t>Zilpah</a:t>
            </a:r>
            <a:r>
              <a:rPr lang="en-US" sz="3200" dirty="0"/>
              <a:t>, his father's wives; and Joseph </a:t>
            </a:r>
            <a:r>
              <a:rPr lang="en-US" sz="3200" u="sng" dirty="0"/>
              <a:t>brought a bad report of them to his father</a:t>
            </a:r>
            <a:r>
              <a:rPr lang="en-US" sz="3200" dirty="0"/>
              <a:t>.</a:t>
            </a:r>
          </a:p>
        </p:txBody>
      </p:sp>
    </p:spTree>
    <p:extLst>
      <p:ext uri="{BB962C8B-B14F-4D97-AF65-F5344CB8AC3E}">
        <p14:creationId xmlns:p14="http://schemas.microsoft.com/office/powerpoint/2010/main" val="138377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6C577F6E-F306-E9E9-CBDF-AB022CC597C8}"/>
              </a:ext>
            </a:extLst>
          </p:cNvPr>
          <p:cNvSpPr txBox="1"/>
          <p:nvPr/>
        </p:nvSpPr>
        <p:spPr>
          <a:xfrm>
            <a:off x="687897" y="2256639"/>
            <a:ext cx="7952764" cy="3517886"/>
          </a:xfrm>
          <a:prstGeom prst="rect">
            <a:avLst/>
          </a:prstGeom>
          <a:noFill/>
        </p:spPr>
        <p:txBody>
          <a:bodyPr wrap="square">
            <a:spAutoFit/>
          </a:bodyPr>
          <a:lstStyle/>
          <a:p>
            <a:pPr marL="342900" marR="0" lvl="0" indent="-342900">
              <a:lnSpc>
                <a:spcPct val="115000"/>
              </a:lnSpc>
              <a:spcBef>
                <a:spcPts val="0"/>
              </a:spcBef>
              <a:spcAft>
                <a:spcPts val="0"/>
              </a:spcAft>
              <a:buFont typeface="+mj-lt"/>
              <a:buAutoNum type="arabicPeriod"/>
            </a:pPr>
            <a:r>
              <a:rPr lang="en-US" sz="3200" dirty="0">
                <a:effectLst/>
                <a:ea typeface="Calibri" panose="020F0502020204030204" pitchFamily="34" charset="0"/>
                <a:cs typeface="Times New Roman" panose="02020603050405020304" pitchFamily="18" charset="0"/>
              </a:rPr>
              <a:t>We need to learn Silence gives approval.</a:t>
            </a:r>
          </a:p>
          <a:p>
            <a:pPr marL="342900" marR="0" lvl="0" indent="-342900">
              <a:lnSpc>
                <a:spcPct val="115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3200" dirty="0">
                <a:solidFill>
                  <a:srgbClr val="FF0000"/>
                </a:solidFill>
                <a:effectLst/>
                <a:ea typeface="Calibri" panose="020F0502020204030204" pitchFamily="34" charset="0"/>
                <a:cs typeface="Times New Roman" panose="02020603050405020304" pitchFamily="18" charset="0"/>
              </a:rPr>
              <a:t>Do we keep quiet about wrong or speak out against it?</a:t>
            </a:r>
          </a:p>
          <a:p>
            <a:pPr marL="342900" marR="0" lvl="0" indent="-342900">
              <a:spcBef>
                <a:spcPts val="0"/>
              </a:spcBef>
              <a:spcAft>
                <a:spcPts val="0"/>
              </a:spcAft>
              <a:buFont typeface="+mj-lt"/>
              <a:buAutoNum type="arabicPeriod"/>
            </a:pPr>
            <a:endParaRPr lang="en-US" sz="1200" dirty="0">
              <a:solidFill>
                <a:srgbClr val="FF0000"/>
              </a:solidFill>
              <a:effectLst/>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mj-lt"/>
              <a:buAutoNum type="arabicPeriod"/>
            </a:pPr>
            <a:r>
              <a:rPr lang="en-US" sz="3200" dirty="0">
                <a:solidFill>
                  <a:srgbClr val="0070C0"/>
                </a:solidFill>
                <a:effectLst/>
                <a:ea typeface="Calibri" panose="020F0502020204030204" pitchFamily="34" charset="0"/>
                <a:cs typeface="Times New Roman" panose="02020603050405020304" pitchFamily="18" charset="0"/>
              </a:rPr>
              <a:t>Do we talk to people in sin, or keep our mouths shut and let them keep going down the road to hell.</a:t>
            </a:r>
          </a:p>
        </p:txBody>
      </p:sp>
      <p:sp>
        <p:nvSpPr>
          <p:cNvPr id="6" name="TextBox 5">
            <a:extLst>
              <a:ext uri="{FF2B5EF4-FFF2-40B4-BE49-F238E27FC236}">
                <a16:creationId xmlns:a16="http://schemas.microsoft.com/office/drawing/2014/main" id="{14713444-4F88-7F48-F30A-06FCB7A84299}"/>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2" name="TextBox 1">
            <a:extLst>
              <a:ext uri="{FF2B5EF4-FFF2-40B4-BE49-F238E27FC236}">
                <a16:creationId xmlns:a16="http://schemas.microsoft.com/office/drawing/2014/main" id="{997663D9-8356-26EF-00B8-0B9F903C9190}"/>
              </a:ext>
            </a:extLst>
          </p:cNvPr>
          <p:cNvSpPr txBox="1"/>
          <p:nvPr/>
        </p:nvSpPr>
        <p:spPr>
          <a:xfrm>
            <a:off x="704674" y="1532200"/>
            <a:ext cx="458038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Concern for evil.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87259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6" name="TextBox 5">
            <a:extLst>
              <a:ext uri="{FF2B5EF4-FFF2-40B4-BE49-F238E27FC236}">
                <a16:creationId xmlns:a16="http://schemas.microsoft.com/office/drawing/2014/main" id="{A776F726-CCB1-30B6-6CC7-3C7D76B06A86}"/>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B9864224-58EB-F940-7C56-1A96DD8AC276}"/>
              </a:ext>
            </a:extLst>
          </p:cNvPr>
          <p:cNvSpPr txBox="1"/>
          <p:nvPr/>
        </p:nvSpPr>
        <p:spPr>
          <a:xfrm>
            <a:off x="587227" y="1207100"/>
            <a:ext cx="7088699"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4. Purity  Gen. 39:7-12</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620C79D-5CA3-5DD7-5D74-B7E6C6A9B843}"/>
              </a:ext>
            </a:extLst>
          </p:cNvPr>
          <p:cNvSpPr txBox="1"/>
          <p:nvPr/>
        </p:nvSpPr>
        <p:spPr>
          <a:xfrm>
            <a:off x="612396" y="1906848"/>
            <a:ext cx="7835320" cy="4308872"/>
          </a:xfrm>
          <a:prstGeom prst="rect">
            <a:avLst/>
          </a:prstGeom>
          <a:noFill/>
        </p:spPr>
        <p:txBody>
          <a:bodyPr wrap="square">
            <a:spAutoFit/>
          </a:bodyPr>
          <a:lstStyle/>
          <a:p>
            <a:r>
              <a:rPr lang="en-US" sz="3200" b="1" dirty="0">
                <a:solidFill>
                  <a:srgbClr val="0070C0"/>
                </a:solidFill>
              </a:rPr>
              <a:t>Gen 39:7 </a:t>
            </a:r>
            <a:r>
              <a:rPr lang="en-US" sz="2000" dirty="0"/>
              <a:t>And it came to pass after these things that his master's wife cast longing eyes on Joseph, and she said, "Lie with me."</a:t>
            </a:r>
          </a:p>
          <a:p>
            <a:r>
              <a:rPr lang="en-US" sz="2000" b="1" dirty="0">
                <a:solidFill>
                  <a:srgbClr val="0070C0"/>
                </a:solidFill>
              </a:rPr>
              <a:t> 8 </a:t>
            </a:r>
            <a:r>
              <a:rPr lang="en-US" sz="2000" dirty="0"/>
              <a:t>But he refused and said to his master's wife, "Look, my master does not know what is with me in the house, and he has committed all that he has to my hand.</a:t>
            </a:r>
          </a:p>
          <a:p>
            <a:r>
              <a:rPr lang="en-US" b="1" dirty="0">
                <a:solidFill>
                  <a:srgbClr val="0070C0"/>
                </a:solidFill>
              </a:rPr>
              <a:t> 9 </a:t>
            </a:r>
            <a:r>
              <a:rPr lang="en-US" dirty="0"/>
              <a:t>"There is no one greater in this house than I, nor has he kept back anything from me but you, because you are his wife. How then can I do this great wickedness, and sin against God?"</a:t>
            </a:r>
          </a:p>
          <a:p>
            <a:r>
              <a:rPr lang="en-US" b="1" dirty="0">
                <a:solidFill>
                  <a:srgbClr val="0070C0"/>
                </a:solidFill>
              </a:rPr>
              <a:t> 10 </a:t>
            </a:r>
            <a:r>
              <a:rPr lang="en-US" dirty="0"/>
              <a:t>So it was, as she spoke to Joseph day by day, that he did not heed her, to lie with her or to be with her.</a:t>
            </a:r>
          </a:p>
          <a:p>
            <a:r>
              <a:rPr lang="en-US" b="1" dirty="0">
                <a:solidFill>
                  <a:srgbClr val="0070C0"/>
                </a:solidFill>
              </a:rPr>
              <a:t> 11 </a:t>
            </a:r>
            <a:r>
              <a:rPr lang="en-US" dirty="0"/>
              <a:t>But it happened about this time, when Joseph went into the house to do his work, and none of the men of the house was inside,</a:t>
            </a:r>
          </a:p>
          <a:p>
            <a:r>
              <a:rPr lang="en-US" b="1" dirty="0">
                <a:solidFill>
                  <a:srgbClr val="0070C0"/>
                </a:solidFill>
              </a:rPr>
              <a:t> 12 </a:t>
            </a:r>
            <a:r>
              <a:rPr lang="en-US" dirty="0"/>
              <a:t>that she caught him by his garment, saying, "Lie with me." But he left his garment in her hand, and fled and ran outside.</a:t>
            </a:r>
          </a:p>
        </p:txBody>
      </p:sp>
    </p:spTree>
    <p:extLst>
      <p:ext uri="{BB962C8B-B14F-4D97-AF65-F5344CB8AC3E}">
        <p14:creationId xmlns:p14="http://schemas.microsoft.com/office/powerpoint/2010/main" val="178777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2" name="TextBox 1">
            <a:extLst>
              <a:ext uri="{FF2B5EF4-FFF2-40B4-BE49-F238E27FC236}">
                <a16:creationId xmlns:a16="http://schemas.microsoft.com/office/drawing/2014/main" id="{C866C67A-7F12-561C-2BC2-A04B655C582D}"/>
              </a:ext>
            </a:extLst>
          </p:cNvPr>
          <p:cNvSpPr txBox="1"/>
          <p:nvPr/>
        </p:nvSpPr>
        <p:spPr>
          <a:xfrm>
            <a:off x="486561" y="2164360"/>
            <a:ext cx="8112154" cy="3816429"/>
          </a:xfrm>
          <a:prstGeom prst="rect">
            <a:avLst/>
          </a:prstGeom>
          <a:noFill/>
        </p:spPr>
        <p:txBody>
          <a:bodyPr wrap="square">
            <a:spAutoFit/>
          </a:bodyPr>
          <a:lstStyle/>
          <a:p>
            <a:pPr marL="457200" marR="0" indent="-457200">
              <a:spcBef>
                <a:spcPts val="0"/>
              </a:spcBef>
              <a:spcAft>
                <a:spcPts val="1000"/>
              </a:spcAft>
              <a:buFont typeface="Arial" panose="020B0604020202020204" pitchFamily="34" charset="0"/>
              <a:buChar char="•"/>
            </a:pPr>
            <a:r>
              <a:rPr lang="en-US" sz="3100" dirty="0">
                <a:effectLst/>
                <a:ea typeface="Calibri" panose="020F0502020204030204" pitchFamily="34" charset="0"/>
                <a:cs typeface="Times New Roman" panose="02020603050405020304" pitchFamily="18" charset="0"/>
              </a:rPr>
              <a:t>Glass of water with foreign matter mixed in. – Contaminated!</a:t>
            </a:r>
          </a:p>
          <a:p>
            <a:pPr marL="457200" marR="0" indent="-457200">
              <a:spcBef>
                <a:spcPts val="0"/>
              </a:spcBef>
              <a:spcAft>
                <a:spcPts val="1000"/>
              </a:spcAft>
              <a:buFont typeface="Arial" panose="020B0604020202020204" pitchFamily="34" charset="0"/>
              <a:buChar char="•"/>
            </a:pPr>
            <a:r>
              <a:rPr lang="en-US" sz="3100" dirty="0">
                <a:solidFill>
                  <a:srgbClr val="FF0000"/>
                </a:solidFill>
                <a:effectLst/>
                <a:ea typeface="Calibri" panose="020F0502020204030204" pitchFamily="34" charset="0"/>
                <a:cs typeface="Times New Roman" panose="02020603050405020304" pitchFamily="18" charset="0"/>
              </a:rPr>
              <a:t> We can not have the world mixed in to our lives.</a:t>
            </a:r>
          </a:p>
          <a:p>
            <a:pPr marL="457200" marR="0" indent="-457200">
              <a:spcBef>
                <a:spcPts val="0"/>
              </a:spcBef>
              <a:spcAft>
                <a:spcPts val="1000"/>
              </a:spcAft>
              <a:buFont typeface="Arial" panose="020B0604020202020204" pitchFamily="34" charset="0"/>
              <a:buChar char="•"/>
            </a:pPr>
            <a:r>
              <a:rPr lang="en-US" sz="3100" dirty="0">
                <a:solidFill>
                  <a:srgbClr val="0070C0"/>
                </a:solidFill>
                <a:effectLst/>
                <a:ea typeface="Calibri" panose="020F0502020204030204" pitchFamily="34" charset="0"/>
                <a:cs typeface="Times New Roman" panose="02020603050405020304" pitchFamily="18" charset="0"/>
              </a:rPr>
              <a:t>We are personal ambassadors for the king of kings.</a:t>
            </a:r>
          </a:p>
          <a:p>
            <a:pPr marL="457200" marR="0" indent="-457200">
              <a:spcBef>
                <a:spcPts val="0"/>
              </a:spcBef>
              <a:spcAft>
                <a:spcPts val="1000"/>
              </a:spcAft>
              <a:buFont typeface="Arial" panose="020B0604020202020204" pitchFamily="34" charset="0"/>
              <a:buChar char="•"/>
            </a:pPr>
            <a:r>
              <a:rPr lang="en-US" sz="3100" dirty="0">
                <a:effectLst/>
                <a:ea typeface="Calibri" panose="020F0502020204030204" pitchFamily="34" charset="0"/>
                <a:cs typeface="Times New Roman" panose="02020603050405020304" pitchFamily="18" charset="0"/>
              </a:rPr>
              <a:t>Flee sin like Joseph did.</a:t>
            </a:r>
          </a:p>
        </p:txBody>
      </p:sp>
      <p:sp>
        <p:nvSpPr>
          <p:cNvPr id="4" name="TextBox 3">
            <a:extLst>
              <a:ext uri="{FF2B5EF4-FFF2-40B4-BE49-F238E27FC236}">
                <a16:creationId xmlns:a16="http://schemas.microsoft.com/office/drawing/2014/main" id="{D882E460-8702-6A80-341A-8AF8872ACF78}"/>
              </a:ext>
            </a:extLst>
          </p:cNvPr>
          <p:cNvSpPr txBox="1"/>
          <p:nvPr/>
        </p:nvSpPr>
        <p:spPr>
          <a:xfrm>
            <a:off x="587227" y="1114821"/>
            <a:ext cx="7088699"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 Purity  Gen. 39:7-12</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87737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6" name="TextBox 5">
            <a:extLst>
              <a:ext uri="{FF2B5EF4-FFF2-40B4-BE49-F238E27FC236}">
                <a16:creationId xmlns:a16="http://schemas.microsoft.com/office/drawing/2014/main" id="{4AA64898-D733-DD70-087C-901A50285E28}"/>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A25A8AC7-070F-C0C6-2786-50795C43F5B2}"/>
              </a:ext>
            </a:extLst>
          </p:cNvPr>
          <p:cNvSpPr txBox="1"/>
          <p:nvPr/>
        </p:nvSpPr>
        <p:spPr>
          <a:xfrm>
            <a:off x="604005" y="1416825"/>
            <a:ext cx="8196045"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5. Do what is right, not what is popular.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B98D5FA-0ECC-7F46-2BFE-3A8F71AF043F}"/>
              </a:ext>
            </a:extLst>
          </p:cNvPr>
          <p:cNvSpPr txBox="1"/>
          <p:nvPr/>
        </p:nvSpPr>
        <p:spPr>
          <a:xfrm>
            <a:off x="696286" y="2189527"/>
            <a:ext cx="7927597" cy="3877985"/>
          </a:xfrm>
          <a:prstGeom prst="rect">
            <a:avLst/>
          </a:prstGeom>
          <a:noFill/>
        </p:spPr>
        <p:txBody>
          <a:bodyPr wrap="square">
            <a:spAutoFit/>
          </a:bodyPr>
          <a:lstStyle/>
          <a:p>
            <a:r>
              <a:rPr lang="en-US" sz="3600" b="1" dirty="0">
                <a:solidFill>
                  <a:srgbClr val="0070C0"/>
                </a:solidFill>
              </a:rPr>
              <a:t>Rom. 12:1 </a:t>
            </a:r>
            <a:r>
              <a:rPr lang="en-US" sz="3000" dirty="0"/>
              <a:t>I beseech you therefore, brethren, by the mercies of God, that you present your bodies a living sacrifice, holy, acceptable to God, which is your reasonable service.</a:t>
            </a:r>
          </a:p>
          <a:p>
            <a:r>
              <a:rPr lang="en-US" sz="3000" b="1" dirty="0">
                <a:solidFill>
                  <a:srgbClr val="0070C0"/>
                </a:solidFill>
              </a:rPr>
              <a:t> 2 </a:t>
            </a:r>
            <a:r>
              <a:rPr lang="en-US" sz="3000" dirty="0"/>
              <a:t>And do not be conformed to this world, but be transformed by the renewing of your mind, that you may prove what is that good and acceptable and perfect will of God.</a:t>
            </a:r>
          </a:p>
        </p:txBody>
      </p:sp>
    </p:spTree>
    <p:extLst>
      <p:ext uri="{BB962C8B-B14F-4D97-AF65-F5344CB8AC3E}">
        <p14:creationId xmlns:p14="http://schemas.microsoft.com/office/powerpoint/2010/main" val="272116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59EB9B8C-6272-A861-33DB-D5FA691D1F7C}"/>
              </a:ext>
            </a:extLst>
          </p:cNvPr>
          <p:cNvSpPr txBox="1"/>
          <p:nvPr/>
        </p:nvSpPr>
        <p:spPr>
          <a:xfrm>
            <a:off x="318783" y="2342111"/>
            <a:ext cx="8405766" cy="3236848"/>
          </a:xfrm>
          <a:prstGeom prst="rect">
            <a:avLst/>
          </a:prstGeom>
          <a:noFill/>
        </p:spPr>
        <p:txBody>
          <a:bodyPr wrap="square">
            <a:spAutoFit/>
          </a:bodyPr>
          <a:lstStyle/>
          <a:p>
            <a:pPr marL="571500" marR="0" lvl="0" indent="-571500">
              <a:lnSpc>
                <a:spcPct val="115000"/>
              </a:lnSpc>
              <a:spcBef>
                <a:spcPts val="0"/>
              </a:spcBef>
              <a:spcAft>
                <a:spcPts val="0"/>
              </a:spcAft>
              <a:buFont typeface="Arial" panose="020B0604020202020204" pitchFamily="34" charset="0"/>
              <a:buChar char="•"/>
            </a:pPr>
            <a:r>
              <a:rPr lang="en-US" sz="3600" dirty="0">
                <a:effectLst/>
                <a:ea typeface="Calibri" panose="020F0502020204030204" pitchFamily="34" charset="0"/>
                <a:cs typeface="Times New Roman" panose="02020603050405020304" pitchFamily="18" charset="0"/>
              </a:rPr>
              <a:t>Joseph had a moral compass.</a:t>
            </a:r>
          </a:p>
          <a:p>
            <a:pPr marL="571500" marR="0" lvl="0" indent="-571500">
              <a:lnSpc>
                <a:spcPct val="115000"/>
              </a:lnSpc>
              <a:spcBef>
                <a:spcPts val="0"/>
              </a:spcBef>
              <a:spcAft>
                <a:spcPts val="0"/>
              </a:spcAft>
              <a:buFont typeface="Arial" panose="020B0604020202020204" pitchFamily="34" charset="0"/>
              <a:buChar char="•"/>
            </a:pPr>
            <a:r>
              <a:rPr lang="en-US" sz="3600" dirty="0">
                <a:solidFill>
                  <a:srgbClr val="FF0000"/>
                </a:solidFill>
                <a:effectLst/>
                <a:ea typeface="Calibri" panose="020F0502020204030204" pitchFamily="34" charset="0"/>
                <a:cs typeface="Times New Roman" panose="02020603050405020304" pitchFamily="18" charset="0"/>
              </a:rPr>
              <a:t>Pressure to do wrong.</a:t>
            </a:r>
          </a:p>
          <a:p>
            <a:pPr marL="571500" marR="0" lvl="0" indent="-571500">
              <a:lnSpc>
                <a:spcPct val="115000"/>
              </a:lnSpc>
              <a:spcBef>
                <a:spcPts val="0"/>
              </a:spcBef>
              <a:spcAft>
                <a:spcPts val="0"/>
              </a:spcAft>
              <a:buFont typeface="Arial" panose="020B0604020202020204" pitchFamily="34" charset="0"/>
              <a:buChar char="•"/>
            </a:pPr>
            <a:r>
              <a:rPr lang="en-US" sz="3600" dirty="0">
                <a:solidFill>
                  <a:srgbClr val="0070C0"/>
                </a:solidFill>
                <a:effectLst/>
                <a:ea typeface="Calibri" panose="020F0502020204030204" pitchFamily="34" charset="0"/>
                <a:cs typeface="Times New Roman" panose="02020603050405020304" pitchFamily="18" charset="0"/>
              </a:rPr>
              <a:t>Rejected by his family.</a:t>
            </a:r>
          </a:p>
          <a:p>
            <a:pPr marL="571500" marR="0" lvl="0" indent="-571500">
              <a:lnSpc>
                <a:spcPct val="115000"/>
              </a:lnSpc>
              <a:spcBef>
                <a:spcPts val="0"/>
              </a:spcBef>
              <a:spcAft>
                <a:spcPts val="0"/>
              </a:spcAft>
              <a:buFont typeface="Arial" panose="020B0604020202020204" pitchFamily="34" charset="0"/>
              <a:buChar char="•"/>
            </a:pPr>
            <a:r>
              <a:rPr lang="en-US" sz="3600" dirty="0">
                <a:effectLst/>
                <a:ea typeface="Calibri" panose="020F0502020204030204" pitchFamily="34" charset="0"/>
                <a:cs typeface="Times New Roman" panose="02020603050405020304" pitchFamily="18" charset="0"/>
              </a:rPr>
              <a:t>Away from home.</a:t>
            </a:r>
          </a:p>
          <a:p>
            <a:pPr marL="571500" marR="0" lvl="0" indent="-571500">
              <a:lnSpc>
                <a:spcPct val="115000"/>
              </a:lnSpc>
              <a:spcBef>
                <a:spcPts val="0"/>
              </a:spcBef>
              <a:spcAft>
                <a:spcPts val="1000"/>
              </a:spcAft>
              <a:buFont typeface="Arial" panose="020B0604020202020204" pitchFamily="34" charset="0"/>
              <a:buChar char="•"/>
            </a:pPr>
            <a:r>
              <a:rPr lang="en-US" sz="3600" dirty="0">
                <a:solidFill>
                  <a:srgbClr val="FF0000"/>
                </a:solidFill>
                <a:effectLst/>
                <a:ea typeface="Calibri" panose="020F0502020204030204" pitchFamily="34" charset="0"/>
                <a:cs typeface="Times New Roman" panose="02020603050405020304" pitchFamily="18" charset="0"/>
              </a:rPr>
              <a:t>Living in an immoral and idolatrous land</a:t>
            </a:r>
            <a:r>
              <a:rPr lang="en-US" sz="3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DE6961C-1DA0-FF7A-C364-4F8925A10D84}"/>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2" name="TextBox 1">
            <a:extLst>
              <a:ext uri="{FF2B5EF4-FFF2-40B4-BE49-F238E27FC236}">
                <a16:creationId xmlns:a16="http://schemas.microsoft.com/office/drawing/2014/main" id="{F9414ADB-2FB3-FCD9-9F5F-1955588960BF}"/>
              </a:ext>
            </a:extLst>
          </p:cNvPr>
          <p:cNvSpPr txBox="1"/>
          <p:nvPr/>
        </p:nvSpPr>
        <p:spPr>
          <a:xfrm>
            <a:off x="528504" y="1450381"/>
            <a:ext cx="8196045"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 Do what is right, not what is popular.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634876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9" name="TextBox 8">
            <a:extLst>
              <a:ext uri="{FF2B5EF4-FFF2-40B4-BE49-F238E27FC236}">
                <a16:creationId xmlns:a16="http://schemas.microsoft.com/office/drawing/2014/main" id="{75C0D6F3-5C01-7483-FD56-C2810D9DB856}"/>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4" name="TextBox 3">
            <a:extLst>
              <a:ext uri="{FF2B5EF4-FFF2-40B4-BE49-F238E27FC236}">
                <a16:creationId xmlns:a16="http://schemas.microsoft.com/office/drawing/2014/main" id="{BD3D5F09-772C-9BDE-8B49-FB0F4B9F8A66}"/>
              </a:ext>
            </a:extLst>
          </p:cNvPr>
          <p:cNvSpPr txBox="1"/>
          <p:nvPr/>
        </p:nvSpPr>
        <p:spPr>
          <a:xfrm>
            <a:off x="830509" y="1577117"/>
            <a:ext cx="458038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6. Sin is against God.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446B843-91BC-1A03-875B-3BE0ACF5B1E4}"/>
              </a:ext>
            </a:extLst>
          </p:cNvPr>
          <p:cNvSpPr txBox="1"/>
          <p:nvPr/>
        </p:nvSpPr>
        <p:spPr>
          <a:xfrm>
            <a:off x="788564" y="2659310"/>
            <a:ext cx="7692705" cy="2769989"/>
          </a:xfrm>
          <a:prstGeom prst="rect">
            <a:avLst/>
          </a:prstGeom>
          <a:noFill/>
        </p:spPr>
        <p:txBody>
          <a:bodyPr wrap="square">
            <a:spAutoFit/>
          </a:bodyPr>
          <a:lstStyle/>
          <a:p>
            <a:r>
              <a:rPr lang="en-US" sz="3800" b="1" dirty="0">
                <a:solidFill>
                  <a:srgbClr val="0070C0"/>
                </a:solidFill>
              </a:rPr>
              <a:t>Gen. 39:9 </a:t>
            </a:r>
            <a:r>
              <a:rPr lang="en-US" sz="3400" dirty="0"/>
              <a:t>"There is no one greater in this house than I, nor has he kept back anything from me but you, because you are his wife. How then can I do this great wickedness, and sin against God?"</a:t>
            </a:r>
          </a:p>
        </p:txBody>
      </p:sp>
    </p:spTree>
    <p:extLst>
      <p:ext uri="{BB962C8B-B14F-4D97-AF65-F5344CB8AC3E}">
        <p14:creationId xmlns:p14="http://schemas.microsoft.com/office/powerpoint/2010/main" val="401270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E5C5A084-6894-1686-32DA-DB85B78B7679}"/>
              </a:ext>
            </a:extLst>
          </p:cNvPr>
          <p:cNvSpPr txBox="1"/>
          <p:nvPr/>
        </p:nvSpPr>
        <p:spPr>
          <a:xfrm>
            <a:off x="612397" y="1484852"/>
            <a:ext cx="8086986" cy="4093428"/>
          </a:xfrm>
          <a:prstGeom prst="rect">
            <a:avLst/>
          </a:prstGeom>
          <a:noFill/>
        </p:spPr>
        <p:txBody>
          <a:bodyPr wrap="square">
            <a:spAutoFit/>
          </a:bodyPr>
          <a:lstStyle/>
          <a:p>
            <a:r>
              <a:rPr lang="en-US" sz="3600" b="1" dirty="0">
                <a:solidFill>
                  <a:srgbClr val="0070C0"/>
                </a:solidFill>
              </a:rPr>
              <a:t>Gen. 39:1</a:t>
            </a:r>
            <a:r>
              <a:rPr lang="en-US" sz="3200" dirty="0">
                <a:solidFill>
                  <a:srgbClr val="0070C0"/>
                </a:solidFill>
              </a:rPr>
              <a:t> </a:t>
            </a:r>
            <a:r>
              <a:rPr lang="en-US" sz="2800" dirty="0"/>
              <a:t>Now Joseph had been taken down to Egypt. And Potiphar, an officer of Pharaoh, captain of the guard, an Egyptian, bought him from the Ishmaelites who had taken him down there.</a:t>
            </a:r>
          </a:p>
          <a:p>
            <a:r>
              <a:rPr lang="en-US" sz="2800" b="1" dirty="0">
                <a:solidFill>
                  <a:srgbClr val="0070C0"/>
                </a:solidFill>
              </a:rPr>
              <a:t> 2 </a:t>
            </a:r>
            <a:r>
              <a:rPr lang="en-US" sz="2800" dirty="0"/>
              <a:t>The LORD was with Joseph, and he was a successful man; and he was in the house of his master the Egyptian.</a:t>
            </a:r>
          </a:p>
          <a:p>
            <a:r>
              <a:rPr lang="en-US" sz="2800" b="1" dirty="0">
                <a:solidFill>
                  <a:srgbClr val="0070C0"/>
                </a:solidFill>
              </a:rPr>
              <a:t> 3 </a:t>
            </a:r>
            <a:r>
              <a:rPr lang="en-US" sz="2800" dirty="0"/>
              <a:t>And his master saw that the LORD was with him and that the LORD made all he did to prosper in his hand.</a:t>
            </a:r>
          </a:p>
        </p:txBody>
      </p:sp>
    </p:spTree>
    <p:extLst>
      <p:ext uri="{BB962C8B-B14F-4D97-AF65-F5344CB8AC3E}">
        <p14:creationId xmlns:p14="http://schemas.microsoft.com/office/powerpoint/2010/main" val="161740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FCB907F2-C728-761E-7D66-9329CC628B1A}"/>
              </a:ext>
            </a:extLst>
          </p:cNvPr>
          <p:cNvSpPr txBox="1"/>
          <p:nvPr/>
        </p:nvSpPr>
        <p:spPr>
          <a:xfrm>
            <a:off x="503339" y="2212259"/>
            <a:ext cx="7961153" cy="4027385"/>
          </a:xfrm>
          <a:prstGeom prst="rect">
            <a:avLst/>
          </a:prstGeom>
          <a:noFill/>
        </p:spPr>
        <p:txBody>
          <a:bodyPr wrap="square">
            <a:spAutoFit/>
          </a:bodyPr>
          <a:lstStyle/>
          <a:p>
            <a:pPr marL="457200" marR="0" lvl="0" indent="-457200">
              <a:lnSpc>
                <a:spcPct val="115000"/>
              </a:lnSpc>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“You lied to me. You hurt me. You offended me. You sinned against me.”</a:t>
            </a:r>
          </a:p>
          <a:p>
            <a:pPr marL="457200" marR="0" lvl="0" indent="-457200">
              <a:lnSpc>
                <a:spcPct val="115000"/>
              </a:lnSpc>
              <a:spcBef>
                <a:spcPts val="0"/>
              </a:spcBef>
              <a:spcAft>
                <a:spcPts val="0"/>
              </a:spcAft>
              <a:buFont typeface="Arial" panose="020B0604020202020204" pitchFamily="34" charset="0"/>
              <a:buChar char="•"/>
            </a:pPr>
            <a:r>
              <a:rPr lang="en-US" sz="2800" dirty="0">
                <a:solidFill>
                  <a:srgbClr val="FF0000"/>
                </a:solidFill>
                <a:effectLst/>
                <a:ea typeface="Calibri" panose="020F0502020204030204" pitchFamily="34" charset="0"/>
                <a:cs typeface="Times New Roman" panose="02020603050405020304" pitchFamily="18" charset="0"/>
              </a:rPr>
              <a:t>Joseph realized he was not center of universe.</a:t>
            </a:r>
          </a:p>
          <a:p>
            <a:pPr marL="457200" marR="0" lvl="0" indent="-457200">
              <a:lnSpc>
                <a:spcPct val="115000"/>
              </a:lnSpc>
              <a:spcBef>
                <a:spcPts val="0"/>
              </a:spcBef>
              <a:spcAft>
                <a:spcPts val="0"/>
              </a:spcAft>
              <a:buFont typeface="Arial" panose="020B0604020202020204" pitchFamily="34" charset="0"/>
              <a:buChar char="•"/>
            </a:pPr>
            <a:r>
              <a:rPr lang="en-US" sz="2800" dirty="0">
                <a:solidFill>
                  <a:srgbClr val="0070C0"/>
                </a:solidFill>
                <a:effectLst/>
                <a:ea typeface="Calibri" panose="020F0502020204030204" pitchFamily="34" charset="0"/>
                <a:cs typeface="Times New Roman" panose="02020603050405020304" pitchFamily="18" charset="0"/>
              </a:rPr>
              <a:t>Joseph recognized we have no laws. Only God has a law. </a:t>
            </a:r>
          </a:p>
          <a:p>
            <a:pPr marL="457200" marR="0" lvl="0" indent="-457200">
              <a:lnSpc>
                <a:spcPct val="115000"/>
              </a:lnSpc>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Joseph recognized ALL MEN are under God’s law.</a:t>
            </a:r>
          </a:p>
          <a:p>
            <a:pPr marL="457200" marR="0" lvl="0" indent="-457200">
              <a:lnSpc>
                <a:spcPct val="115000"/>
              </a:lnSpc>
              <a:spcBef>
                <a:spcPts val="0"/>
              </a:spcBef>
              <a:spcAft>
                <a:spcPts val="0"/>
              </a:spcAft>
              <a:buFont typeface="Arial" panose="020B0604020202020204" pitchFamily="34" charset="0"/>
              <a:buChar char="•"/>
            </a:pPr>
            <a:r>
              <a:rPr lang="en-US" sz="2800" dirty="0">
                <a:solidFill>
                  <a:srgbClr val="FF0000"/>
                </a:solidFill>
                <a:effectLst/>
                <a:ea typeface="Calibri" panose="020F0502020204030204" pitchFamily="34" charset="0"/>
                <a:cs typeface="Times New Roman" panose="02020603050405020304" pitchFamily="18" charset="0"/>
              </a:rPr>
              <a:t>(How did he recognize this???)</a:t>
            </a:r>
          </a:p>
          <a:p>
            <a:pPr marL="457200" marR="0" lvl="0" indent="-457200">
              <a:lnSpc>
                <a:spcPct val="115000"/>
              </a:lnSpc>
              <a:spcBef>
                <a:spcPts val="0"/>
              </a:spcBef>
              <a:spcAft>
                <a:spcPts val="1000"/>
              </a:spcAft>
              <a:buFont typeface="Arial" panose="020B0604020202020204" pitchFamily="34" charset="0"/>
              <a:buChar char="•"/>
            </a:pPr>
            <a:r>
              <a:rPr lang="en-US" sz="2800" dirty="0">
                <a:solidFill>
                  <a:srgbClr val="0070C0"/>
                </a:solidFill>
                <a:effectLst/>
                <a:ea typeface="Calibri" panose="020F0502020204030204" pitchFamily="34" charset="0"/>
                <a:cs typeface="Times New Roman" panose="02020603050405020304" pitchFamily="18" charset="0"/>
              </a:rPr>
              <a:t>We shouldn’t put our self in God’s place.</a:t>
            </a:r>
          </a:p>
        </p:txBody>
      </p:sp>
      <p:sp>
        <p:nvSpPr>
          <p:cNvPr id="6" name="TextBox 5">
            <a:extLst>
              <a:ext uri="{FF2B5EF4-FFF2-40B4-BE49-F238E27FC236}">
                <a16:creationId xmlns:a16="http://schemas.microsoft.com/office/drawing/2014/main" id="{DB85C6E1-06E4-CC1A-A4C9-3BFD3C0295E4}"/>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2" name="TextBox 1">
            <a:extLst>
              <a:ext uri="{FF2B5EF4-FFF2-40B4-BE49-F238E27FC236}">
                <a16:creationId xmlns:a16="http://schemas.microsoft.com/office/drawing/2014/main" id="{682D265C-36AB-3FE5-9525-46F15F9FE458}"/>
              </a:ext>
            </a:extLst>
          </p:cNvPr>
          <p:cNvSpPr txBox="1"/>
          <p:nvPr/>
        </p:nvSpPr>
        <p:spPr>
          <a:xfrm>
            <a:off x="788564" y="1409337"/>
            <a:ext cx="458038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Sin is against God.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286258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B25D64C6-FD9A-3FB5-BD6E-77F6B2B1A33F}"/>
              </a:ext>
            </a:extLst>
          </p:cNvPr>
          <p:cNvSpPr txBox="1"/>
          <p:nvPr/>
        </p:nvSpPr>
        <p:spPr>
          <a:xfrm>
            <a:off x="822121" y="3221375"/>
            <a:ext cx="6040073" cy="648447"/>
          </a:xfrm>
          <a:prstGeom prst="rect">
            <a:avLst/>
          </a:prstGeom>
          <a:noFill/>
        </p:spPr>
        <p:txBody>
          <a:bodyPr wrap="square">
            <a:spAutoFit/>
          </a:bodyPr>
          <a:lstStyle/>
          <a:p>
            <a:pPr marL="0" marR="0">
              <a:lnSpc>
                <a:spcPct val="115000"/>
              </a:lnSpc>
              <a:spcBef>
                <a:spcPts val="0"/>
              </a:spcBef>
              <a:spcAft>
                <a:spcPts val="1000"/>
              </a:spcAft>
            </a:pPr>
            <a:endParaRPr lang="en-US" sz="11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0" marR="0">
              <a:lnSpc>
                <a:spcPct val="115000"/>
              </a:lnSpc>
              <a:spcBef>
                <a:spcPts val="0"/>
              </a:spcBef>
              <a:spcAft>
                <a:spcPts val="1000"/>
              </a:spcAft>
            </a:pPr>
            <a:r>
              <a:rPr lang="en-US" sz="1400" dirty="0">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5598F3-BA8F-85E4-B6A6-E7E68522AD53}"/>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10522497-D26C-924E-03D8-CA68DA71AB36}"/>
              </a:ext>
            </a:extLst>
          </p:cNvPr>
          <p:cNvSpPr txBox="1"/>
          <p:nvPr/>
        </p:nvSpPr>
        <p:spPr>
          <a:xfrm>
            <a:off x="838898" y="1862343"/>
            <a:ext cx="4580388" cy="545277"/>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7. Dress appropriately. </a:t>
            </a:r>
            <a:endParaRPr kumimoji="0" lang="en-US" sz="2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5741E04-264F-3C94-A9F0-3C9C7BF5597A}"/>
              </a:ext>
            </a:extLst>
          </p:cNvPr>
          <p:cNvSpPr txBox="1"/>
          <p:nvPr/>
        </p:nvSpPr>
        <p:spPr>
          <a:xfrm>
            <a:off x="822121" y="2663153"/>
            <a:ext cx="7650760" cy="2123658"/>
          </a:xfrm>
          <a:prstGeom prst="rect">
            <a:avLst/>
          </a:prstGeom>
          <a:noFill/>
        </p:spPr>
        <p:txBody>
          <a:bodyPr wrap="square">
            <a:spAutoFit/>
          </a:bodyPr>
          <a:lstStyle/>
          <a:p>
            <a:r>
              <a:rPr lang="en-US" sz="3600" b="1" dirty="0">
                <a:solidFill>
                  <a:srgbClr val="0070C0"/>
                </a:solidFill>
              </a:rPr>
              <a:t>Gen. 41:14 </a:t>
            </a:r>
            <a:r>
              <a:rPr lang="en-US" sz="3200" dirty="0"/>
              <a:t>Then Pharaoh sent and called Joseph, and they brought him quickly out of the dungeon; and he shaved, changed his clothing, and came to Pharaoh.</a:t>
            </a:r>
          </a:p>
        </p:txBody>
      </p:sp>
    </p:spTree>
    <p:extLst>
      <p:ext uri="{BB962C8B-B14F-4D97-AF65-F5344CB8AC3E}">
        <p14:creationId xmlns:p14="http://schemas.microsoft.com/office/powerpoint/2010/main" val="175527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B25D64C6-FD9A-3FB5-BD6E-77F6B2B1A33F}"/>
              </a:ext>
            </a:extLst>
          </p:cNvPr>
          <p:cNvSpPr txBox="1"/>
          <p:nvPr/>
        </p:nvSpPr>
        <p:spPr>
          <a:xfrm>
            <a:off x="494949" y="1971393"/>
            <a:ext cx="8120543" cy="3862339"/>
          </a:xfrm>
          <a:prstGeom prst="rect">
            <a:avLst/>
          </a:prstGeom>
          <a:noFill/>
        </p:spPr>
        <p:txBody>
          <a:bodyPr wrap="square">
            <a:spAutoFit/>
          </a:bodyPr>
          <a:lstStyle/>
          <a:p>
            <a:pPr marL="0" marR="0">
              <a:lnSpc>
                <a:spcPct val="115000"/>
              </a:lnSpc>
              <a:spcBef>
                <a:spcPts val="0"/>
              </a:spcBef>
              <a:spcAft>
                <a:spcPts val="1000"/>
              </a:spcAft>
            </a:pPr>
            <a:endParaRPr lang="en-US" sz="11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Our appearance is important.</a:t>
            </a:r>
          </a:p>
          <a:p>
            <a:pPr marL="457200" marR="0" lvl="0" indent="-457200">
              <a:spcBef>
                <a:spcPts val="0"/>
              </a:spcBef>
              <a:spcAft>
                <a:spcPts val="0"/>
              </a:spcAft>
              <a:buFont typeface="Arial" panose="020B0604020202020204" pitchFamily="34" charset="0"/>
              <a:buChar char="•"/>
            </a:pPr>
            <a:r>
              <a:rPr lang="en-US" sz="2800" dirty="0">
                <a:solidFill>
                  <a:srgbClr val="FF0000"/>
                </a:solidFill>
                <a:effectLst/>
                <a:ea typeface="Calibri" panose="020F0502020204030204" pitchFamily="34" charset="0"/>
                <a:cs typeface="Times New Roman" panose="02020603050405020304" pitchFamily="18" charset="0"/>
              </a:rPr>
              <a:t>Dress for the occasion.</a:t>
            </a:r>
          </a:p>
          <a:p>
            <a:pPr marL="457200" marR="0" lvl="0" indent="-457200">
              <a:spcBef>
                <a:spcPts val="0"/>
              </a:spcBef>
              <a:spcAft>
                <a:spcPts val="0"/>
              </a:spcAft>
              <a:buFont typeface="Arial" panose="020B0604020202020204" pitchFamily="34" charset="0"/>
              <a:buChar char="•"/>
            </a:pPr>
            <a:r>
              <a:rPr lang="en-US" sz="2800" dirty="0">
                <a:solidFill>
                  <a:srgbClr val="0070C0"/>
                </a:solidFill>
                <a:effectLst/>
                <a:ea typeface="Calibri" panose="020F0502020204030204" pitchFamily="34" charset="0"/>
                <a:cs typeface="Times New Roman" panose="02020603050405020304" pitchFamily="18" charset="0"/>
              </a:rPr>
              <a:t>We show honor and respect by how we prepare and present ourselves.</a:t>
            </a:r>
          </a:p>
          <a:p>
            <a:pPr marL="457200" marR="0" lvl="0" indent="-457200">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Joseph didn’t “Come as you are”</a:t>
            </a:r>
          </a:p>
          <a:p>
            <a:pPr marL="457200" marR="0" lvl="0" indent="-457200">
              <a:spcBef>
                <a:spcPts val="0"/>
              </a:spcBef>
              <a:spcAft>
                <a:spcPts val="1000"/>
              </a:spcAft>
              <a:buFont typeface="Arial" panose="020B0604020202020204" pitchFamily="34" charset="0"/>
              <a:buChar char="•"/>
            </a:pPr>
            <a:r>
              <a:rPr lang="en-US" sz="2800" dirty="0">
                <a:solidFill>
                  <a:srgbClr val="FF0000"/>
                </a:solidFill>
                <a:effectLst/>
                <a:ea typeface="Calibri" panose="020F0502020204030204" pitchFamily="34" charset="0"/>
                <a:cs typeface="Times New Roman" panose="02020603050405020304" pitchFamily="18" charset="0"/>
              </a:rPr>
              <a:t>Joseph teaches us that our appearance preaches a lesson to others. What is our sermon teaching them?</a:t>
            </a:r>
          </a:p>
        </p:txBody>
      </p:sp>
      <p:sp>
        <p:nvSpPr>
          <p:cNvPr id="6" name="TextBox 5">
            <a:extLst>
              <a:ext uri="{FF2B5EF4-FFF2-40B4-BE49-F238E27FC236}">
                <a16:creationId xmlns:a16="http://schemas.microsoft.com/office/drawing/2014/main" id="{945598F3-BA8F-85E4-B6A6-E7E68522AD53}"/>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10522497-D26C-924E-03D8-CA68DA71AB36}"/>
              </a:ext>
            </a:extLst>
          </p:cNvPr>
          <p:cNvSpPr txBox="1"/>
          <p:nvPr/>
        </p:nvSpPr>
        <p:spPr>
          <a:xfrm>
            <a:off x="771786" y="1426115"/>
            <a:ext cx="4580388" cy="545277"/>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Dress appropriately. </a:t>
            </a:r>
            <a:endParaRPr kumimoji="0" lang="en-US" sz="2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57355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2630B03A-584A-CAB5-8278-942A8E3FAD9D}"/>
              </a:ext>
            </a:extLst>
          </p:cNvPr>
          <p:cNvSpPr txBox="1"/>
          <p:nvPr/>
        </p:nvSpPr>
        <p:spPr>
          <a:xfrm>
            <a:off x="276837" y="1887523"/>
            <a:ext cx="8556770" cy="4626844"/>
          </a:xfrm>
          <a:prstGeom prst="rect">
            <a:avLst/>
          </a:prstGeom>
          <a:noFill/>
        </p:spPr>
        <p:txBody>
          <a:bodyPr wrap="square">
            <a:spAutoFit/>
          </a:bodyPr>
          <a:lstStyle/>
          <a:p>
            <a:pPr marL="0" marR="0">
              <a:lnSpc>
                <a:spcPct val="115000"/>
              </a:lnSpc>
              <a:spcBef>
                <a:spcPts val="0"/>
              </a:spcBef>
              <a:spcAft>
                <a:spcPts val="1000"/>
              </a:spcAft>
            </a:pPr>
            <a:r>
              <a:rPr lang="en-US" sz="2800" dirty="0">
                <a:effectLst/>
                <a:ea typeface="Calibri" panose="020F0502020204030204" pitchFamily="34" charset="0"/>
                <a:cs typeface="Times New Roman" panose="02020603050405020304" pitchFamily="18" charset="0"/>
              </a:rPr>
              <a:t>Suffering – to endure affliction, to bear up under.</a:t>
            </a:r>
          </a:p>
          <a:p>
            <a:pPr marL="457200" marR="0" lvl="0" indent="-457200">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I have never been plotted against to be killed.</a:t>
            </a:r>
          </a:p>
          <a:p>
            <a:pPr marL="457200" marR="0" lvl="0" indent="-457200">
              <a:spcBef>
                <a:spcPts val="0"/>
              </a:spcBef>
              <a:spcAft>
                <a:spcPts val="0"/>
              </a:spcAft>
              <a:buFont typeface="Arial" panose="020B0604020202020204" pitchFamily="34" charset="0"/>
              <a:buChar char="•"/>
            </a:pPr>
            <a:r>
              <a:rPr lang="en-US" sz="2800" dirty="0">
                <a:solidFill>
                  <a:srgbClr val="FF0000"/>
                </a:solidFill>
                <a:effectLst/>
                <a:ea typeface="Calibri" panose="020F0502020204030204" pitchFamily="34" charset="0"/>
                <a:cs typeface="Times New Roman" panose="02020603050405020304" pitchFamily="18" charset="0"/>
              </a:rPr>
              <a:t>I have never been thrown into a pit by my brothers. (They did tie me down on a picnic table once).</a:t>
            </a:r>
          </a:p>
          <a:p>
            <a:pPr marL="457200" marR="0" lvl="0" indent="-457200">
              <a:spcBef>
                <a:spcPts val="0"/>
              </a:spcBef>
              <a:spcAft>
                <a:spcPts val="0"/>
              </a:spcAft>
              <a:buFont typeface="Arial" panose="020B0604020202020204" pitchFamily="34" charset="0"/>
              <a:buChar char="•"/>
            </a:pPr>
            <a:r>
              <a:rPr lang="en-US" sz="2800" dirty="0">
                <a:solidFill>
                  <a:srgbClr val="0070C0"/>
                </a:solidFill>
                <a:effectLst/>
                <a:ea typeface="Calibri" panose="020F0502020204030204" pitchFamily="34" charset="0"/>
                <a:cs typeface="Times New Roman" panose="02020603050405020304" pitchFamily="18" charset="0"/>
              </a:rPr>
              <a:t>I have never been sold into slavery.</a:t>
            </a:r>
          </a:p>
          <a:p>
            <a:pPr marL="457200" marR="0" lvl="0" indent="-457200">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I have never been falsely accused and thrown into prison.</a:t>
            </a:r>
          </a:p>
          <a:p>
            <a:pPr marL="457200" marR="0" lvl="0" indent="-457200">
              <a:spcBef>
                <a:spcPts val="0"/>
              </a:spcBef>
              <a:spcAft>
                <a:spcPts val="0"/>
              </a:spcAft>
              <a:buFont typeface="Arial" panose="020B0604020202020204" pitchFamily="34" charset="0"/>
              <a:buChar char="•"/>
            </a:pPr>
            <a:r>
              <a:rPr lang="en-US" sz="2800" dirty="0">
                <a:solidFill>
                  <a:srgbClr val="FF0000"/>
                </a:solidFill>
                <a:effectLst/>
                <a:ea typeface="Calibri" panose="020F0502020204030204" pitchFamily="34" charset="0"/>
                <a:cs typeface="Times New Roman" panose="02020603050405020304" pitchFamily="18" charset="0"/>
              </a:rPr>
              <a:t>I have never been separated from my family over 20 years.</a:t>
            </a:r>
          </a:p>
          <a:p>
            <a:pPr marL="457200" marR="0">
              <a:lnSpc>
                <a:spcPct val="115000"/>
              </a:lnSpc>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E270954-CE7D-3E41-541F-89E9ED6C2CCC}"/>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035F0D46-986A-D58B-0A31-999F4F4ADB20}"/>
              </a:ext>
            </a:extLst>
          </p:cNvPr>
          <p:cNvSpPr txBox="1"/>
          <p:nvPr/>
        </p:nvSpPr>
        <p:spPr>
          <a:xfrm>
            <a:off x="427837" y="1115722"/>
            <a:ext cx="458038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8. Suffering</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14874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A0E0E845-5D07-B4E5-5556-74CEA5A836AF}"/>
              </a:ext>
            </a:extLst>
          </p:cNvPr>
          <p:cNvSpPr txBox="1"/>
          <p:nvPr/>
        </p:nvSpPr>
        <p:spPr>
          <a:xfrm>
            <a:off x="1090569" y="1442907"/>
            <a:ext cx="5998128" cy="648447"/>
          </a:xfrm>
          <a:prstGeom prst="rect">
            <a:avLst/>
          </a:prstGeom>
          <a:noFill/>
        </p:spPr>
        <p:txBody>
          <a:bodyPr wrap="square">
            <a:spAutoFit/>
          </a:bodyPr>
          <a:lstStyle/>
          <a:p>
            <a:pPr marL="0" marR="0">
              <a:lnSpc>
                <a:spcPct val="115000"/>
              </a:lnSpc>
              <a:spcBef>
                <a:spcPts val="0"/>
              </a:spcBef>
              <a:spcAft>
                <a:spcPts val="1000"/>
              </a:spcAft>
            </a:pPr>
            <a:endParaRPr lang="en-US" sz="11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0" marR="0">
              <a:lnSpc>
                <a:spcPct val="115000"/>
              </a:lnSpc>
              <a:spcBef>
                <a:spcPts val="0"/>
              </a:spcBef>
              <a:spcAft>
                <a:spcPts val="1000"/>
              </a:spcAft>
            </a:pPr>
            <a:r>
              <a:rPr lang="en-US" sz="1400" dirty="0">
                <a:effectLst/>
                <a:ea typeface="Calibri" panose="020F0502020204030204" pitchFamily="34" charset="0"/>
                <a:cs typeface="Times New Roman" panose="02020603050405020304" pitchFamily="18" charset="0"/>
              </a:rPr>
              <a:t>1. Save is a word that has almost become obsolete.</a:t>
            </a:r>
            <a:endParaRPr lang="en-US" sz="11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71477AB-4166-A4D2-FEF1-48D0C3BCB5A9}"/>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AAE1ED4C-7AED-5353-523A-F631F45E4C0A}"/>
              </a:ext>
            </a:extLst>
          </p:cNvPr>
          <p:cNvSpPr txBox="1"/>
          <p:nvPr/>
        </p:nvSpPr>
        <p:spPr>
          <a:xfrm>
            <a:off x="637562" y="1191223"/>
            <a:ext cx="7961154"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9. Save during the days of plenty.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DA057A2-F658-29F7-9388-03F98E5A7F7F}"/>
              </a:ext>
            </a:extLst>
          </p:cNvPr>
          <p:cNvSpPr txBox="1"/>
          <p:nvPr/>
        </p:nvSpPr>
        <p:spPr>
          <a:xfrm>
            <a:off x="612395" y="2105638"/>
            <a:ext cx="8086988" cy="4216539"/>
          </a:xfrm>
          <a:prstGeom prst="rect">
            <a:avLst/>
          </a:prstGeom>
          <a:noFill/>
        </p:spPr>
        <p:txBody>
          <a:bodyPr wrap="square">
            <a:spAutoFit/>
          </a:bodyPr>
          <a:lstStyle/>
          <a:p>
            <a:r>
              <a:rPr lang="en-US" sz="2800" b="1" dirty="0">
                <a:solidFill>
                  <a:srgbClr val="0070C0"/>
                </a:solidFill>
              </a:rPr>
              <a:t>Gen. 41:33 </a:t>
            </a:r>
            <a:r>
              <a:rPr lang="en-US" sz="2000" dirty="0"/>
              <a:t>"Now therefore, let Pharaoh select a discerning and wise man, and set him over the land of Egypt.</a:t>
            </a:r>
          </a:p>
          <a:p>
            <a:r>
              <a:rPr lang="en-US" sz="2000" dirty="0"/>
              <a:t> 34 "Let Pharaoh do this, and let him appoint officers over the land, to collect one-fifth of the produce of the land of Egypt in the seven plentiful years.</a:t>
            </a:r>
          </a:p>
          <a:p>
            <a:r>
              <a:rPr lang="en-US" sz="2000" dirty="0"/>
              <a:t> 35 "And let them gather all the food of those good years that are coming, and store up grain under the authority of Pharaoh, and let them keep food in the cities.</a:t>
            </a:r>
          </a:p>
          <a:p>
            <a:r>
              <a:rPr lang="en-US" sz="2000" dirty="0"/>
              <a:t> 36 "Then that food shall be as a reserve for the land for the seven years of famine which shall be in the land of Egypt, that the land may not perish during the famine."</a:t>
            </a:r>
          </a:p>
          <a:p>
            <a:r>
              <a:rPr lang="en-US" sz="2000" dirty="0"/>
              <a:t> 37 So the advice was good in the eyes of Pharaoh and in the eyes of all his servants.</a:t>
            </a:r>
          </a:p>
        </p:txBody>
      </p:sp>
    </p:spTree>
    <p:extLst>
      <p:ext uri="{BB962C8B-B14F-4D97-AF65-F5344CB8AC3E}">
        <p14:creationId xmlns:p14="http://schemas.microsoft.com/office/powerpoint/2010/main" val="2588731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84603BCF-0FA5-D453-444D-ABACE2464A79}"/>
              </a:ext>
            </a:extLst>
          </p:cNvPr>
          <p:cNvSpPr txBox="1"/>
          <p:nvPr/>
        </p:nvSpPr>
        <p:spPr>
          <a:xfrm>
            <a:off x="545285" y="1711354"/>
            <a:ext cx="8070209" cy="4668201"/>
          </a:xfrm>
          <a:prstGeom prst="rect">
            <a:avLst/>
          </a:prstGeom>
          <a:noFill/>
        </p:spPr>
        <p:txBody>
          <a:bodyPr wrap="square">
            <a:spAutoFit/>
          </a:bodyPr>
          <a:lstStyle/>
          <a:p>
            <a:pPr marL="0" marR="0">
              <a:lnSpc>
                <a:spcPct val="115000"/>
              </a:lnSpc>
              <a:spcBef>
                <a:spcPts val="0"/>
              </a:spcBef>
              <a:spcAft>
                <a:spcPts val="1000"/>
              </a:spcAft>
            </a:pPr>
            <a:r>
              <a:rPr lang="en-US" sz="1400" dirty="0">
                <a:effectLst/>
                <a:latin typeface="Segoe UI Black" panose="020B0A02040204020203" pitchFamily="34" charset="0"/>
                <a:ea typeface="Segoe UI Black" panose="020B0A02040204020203" pitchFamily="34" charset="0"/>
                <a:cs typeface="Arial" panose="020B0604020202020204" pitchFamily="34" charset="0"/>
              </a:rPr>
              <a:t> </a:t>
            </a:r>
            <a:endParaRPr lang="en-US" sz="11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0" marR="0">
              <a:lnSpc>
                <a:spcPct val="115000"/>
              </a:lnSpc>
              <a:spcBef>
                <a:spcPts val="0"/>
              </a:spcBef>
              <a:spcAft>
                <a:spcPts val="1000"/>
              </a:spcAft>
            </a:pPr>
            <a:r>
              <a:rPr lang="en-US" sz="2400" b="1" dirty="0">
                <a:solidFill>
                  <a:srgbClr val="0070C0"/>
                </a:solidFill>
                <a:effectLst/>
                <a:ea typeface="Calibri" panose="020F0502020204030204" pitchFamily="34" charset="0"/>
                <a:cs typeface="Arial" panose="020B0604020202020204" pitchFamily="34" charset="0"/>
              </a:rPr>
              <a:t>Gen.</a:t>
            </a:r>
            <a:r>
              <a:rPr lang="en-US" sz="2400" b="1" dirty="0">
                <a:solidFill>
                  <a:srgbClr val="0070C0"/>
                </a:solidFill>
                <a:effectLst/>
                <a:ea typeface="Calibri" panose="020F0502020204030204" pitchFamily="34" charset="0"/>
                <a:cs typeface="Times New Roman" panose="02020603050405020304" pitchFamily="18" charset="0"/>
              </a:rPr>
              <a:t> </a:t>
            </a:r>
            <a:r>
              <a:rPr lang="en-US" sz="2400" b="1" dirty="0">
                <a:solidFill>
                  <a:srgbClr val="0070C0"/>
                </a:solidFill>
                <a:effectLst/>
                <a:ea typeface="Calibri" panose="020F0502020204030204" pitchFamily="34" charset="0"/>
                <a:cs typeface="Arial" panose="020B0604020202020204" pitchFamily="34" charset="0"/>
              </a:rPr>
              <a:t>45:1-5 </a:t>
            </a:r>
            <a:r>
              <a:rPr lang="en-US" sz="2000" dirty="0">
                <a:effectLst/>
                <a:ea typeface="Calibri" panose="020F0502020204030204" pitchFamily="34" charset="0"/>
                <a:cs typeface="Times New Roman" panose="02020603050405020304" pitchFamily="18" charset="0"/>
              </a:rPr>
              <a:t>Then Joseph could not restrain himself before all those who stood by him, and he cried out, "Make everyone go out from me!" So no one stood with him while Joseph made himself known to his brothers.</a:t>
            </a:r>
          </a:p>
          <a:p>
            <a:pPr marL="0" marR="0">
              <a:lnSpc>
                <a:spcPct val="115000"/>
              </a:lnSpc>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2 </a:t>
            </a:r>
            <a:r>
              <a:rPr lang="en-US" sz="2000" dirty="0">
                <a:effectLst/>
                <a:ea typeface="Calibri" panose="020F0502020204030204" pitchFamily="34" charset="0"/>
                <a:cs typeface="Times New Roman" panose="02020603050405020304" pitchFamily="18" charset="0"/>
              </a:rPr>
              <a:t>And he wept aloud, and the Egyptians and the house of Pharaoh heard it. </a:t>
            </a:r>
            <a:r>
              <a:rPr lang="en-US" sz="2000" b="1" dirty="0">
                <a:solidFill>
                  <a:srgbClr val="0070C0"/>
                </a:solidFill>
                <a:effectLst/>
                <a:ea typeface="Calibri" panose="020F0502020204030204" pitchFamily="34" charset="0"/>
                <a:cs typeface="Times New Roman" panose="02020603050405020304" pitchFamily="18" charset="0"/>
              </a:rPr>
              <a:t>3 </a:t>
            </a:r>
            <a:r>
              <a:rPr lang="en-US" sz="2000" dirty="0">
                <a:effectLst/>
                <a:ea typeface="Calibri" panose="020F0502020204030204" pitchFamily="34" charset="0"/>
                <a:cs typeface="Times New Roman" panose="02020603050405020304" pitchFamily="18" charset="0"/>
              </a:rPr>
              <a:t>Then Joseph said to his brothers, "I am Joseph; does my father still live?" But his brothers could not answer him, for they were dismayed in his presence.</a:t>
            </a:r>
          </a:p>
          <a:p>
            <a:pPr marL="0" marR="0">
              <a:lnSpc>
                <a:spcPct val="115000"/>
              </a:lnSpc>
              <a:spcBef>
                <a:spcPts val="0"/>
              </a:spcBef>
              <a:spcAft>
                <a:spcPts val="1000"/>
              </a:spcAft>
            </a:pPr>
            <a:r>
              <a:rPr lang="en-US" sz="2000" dirty="0">
                <a:effectLst/>
                <a:ea typeface="Calibri" panose="020F0502020204030204" pitchFamily="34" charset="0"/>
                <a:cs typeface="Times New Roman" panose="02020603050405020304" pitchFamily="18" charset="0"/>
              </a:rPr>
              <a:t> </a:t>
            </a:r>
            <a:r>
              <a:rPr lang="en-US" sz="2000" b="1" dirty="0">
                <a:solidFill>
                  <a:srgbClr val="0070C0"/>
                </a:solidFill>
                <a:effectLst/>
                <a:ea typeface="Calibri" panose="020F0502020204030204" pitchFamily="34" charset="0"/>
                <a:cs typeface="Times New Roman" panose="02020603050405020304" pitchFamily="18" charset="0"/>
              </a:rPr>
              <a:t>4</a:t>
            </a:r>
            <a:r>
              <a:rPr lang="en-US" sz="2000" dirty="0">
                <a:effectLst/>
                <a:ea typeface="Calibri" panose="020F0502020204030204" pitchFamily="34" charset="0"/>
                <a:cs typeface="Times New Roman" panose="02020603050405020304" pitchFamily="18" charset="0"/>
              </a:rPr>
              <a:t> And Joseph said to his brothers, "Please come near to me." So they came near. Then he said: "I am Joseph your brother, whom you sold into Egypt.</a:t>
            </a:r>
            <a:r>
              <a:rPr lang="en-US" sz="2000" b="1" dirty="0">
                <a:solidFill>
                  <a:srgbClr val="0070C0"/>
                </a:solidFill>
                <a:effectLst/>
                <a:ea typeface="Calibri" panose="020F0502020204030204" pitchFamily="34" charset="0"/>
                <a:cs typeface="Times New Roman" panose="02020603050405020304" pitchFamily="18" charset="0"/>
              </a:rPr>
              <a:t>5 </a:t>
            </a:r>
            <a:r>
              <a:rPr lang="en-US" sz="2000" dirty="0">
                <a:effectLst/>
                <a:ea typeface="Calibri" panose="020F0502020204030204" pitchFamily="34" charset="0"/>
                <a:cs typeface="Times New Roman" panose="02020603050405020304" pitchFamily="18" charset="0"/>
              </a:rPr>
              <a:t>"But now, do not therefore be grieved or angry with yourselves because you sold me here; for God sent me before you to preserve life.</a:t>
            </a:r>
          </a:p>
        </p:txBody>
      </p:sp>
      <p:sp>
        <p:nvSpPr>
          <p:cNvPr id="6" name="TextBox 5">
            <a:extLst>
              <a:ext uri="{FF2B5EF4-FFF2-40B4-BE49-F238E27FC236}">
                <a16:creationId xmlns:a16="http://schemas.microsoft.com/office/drawing/2014/main" id="{B1360141-E215-6942-3E1A-BF37B54706CB}"/>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C1A00B46-DEC8-1DD6-3125-202A181BA2FD}"/>
              </a:ext>
            </a:extLst>
          </p:cNvPr>
          <p:cNvSpPr txBox="1"/>
          <p:nvPr/>
        </p:nvSpPr>
        <p:spPr>
          <a:xfrm>
            <a:off x="469781" y="1042176"/>
            <a:ext cx="8120545" cy="1176284"/>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10. Men need to express their feelings to their family. </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00763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A98A9561-9D00-1B57-AE88-5DF2E6F3161A}"/>
              </a:ext>
            </a:extLst>
          </p:cNvPr>
          <p:cNvSpPr txBox="1"/>
          <p:nvPr/>
        </p:nvSpPr>
        <p:spPr>
          <a:xfrm>
            <a:off x="352336" y="2004970"/>
            <a:ext cx="7810151" cy="3790781"/>
          </a:xfrm>
          <a:prstGeom prst="rect">
            <a:avLst/>
          </a:prstGeom>
          <a:noFill/>
        </p:spPr>
        <p:txBody>
          <a:bodyPr wrap="square">
            <a:spAutoFit/>
          </a:bodyPr>
          <a:lstStyle/>
          <a:p>
            <a:pPr marL="0" marR="0">
              <a:spcBef>
                <a:spcPts val="0"/>
              </a:spcBef>
              <a:spcAft>
                <a:spcPts val="1000"/>
              </a:spcAft>
            </a:pPr>
            <a:endParaRPr lang="en-US" sz="11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Joseph in the world but not of the world.</a:t>
            </a:r>
          </a:p>
          <a:p>
            <a:pPr marL="457200" marR="0" indent="-457200">
              <a:spcBef>
                <a:spcPts val="0"/>
              </a:spcBef>
              <a:spcAft>
                <a:spcPts val="1000"/>
              </a:spcAft>
              <a:buFont typeface="Arial" panose="020B0604020202020204" pitchFamily="34" charset="0"/>
              <a:buChar char="•"/>
            </a:pPr>
            <a:r>
              <a:rPr lang="en-US" sz="2800" dirty="0">
                <a:solidFill>
                  <a:srgbClr val="FF0000"/>
                </a:solidFill>
                <a:effectLst/>
                <a:ea typeface="Calibri" panose="020F0502020204030204" pitchFamily="34" charset="0"/>
                <a:cs typeface="Times New Roman" panose="02020603050405020304" pitchFamily="18" charset="0"/>
              </a:rPr>
              <a:t> Had a great responsibility for multitude of people- at a young age. Not a 9-5 job but a 24 hour a day, 7 days a week job!</a:t>
            </a:r>
          </a:p>
          <a:p>
            <a:pPr marL="457200" marR="0" indent="-457200">
              <a:spcBef>
                <a:spcPts val="0"/>
              </a:spcBef>
              <a:spcAft>
                <a:spcPts val="1000"/>
              </a:spcAft>
              <a:buFont typeface="Arial" panose="020B0604020202020204" pitchFamily="34" charset="0"/>
              <a:buChar char="•"/>
            </a:pPr>
            <a:r>
              <a:rPr lang="en-US" sz="2800" dirty="0">
                <a:solidFill>
                  <a:srgbClr val="0070C0"/>
                </a:solidFill>
                <a:effectLst/>
                <a:ea typeface="Calibri" panose="020F0502020204030204" pitchFamily="34" charset="0"/>
                <a:cs typeface="Times New Roman" panose="02020603050405020304" pitchFamily="18" charset="0"/>
              </a:rPr>
              <a:t>Thrown into the middle of the most powerful country at the time.</a:t>
            </a:r>
          </a:p>
          <a:p>
            <a:pPr marL="457200" marR="0" indent="-457200">
              <a:spcBef>
                <a:spcPts val="0"/>
              </a:spcBef>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Responsible for the survival of many nations.</a:t>
            </a:r>
          </a:p>
        </p:txBody>
      </p:sp>
      <p:sp>
        <p:nvSpPr>
          <p:cNvPr id="6" name="TextBox 5">
            <a:extLst>
              <a:ext uri="{FF2B5EF4-FFF2-40B4-BE49-F238E27FC236}">
                <a16:creationId xmlns:a16="http://schemas.microsoft.com/office/drawing/2014/main" id="{AB9684C6-AC2C-216D-5DC3-52A310B2125E}"/>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4B78AB71-F8F9-4C2C-A0F9-6BBBD4D18B69}"/>
              </a:ext>
            </a:extLst>
          </p:cNvPr>
          <p:cNvSpPr txBox="1"/>
          <p:nvPr/>
        </p:nvSpPr>
        <p:spPr>
          <a:xfrm>
            <a:off x="528505" y="1375781"/>
            <a:ext cx="6878974" cy="545277"/>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11. Balance.  Gen. 41:38-46</a:t>
            </a:r>
            <a:endParaRPr kumimoji="0" lang="en-US" sz="2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255286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6E031B34-4C28-2DAA-2CA4-83BC1919041F}"/>
              </a:ext>
            </a:extLst>
          </p:cNvPr>
          <p:cNvSpPr txBox="1"/>
          <p:nvPr/>
        </p:nvSpPr>
        <p:spPr>
          <a:xfrm>
            <a:off x="721453" y="2243245"/>
            <a:ext cx="7684316" cy="4011355"/>
          </a:xfrm>
          <a:prstGeom prst="rect">
            <a:avLst/>
          </a:prstGeom>
          <a:noFill/>
        </p:spPr>
        <p:txBody>
          <a:bodyPr wrap="square">
            <a:spAutoFit/>
          </a:bodyPr>
          <a:lstStyle/>
          <a:p>
            <a:pPr marL="0" marR="0">
              <a:spcBef>
                <a:spcPts val="0"/>
              </a:spcBef>
              <a:spcAft>
                <a:spcPts val="1000"/>
              </a:spcAft>
            </a:pPr>
            <a:r>
              <a:rPr lang="en-US" sz="2800" b="1" u="sng" dirty="0">
                <a:solidFill>
                  <a:srgbClr val="0070C0"/>
                </a:solidFill>
                <a:effectLst/>
                <a:ea typeface="Calibri" panose="020F0502020204030204" pitchFamily="34" charset="0"/>
                <a:cs typeface="Arial" panose="020B0604020202020204" pitchFamily="34" charset="0"/>
              </a:rPr>
              <a:t>Gen. 39:2-3</a:t>
            </a:r>
            <a:r>
              <a:rPr lang="en-US" sz="2800" b="1" dirty="0">
                <a:solidFill>
                  <a:srgbClr val="0070C0"/>
                </a:solidFill>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The LORD was with Joseph, and he was a successful man; and he was in the house of his master the Egyptian. 3 And his master saw that the LORD was with him and that the LORD made all he did to prosper in his hand.</a:t>
            </a:r>
          </a:p>
          <a:p>
            <a:pPr marL="0" marR="0">
              <a:spcBef>
                <a:spcPts val="0"/>
              </a:spcBef>
              <a:spcAft>
                <a:spcPts val="1000"/>
              </a:spcAft>
            </a:pPr>
            <a:endParaRPr lang="en-US" sz="26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ea typeface="Calibri" panose="020F0502020204030204" pitchFamily="34" charset="0"/>
                <a:cs typeface="Arial" panose="020B0604020202020204" pitchFamily="34" charset="0"/>
              </a:rPr>
              <a:t>Gen. 39:21 </a:t>
            </a:r>
            <a:r>
              <a:rPr lang="en-US" sz="2600" dirty="0">
                <a:effectLst/>
                <a:ea typeface="Calibri" panose="020F0502020204030204" pitchFamily="34" charset="0"/>
                <a:cs typeface="Times New Roman" panose="02020603050405020304" pitchFamily="18" charset="0"/>
              </a:rPr>
              <a:t>But the LORD was with Joseph and showed him mercy, and He gave him favor in the sight of the keeper of the prison.</a:t>
            </a:r>
          </a:p>
        </p:txBody>
      </p:sp>
      <p:sp>
        <p:nvSpPr>
          <p:cNvPr id="6" name="TextBox 5">
            <a:extLst>
              <a:ext uri="{FF2B5EF4-FFF2-40B4-BE49-F238E27FC236}">
                <a16:creationId xmlns:a16="http://schemas.microsoft.com/office/drawing/2014/main" id="{77D452B6-B389-19C5-5D56-4C7C4B561E41}"/>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9" name="TextBox 8">
            <a:extLst>
              <a:ext uri="{FF2B5EF4-FFF2-40B4-BE49-F238E27FC236}">
                <a16:creationId xmlns:a16="http://schemas.microsoft.com/office/drawing/2014/main" id="{2EC019DF-89A7-F55A-C706-4C997AE06652}"/>
              </a:ext>
            </a:extLst>
          </p:cNvPr>
          <p:cNvSpPr txBox="1"/>
          <p:nvPr/>
        </p:nvSpPr>
        <p:spPr>
          <a:xfrm>
            <a:off x="746619" y="1434504"/>
            <a:ext cx="734036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12. Providence.  </a:t>
            </a: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Gen. 39:2,3,  21</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30755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BB29214F-E48B-B7A9-4CE4-AA717B5D06A3}"/>
              </a:ext>
            </a:extLst>
          </p:cNvPr>
          <p:cNvSpPr txBox="1"/>
          <p:nvPr/>
        </p:nvSpPr>
        <p:spPr>
          <a:xfrm>
            <a:off x="687896" y="2390864"/>
            <a:ext cx="8003097" cy="3303468"/>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ea typeface="Calibri" panose="020F0502020204030204" pitchFamily="34" charset="0"/>
                <a:cs typeface="Arial" panose="020B0604020202020204" pitchFamily="34" charset="0"/>
              </a:rPr>
              <a:t>Jeremiah 29:11</a:t>
            </a:r>
            <a:r>
              <a:rPr lang="en-US" sz="3200" b="1"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For I know the plans I have for you, says the LORD, plans for welfare and not for evil, to give you a future and a hope.    (RSV)</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God was with Joseph.</a:t>
            </a:r>
          </a:p>
          <a:p>
            <a:pPr marL="0" marR="0">
              <a:spcBef>
                <a:spcPts val="0"/>
              </a:spcBef>
              <a:spcAft>
                <a:spcPts val="1000"/>
              </a:spcAft>
            </a:pPr>
            <a:r>
              <a:rPr lang="en-US" sz="3200" dirty="0">
                <a:solidFill>
                  <a:srgbClr val="FF0000"/>
                </a:solidFill>
                <a:effectLst/>
                <a:ea typeface="Calibri" panose="020F0502020204030204" pitchFamily="34" charset="0"/>
                <a:cs typeface="Times New Roman" panose="02020603050405020304" pitchFamily="18" charset="0"/>
              </a:rPr>
              <a:t>And, God is with us….if we are serving Him.</a:t>
            </a:r>
          </a:p>
        </p:txBody>
      </p:sp>
      <p:sp>
        <p:nvSpPr>
          <p:cNvPr id="6" name="TextBox 5">
            <a:extLst>
              <a:ext uri="{FF2B5EF4-FFF2-40B4-BE49-F238E27FC236}">
                <a16:creationId xmlns:a16="http://schemas.microsoft.com/office/drawing/2014/main" id="{8D5F615B-F285-621A-AA18-DE294D8B1278}"/>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2" name="TextBox 1">
            <a:extLst>
              <a:ext uri="{FF2B5EF4-FFF2-40B4-BE49-F238E27FC236}">
                <a16:creationId xmlns:a16="http://schemas.microsoft.com/office/drawing/2014/main" id="{ADF0671F-5E65-724C-E77E-E3220B722A76}"/>
              </a:ext>
            </a:extLst>
          </p:cNvPr>
          <p:cNvSpPr txBox="1"/>
          <p:nvPr/>
        </p:nvSpPr>
        <p:spPr>
          <a:xfrm>
            <a:off x="746619" y="1434504"/>
            <a:ext cx="7340368" cy="60997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12. Providence.  </a:t>
            </a:r>
            <a:r>
              <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panose="020B0604020202020204" pitchFamily="34" charset="0"/>
              </a:rPr>
              <a:t>Gen. 39:2,3,  21</a:t>
            </a:r>
            <a:endParaRPr kumimoji="0" lang="en-US" sz="32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54329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4B9DC06C-8776-1AC0-F628-A9551E86F8D6}"/>
              </a:ext>
            </a:extLst>
          </p:cNvPr>
          <p:cNvSpPr txBox="1"/>
          <p:nvPr/>
        </p:nvSpPr>
        <p:spPr>
          <a:xfrm>
            <a:off x="780176" y="796955"/>
            <a:ext cx="8036652" cy="12427633"/>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1.Your family does not determine your destiny.</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600" b="0" i="0" u="none" strike="noStrike" kern="1200" cap="none" spc="0" normalizeH="0" baseline="0" noProof="0" dirty="0">
                <a:ln>
                  <a:noFill/>
                </a:ln>
                <a:solidFill>
                  <a:srgbClr val="FF0000"/>
                </a:solidFill>
                <a:effectLst/>
                <a:uLnTx/>
                <a:uFillTx/>
                <a:ea typeface="Segoe UI Black" panose="020B0A02040204020203" pitchFamily="34" charset="0"/>
                <a:cs typeface="Arial" panose="020B0604020202020204" pitchFamily="34" charset="0"/>
              </a:rPr>
              <a:t>2.Individual responsibility and choice.                                    </a:t>
            </a:r>
            <a:r>
              <a:rPr kumimoji="0" lang="en-US" sz="2600" b="0" i="0" u="none" strike="noStrike" kern="1200" cap="none" spc="0" normalizeH="0" baseline="0" noProof="0" dirty="0">
                <a:ln>
                  <a:noFill/>
                </a:ln>
                <a:solidFill>
                  <a:srgbClr val="0070C0"/>
                </a:solidFill>
                <a:effectLst/>
                <a:uLnTx/>
                <a:uFillTx/>
                <a:ea typeface="Segoe UI Black" panose="020B0A02040204020203" pitchFamily="34" charset="0"/>
                <a:cs typeface="Arial" panose="020B0604020202020204" pitchFamily="34" charset="0"/>
              </a:rPr>
              <a:t>3. Concern for evil.                                                                     </a:t>
            </a:r>
            <a:r>
              <a:rPr kumimoji="0" lang="en-US" sz="26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4. Purity.                                                                                       </a:t>
            </a:r>
            <a:r>
              <a:rPr kumimoji="0" lang="en-US" sz="2600" b="0" i="0" u="none" strike="noStrike" kern="1200" cap="none" spc="0" normalizeH="0" baseline="0" noProof="0" dirty="0">
                <a:ln>
                  <a:noFill/>
                </a:ln>
                <a:solidFill>
                  <a:srgbClr val="FF0000"/>
                </a:solidFill>
                <a:effectLst/>
                <a:uLnTx/>
                <a:uFillTx/>
                <a:ea typeface="Segoe UI Black" panose="020B0A02040204020203" pitchFamily="34" charset="0"/>
                <a:cs typeface="Arial" panose="020B0604020202020204" pitchFamily="34" charset="0"/>
              </a:rPr>
              <a:t>5. Do what is right, not what is popular.                                </a:t>
            </a:r>
            <a:r>
              <a:rPr kumimoji="0" lang="en-US" sz="2600" b="0" i="0" u="none" strike="noStrike" kern="1200" cap="none" spc="0" normalizeH="0" baseline="0" noProof="0" dirty="0">
                <a:ln>
                  <a:noFill/>
                </a:ln>
                <a:solidFill>
                  <a:srgbClr val="0070C0"/>
                </a:solidFill>
                <a:effectLst/>
                <a:uLnTx/>
                <a:uFillTx/>
                <a:ea typeface="Segoe UI Black" panose="020B0A02040204020203" pitchFamily="34" charset="0"/>
                <a:cs typeface="Arial" panose="020B0604020202020204" pitchFamily="34" charset="0"/>
              </a:rPr>
              <a:t>6. Sin is against God.                                                                  </a:t>
            </a:r>
            <a:r>
              <a:rPr kumimoji="0" lang="en-US" sz="26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7. Dress appropriately.                                                              </a:t>
            </a:r>
            <a:r>
              <a:rPr kumimoji="0" lang="en-US" sz="2600" b="0" i="0" u="none" strike="noStrike" kern="1200" cap="none" spc="0" normalizeH="0" baseline="0" noProof="0" dirty="0">
                <a:ln>
                  <a:noFill/>
                </a:ln>
                <a:solidFill>
                  <a:srgbClr val="FF0000"/>
                </a:solidFill>
                <a:effectLst/>
                <a:uLnTx/>
                <a:uFillTx/>
                <a:ea typeface="Segoe UI Black" panose="020B0A02040204020203" pitchFamily="34" charset="0"/>
                <a:cs typeface="Arial" panose="020B0604020202020204" pitchFamily="34" charset="0"/>
              </a:rPr>
              <a:t>8. Suffering.                                                                                  </a:t>
            </a:r>
            <a:r>
              <a:rPr kumimoji="0" lang="en-US" sz="2600" b="0" i="0" u="none" strike="noStrike" kern="1200" cap="none" spc="0" normalizeH="0" baseline="0" noProof="0" dirty="0">
                <a:ln>
                  <a:noFill/>
                </a:ln>
                <a:solidFill>
                  <a:srgbClr val="0070C0"/>
                </a:solidFill>
                <a:effectLst/>
                <a:uLnTx/>
                <a:uFillTx/>
                <a:ea typeface="Segoe UI Black" panose="020B0A02040204020203" pitchFamily="34" charset="0"/>
                <a:cs typeface="Arial" panose="020B0604020202020204" pitchFamily="34" charset="0"/>
              </a:rPr>
              <a:t>9. Save during the days of plenty. </a:t>
            </a:r>
            <a:r>
              <a:rPr kumimoji="0" lang="en-US" sz="26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                                        10. Men need to express their feelings to their family. </a:t>
            </a:r>
            <a:r>
              <a:rPr lang="en-US" sz="2600" dirty="0">
                <a:solidFill>
                  <a:srgbClr val="000000"/>
                </a:solidFill>
                <a:ea typeface="Segoe UI Black" panose="020B0A02040204020203" pitchFamily="34" charset="0"/>
                <a:cs typeface="Times New Roman" panose="02020603050405020304" pitchFamily="18" charset="0"/>
              </a:rPr>
              <a:t>   </a:t>
            </a:r>
            <a:r>
              <a:rPr kumimoji="0" lang="en-US" sz="2600" b="0" i="0" u="none" strike="noStrike" kern="1200" cap="none" spc="0" normalizeH="0" baseline="0" noProof="0" dirty="0">
                <a:ln>
                  <a:noFill/>
                </a:ln>
                <a:solidFill>
                  <a:srgbClr val="FF0000"/>
                </a:solidFill>
                <a:effectLst/>
                <a:uLnTx/>
                <a:uFillTx/>
                <a:ea typeface="Segoe UI Black" panose="020B0A02040204020203" pitchFamily="34" charset="0"/>
                <a:cs typeface="Arial" panose="020B0604020202020204" pitchFamily="34" charset="0"/>
              </a:rPr>
              <a:t>11. Balance.                                                                               </a:t>
            </a:r>
            <a:r>
              <a:rPr kumimoji="0" lang="en-US" sz="2600" b="0" i="0" u="none" strike="noStrike" kern="1200" cap="none" spc="0" normalizeH="0" baseline="0" noProof="0" dirty="0">
                <a:ln>
                  <a:noFill/>
                </a:ln>
                <a:solidFill>
                  <a:srgbClr val="0070C0"/>
                </a:solidFill>
                <a:effectLst/>
                <a:uLnTx/>
                <a:uFillTx/>
                <a:ea typeface="Segoe UI Black" panose="020B0A02040204020203" pitchFamily="34" charset="0"/>
                <a:cs typeface="Arial" panose="020B0604020202020204" pitchFamily="34" charset="0"/>
              </a:rPr>
              <a:t>12. Providence.  </a:t>
            </a:r>
            <a:endParaRPr kumimoji="0" lang="en-US" sz="2600" b="0" i="0" u="none" strike="noStrike" kern="1200" cap="none" spc="0" normalizeH="0" baseline="0" noProof="0" dirty="0">
              <a:ln>
                <a:noFill/>
              </a:ln>
              <a:solidFill>
                <a:srgbClr val="0070C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US" sz="26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  </a:t>
            </a:r>
            <a:endPar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   </a:t>
            </a:r>
            <a:endPar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    </a:t>
            </a:r>
            <a:endPar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  </a:t>
            </a:r>
            <a:endPar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  </a:t>
            </a:r>
            <a:endPar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US" sz="32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Segoe UI Black" panose="020B0A02040204020203" pitchFamily="34" charset="0"/>
                <a:cs typeface="Arial" panose="020B0604020202020204" pitchFamily="34" charset="0"/>
              </a:rPr>
              <a:t> </a:t>
            </a:r>
            <a:endParaRPr kumimoji="0" lang="en-US" sz="32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48666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pic>
        <p:nvPicPr>
          <p:cNvPr id="2" name="Picture 2" descr="C:\users\sheila\desktop\bible study\ultimate royality free\1-bib pics-ot\Joseph\06 Joseph ruler\Josph w Fthr 26-88.jpg">
            <a:extLst>
              <a:ext uri="{FF2B5EF4-FFF2-40B4-BE49-F238E27FC236}">
                <a16:creationId xmlns:a16="http://schemas.microsoft.com/office/drawing/2014/main" id="{538825BF-0071-C03A-8DFD-864F728580E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l="2449" b="12609"/>
          <a:stretch/>
        </p:blipFill>
        <p:spPr bwMode="auto">
          <a:xfrm flipH="1">
            <a:off x="1024155" y="1075851"/>
            <a:ext cx="3900181" cy="4848872"/>
          </a:xfrm>
          <a:prstGeom prst="rect">
            <a:avLst/>
          </a:prstGeom>
          <a:noFill/>
          <a:ln w="57150">
            <a:solidFill>
              <a:srgbClr val="00000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6FA57B-B07F-DD1C-E34C-66EC83D6B168}"/>
              </a:ext>
            </a:extLst>
          </p:cNvPr>
          <p:cNvSpPr txBox="1"/>
          <p:nvPr/>
        </p:nvSpPr>
        <p:spPr>
          <a:xfrm>
            <a:off x="5335398" y="1283516"/>
            <a:ext cx="3389152" cy="4154984"/>
          </a:xfrm>
          <a:prstGeom prst="rect">
            <a:avLst/>
          </a:prstGeom>
          <a:noFill/>
        </p:spPr>
        <p:txBody>
          <a:bodyPr wrap="square" rtlCol="0">
            <a:spAutoFit/>
          </a:bodyPr>
          <a:lstStyle/>
          <a:p>
            <a:pPr algn="ctr"/>
            <a:r>
              <a:rPr lang="en-US" sz="6600" dirty="0"/>
              <a:t>Lessons from the life of Joseph.</a:t>
            </a:r>
          </a:p>
        </p:txBody>
      </p:sp>
    </p:spTree>
    <p:extLst>
      <p:ext uri="{BB962C8B-B14F-4D97-AF65-F5344CB8AC3E}">
        <p14:creationId xmlns:p14="http://schemas.microsoft.com/office/powerpoint/2010/main" val="2541530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Tree>
    <p:extLst>
      <p:ext uri="{BB962C8B-B14F-4D97-AF65-F5344CB8AC3E}">
        <p14:creationId xmlns:p14="http://schemas.microsoft.com/office/powerpoint/2010/main" val="323002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Tree>
    <p:extLst>
      <p:ext uri="{BB962C8B-B14F-4D97-AF65-F5344CB8AC3E}">
        <p14:creationId xmlns:p14="http://schemas.microsoft.com/office/powerpoint/2010/main" val="165886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pic>
        <p:nvPicPr>
          <p:cNvPr id="2" name="Picture 2" descr="C:\users\sheila\desktop\bible study\ultimate royality free\1-bib pics-ot\Joseph\06 Joseph ruler\Josph w Fthr 26-88.jpg">
            <a:extLst>
              <a:ext uri="{FF2B5EF4-FFF2-40B4-BE49-F238E27FC236}">
                <a16:creationId xmlns:a16="http://schemas.microsoft.com/office/drawing/2014/main" id="{538825BF-0071-C03A-8DFD-864F728580E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l="2449" b="12609"/>
          <a:stretch/>
        </p:blipFill>
        <p:spPr bwMode="auto">
          <a:xfrm flipH="1">
            <a:off x="1024155" y="1075851"/>
            <a:ext cx="3900181" cy="4848872"/>
          </a:xfrm>
          <a:prstGeom prst="rect">
            <a:avLst/>
          </a:prstGeom>
          <a:noFill/>
          <a:ln w="57150">
            <a:solidFill>
              <a:srgbClr val="000000"/>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654B4EE-DBC1-6D85-9C9F-876ADC4C9AC2}"/>
              </a:ext>
            </a:extLst>
          </p:cNvPr>
          <p:cNvSpPr txBox="1"/>
          <p:nvPr/>
        </p:nvSpPr>
        <p:spPr>
          <a:xfrm>
            <a:off x="5368954" y="1424751"/>
            <a:ext cx="3422710" cy="4298100"/>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Many lessons we can learn from Joseph that will help us through out life.</a:t>
            </a:r>
          </a:p>
        </p:txBody>
      </p:sp>
    </p:spTree>
    <p:extLst>
      <p:ext uri="{BB962C8B-B14F-4D97-AF65-F5344CB8AC3E}">
        <p14:creationId xmlns:p14="http://schemas.microsoft.com/office/powerpoint/2010/main" val="211096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10" name="TextBox 9">
            <a:extLst>
              <a:ext uri="{FF2B5EF4-FFF2-40B4-BE49-F238E27FC236}">
                <a16:creationId xmlns:a16="http://schemas.microsoft.com/office/drawing/2014/main" id="{84002C6F-82AA-7C19-1053-60691F7F33FF}"/>
              </a:ext>
            </a:extLst>
          </p:cNvPr>
          <p:cNvSpPr txBox="1"/>
          <p:nvPr/>
        </p:nvSpPr>
        <p:spPr>
          <a:xfrm>
            <a:off x="469783" y="1630439"/>
            <a:ext cx="8271545" cy="3098862"/>
          </a:xfrm>
          <a:prstGeom prst="rect">
            <a:avLst/>
          </a:prstGeom>
          <a:noFill/>
        </p:spPr>
        <p:txBody>
          <a:bodyPr wrap="square">
            <a:spAutoFit/>
          </a:bodyPr>
          <a:lstStyle/>
          <a:p>
            <a:pPr marL="0" marR="0" algn="ctr">
              <a:lnSpc>
                <a:spcPct val="115000"/>
              </a:lnSpc>
              <a:spcBef>
                <a:spcPts val="0"/>
              </a:spcBef>
              <a:spcAft>
                <a:spcPts val="0"/>
              </a:spcAft>
            </a:pPr>
            <a:r>
              <a:rPr lang="en-US" sz="3200" dirty="0">
                <a:effectLst/>
                <a:latin typeface="Segoe UI Black" panose="020B0A02040204020203" pitchFamily="34" charset="0"/>
                <a:ea typeface="Segoe UI Black" panose="020B0A02040204020203" pitchFamily="34" charset="0"/>
                <a:cs typeface="Arial" panose="020B0604020202020204" pitchFamily="34" charset="0"/>
              </a:rPr>
              <a:t>1.Your family does not determine your destiny.</a:t>
            </a:r>
            <a:endParaRPr lang="en-US" sz="32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0" marR="0">
              <a:lnSpc>
                <a:spcPct val="115000"/>
              </a:lnSpc>
              <a:spcBef>
                <a:spcPts val="0"/>
              </a:spcBef>
              <a:spcAft>
                <a:spcPts val="0"/>
              </a:spcAft>
            </a:pPr>
            <a:endParaRPr lang="en-US" sz="3600" dirty="0">
              <a:effectLst/>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3600" b="1" dirty="0">
                <a:solidFill>
                  <a:srgbClr val="0070C0"/>
                </a:solidFill>
                <a:effectLst/>
                <a:ea typeface="Calibri" panose="020F0502020204030204" pitchFamily="34" charset="0"/>
                <a:cs typeface="Arial" panose="020B0604020202020204" pitchFamily="34" charset="0"/>
              </a:rPr>
              <a:t>Gen. 34:25-30,  </a:t>
            </a:r>
          </a:p>
          <a:p>
            <a:pPr marL="0" marR="0">
              <a:lnSpc>
                <a:spcPct val="115000"/>
              </a:lnSpc>
              <a:spcBef>
                <a:spcPts val="0"/>
              </a:spcBef>
              <a:spcAft>
                <a:spcPts val="0"/>
              </a:spcAft>
            </a:pPr>
            <a:r>
              <a:rPr lang="en-US" sz="3600" b="1" dirty="0">
                <a:solidFill>
                  <a:srgbClr val="0070C0"/>
                </a:solidFill>
                <a:effectLst/>
                <a:ea typeface="Calibri" panose="020F0502020204030204" pitchFamily="34" charset="0"/>
                <a:cs typeface="Arial" panose="020B0604020202020204" pitchFamily="34" charset="0"/>
              </a:rPr>
              <a:t>Gen. 37:3-5</a:t>
            </a:r>
            <a:endParaRPr lang="en-US" sz="3600" b="1" dirty="0">
              <a:solidFill>
                <a:srgbClr val="0070C0"/>
              </a:solidFill>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2C400FB-B3E0-4E11-3A95-086E256AFECC}"/>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Tree>
    <p:extLst>
      <p:ext uri="{BB962C8B-B14F-4D97-AF65-F5344CB8AC3E}">
        <p14:creationId xmlns:p14="http://schemas.microsoft.com/office/powerpoint/2010/main" val="350401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B42FCD8F-28E6-17E1-216F-5A4DB26213E1}"/>
              </a:ext>
            </a:extLst>
          </p:cNvPr>
          <p:cNvSpPr txBox="1"/>
          <p:nvPr/>
        </p:nvSpPr>
        <p:spPr>
          <a:xfrm>
            <a:off x="394283" y="768404"/>
            <a:ext cx="8036653" cy="5593031"/>
          </a:xfrm>
          <a:prstGeom prst="rect">
            <a:avLst/>
          </a:prstGeom>
          <a:noFill/>
        </p:spPr>
        <p:txBody>
          <a:bodyPr wrap="square">
            <a:spAutoFit/>
          </a:bodyPr>
          <a:lstStyle/>
          <a:p>
            <a:r>
              <a:rPr lang="en-US" sz="3200" b="1" dirty="0">
                <a:solidFill>
                  <a:srgbClr val="0070C0"/>
                </a:solidFill>
              </a:rPr>
              <a:t>Gen. 34:25 </a:t>
            </a:r>
            <a:r>
              <a:rPr lang="en-US" sz="2000" b="1" dirty="0"/>
              <a:t>Now it came to pass on the third day, when they were in pain, that two of the sons of Jacob, Simeon and Levi, Dinah's brothers, each took his sword and came boldly upon the city and killed all the males.</a:t>
            </a:r>
          </a:p>
          <a:p>
            <a:r>
              <a:rPr lang="en-US" sz="2000" b="1" dirty="0">
                <a:solidFill>
                  <a:srgbClr val="0070C0"/>
                </a:solidFill>
              </a:rPr>
              <a:t> 26 </a:t>
            </a:r>
            <a:r>
              <a:rPr lang="en-US" sz="2000" dirty="0"/>
              <a:t>And they killed </a:t>
            </a:r>
            <a:r>
              <a:rPr lang="en-US" sz="2000" dirty="0" err="1"/>
              <a:t>Hamor</a:t>
            </a:r>
            <a:r>
              <a:rPr lang="en-US" sz="2000" dirty="0"/>
              <a:t> and Shechem his son with the edge of the sword, and took Dinah from Shechem's house, and went out.</a:t>
            </a:r>
          </a:p>
          <a:p>
            <a:r>
              <a:rPr lang="en-US" sz="2000" b="1" dirty="0">
                <a:solidFill>
                  <a:srgbClr val="0070C0"/>
                </a:solidFill>
              </a:rPr>
              <a:t> 27 </a:t>
            </a:r>
            <a:r>
              <a:rPr lang="en-US" sz="2000" dirty="0">
                <a:solidFill>
                  <a:srgbClr val="FF0000"/>
                </a:solidFill>
              </a:rPr>
              <a:t>The sons of Jacob came upon the slain, and plundered the city, because their sister had been defiled.</a:t>
            </a:r>
          </a:p>
          <a:p>
            <a:r>
              <a:rPr lang="en-US" sz="2000" b="1" dirty="0">
                <a:solidFill>
                  <a:srgbClr val="0070C0"/>
                </a:solidFill>
              </a:rPr>
              <a:t> 28 </a:t>
            </a:r>
            <a:r>
              <a:rPr lang="en-US" sz="2000" dirty="0">
                <a:solidFill>
                  <a:srgbClr val="FF0000"/>
                </a:solidFill>
              </a:rPr>
              <a:t>They took their sheep, their oxen, and their donkeys, what was in the city and what was in the field,</a:t>
            </a:r>
          </a:p>
          <a:p>
            <a:r>
              <a:rPr lang="en-US" sz="2000" b="1" dirty="0">
                <a:solidFill>
                  <a:srgbClr val="0070C0"/>
                </a:solidFill>
              </a:rPr>
              <a:t> 29 </a:t>
            </a:r>
            <a:r>
              <a:rPr lang="en-US" sz="2000" dirty="0">
                <a:solidFill>
                  <a:srgbClr val="FF0000"/>
                </a:solidFill>
              </a:rPr>
              <a:t>and all their wealth. All their little ones and their wives they took captive; and they plundered even all that was in the houses.</a:t>
            </a:r>
          </a:p>
          <a:p>
            <a:r>
              <a:rPr lang="en-US" sz="2000" b="1" dirty="0">
                <a:solidFill>
                  <a:srgbClr val="0070C0"/>
                </a:solidFill>
              </a:rPr>
              <a:t> 30 </a:t>
            </a:r>
            <a:r>
              <a:rPr lang="en-US" sz="2000" dirty="0"/>
              <a:t>Then Jacob said to Simeon and Levi, "You have troubled me by making me obnoxious among the inhabitants of the land, among the Canaanites and the Perizzites; and since I am few in number, they will gather themselves together against me and kill me. I shall be destroyed, my household and I."</a:t>
            </a:r>
          </a:p>
        </p:txBody>
      </p:sp>
    </p:spTree>
    <p:extLst>
      <p:ext uri="{BB962C8B-B14F-4D97-AF65-F5344CB8AC3E}">
        <p14:creationId xmlns:p14="http://schemas.microsoft.com/office/powerpoint/2010/main" val="98515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07FCA9AB-0016-1B23-E680-F7790318B3C5}"/>
              </a:ext>
            </a:extLst>
          </p:cNvPr>
          <p:cNvSpPr txBox="1"/>
          <p:nvPr/>
        </p:nvSpPr>
        <p:spPr>
          <a:xfrm>
            <a:off x="562062" y="1904301"/>
            <a:ext cx="7768206" cy="3877985"/>
          </a:xfrm>
          <a:prstGeom prst="rect">
            <a:avLst/>
          </a:prstGeom>
          <a:noFill/>
        </p:spPr>
        <p:txBody>
          <a:bodyPr wrap="square">
            <a:spAutoFit/>
          </a:bodyPr>
          <a:lstStyle/>
          <a:p>
            <a:r>
              <a:rPr lang="en-US" sz="3600" b="1" dirty="0">
                <a:solidFill>
                  <a:srgbClr val="0070C0"/>
                </a:solidFill>
              </a:rPr>
              <a:t>Gen. 37:3 </a:t>
            </a:r>
            <a:r>
              <a:rPr lang="en-US" sz="3000" dirty="0"/>
              <a:t>Now Israel loved Joseph more than all his children, because he was the son of his old age. Also he made him a tunic of many colors.</a:t>
            </a:r>
          </a:p>
          <a:p>
            <a:r>
              <a:rPr lang="en-US" sz="3000" b="1" dirty="0">
                <a:solidFill>
                  <a:srgbClr val="0070C0"/>
                </a:solidFill>
              </a:rPr>
              <a:t> 4 </a:t>
            </a:r>
            <a:r>
              <a:rPr lang="en-US" sz="3000" dirty="0"/>
              <a:t>But when his brothers saw that their father loved him more than all his brothers, they hated him and could not speak peaceably to him.</a:t>
            </a:r>
          </a:p>
          <a:p>
            <a:r>
              <a:rPr lang="en-US" sz="3000" b="1" dirty="0">
                <a:solidFill>
                  <a:srgbClr val="0070C0"/>
                </a:solidFill>
              </a:rPr>
              <a:t> 5 </a:t>
            </a:r>
            <a:r>
              <a:rPr lang="en-US" sz="3000" dirty="0"/>
              <a:t>Now Joseph had a dream, and he told it to his brothers; and they hated him even more.</a:t>
            </a:r>
          </a:p>
        </p:txBody>
      </p:sp>
      <p:sp>
        <p:nvSpPr>
          <p:cNvPr id="6" name="TextBox 5">
            <a:extLst>
              <a:ext uri="{FF2B5EF4-FFF2-40B4-BE49-F238E27FC236}">
                <a16:creationId xmlns:a16="http://schemas.microsoft.com/office/drawing/2014/main" id="{F0ED4C1B-D149-7AAF-9150-05A4B4B74A2F}"/>
              </a:ext>
            </a:extLst>
          </p:cNvPr>
          <p:cNvSpPr txBox="1"/>
          <p:nvPr/>
        </p:nvSpPr>
        <p:spPr>
          <a:xfrm>
            <a:off x="578840" y="925763"/>
            <a:ext cx="8271545" cy="1187569"/>
          </a:xfrm>
          <a:prstGeom prst="rect">
            <a:avLst/>
          </a:prstGeom>
          <a:noFill/>
        </p:spPr>
        <p:txBody>
          <a:bodyPr wrap="square">
            <a:spAutoFit/>
          </a:bodyPr>
          <a:lstStyle/>
          <a:p>
            <a:pPr marL="0" marR="0">
              <a:lnSpc>
                <a:spcPct val="115000"/>
              </a:lnSpc>
              <a:spcBef>
                <a:spcPts val="0"/>
              </a:spcBef>
              <a:spcAft>
                <a:spcPts val="0"/>
              </a:spcAft>
            </a:pPr>
            <a:r>
              <a:rPr lang="en-US" sz="2800" dirty="0">
                <a:effectLst/>
                <a:latin typeface="Segoe UI Black" panose="020B0A02040204020203" pitchFamily="34" charset="0"/>
                <a:ea typeface="Segoe UI Black" panose="020B0A02040204020203" pitchFamily="34" charset="0"/>
                <a:cs typeface="Arial" panose="020B0604020202020204" pitchFamily="34" charset="0"/>
              </a:rPr>
              <a:t>Your family does not determine your destiny.</a:t>
            </a:r>
            <a:endParaRPr lang="en-US" sz="28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0" marR="0">
              <a:lnSpc>
                <a:spcPct val="115000"/>
              </a:lnSpc>
              <a:spcBef>
                <a:spcPts val="0"/>
              </a:spcBef>
              <a:spcAft>
                <a:spcPts val="0"/>
              </a:spcAft>
            </a:pPr>
            <a:r>
              <a:rPr lang="en-US" sz="3600" dirty="0">
                <a:effectLst/>
                <a:ea typeface="Calibri" panose="020F0502020204030204" pitchFamily="34" charset="0"/>
                <a:cs typeface="Arial" panose="020B0604020202020204" pitchFamily="34" charset="0"/>
              </a:rPr>
              <a:t> </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904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5F23575-262B-03DF-D451-5DC7923685EB}"/>
              </a:ext>
            </a:extLst>
          </p:cNvPr>
          <p:cNvSpPr txBox="1"/>
          <p:nvPr/>
        </p:nvSpPr>
        <p:spPr>
          <a:xfrm>
            <a:off x="0" y="12038"/>
            <a:ext cx="91440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cs typeface="Aharoni" panose="02010803020104030203" pitchFamily="2" charset="-79"/>
              </a:rPr>
              <a:t>Title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D023F4AB-955B-D383-D3F6-F185AF43C7A8}"/>
              </a:ext>
            </a:extLst>
          </p:cNvPr>
          <p:cNvSpPr/>
          <p:nvPr/>
        </p:nvSpPr>
        <p:spPr>
          <a:xfrm>
            <a:off x="1" y="0"/>
            <a:ext cx="9143999" cy="629174"/>
          </a:xfrm>
          <a:prstGeom prst="rect">
            <a:avLst/>
          </a:prstGeom>
          <a:solidFill>
            <a:schemeClr val="accent2"/>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4BD0B4-164C-8425-C65B-5BD1B16EC8C9}"/>
              </a:ext>
            </a:extLst>
          </p:cNvPr>
          <p:cNvSpPr txBox="1"/>
          <p:nvPr/>
        </p:nvSpPr>
        <p:spPr>
          <a:xfrm>
            <a:off x="1" y="83890"/>
            <a:ext cx="9144000" cy="523220"/>
          </a:xfrm>
          <a:prstGeom prst="rect">
            <a:avLst/>
          </a:prstGeom>
          <a:noFill/>
        </p:spPr>
        <p:txBody>
          <a:bodyPr wrap="square" rtlCol="0">
            <a:spAutoFit/>
          </a:bodyPr>
          <a:lstStyle/>
          <a:p>
            <a:pPr algn="ctr"/>
            <a:r>
              <a:rPr lang="en-US" sz="2800" dirty="0">
                <a:solidFill>
                  <a:schemeClr val="bg1"/>
                </a:solidFill>
                <a:effectLst/>
                <a:ea typeface="Calibri" panose="020F0502020204030204" pitchFamily="34" charset="0"/>
              </a:rPr>
              <a:t>His Master Saw That The LORD Was With Him   Gen. 39:2 </a:t>
            </a:r>
            <a:endParaRPr lang="en-US" sz="2800" dirty="0">
              <a:solidFill>
                <a:schemeClr val="bg1"/>
              </a:solidFill>
            </a:endParaRPr>
          </a:p>
        </p:txBody>
      </p:sp>
      <p:sp>
        <p:nvSpPr>
          <p:cNvPr id="4" name="TextBox 3">
            <a:extLst>
              <a:ext uri="{FF2B5EF4-FFF2-40B4-BE49-F238E27FC236}">
                <a16:creationId xmlns:a16="http://schemas.microsoft.com/office/drawing/2014/main" id="{B86545F6-DF2B-6761-99E3-7CDA91F4E83D}"/>
              </a:ext>
            </a:extLst>
          </p:cNvPr>
          <p:cNvSpPr txBox="1"/>
          <p:nvPr/>
        </p:nvSpPr>
        <p:spPr>
          <a:xfrm>
            <a:off x="444616" y="1946246"/>
            <a:ext cx="8623883" cy="4301370"/>
          </a:xfrm>
          <a:prstGeom prst="rect">
            <a:avLst/>
          </a:prstGeom>
          <a:noFill/>
        </p:spPr>
        <p:txBody>
          <a:bodyPr wrap="square">
            <a:spAutoFit/>
          </a:bodyPr>
          <a:lstStyle/>
          <a:p>
            <a:pPr marL="0" marR="0">
              <a:lnSpc>
                <a:spcPct val="115000"/>
              </a:lnSpc>
              <a:spcBef>
                <a:spcPts val="0"/>
              </a:spcBef>
              <a:spcAft>
                <a:spcPts val="1000"/>
              </a:spcAft>
            </a:pPr>
            <a:r>
              <a:rPr lang="en-US" sz="2000" dirty="0">
                <a:effectLst/>
                <a:ea typeface="Calibri" panose="020F0502020204030204" pitchFamily="34" charset="0"/>
                <a:cs typeface="Times New Roman" panose="02020603050405020304" pitchFamily="18" charset="0"/>
              </a:rPr>
              <a:t>Have you ever blamed your family for how your life has turned out? Consider Joseph:</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His father had 4 wives.</a:t>
            </a: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FF0000"/>
                </a:solidFill>
                <a:effectLst/>
                <a:ea typeface="Calibri" panose="020F0502020204030204" pitchFamily="34" charset="0"/>
                <a:cs typeface="Times New Roman" panose="02020603050405020304" pitchFamily="18" charset="0"/>
              </a:rPr>
              <a:t>Grew up in an environment of jealousy, favoritism, envy.</a:t>
            </a: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70C0"/>
                </a:solidFill>
                <a:effectLst/>
                <a:ea typeface="Calibri" panose="020F0502020204030204" pitchFamily="34" charset="0"/>
                <a:cs typeface="Times New Roman" panose="02020603050405020304" pitchFamily="18" charset="0"/>
              </a:rPr>
              <a:t>Brothers hated him, wanted to kill him.</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Their father Jacob said Joseph’s brothers made his name stink among other nations.</a:t>
            </a: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FF0000"/>
                </a:solidFill>
                <a:effectLst/>
                <a:ea typeface="Calibri" panose="020F0502020204030204" pitchFamily="34" charset="0"/>
                <a:cs typeface="Times New Roman" panose="02020603050405020304" pitchFamily="18" charset="0"/>
              </a:rPr>
              <a:t>Joseph did not use his family as an excuse, neither should we.</a:t>
            </a:r>
          </a:p>
          <a:p>
            <a:pPr marL="342900" marR="0" lvl="0" indent="-342900">
              <a:lnSpc>
                <a:spcPct val="115000"/>
              </a:lnSpc>
              <a:spcBef>
                <a:spcPts val="0"/>
              </a:spcBef>
              <a:spcAft>
                <a:spcPts val="1000"/>
              </a:spcAft>
              <a:buFont typeface="Symbol" panose="05050102010706020507" pitchFamily="18" charset="2"/>
              <a:buChar char=""/>
            </a:pPr>
            <a:r>
              <a:rPr lang="en-US" sz="2400" dirty="0">
                <a:solidFill>
                  <a:srgbClr val="0070C0"/>
                </a:solidFill>
                <a:effectLst/>
                <a:ea typeface="Calibri" panose="020F0502020204030204" pitchFamily="34" charset="0"/>
                <a:cs typeface="Times New Roman" panose="02020603050405020304" pitchFamily="18" charset="0"/>
              </a:rPr>
              <a:t>Joseph is one of a few individuals in bible where nothing negative is recorded about him.</a:t>
            </a:r>
          </a:p>
        </p:txBody>
      </p:sp>
      <p:sp>
        <p:nvSpPr>
          <p:cNvPr id="6" name="TextBox 5">
            <a:extLst>
              <a:ext uri="{FF2B5EF4-FFF2-40B4-BE49-F238E27FC236}">
                <a16:creationId xmlns:a16="http://schemas.microsoft.com/office/drawing/2014/main" id="{46D097CC-09E0-DBE1-E947-5A0906F3C04B}"/>
              </a:ext>
            </a:extLst>
          </p:cNvPr>
          <p:cNvSpPr txBox="1"/>
          <p:nvPr/>
        </p:nvSpPr>
        <p:spPr>
          <a:xfrm>
            <a:off x="0" y="645406"/>
            <a:ext cx="9143999" cy="523220"/>
          </a:xfrm>
          <a:prstGeom prst="rect">
            <a:avLst/>
          </a:prstGeom>
          <a:noFill/>
        </p:spPr>
        <p:txBody>
          <a:bodyPr wrap="square" rtlCol="0">
            <a:spAutoFit/>
          </a:bodyPr>
          <a:lstStyle/>
          <a:p>
            <a:pPr algn="ctr"/>
            <a:r>
              <a:rPr lang="en-US" sz="2800" dirty="0">
                <a:solidFill>
                  <a:srgbClr val="0070C0"/>
                </a:solidFill>
              </a:rPr>
              <a:t>Lessons from the life of Joseph</a:t>
            </a:r>
          </a:p>
        </p:txBody>
      </p:sp>
      <p:sp>
        <p:nvSpPr>
          <p:cNvPr id="2" name="TextBox 1">
            <a:extLst>
              <a:ext uri="{FF2B5EF4-FFF2-40B4-BE49-F238E27FC236}">
                <a16:creationId xmlns:a16="http://schemas.microsoft.com/office/drawing/2014/main" id="{1DF7A9AE-AF01-9943-540D-E40817F7D4B8}"/>
              </a:ext>
            </a:extLst>
          </p:cNvPr>
          <p:cNvSpPr txBox="1"/>
          <p:nvPr/>
        </p:nvSpPr>
        <p:spPr>
          <a:xfrm>
            <a:off x="444616" y="1177433"/>
            <a:ext cx="8271545" cy="1187569"/>
          </a:xfrm>
          <a:prstGeom prst="rect">
            <a:avLst/>
          </a:prstGeom>
          <a:noFill/>
        </p:spPr>
        <p:txBody>
          <a:bodyPr wrap="square">
            <a:spAutoFit/>
          </a:bodyPr>
          <a:lstStyle/>
          <a:p>
            <a:pPr marL="0" marR="0">
              <a:lnSpc>
                <a:spcPct val="115000"/>
              </a:lnSpc>
              <a:spcBef>
                <a:spcPts val="0"/>
              </a:spcBef>
              <a:spcAft>
                <a:spcPts val="0"/>
              </a:spcAft>
            </a:pPr>
            <a:r>
              <a:rPr lang="en-US" sz="2800" dirty="0">
                <a:effectLst/>
                <a:latin typeface="Segoe UI Black" panose="020B0A02040204020203" pitchFamily="34" charset="0"/>
                <a:ea typeface="Segoe UI Black" panose="020B0A02040204020203" pitchFamily="34" charset="0"/>
                <a:cs typeface="Arial" panose="020B0604020202020204" pitchFamily="34" charset="0"/>
              </a:rPr>
              <a:t>Your family does not determine your destiny.</a:t>
            </a:r>
            <a:endParaRPr lang="en-US" sz="2800" dirty="0">
              <a:effectLst/>
              <a:latin typeface="Segoe UI Black" panose="020B0A02040204020203" pitchFamily="34" charset="0"/>
              <a:ea typeface="Segoe UI Black" panose="020B0A02040204020203" pitchFamily="34" charset="0"/>
              <a:cs typeface="Times New Roman" panose="02020603050405020304" pitchFamily="18" charset="0"/>
            </a:endParaRPr>
          </a:p>
          <a:p>
            <a:pPr marL="0" marR="0">
              <a:lnSpc>
                <a:spcPct val="115000"/>
              </a:lnSpc>
              <a:spcBef>
                <a:spcPts val="0"/>
              </a:spcBef>
              <a:spcAft>
                <a:spcPts val="0"/>
              </a:spcAft>
            </a:pPr>
            <a:r>
              <a:rPr lang="en-US" sz="3600" dirty="0">
                <a:effectLst/>
                <a:ea typeface="Calibri" panose="020F0502020204030204" pitchFamily="34" charset="0"/>
                <a:cs typeface="Arial" panose="020B0604020202020204" pitchFamily="34" charset="0"/>
              </a:rPr>
              <a:t> </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06372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362</TotalTime>
  <Words>2888</Words>
  <Application>Microsoft Office PowerPoint</Application>
  <PresentationFormat>On-screen Show (4:3)</PresentationFormat>
  <Paragraphs>247</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 Unicode MS</vt:lpstr>
      <vt:lpstr>Calibri</vt:lpstr>
      <vt:lpstr>Calibri Light</vt:lpstr>
      <vt:lpstr>Ink Free</vt:lpstr>
      <vt:lpstr>Segoe UI Black</vt:lpstr>
      <vt:lpstr>Symbol</vt:lpstr>
      <vt:lpstr>1_Office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2023-11-11T20:25:04Z</dcterms:created>
  <dcterms:modified xsi:type="dcterms:W3CDTF">2023-11-19T11:41:36Z</dcterms:modified>
</cp:coreProperties>
</file>