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96" r:id="rId2"/>
    <p:sldId id="527" r:id="rId3"/>
    <p:sldId id="501" r:id="rId4"/>
    <p:sldId id="497" r:id="rId5"/>
    <p:sldId id="505" r:id="rId6"/>
    <p:sldId id="525" r:id="rId7"/>
    <p:sldId id="504" r:id="rId8"/>
    <p:sldId id="503" r:id="rId9"/>
    <p:sldId id="523" r:id="rId10"/>
    <p:sldId id="502" r:id="rId11"/>
    <p:sldId id="524" r:id="rId12"/>
    <p:sldId id="508" r:id="rId13"/>
    <p:sldId id="507" r:id="rId14"/>
    <p:sldId id="506" r:id="rId15"/>
    <p:sldId id="511" r:id="rId16"/>
    <p:sldId id="513" r:id="rId17"/>
    <p:sldId id="512" r:id="rId18"/>
    <p:sldId id="514" r:id="rId19"/>
    <p:sldId id="510" r:id="rId20"/>
    <p:sldId id="516" r:id="rId21"/>
    <p:sldId id="515" r:id="rId22"/>
    <p:sldId id="519" r:id="rId23"/>
    <p:sldId id="518" r:id="rId24"/>
    <p:sldId id="517" r:id="rId25"/>
    <p:sldId id="521" r:id="rId26"/>
    <p:sldId id="520" r:id="rId27"/>
    <p:sldId id="522" r:id="rId28"/>
    <p:sldId id="53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k+2vQJ92pMll57HtGSAvaA==" hashData="jXKDjpWAVOVEeo4+7BDMDj9EsCWI7ydy80+g3T0rRvlzi5a+14XqTXwpjm4mC1Zv74pipF4rP0ia31Ro7cNXV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1446" y="114"/>
      </p:cViewPr>
      <p:guideLst/>
    </p:cSldViewPr>
  </p:slideViewPr>
  <p:notesTextViewPr>
    <p:cViewPr>
      <p:scale>
        <a:sx n="1" d="1"/>
        <a:sy n="1" d="1"/>
      </p:scale>
      <p:origin x="0" y="0"/>
    </p:cViewPr>
  </p:notesTextViewPr>
  <p:sorterViewPr>
    <p:cViewPr>
      <p:scale>
        <a:sx n="100" d="100"/>
        <a:sy n="100" d="100"/>
      </p:scale>
      <p:origin x="0" y="-5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4C4ED6-97FD-495D-8C84-562F8CD06985}"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2971824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4C4ED6-97FD-495D-8C84-562F8CD06985}"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3155416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4C4ED6-97FD-495D-8C84-562F8CD06985}"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318125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4C4ED6-97FD-495D-8C84-562F8CD06985}"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361035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4C4ED6-97FD-495D-8C84-562F8CD06985}" type="datetimeFigureOut">
              <a:rPr lang="en-US" smtClean="0"/>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392235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4C4ED6-97FD-495D-8C84-562F8CD06985}" type="datetimeFigureOut">
              <a:rPr lang="en-US" smtClean="0"/>
              <a:t>11/12/2023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153316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4C4ED6-97FD-495D-8C84-562F8CD06985}" type="datetimeFigureOut">
              <a:rPr lang="en-US" smtClean="0"/>
              <a:t>11/12/2023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101602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4C4ED6-97FD-495D-8C84-562F8CD06985}" type="datetimeFigureOut">
              <a:rPr lang="en-US" smtClean="0"/>
              <a:t>11/12/2023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2864081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C4ED6-97FD-495D-8C84-562F8CD06985}" type="datetimeFigureOut">
              <a:rPr lang="en-US" smtClean="0"/>
              <a:t>11/12/2023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2033244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4C4ED6-97FD-495D-8C84-562F8CD06985}" type="datetimeFigureOut">
              <a:rPr lang="en-US" smtClean="0"/>
              <a:t>11/12/2023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246115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4C4ED6-97FD-495D-8C84-562F8CD06985}" type="datetimeFigureOut">
              <a:rPr lang="en-US" smtClean="0"/>
              <a:t>11/12/2023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46041-5C4C-41EE-98F4-1A86B7610278}" type="slidenum">
              <a:rPr lang="en-US" smtClean="0"/>
              <a:t>‹#›</a:t>
            </a:fld>
            <a:endParaRPr lang="en-US"/>
          </a:p>
        </p:txBody>
      </p:sp>
    </p:spTree>
    <p:extLst>
      <p:ext uri="{BB962C8B-B14F-4D97-AF65-F5344CB8AC3E}">
        <p14:creationId xmlns:p14="http://schemas.microsoft.com/office/powerpoint/2010/main" val="1523849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C4ED6-97FD-495D-8C84-562F8CD06985}" type="datetimeFigureOut">
              <a:rPr lang="en-US" smtClean="0"/>
              <a:t>11/12/2023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46041-5C4C-41EE-98F4-1A86B7610278}" type="slidenum">
              <a:rPr lang="en-US" smtClean="0"/>
              <a:t>‹#›</a:t>
            </a:fld>
            <a:endParaRPr lang="en-US"/>
          </a:p>
        </p:txBody>
      </p:sp>
    </p:spTree>
    <p:extLst>
      <p:ext uri="{BB962C8B-B14F-4D97-AF65-F5344CB8AC3E}">
        <p14:creationId xmlns:p14="http://schemas.microsoft.com/office/powerpoint/2010/main" val="370667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3377718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4AFE815F-7E7C-2A71-7774-9FF53BE96A15}"/>
              </a:ext>
            </a:extLst>
          </p:cNvPr>
          <p:cNvSpPr txBox="1"/>
          <p:nvPr/>
        </p:nvSpPr>
        <p:spPr>
          <a:xfrm>
            <a:off x="478173" y="1004465"/>
            <a:ext cx="8347046" cy="1077218"/>
          </a:xfrm>
          <a:prstGeom prst="rect">
            <a:avLst/>
          </a:prstGeom>
          <a:noFill/>
        </p:spPr>
        <p:txBody>
          <a:bodyPr wrap="square">
            <a:spAutoFit/>
          </a:bodyPr>
          <a:lstStyle/>
          <a:p>
            <a:pPr marL="0" marR="0">
              <a:spcBef>
                <a:spcPts val="0"/>
              </a:spcBef>
              <a:spcAft>
                <a:spcPts val="1000"/>
              </a:spcAft>
            </a:pPr>
            <a:r>
              <a:rPr lang="en-US" sz="3200" b="1" dirty="0">
                <a:effectLst/>
                <a:latin typeface="Arial Black" panose="020B0A04020102020204" pitchFamily="34" charset="0"/>
                <a:ea typeface="Calibri" panose="020F0502020204030204" pitchFamily="34" charset="0"/>
                <a:cs typeface="Times New Roman" panose="02020603050405020304" pitchFamily="18" charset="0"/>
              </a:rPr>
              <a:t>2. He Who Hears the Word And Does Not Obey It Is A Fool. </a:t>
            </a:r>
          </a:p>
        </p:txBody>
      </p:sp>
      <p:sp>
        <p:nvSpPr>
          <p:cNvPr id="9" name="TextBox 8">
            <a:extLst>
              <a:ext uri="{FF2B5EF4-FFF2-40B4-BE49-F238E27FC236}">
                <a16:creationId xmlns:a16="http://schemas.microsoft.com/office/drawing/2014/main" id="{882DA5AE-5F0E-FD72-C888-8B94E1F8273E}"/>
              </a:ext>
            </a:extLst>
          </p:cNvPr>
          <p:cNvSpPr txBox="1"/>
          <p:nvPr/>
        </p:nvSpPr>
        <p:spPr>
          <a:xfrm>
            <a:off x="570451" y="2371727"/>
            <a:ext cx="7935985" cy="3591111"/>
          </a:xfrm>
          <a:prstGeom prst="rect">
            <a:avLst/>
          </a:prstGeom>
          <a:noFill/>
        </p:spPr>
        <p:txBody>
          <a:bodyPr wrap="square">
            <a:spAutoFit/>
          </a:bodyPr>
          <a:lstStyle/>
          <a:p>
            <a:pPr marL="0" marR="0">
              <a:lnSpc>
                <a:spcPct val="115000"/>
              </a:lnSpc>
              <a:spcBef>
                <a:spcPts val="0"/>
              </a:spcBef>
              <a:spcAft>
                <a:spcPts val="1000"/>
              </a:spcAft>
            </a:pPr>
            <a:r>
              <a:rPr lang="en-US"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t>
            </a:r>
            <a:r>
              <a:rPr lang="en-US" sz="24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Matt 7:21-27</a:t>
            </a:r>
            <a:r>
              <a:rPr lang="en-US"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t>
            </a:r>
            <a:r>
              <a:rPr lang="en-US"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400" dirty="0">
                <a:effectLst/>
                <a:latin typeface="Arial" panose="020B0604020202020204" pitchFamily="34" charset="0"/>
                <a:ea typeface="Calibri" panose="020F0502020204030204" pitchFamily="34" charset="0"/>
                <a:cs typeface="Times New Roman" panose="02020603050405020304" pitchFamily="18" charset="0"/>
              </a:rPr>
              <a:t>"Not everyone who says                          to Me, 'Lord, Lord,' shall enter the kingdom                      of heaven, but he who does the will of My Father in heaven.</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Arial" panose="020B0604020202020204" pitchFamily="34" charset="0"/>
                <a:ea typeface="Calibri" panose="020F0502020204030204" pitchFamily="34" charset="0"/>
                <a:cs typeface="Times New Roman" panose="02020603050405020304" pitchFamily="18" charset="0"/>
              </a:rPr>
              <a:t>22 "Many will say to Me in that day, 'Lord, Lord, have we not prophesied in Your name, cast out demons in Your name, and done many wonders in Your name?'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 23 "And then I will declare to them, 'I never knew you; depart from Me, you who practice lawlessness!'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a:extLst>
              <a:ext uri="{FF2B5EF4-FFF2-40B4-BE49-F238E27FC236}">
                <a16:creationId xmlns:a16="http://schemas.microsoft.com/office/drawing/2014/main" id="{63061EC6-6858-BCF7-4D19-4456A1E516F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0678" y="1648770"/>
            <a:ext cx="2154146" cy="1465405"/>
          </a:xfrm>
          <a:prstGeom prst="rect">
            <a:avLst/>
          </a:prstGeom>
          <a:noFill/>
          <a:extLst>
            <a:ext uri="{909E8E84-426E-40DD-AFC4-6F175D3DCCD1}">
              <a14:hiddenFill xmlns:a14="http://schemas.microsoft.com/office/drawing/2010/main">
                <a:solidFill>
                  <a:srgbClr val="FFFFFF"/>
                </a:solidFill>
              </a14:hiddenFill>
            </a:ext>
          </a:extLst>
        </p:spPr>
      </p:pic>
      <p:sp>
        <p:nvSpPr>
          <p:cNvPr id="8" name="Arrow: Right 7">
            <a:extLst>
              <a:ext uri="{FF2B5EF4-FFF2-40B4-BE49-F238E27FC236}">
                <a16:creationId xmlns:a16="http://schemas.microsoft.com/office/drawing/2014/main" id="{4C861205-91B5-7053-B965-6C689576867B}"/>
              </a:ext>
            </a:extLst>
          </p:cNvPr>
          <p:cNvSpPr/>
          <p:nvPr/>
        </p:nvSpPr>
        <p:spPr>
          <a:xfrm>
            <a:off x="7382313" y="562135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8774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1E54B766-0A66-C0B7-2013-54029C69231B}"/>
              </a:ext>
            </a:extLst>
          </p:cNvPr>
          <p:cNvSpPr txBox="1"/>
          <p:nvPr/>
        </p:nvSpPr>
        <p:spPr>
          <a:xfrm>
            <a:off x="461395" y="885850"/>
            <a:ext cx="8003098" cy="5262979"/>
          </a:xfrm>
          <a:prstGeom prst="rect">
            <a:avLst/>
          </a:prstGeom>
          <a:noFill/>
        </p:spPr>
        <p:txBody>
          <a:bodyPr wrap="square">
            <a:spAutoFit/>
          </a:bodyPr>
          <a:lstStyle/>
          <a:p>
            <a:r>
              <a:rPr lang="en-US" sz="2400" b="1" dirty="0">
                <a:solidFill>
                  <a:srgbClr val="0070C0"/>
                </a:solidFill>
              </a:rPr>
              <a:t>24 </a:t>
            </a:r>
            <a:r>
              <a:rPr lang="en-US" sz="2400" dirty="0"/>
              <a:t>"Therefore whoever hears these sayings of Mine, and does them, I will liken him to a wise man who built his house on the rock: </a:t>
            </a:r>
            <a:r>
              <a:rPr lang="en-US" sz="2400" b="1" dirty="0">
                <a:solidFill>
                  <a:srgbClr val="0070C0"/>
                </a:solidFill>
              </a:rPr>
              <a:t>25</a:t>
            </a:r>
            <a:r>
              <a:rPr lang="en-US" sz="2400" dirty="0"/>
              <a:t> "and the rain descended, the floods came, and the winds blew and beat on that house; and it did not fall, for it was founded on the rock.</a:t>
            </a:r>
          </a:p>
          <a:p>
            <a:r>
              <a:rPr lang="en-US" sz="2400" dirty="0"/>
              <a:t> </a:t>
            </a:r>
            <a:r>
              <a:rPr lang="en-US" sz="2400" b="1" dirty="0">
                <a:solidFill>
                  <a:srgbClr val="0070C0"/>
                </a:solidFill>
              </a:rPr>
              <a:t>26</a:t>
            </a:r>
            <a:r>
              <a:rPr lang="en-US" sz="2400" dirty="0"/>
              <a:t> "But everyone who hears these sayings of Mine, and does not do them, will be like </a:t>
            </a:r>
            <a:r>
              <a:rPr lang="en-US" sz="2400" dirty="0">
                <a:latin typeface="Arial Black" panose="020B0A04020102020204" pitchFamily="34" charset="0"/>
              </a:rPr>
              <a:t>a foolish man </a:t>
            </a:r>
            <a:r>
              <a:rPr lang="en-US" sz="2400" dirty="0"/>
              <a:t>who built his house on the sand:</a:t>
            </a:r>
          </a:p>
          <a:p>
            <a:r>
              <a:rPr lang="en-US" sz="2400" dirty="0"/>
              <a:t> </a:t>
            </a:r>
            <a:r>
              <a:rPr lang="en-US" sz="2400" b="1" dirty="0">
                <a:solidFill>
                  <a:srgbClr val="0070C0"/>
                </a:solidFill>
              </a:rPr>
              <a:t>27</a:t>
            </a:r>
            <a:r>
              <a:rPr lang="en-US" sz="2400" dirty="0"/>
              <a:t> "and the rain descended, the floods came, and the winds blew and beat on that house; and it fell. And great was its fall." </a:t>
            </a:r>
            <a:r>
              <a:rPr lang="en-US" sz="2400" b="1" dirty="0">
                <a:solidFill>
                  <a:srgbClr val="0070C0"/>
                </a:solidFill>
              </a:rPr>
              <a:t>28</a:t>
            </a:r>
            <a:r>
              <a:rPr lang="en-US" sz="2400" dirty="0"/>
              <a:t> And so it was, when Jesus had ended these sayings, that the people were astonished at His teaching,</a:t>
            </a:r>
          </a:p>
          <a:p>
            <a:r>
              <a:rPr lang="en-US" sz="2400" b="1" dirty="0">
                <a:solidFill>
                  <a:srgbClr val="0070C0"/>
                </a:solidFill>
              </a:rPr>
              <a:t> 29 </a:t>
            </a:r>
            <a:r>
              <a:rPr lang="en-US" sz="2400" dirty="0"/>
              <a:t>for He taught them as one having authority, and not as the scribes.</a:t>
            </a:r>
          </a:p>
        </p:txBody>
      </p:sp>
    </p:spTree>
    <p:extLst>
      <p:ext uri="{BB962C8B-B14F-4D97-AF65-F5344CB8AC3E}">
        <p14:creationId xmlns:p14="http://schemas.microsoft.com/office/powerpoint/2010/main" val="1418391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56EFE3A9-1C85-D621-2CFC-FC003A0F4BF4}"/>
              </a:ext>
            </a:extLst>
          </p:cNvPr>
          <p:cNvSpPr txBox="1"/>
          <p:nvPr/>
        </p:nvSpPr>
        <p:spPr>
          <a:xfrm>
            <a:off x="587229" y="1157681"/>
            <a:ext cx="7977931" cy="4729500"/>
          </a:xfrm>
          <a:prstGeom prst="rect">
            <a:avLst/>
          </a:prstGeom>
          <a:noFill/>
        </p:spPr>
        <p:txBody>
          <a:bodyPr wrap="square">
            <a:spAutoFit/>
          </a:bodyPr>
          <a:lstStyle/>
          <a:p>
            <a:pPr marL="0" marR="0">
              <a:spcBef>
                <a:spcPts val="0"/>
              </a:spcBef>
              <a:spcAft>
                <a:spcPts val="1000"/>
              </a:spcAft>
            </a:pPr>
            <a:r>
              <a:rPr lang="en-US" sz="2800" dirty="0">
                <a:effectLst/>
                <a:latin typeface="Arial" panose="020B0604020202020204" pitchFamily="34" charset="0"/>
                <a:ea typeface="Calibri" panose="020F0502020204030204" pitchFamily="34" charset="0"/>
                <a:cs typeface="Times New Roman" panose="02020603050405020304" pitchFamily="18" charset="0"/>
              </a:rPr>
              <a:t>The salvation of the soul is conditional upon obedience to the word.</a:t>
            </a:r>
          </a:p>
          <a:p>
            <a:pPr marL="0" marR="0">
              <a:spcBef>
                <a:spcPts val="0"/>
              </a:spcBef>
              <a:spcAft>
                <a:spcPts val="10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800" b="1" u="sng"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word </a:t>
            </a:r>
            <a:r>
              <a:rPr lang="en-US" sz="2800" u="sng" dirty="0">
                <a:effectLst/>
                <a:latin typeface="Arial" panose="020B0604020202020204" pitchFamily="34" charset="0"/>
                <a:ea typeface="Calibri" panose="020F0502020204030204" pitchFamily="34" charset="0"/>
                <a:cs typeface="Times New Roman" panose="02020603050405020304" pitchFamily="18" charset="0"/>
              </a:rPr>
              <a:t>makes us better while we live.</a:t>
            </a:r>
          </a:p>
          <a:p>
            <a:pPr marL="0" marR="0">
              <a:spcBef>
                <a:spcPts val="0"/>
              </a:spcBef>
              <a:spcAft>
                <a:spcPts val="10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Acts 20:32</a:t>
            </a:r>
            <a:r>
              <a:rPr lang="en-US" sz="3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3200" dirty="0">
                <a:effectLst/>
                <a:latin typeface="Arial" panose="020B0604020202020204" pitchFamily="34" charset="0"/>
                <a:ea typeface="Calibri" panose="020F0502020204030204" pitchFamily="34" charset="0"/>
                <a:cs typeface="Times New Roman" panose="02020603050405020304" pitchFamily="18" charset="0"/>
              </a:rPr>
              <a:t>And now, brethren, I commend you to God, and to the word of his grace, which is able to build you up, and to give you an inheritance among all them which are sanctified.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0316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9F302D1C-CADB-59B5-D724-A438E043FCB4}"/>
              </a:ext>
            </a:extLst>
          </p:cNvPr>
          <p:cNvSpPr txBox="1"/>
          <p:nvPr/>
        </p:nvSpPr>
        <p:spPr>
          <a:xfrm>
            <a:off x="704675" y="1245386"/>
            <a:ext cx="7927596" cy="3303468"/>
          </a:xfrm>
          <a:prstGeom prst="rect">
            <a:avLst/>
          </a:prstGeom>
          <a:noFill/>
        </p:spPr>
        <p:txBody>
          <a:bodyPr wrap="square">
            <a:spAutoFit/>
          </a:bodyPr>
          <a:lstStyle/>
          <a:p>
            <a:pPr marL="0" marR="0">
              <a:spcBef>
                <a:spcPts val="0"/>
              </a:spcBef>
              <a:spcAft>
                <a:spcPts val="1000"/>
              </a:spcAft>
            </a:pPr>
            <a:r>
              <a:rPr lang="en-US" sz="3200" b="1" u="sng"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Word </a:t>
            </a:r>
            <a:r>
              <a:rPr lang="en-US" sz="3200" u="sng" dirty="0">
                <a:effectLst/>
                <a:latin typeface="Arial" panose="020B0604020202020204" pitchFamily="34" charset="0"/>
                <a:ea typeface="Calibri" panose="020F0502020204030204" pitchFamily="34" charset="0"/>
                <a:cs typeface="Times New Roman" panose="02020603050405020304" pitchFamily="18" charset="0"/>
              </a:rPr>
              <a:t>comforts us in life and death</a:t>
            </a:r>
          </a:p>
          <a:p>
            <a:pPr marL="0" marR="0">
              <a:spcBef>
                <a:spcPts val="0"/>
              </a:spcBef>
              <a:spcAft>
                <a:spcPts val="100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Romans 15:4</a:t>
            </a:r>
            <a:r>
              <a:rPr lang="en-US" sz="3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3200" dirty="0">
                <a:effectLst/>
                <a:latin typeface="Arial" panose="020B0604020202020204" pitchFamily="34" charset="0"/>
                <a:ea typeface="Calibri" panose="020F0502020204030204" pitchFamily="34" charset="0"/>
                <a:cs typeface="Times New Roman" panose="02020603050405020304" pitchFamily="18" charset="0"/>
              </a:rPr>
              <a:t>For whatever things were written before were written for our learning, that we through the patience and comfort of the Scriptures might have hope.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9444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FFA29C9B-713D-9483-C70C-F97D561D7756}"/>
              </a:ext>
            </a:extLst>
          </p:cNvPr>
          <p:cNvSpPr txBox="1"/>
          <p:nvPr/>
        </p:nvSpPr>
        <p:spPr>
          <a:xfrm>
            <a:off x="436228" y="788564"/>
            <a:ext cx="8112154" cy="5468164"/>
          </a:xfrm>
          <a:prstGeom prst="rect">
            <a:avLst/>
          </a:prstGeom>
          <a:noFill/>
        </p:spPr>
        <p:txBody>
          <a:bodyPr wrap="square">
            <a:spAutoFit/>
          </a:bodyPr>
          <a:lstStyle/>
          <a:p>
            <a:pPr marL="0" marR="0">
              <a:spcBef>
                <a:spcPts val="0"/>
              </a:spcBef>
              <a:spcAft>
                <a:spcPts val="1000"/>
              </a:spcAft>
            </a:pPr>
            <a:r>
              <a:rPr lang="en-US"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Word -</a:t>
            </a:r>
          </a:p>
          <a:p>
            <a:pPr marL="0" marR="0">
              <a:spcBef>
                <a:spcPts val="0"/>
              </a:spcBef>
              <a:spcAft>
                <a:spcPts val="1000"/>
              </a:spcAft>
            </a:pPr>
            <a:r>
              <a:rPr lang="en-US" sz="20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1Thess.4:13-18</a:t>
            </a:r>
            <a:r>
              <a:rPr lang="en-US"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000" dirty="0">
                <a:effectLst/>
                <a:latin typeface="Arial" panose="020B0604020202020204" pitchFamily="34" charset="0"/>
                <a:ea typeface="Calibri" panose="020F0502020204030204" pitchFamily="34" charset="0"/>
                <a:cs typeface="Times New Roman" panose="02020603050405020304" pitchFamily="18" charset="0"/>
              </a:rPr>
              <a:t>But I do not want you to be ignorant, brethren, concerning those who have fallen asleep, lest you sorrow as others who have no hope.</a:t>
            </a: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14</a:t>
            </a:r>
            <a:r>
              <a:rPr lang="en-US" sz="2000" dirty="0">
                <a:effectLst/>
                <a:latin typeface="Arial" panose="020B0604020202020204" pitchFamily="34" charset="0"/>
                <a:ea typeface="Calibri" panose="020F0502020204030204" pitchFamily="34" charset="0"/>
                <a:cs typeface="Times New Roman" panose="02020603050405020304" pitchFamily="18" charset="0"/>
              </a:rPr>
              <a:t> For if we believe that Jesus died and rose again, even so God will bring with Him those who sleep in Jesus.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dirty="0">
                <a:effectLst/>
                <a:latin typeface="Arial" panose="020B0604020202020204" pitchFamily="34" charset="0"/>
                <a:ea typeface="Calibri" panose="020F0502020204030204" pitchFamily="34" charset="0"/>
                <a:cs typeface="Times New Roman" panose="02020603050405020304" pitchFamily="18" charset="0"/>
              </a:rPr>
              <a:t> </a:t>
            </a: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15</a:t>
            </a:r>
            <a:r>
              <a:rPr lang="en-US" sz="2000" dirty="0">
                <a:effectLst/>
                <a:latin typeface="Arial" panose="020B0604020202020204" pitchFamily="34" charset="0"/>
                <a:ea typeface="Calibri" panose="020F0502020204030204" pitchFamily="34" charset="0"/>
                <a:cs typeface="Times New Roman" panose="02020603050405020304" pitchFamily="18" charset="0"/>
              </a:rPr>
              <a:t> For this we say to you by the word of the Lord, that we who are alive and remain until the coming of the Lord will by no means precede those who are asleep. </a:t>
            </a: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16</a:t>
            </a:r>
            <a:r>
              <a:rPr lang="en-US" sz="2000" dirty="0">
                <a:effectLst/>
                <a:latin typeface="Arial" panose="020B0604020202020204" pitchFamily="34" charset="0"/>
                <a:ea typeface="Calibri" panose="020F0502020204030204" pitchFamily="34" charset="0"/>
                <a:cs typeface="Times New Roman" panose="02020603050405020304" pitchFamily="18" charset="0"/>
              </a:rPr>
              <a:t> For the Lord Himself will descend from heaven with a shout, with the voice of an archangel, and with the trumpet of God. And the dead in Christ will rise first.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17 </a:t>
            </a:r>
            <a:r>
              <a:rPr lang="en-US" sz="2000" dirty="0">
                <a:effectLst/>
                <a:latin typeface="Arial" panose="020B0604020202020204" pitchFamily="34" charset="0"/>
                <a:ea typeface="Calibri" panose="020F0502020204030204" pitchFamily="34" charset="0"/>
                <a:cs typeface="Times New Roman" panose="02020603050405020304" pitchFamily="18" charset="0"/>
              </a:rPr>
              <a:t>Then we who are alive and remain shall be caught up together with them in the clouds to meet the Lord in the air. And thus we shall always be with the Lord. </a:t>
            </a:r>
          </a:p>
          <a:p>
            <a:pPr marL="0" marR="0">
              <a:spcBef>
                <a:spcPts val="0"/>
              </a:spcBef>
              <a:spcAft>
                <a:spcPts val="1000"/>
              </a:spcAft>
            </a:pP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18 </a:t>
            </a:r>
            <a:r>
              <a:rPr lang="en-US" sz="2800" dirty="0">
                <a:effectLst/>
                <a:latin typeface="Arial" panose="020B0604020202020204" pitchFamily="34" charset="0"/>
                <a:ea typeface="Calibri" panose="020F0502020204030204" pitchFamily="34" charset="0"/>
                <a:cs typeface="Times New Roman" panose="02020603050405020304" pitchFamily="18" charset="0"/>
              </a:rPr>
              <a:t>Therefore comfort one another with these words.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4748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1219E081-4B31-6BDA-F2D8-6C286ED35CC6}"/>
              </a:ext>
            </a:extLst>
          </p:cNvPr>
          <p:cNvSpPr txBox="1"/>
          <p:nvPr/>
        </p:nvSpPr>
        <p:spPr>
          <a:xfrm>
            <a:off x="545284" y="1342239"/>
            <a:ext cx="7935986" cy="3924151"/>
          </a:xfrm>
          <a:prstGeom prst="rect">
            <a:avLst/>
          </a:prstGeom>
          <a:noFill/>
        </p:spPr>
        <p:txBody>
          <a:bodyPr wrap="square">
            <a:spAutoFit/>
          </a:bodyPr>
          <a:lstStyle/>
          <a:p>
            <a:pPr marL="0" marR="0">
              <a:spcBef>
                <a:spcPts val="0"/>
              </a:spcBef>
              <a:spcAft>
                <a:spcPts val="1000"/>
              </a:spcAft>
            </a:pPr>
            <a:r>
              <a:rPr lang="en-US" sz="32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Word</a:t>
            </a:r>
            <a:r>
              <a:rPr lang="en-US" sz="3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p>
          <a:p>
            <a:pPr marL="0" marR="0">
              <a:spcBef>
                <a:spcPts val="0"/>
              </a:spcBef>
              <a:spcAft>
                <a:spcPts val="1000"/>
              </a:spcAft>
            </a:pPr>
            <a:endParaRPr lang="en-US" sz="3200" u="sng" dirty="0">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u="sng" dirty="0">
                <a:effectLst/>
                <a:latin typeface="Arial" panose="020B0604020202020204" pitchFamily="34" charset="0"/>
                <a:ea typeface="Calibri" panose="020F0502020204030204" pitchFamily="34" charset="0"/>
                <a:cs typeface="Times New Roman" panose="02020603050405020304" pitchFamily="18" charset="0"/>
              </a:rPr>
              <a:t>We will be judged by it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John 12:48</a:t>
            </a:r>
            <a:r>
              <a:rPr lang="en-US" sz="3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3200" dirty="0">
                <a:effectLst/>
                <a:latin typeface="Arial" panose="020B0604020202020204" pitchFamily="34" charset="0"/>
                <a:ea typeface="Calibri" panose="020F0502020204030204" pitchFamily="34" charset="0"/>
                <a:cs typeface="Times New Roman" panose="02020603050405020304" pitchFamily="18" charset="0"/>
              </a:rPr>
              <a:t>"He who rejects Me, and does not receive My words, has that which judges him--the word that I have spoken will judge him in the last day.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903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A502EE54-5728-B48E-662F-DAD09E26E18A}"/>
              </a:ext>
            </a:extLst>
          </p:cNvPr>
          <p:cNvSpPr txBox="1"/>
          <p:nvPr/>
        </p:nvSpPr>
        <p:spPr>
          <a:xfrm>
            <a:off x="436227" y="1015068"/>
            <a:ext cx="8397379" cy="1077218"/>
          </a:xfrm>
          <a:prstGeom prst="rect">
            <a:avLst/>
          </a:prstGeom>
          <a:noFill/>
        </p:spPr>
        <p:txBody>
          <a:bodyPr wrap="square">
            <a:spAutoFit/>
          </a:bodyPr>
          <a:lstStyle/>
          <a:p>
            <a:pPr marL="0" marR="0">
              <a:spcBef>
                <a:spcPts val="0"/>
              </a:spcBef>
              <a:spcAft>
                <a:spcPts val="1000"/>
              </a:spcAft>
            </a:pPr>
            <a:r>
              <a:rPr lang="en-US" sz="3200" b="1" dirty="0">
                <a:effectLst/>
                <a:latin typeface="Arial Black" panose="020B0A04020102020204" pitchFamily="34" charset="0"/>
                <a:ea typeface="Calibri" panose="020F0502020204030204" pitchFamily="34" charset="0"/>
                <a:cs typeface="Times New Roman" panose="02020603050405020304" pitchFamily="18" charset="0"/>
              </a:rPr>
              <a:t>3.The one who obeys the gospel and then does not live it.</a:t>
            </a:r>
          </a:p>
        </p:txBody>
      </p:sp>
      <p:sp>
        <p:nvSpPr>
          <p:cNvPr id="9" name="TextBox 8">
            <a:extLst>
              <a:ext uri="{FF2B5EF4-FFF2-40B4-BE49-F238E27FC236}">
                <a16:creationId xmlns:a16="http://schemas.microsoft.com/office/drawing/2014/main" id="{DA56B04E-2159-EC6E-2616-734FBAF568A4}"/>
              </a:ext>
            </a:extLst>
          </p:cNvPr>
          <p:cNvSpPr txBox="1"/>
          <p:nvPr/>
        </p:nvSpPr>
        <p:spPr>
          <a:xfrm>
            <a:off x="545284" y="3447877"/>
            <a:ext cx="7952764" cy="2554545"/>
          </a:xfrm>
          <a:prstGeom prst="rect">
            <a:avLst/>
          </a:prstGeom>
          <a:noFill/>
        </p:spPr>
        <p:txBody>
          <a:bodyPr wrap="square">
            <a:spAutoFit/>
          </a:bodyPr>
          <a:lstStyle/>
          <a:p>
            <a:pPr marL="0" marR="0">
              <a:spcBef>
                <a:spcPts val="0"/>
              </a:spcBef>
              <a:spcAft>
                <a:spcPts val="1000"/>
              </a:spcAft>
            </a:pPr>
            <a:r>
              <a:rPr lang="en-US" sz="32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(Gal. 3:1)</a:t>
            </a:r>
            <a:r>
              <a:rPr lang="en-US" sz="3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3200" dirty="0">
                <a:effectLst/>
                <a:latin typeface="Arial Black" panose="020B0A04020102020204" pitchFamily="34" charset="0"/>
                <a:ea typeface="Calibri" panose="020F0502020204030204" pitchFamily="34" charset="0"/>
                <a:cs typeface="Times New Roman" panose="02020603050405020304" pitchFamily="18" charset="0"/>
              </a:rPr>
              <a:t>O foolish Galatians</a:t>
            </a:r>
            <a:r>
              <a:rPr lang="en-US" sz="3200" dirty="0">
                <a:effectLst/>
                <a:latin typeface="Arial" panose="020B0604020202020204" pitchFamily="34" charset="0"/>
                <a:ea typeface="Calibri" panose="020F0502020204030204" pitchFamily="34" charset="0"/>
                <a:cs typeface="Times New Roman" panose="02020603050405020304" pitchFamily="18" charset="0"/>
              </a:rPr>
              <a:t>! Who has bewitched you that you should not obey the truth, before whose eyes Jesus Christ was clearly portrayed among you as crucified?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2">
            <a:extLst>
              <a:ext uri="{FF2B5EF4-FFF2-40B4-BE49-F238E27FC236}">
                <a16:creationId xmlns:a16="http://schemas.microsoft.com/office/drawing/2014/main" id="{37DB8964-9270-F60E-E6AF-14D238197D3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29256" y="1735758"/>
            <a:ext cx="2154146" cy="1465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2776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FAC69A67-3176-387D-9E23-D77FBC009882}"/>
              </a:ext>
            </a:extLst>
          </p:cNvPr>
          <p:cNvSpPr txBox="1"/>
          <p:nvPr/>
        </p:nvSpPr>
        <p:spPr>
          <a:xfrm>
            <a:off x="620785" y="1166071"/>
            <a:ext cx="8095376" cy="4657685"/>
          </a:xfrm>
          <a:prstGeom prst="rect">
            <a:avLst/>
          </a:prstGeom>
          <a:noFill/>
        </p:spPr>
        <p:txBody>
          <a:bodyPr wrap="square">
            <a:spAutoFit/>
          </a:bodyPr>
          <a:lstStyle/>
          <a:p>
            <a:pPr marL="0" marR="0">
              <a:spcBef>
                <a:spcPts val="0"/>
              </a:spcBef>
              <a:spcAft>
                <a:spcPts val="1000"/>
              </a:spcAft>
            </a:pPr>
            <a:r>
              <a:rPr lang="en-US" sz="2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alien sinner is lost -  </a:t>
            </a:r>
            <a:r>
              <a:rPr lang="en-US" sz="28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2Thess 1:7-9</a:t>
            </a:r>
            <a:r>
              <a:rPr lang="en-US" sz="2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800" dirty="0">
                <a:effectLst/>
                <a:latin typeface="Arial" panose="020B0604020202020204" pitchFamily="34" charset="0"/>
                <a:ea typeface="Calibri" panose="020F0502020204030204" pitchFamily="34" charset="0"/>
                <a:cs typeface="Times New Roman" panose="02020603050405020304" pitchFamily="18" charset="0"/>
              </a:rPr>
              <a:t>and to give you who are troubled rest with us when the Lord Jesus is revealed from heaven with His mighty angels,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8</a:t>
            </a:r>
            <a:r>
              <a:rPr lang="en-US" sz="2800" dirty="0">
                <a:effectLst/>
                <a:latin typeface="Arial" panose="020B0604020202020204" pitchFamily="34" charset="0"/>
                <a:ea typeface="Calibri" panose="020F0502020204030204" pitchFamily="34" charset="0"/>
                <a:cs typeface="Times New Roman" panose="02020603050405020304" pitchFamily="18" charset="0"/>
              </a:rPr>
              <a:t> in flaming fire taking vengeance on those who do not know God, and on those who do not obey the gospel of our Lord Jesus Christ.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9</a:t>
            </a:r>
            <a:r>
              <a:rPr lang="en-US" sz="2800" dirty="0">
                <a:effectLst/>
                <a:latin typeface="Arial" panose="020B0604020202020204" pitchFamily="34" charset="0"/>
                <a:ea typeface="Calibri" panose="020F0502020204030204" pitchFamily="34" charset="0"/>
                <a:cs typeface="Times New Roman" panose="02020603050405020304" pitchFamily="18" charset="0"/>
              </a:rPr>
              <a:t> These shall be punished with everlasting destruction from the presence of the Lord and from the glory of His power,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775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6AAEF58D-FC4A-97F2-ACDB-CA885CD27A6C}"/>
              </a:ext>
            </a:extLst>
          </p:cNvPr>
          <p:cNvSpPr txBox="1"/>
          <p:nvPr/>
        </p:nvSpPr>
        <p:spPr>
          <a:xfrm>
            <a:off x="578840" y="1073791"/>
            <a:ext cx="8061821" cy="4925814"/>
          </a:xfrm>
          <a:prstGeom prst="rect">
            <a:avLst/>
          </a:prstGeom>
          <a:noFill/>
        </p:spPr>
        <p:txBody>
          <a:bodyPr wrap="square">
            <a:spAutoFit/>
          </a:bodyPr>
          <a:lstStyle/>
          <a:p>
            <a:pPr marL="0" marR="0">
              <a:spcBef>
                <a:spcPts val="0"/>
              </a:spcBef>
              <a:spcAft>
                <a:spcPts val="1000"/>
              </a:spcAft>
            </a:pPr>
            <a:r>
              <a:rPr lang="en-US"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lost Christian is in worse condition</a:t>
            </a:r>
            <a:endPar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2 Peter 2:20-22</a:t>
            </a:r>
            <a:r>
              <a:rPr lang="en-US"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400" dirty="0">
                <a:effectLst/>
                <a:latin typeface="Arial" panose="020B0604020202020204" pitchFamily="34" charset="0"/>
                <a:ea typeface="Calibri" panose="020F0502020204030204" pitchFamily="34" charset="0"/>
                <a:cs typeface="Times New Roman" panose="02020603050405020304" pitchFamily="18" charset="0"/>
              </a:rPr>
              <a:t>For if, after they have escaped the pollutions of the world through the knowledge of the Lord and Savior Jesus Christ, they are again entangled in them and overcome, the latter end is worse for them than the beginning.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21</a:t>
            </a:r>
            <a:r>
              <a:rPr lang="en-US" sz="2400" dirty="0">
                <a:effectLst/>
                <a:latin typeface="Arial" panose="020B0604020202020204" pitchFamily="34" charset="0"/>
                <a:ea typeface="Calibri" panose="020F0502020204030204" pitchFamily="34" charset="0"/>
                <a:cs typeface="Times New Roman" panose="02020603050405020304" pitchFamily="18" charset="0"/>
              </a:rPr>
              <a:t> For it would have been better for them not to have known the way of righteousness, than having known it, to turn from the holy commandment delivered to them.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22</a:t>
            </a:r>
            <a:r>
              <a:rPr lang="en-US" sz="2400" dirty="0">
                <a:effectLst/>
                <a:latin typeface="Arial" panose="020B0604020202020204" pitchFamily="34" charset="0"/>
                <a:ea typeface="Calibri" panose="020F0502020204030204" pitchFamily="34" charset="0"/>
                <a:cs typeface="Times New Roman" panose="02020603050405020304" pitchFamily="18" charset="0"/>
              </a:rPr>
              <a:t> But it has happened to them according to the true proverb: "A dog returns to his own vomit," and, "a sow, having washed, to her wallowing in the mire."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7982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6A218696-172B-BE4B-86F2-2E1AE77E3ABD}"/>
              </a:ext>
            </a:extLst>
          </p:cNvPr>
          <p:cNvSpPr txBox="1"/>
          <p:nvPr/>
        </p:nvSpPr>
        <p:spPr>
          <a:xfrm>
            <a:off x="444617" y="970909"/>
            <a:ext cx="8221211" cy="5006499"/>
          </a:xfrm>
          <a:prstGeom prst="rect">
            <a:avLst/>
          </a:prstGeom>
          <a:noFill/>
        </p:spPr>
        <p:txBody>
          <a:bodyPr wrap="square">
            <a:spAutoFit/>
          </a:bodyPr>
          <a:lstStyle/>
          <a:p>
            <a:pPr marL="0" marR="0">
              <a:spcBef>
                <a:spcPts val="0"/>
              </a:spcBef>
              <a:spcAft>
                <a:spcPts val="1000"/>
              </a:spcAft>
            </a:pPr>
            <a:r>
              <a:rPr lang="en-US" sz="26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Heb 6:1-8</a:t>
            </a:r>
            <a:r>
              <a:rPr lang="en-US" sz="26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600" dirty="0">
                <a:effectLst/>
                <a:latin typeface="Arial" panose="020B0604020202020204" pitchFamily="34" charset="0"/>
                <a:ea typeface="Calibri" panose="020F0502020204030204" pitchFamily="34" charset="0"/>
                <a:cs typeface="Times New Roman" panose="02020603050405020304" pitchFamily="18" charset="0"/>
              </a:rPr>
              <a:t>Therefore, leaving the discussion of the elementary principles of Christ, let us go on to perfection, not laying again the foundation of repentance from dead works and of faith toward God,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600" dirty="0">
                <a:effectLst/>
                <a:latin typeface="Arial" panose="020B0604020202020204" pitchFamily="34" charset="0"/>
                <a:ea typeface="Calibri" panose="020F0502020204030204" pitchFamily="34" charset="0"/>
                <a:cs typeface="Times New Roman" panose="02020603050405020304" pitchFamily="18" charset="0"/>
              </a:rPr>
              <a:t> </a:t>
            </a:r>
            <a:r>
              <a:rPr lang="en-US" sz="26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2</a:t>
            </a:r>
            <a:r>
              <a:rPr lang="en-US" sz="2600" dirty="0">
                <a:effectLst/>
                <a:latin typeface="Arial" panose="020B0604020202020204" pitchFamily="34" charset="0"/>
                <a:ea typeface="Calibri" panose="020F0502020204030204" pitchFamily="34" charset="0"/>
                <a:cs typeface="Times New Roman" panose="02020603050405020304" pitchFamily="18" charset="0"/>
              </a:rPr>
              <a:t> of the doctrine of baptisms, of laying on of hands, of resurrection of the dead, and of eternal judgment.</a:t>
            </a:r>
          </a:p>
          <a:p>
            <a:pPr marL="0" marR="0">
              <a:spcBef>
                <a:spcPts val="0"/>
              </a:spcBef>
              <a:spcAft>
                <a:spcPts val="100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6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3</a:t>
            </a:r>
            <a:r>
              <a:rPr lang="en-US" sz="2600" dirty="0">
                <a:effectLst/>
                <a:latin typeface="Arial" panose="020B0604020202020204" pitchFamily="34" charset="0"/>
                <a:ea typeface="Calibri" panose="020F0502020204030204" pitchFamily="34" charset="0"/>
                <a:cs typeface="Times New Roman" panose="02020603050405020304" pitchFamily="18" charset="0"/>
              </a:rPr>
              <a:t> And this we will do if God permits.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600" dirty="0">
                <a:effectLst/>
                <a:latin typeface="Arial" panose="020B0604020202020204" pitchFamily="34" charset="0"/>
                <a:ea typeface="Calibri" panose="020F0502020204030204" pitchFamily="34" charset="0"/>
                <a:cs typeface="Times New Roman" panose="02020603050405020304" pitchFamily="18" charset="0"/>
              </a:rPr>
              <a:t> </a:t>
            </a:r>
            <a:r>
              <a:rPr lang="en-US" sz="26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4</a:t>
            </a:r>
            <a:r>
              <a:rPr lang="en-US" sz="2600" dirty="0">
                <a:effectLst/>
                <a:latin typeface="Arial" panose="020B0604020202020204" pitchFamily="34" charset="0"/>
                <a:ea typeface="Calibri" panose="020F0502020204030204" pitchFamily="34" charset="0"/>
                <a:cs typeface="Times New Roman" panose="02020603050405020304" pitchFamily="18" charset="0"/>
              </a:rPr>
              <a:t> For it is impossible for those who were once enlightened, and have tasted the heavenly gift, and have become partakers of the Holy Spirit,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Arrow: Right 5">
            <a:extLst>
              <a:ext uri="{FF2B5EF4-FFF2-40B4-BE49-F238E27FC236}">
                <a16:creationId xmlns:a16="http://schemas.microsoft.com/office/drawing/2014/main" id="{18680E84-7BA0-7AA3-5A06-214638593BCC}"/>
              </a:ext>
            </a:extLst>
          </p:cNvPr>
          <p:cNvSpPr/>
          <p:nvPr/>
        </p:nvSpPr>
        <p:spPr>
          <a:xfrm>
            <a:off x="6795083" y="5579503"/>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3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9FFD1F27-1CD3-8BEA-6288-7F0B0C4F7A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76" y="1148935"/>
            <a:ext cx="4514850" cy="52006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FB9B1B4-95A8-501C-5441-6DB7E85C29E0}"/>
              </a:ext>
            </a:extLst>
          </p:cNvPr>
          <p:cNvSpPr txBox="1"/>
          <p:nvPr/>
        </p:nvSpPr>
        <p:spPr>
          <a:xfrm>
            <a:off x="0" y="394283"/>
            <a:ext cx="9144000" cy="923330"/>
          </a:xfrm>
          <a:prstGeom prst="rect">
            <a:avLst/>
          </a:prstGeom>
          <a:noFill/>
        </p:spPr>
        <p:txBody>
          <a:bodyPr wrap="square" rtlCol="0">
            <a:spAutoFit/>
          </a:bodyPr>
          <a:lstStyle/>
          <a:p>
            <a:pPr algn="ctr"/>
            <a:r>
              <a:rPr lang="en-US" sz="5400" dirty="0">
                <a:solidFill>
                  <a:srgbClr val="0070C0"/>
                </a:solidFill>
              </a:rPr>
              <a:t>Different Types Of Fools</a:t>
            </a:r>
          </a:p>
        </p:txBody>
      </p:sp>
      <p:sp>
        <p:nvSpPr>
          <p:cNvPr id="3" name="TextBox 2">
            <a:extLst>
              <a:ext uri="{FF2B5EF4-FFF2-40B4-BE49-F238E27FC236}">
                <a16:creationId xmlns:a16="http://schemas.microsoft.com/office/drawing/2014/main" id="{09185883-0A17-4C55-44D4-9C060DFC6EC4}"/>
              </a:ext>
            </a:extLst>
          </p:cNvPr>
          <p:cNvSpPr txBox="1"/>
          <p:nvPr/>
        </p:nvSpPr>
        <p:spPr>
          <a:xfrm>
            <a:off x="822121" y="1764101"/>
            <a:ext cx="3389153" cy="3970318"/>
          </a:xfrm>
          <a:prstGeom prst="rect">
            <a:avLst/>
          </a:prstGeom>
          <a:noFill/>
        </p:spPr>
        <p:txBody>
          <a:bodyPr wrap="square">
            <a:spAutoFit/>
          </a:bodyPr>
          <a:lstStyle/>
          <a:p>
            <a:pPr marL="0" marR="0" algn="ctr">
              <a:spcBef>
                <a:spcPts val="0"/>
              </a:spcBef>
              <a:spcAft>
                <a:spcPts val="1000"/>
              </a:spcAft>
            </a:pP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Psalm 14:1</a:t>
            </a:r>
            <a:r>
              <a:rPr lang="en-US" sz="2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800" dirty="0">
                <a:effectLst/>
                <a:latin typeface="Arial" panose="020B0604020202020204" pitchFamily="34" charset="0"/>
                <a:ea typeface="Calibri" panose="020F0502020204030204" pitchFamily="34" charset="0"/>
                <a:cs typeface="Times New Roman" panose="02020603050405020304" pitchFamily="18" charset="0"/>
              </a:rPr>
              <a:t>The </a:t>
            </a:r>
            <a:r>
              <a:rPr lang="en-US" sz="28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fool </a:t>
            </a:r>
            <a:r>
              <a:rPr lang="en-US" sz="2800" dirty="0">
                <a:effectLst/>
                <a:latin typeface="Arial" panose="020B0604020202020204" pitchFamily="34" charset="0"/>
                <a:ea typeface="Calibri" panose="020F0502020204030204" pitchFamily="34" charset="0"/>
                <a:cs typeface="Times New Roman" panose="02020603050405020304" pitchFamily="18" charset="0"/>
              </a:rPr>
              <a:t>has said        in his heart,     "There is no God." They are corrupt, They have done abominable works, There is none who does good.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DF014BE8-095D-1F43-DEAD-F3F1F0EC0CA1}"/>
              </a:ext>
            </a:extLst>
          </p:cNvPr>
          <p:cNvSpPr/>
          <p:nvPr/>
        </p:nvSpPr>
        <p:spPr>
          <a:xfrm>
            <a:off x="755009" y="1451296"/>
            <a:ext cx="7903217" cy="489829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238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2E4B8815-EA66-64BF-A44E-457BD3304FB6}"/>
              </a:ext>
            </a:extLst>
          </p:cNvPr>
          <p:cNvSpPr txBox="1"/>
          <p:nvPr/>
        </p:nvSpPr>
        <p:spPr>
          <a:xfrm>
            <a:off x="687897" y="1291905"/>
            <a:ext cx="7894041" cy="4478149"/>
          </a:xfrm>
          <a:prstGeom prst="rect">
            <a:avLst/>
          </a:prstGeom>
          <a:noFill/>
        </p:spPr>
        <p:txBody>
          <a:bodyPr wrap="square">
            <a:spAutoFit/>
          </a:bodyPr>
          <a:lstStyle/>
          <a:p>
            <a:pPr marL="0" marR="0">
              <a:spcBef>
                <a:spcPts val="0"/>
              </a:spcBef>
              <a:spcAft>
                <a:spcPts val="100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 </a:t>
            </a:r>
            <a:r>
              <a:rPr lang="en-US" sz="26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5</a:t>
            </a:r>
            <a:r>
              <a:rPr lang="en-US" sz="2600" dirty="0">
                <a:effectLst/>
                <a:latin typeface="Arial" panose="020B0604020202020204" pitchFamily="34" charset="0"/>
                <a:ea typeface="Calibri" panose="020F0502020204030204" pitchFamily="34" charset="0"/>
                <a:cs typeface="Times New Roman" panose="02020603050405020304" pitchFamily="18" charset="0"/>
              </a:rPr>
              <a:t> and have tasted the good word of God and the powers of the age to come,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600" dirty="0">
                <a:effectLst/>
                <a:latin typeface="Arial" panose="020B0604020202020204" pitchFamily="34" charset="0"/>
                <a:ea typeface="Calibri" panose="020F0502020204030204" pitchFamily="34" charset="0"/>
                <a:cs typeface="Times New Roman" panose="02020603050405020304" pitchFamily="18" charset="0"/>
              </a:rPr>
              <a:t> </a:t>
            </a:r>
            <a:r>
              <a:rPr lang="en-US" sz="26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6</a:t>
            </a:r>
            <a:r>
              <a:rPr lang="en-US" sz="2600" dirty="0">
                <a:effectLst/>
                <a:latin typeface="Arial" panose="020B0604020202020204" pitchFamily="34" charset="0"/>
                <a:ea typeface="Calibri" panose="020F0502020204030204" pitchFamily="34" charset="0"/>
                <a:cs typeface="Times New Roman" panose="02020603050405020304" pitchFamily="18" charset="0"/>
              </a:rPr>
              <a:t> if they fall away, to renew them again to repentance, since they crucify again for themselves the Son of God, and put Him to an open shame.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600" dirty="0">
                <a:effectLst/>
                <a:latin typeface="Arial" panose="020B0604020202020204" pitchFamily="34" charset="0"/>
                <a:ea typeface="Calibri" panose="020F0502020204030204" pitchFamily="34" charset="0"/>
                <a:cs typeface="Times New Roman" panose="02020603050405020304" pitchFamily="18" charset="0"/>
              </a:rPr>
              <a:t> </a:t>
            </a:r>
            <a:r>
              <a:rPr lang="en-US" sz="26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7</a:t>
            </a:r>
            <a:r>
              <a:rPr lang="en-US" sz="2600" dirty="0">
                <a:effectLst/>
                <a:latin typeface="Arial" panose="020B0604020202020204" pitchFamily="34" charset="0"/>
                <a:ea typeface="Calibri" panose="020F0502020204030204" pitchFamily="34" charset="0"/>
                <a:cs typeface="Times New Roman" panose="02020603050405020304" pitchFamily="18" charset="0"/>
              </a:rPr>
              <a:t> For the earth which drinks in the rain that often comes upon it, and bears herbs useful for those by whom it is cultivated, receives blessing from God;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600" dirty="0">
                <a:effectLst/>
                <a:latin typeface="Arial" panose="020B0604020202020204" pitchFamily="34" charset="0"/>
                <a:ea typeface="Calibri" panose="020F0502020204030204" pitchFamily="34" charset="0"/>
                <a:cs typeface="Times New Roman" panose="02020603050405020304" pitchFamily="18" charset="0"/>
              </a:rPr>
              <a:t> </a:t>
            </a:r>
            <a:r>
              <a:rPr lang="en-US" sz="26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8</a:t>
            </a:r>
            <a:r>
              <a:rPr lang="en-US" sz="2600" dirty="0">
                <a:effectLst/>
                <a:latin typeface="Arial" panose="020B0604020202020204" pitchFamily="34" charset="0"/>
                <a:ea typeface="Calibri" panose="020F0502020204030204" pitchFamily="34" charset="0"/>
                <a:cs typeface="Times New Roman" panose="02020603050405020304" pitchFamily="18" charset="0"/>
              </a:rPr>
              <a:t> but if it bears thorns and briars, it is rejected and near to being cursed, whose end is to be burned.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0247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F1F3A8CC-9337-04DE-C929-3697F9EAFA30}"/>
              </a:ext>
            </a:extLst>
          </p:cNvPr>
          <p:cNvSpPr txBox="1"/>
          <p:nvPr/>
        </p:nvSpPr>
        <p:spPr>
          <a:xfrm>
            <a:off x="385894" y="835328"/>
            <a:ext cx="8380601" cy="5553951"/>
          </a:xfrm>
          <a:prstGeom prst="rect">
            <a:avLst/>
          </a:prstGeom>
          <a:noFill/>
        </p:spPr>
        <p:txBody>
          <a:bodyPr wrap="square">
            <a:spAutoFit/>
          </a:bodyPr>
          <a:lstStyle/>
          <a:p>
            <a:pPr marL="0" marR="0">
              <a:lnSpc>
                <a:spcPct val="115000"/>
              </a:lnSpc>
              <a:spcBef>
                <a:spcPts val="0"/>
              </a:spcBef>
              <a:spcAft>
                <a:spcPts val="1000"/>
              </a:spcAft>
            </a:pPr>
            <a:r>
              <a:rPr lang="en-US" sz="22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Heb 10:26-31</a:t>
            </a:r>
            <a:r>
              <a:rPr lang="en-US"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000" dirty="0">
                <a:effectLst/>
                <a:latin typeface="Arial" panose="020B0604020202020204" pitchFamily="34" charset="0"/>
                <a:ea typeface="Calibri" panose="020F0502020204030204" pitchFamily="34" charset="0"/>
                <a:cs typeface="Times New Roman" panose="02020603050405020304" pitchFamily="18" charset="0"/>
              </a:rPr>
              <a:t>For if we sin willfully after we have received the knowledge of the truth, there no longer remains a sacrifice for sins,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000" dirty="0">
                <a:effectLst/>
                <a:latin typeface="Arial" panose="020B0604020202020204" pitchFamily="34" charset="0"/>
                <a:ea typeface="Calibri" panose="020F0502020204030204" pitchFamily="34" charset="0"/>
                <a:cs typeface="Times New Roman" panose="02020603050405020304" pitchFamily="18" charset="0"/>
              </a:rPr>
              <a:t> </a:t>
            </a: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27</a:t>
            </a:r>
            <a:r>
              <a:rPr lang="en-US" sz="2000" dirty="0">
                <a:effectLst/>
                <a:latin typeface="Arial" panose="020B0604020202020204" pitchFamily="34" charset="0"/>
                <a:ea typeface="Calibri" panose="020F0502020204030204" pitchFamily="34" charset="0"/>
                <a:cs typeface="Times New Roman" panose="02020603050405020304" pitchFamily="18" charset="0"/>
              </a:rPr>
              <a:t> but a certain fearful expectation of judgment, and fiery indignation which will devour the adversaries.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28 </a:t>
            </a:r>
            <a:r>
              <a:rPr lang="en-US" sz="2000" dirty="0">
                <a:effectLst/>
                <a:latin typeface="Arial" panose="020B0604020202020204" pitchFamily="34" charset="0"/>
                <a:ea typeface="Calibri" panose="020F0502020204030204" pitchFamily="34" charset="0"/>
                <a:cs typeface="Times New Roman" panose="02020603050405020304" pitchFamily="18" charset="0"/>
              </a:rPr>
              <a:t>Anyone who has rejected Moses' law dies without mercy on the testimony of two or three witnesses.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29 </a:t>
            </a:r>
            <a:r>
              <a:rPr lang="en-US" sz="2000" dirty="0">
                <a:effectLst/>
                <a:latin typeface="Arial" panose="020B0604020202020204" pitchFamily="34" charset="0"/>
                <a:ea typeface="Calibri" panose="020F0502020204030204" pitchFamily="34" charset="0"/>
                <a:cs typeface="Times New Roman" panose="02020603050405020304" pitchFamily="18" charset="0"/>
              </a:rPr>
              <a:t>Of how much worse punishment, do you suppose, will he be thought worthy who has trampled the Son of God underfoot, counted the blood of the covenant by which he was sanctified a common thing, and insulted the Spirit of grace?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000" dirty="0">
                <a:effectLst/>
                <a:latin typeface="Arial" panose="020B0604020202020204" pitchFamily="34" charset="0"/>
                <a:ea typeface="Calibri" panose="020F0502020204030204" pitchFamily="34" charset="0"/>
                <a:cs typeface="Times New Roman" panose="02020603050405020304" pitchFamily="18" charset="0"/>
              </a:rPr>
              <a:t> </a:t>
            </a: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30</a:t>
            </a:r>
            <a:r>
              <a:rPr lang="en-US" sz="2000" dirty="0">
                <a:effectLst/>
                <a:latin typeface="Arial" panose="020B0604020202020204" pitchFamily="34" charset="0"/>
                <a:ea typeface="Calibri" panose="020F0502020204030204" pitchFamily="34" charset="0"/>
                <a:cs typeface="Times New Roman" panose="02020603050405020304" pitchFamily="18" charset="0"/>
              </a:rPr>
              <a:t> For we know Him who said, "Vengeance is Mine, I will repay," says the Lord. And again, "The LORD will judge His people."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000" dirty="0">
                <a:effectLst/>
                <a:latin typeface="Arial" panose="020B0604020202020204" pitchFamily="34" charset="0"/>
                <a:ea typeface="Calibri" panose="020F0502020204030204" pitchFamily="34" charset="0"/>
                <a:cs typeface="Times New Roman" panose="02020603050405020304" pitchFamily="18" charset="0"/>
              </a:rPr>
              <a:t> </a:t>
            </a: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31</a:t>
            </a:r>
            <a:r>
              <a:rPr lang="en-US" sz="2000" dirty="0">
                <a:effectLst/>
                <a:latin typeface="Arial" panose="020B0604020202020204" pitchFamily="34" charset="0"/>
                <a:ea typeface="Calibri" panose="020F0502020204030204" pitchFamily="34" charset="0"/>
                <a:cs typeface="Times New Roman" panose="02020603050405020304" pitchFamily="18" charset="0"/>
              </a:rPr>
              <a:t> It is a fearful thing to fall into the hands of the living God.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839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374205E0-2EF7-5DE2-E9FC-AA0FE57AA474}"/>
              </a:ext>
            </a:extLst>
          </p:cNvPr>
          <p:cNvSpPr txBox="1"/>
          <p:nvPr/>
        </p:nvSpPr>
        <p:spPr>
          <a:xfrm>
            <a:off x="486561" y="873812"/>
            <a:ext cx="8204433" cy="5088573"/>
          </a:xfrm>
          <a:prstGeom prst="rect">
            <a:avLst/>
          </a:prstGeom>
          <a:noFill/>
        </p:spPr>
        <p:txBody>
          <a:bodyPr wrap="square">
            <a:spAutoFit/>
          </a:bodyPr>
          <a:lstStyle/>
          <a:p>
            <a:pPr marL="0" marR="0">
              <a:spcBef>
                <a:spcPts val="0"/>
              </a:spcBef>
              <a:spcAft>
                <a:spcPts val="1000"/>
              </a:spcAft>
            </a:pPr>
            <a:r>
              <a:rPr lang="en-US" sz="2800" dirty="0">
                <a:effectLst/>
                <a:latin typeface="Arial" panose="020B0604020202020204" pitchFamily="34" charset="0"/>
                <a:ea typeface="Calibri" panose="020F0502020204030204" pitchFamily="34" charset="0"/>
                <a:cs typeface="Times New Roman" panose="02020603050405020304" pitchFamily="18" charset="0"/>
              </a:rPr>
              <a:t>The Christian life is one of service. Contrast with </a:t>
            </a:r>
            <a:r>
              <a:rPr lang="en-US" sz="2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Heb.2:1-3</a:t>
            </a:r>
            <a:endParaRPr lang="en-US"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8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Heb.2:1-3</a:t>
            </a:r>
            <a:r>
              <a:rPr lang="en-US" sz="2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800" dirty="0">
                <a:effectLst/>
                <a:latin typeface="Arial" panose="020B0604020202020204" pitchFamily="34" charset="0"/>
                <a:ea typeface="Calibri" panose="020F0502020204030204" pitchFamily="34" charset="0"/>
                <a:cs typeface="Times New Roman" panose="02020603050405020304" pitchFamily="18" charset="0"/>
              </a:rPr>
              <a:t>Therefore we must give the more earnest heed to the things we have heard, lest we drift away. </a:t>
            </a: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2</a:t>
            </a:r>
            <a:r>
              <a:rPr lang="en-US" sz="2800" dirty="0">
                <a:effectLst/>
                <a:latin typeface="Arial" panose="020B0604020202020204" pitchFamily="34" charset="0"/>
                <a:ea typeface="Calibri" panose="020F0502020204030204" pitchFamily="34" charset="0"/>
                <a:cs typeface="Times New Roman" panose="02020603050405020304" pitchFamily="18" charset="0"/>
              </a:rPr>
              <a:t> For if the word spoken through angels proved steadfast, and every transgression and disobedience received a just reward,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800" dirty="0">
                <a:effectLst/>
                <a:latin typeface="Arial" panose="020B060402020202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3</a:t>
            </a:r>
            <a:r>
              <a:rPr lang="en-US" sz="2800" dirty="0">
                <a:effectLst/>
                <a:latin typeface="Arial" panose="020B0604020202020204" pitchFamily="34" charset="0"/>
                <a:ea typeface="Calibri" panose="020F0502020204030204" pitchFamily="34" charset="0"/>
                <a:cs typeface="Times New Roman" panose="02020603050405020304" pitchFamily="18" charset="0"/>
              </a:rPr>
              <a:t> how shall we escape if we neglect so great a salvation, which at the first began to be spoken by the Lord, and was confirmed to us by those who heard Him,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8228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CCAFF422-BDBB-727A-579F-3B7637BE64BF}"/>
              </a:ext>
            </a:extLst>
          </p:cNvPr>
          <p:cNvSpPr txBox="1"/>
          <p:nvPr/>
        </p:nvSpPr>
        <p:spPr>
          <a:xfrm>
            <a:off x="587229" y="847288"/>
            <a:ext cx="7952764" cy="5329601"/>
          </a:xfrm>
          <a:prstGeom prst="rect">
            <a:avLst/>
          </a:prstGeom>
          <a:noFill/>
        </p:spPr>
        <p:txBody>
          <a:bodyPr wrap="square">
            <a:spAutoFit/>
          </a:bodyPr>
          <a:lstStyle/>
          <a:p>
            <a:pPr marL="0" marR="0">
              <a:lnSpc>
                <a:spcPct val="115000"/>
              </a:lnSpc>
              <a:spcBef>
                <a:spcPts val="0"/>
              </a:spcBef>
              <a:spcAft>
                <a:spcPts val="1000"/>
              </a:spcAft>
            </a:pPr>
            <a:r>
              <a:rPr lang="en-US" sz="2800" dirty="0">
                <a:effectLst/>
                <a:latin typeface="Arial" panose="020B0604020202020204" pitchFamily="34" charset="0"/>
                <a:ea typeface="Calibri" panose="020F0502020204030204" pitchFamily="34" charset="0"/>
                <a:cs typeface="Times New Roman" panose="02020603050405020304" pitchFamily="18" charset="0"/>
              </a:rPr>
              <a:t>Eternal salvation to the faithful.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Matt. 24:13</a:t>
            </a:r>
            <a:r>
              <a:rPr lang="en-US" sz="2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800" dirty="0">
                <a:effectLst/>
                <a:latin typeface="Arial" panose="020B0604020202020204" pitchFamily="34" charset="0"/>
                <a:ea typeface="Calibri" panose="020F0502020204030204" pitchFamily="34" charset="0"/>
                <a:cs typeface="Times New Roman" panose="02020603050405020304" pitchFamily="18" charset="0"/>
              </a:rPr>
              <a:t>"But he who endures to the end shall be saved.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Rev 2:10</a:t>
            </a:r>
            <a:r>
              <a:rPr lang="en-US" sz="2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800" dirty="0">
                <a:effectLst/>
                <a:latin typeface="Arial" panose="020B0604020202020204" pitchFamily="34" charset="0"/>
                <a:ea typeface="Calibri" panose="020F0502020204030204" pitchFamily="34" charset="0"/>
                <a:cs typeface="Times New Roman" panose="02020603050405020304" pitchFamily="18" charset="0"/>
              </a:rPr>
              <a:t>Do not fear any of those things which you are about to suffer. Indeed, the devil is about to throw some of you into prison, that you may be tested, and you will have tribulation ten days. Be faithful until death, and I will give you the crown of life.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4508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7A1BA6F4-A5CB-5BB7-3969-3FD03C0A7E38}"/>
              </a:ext>
            </a:extLst>
          </p:cNvPr>
          <p:cNvSpPr txBox="1"/>
          <p:nvPr/>
        </p:nvSpPr>
        <p:spPr>
          <a:xfrm>
            <a:off x="578840" y="1012854"/>
            <a:ext cx="5931016" cy="622222"/>
          </a:xfrm>
          <a:prstGeom prst="rect">
            <a:avLst/>
          </a:prstGeom>
          <a:noFill/>
        </p:spPr>
        <p:txBody>
          <a:bodyPr wrap="square">
            <a:spAutoFit/>
          </a:bodyPr>
          <a:lstStyle/>
          <a:p>
            <a:pPr marL="0" marR="0">
              <a:lnSpc>
                <a:spcPct val="115000"/>
              </a:lnSpc>
              <a:spcBef>
                <a:spcPts val="0"/>
              </a:spcBef>
              <a:spcAft>
                <a:spcPts val="1000"/>
              </a:spcAft>
            </a:pPr>
            <a:r>
              <a:rPr lang="en-US" sz="3200" b="1" dirty="0">
                <a:effectLst/>
                <a:latin typeface="Arial Black" panose="020B0A04020102020204" pitchFamily="34" charset="0"/>
                <a:ea typeface="Calibri" panose="020F0502020204030204" pitchFamily="34" charset="0"/>
                <a:cs typeface="Times New Roman" panose="02020603050405020304" pitchFamily="18" charset="0"/>
              </a:rPr>
              <a:t>4.The Rich Fool.</a:t>
            </a:r>
          </a:p>
        </p:txBody>
      </p:sp>
      <p:sp>
        <p:nvSpPr>
          <p:cNvPr id="9" name="TextBox 8">
            <a:extLst>
              <a:ext uri="{FF2B5EF4-FFF2-40B4-BE49-F238E27FC236}">
                <a16:creationId xmlns:a16="http://schemas.microsoft.com/office/drawing/2014/main" id="{17E032B7-5586-6C0B-D448-7C73E45216B9}"/>
              </a:ext>
            </a:extLst>
          </p:cNvPr>
          <p:cNvSpPr txBox="1"/>
          <p:nvPr/>
        </p:nvSpPr>
        <p:spPr>
          <a:xfrm>
            <a:off x="503339" y="2390863"/>
            <a:ext cx="8128933" cy="3683060"/>
          </a:xfrm>
          <a:prstGeom prst="rect">
            <a:avLst/>
          </a:prstGeom>
          <a:noFill/>
        </p:spPr>
        <p:txBody>
          <a:bodyPr wrap="square">
            <a:spAutoFit/>
          </a:bodyPr>
          <a:lstStyle/>
          <a:p>
            <a:pPr marL="0" marR="0">
              <a:spcBef>
                <a:spcPts val="0"/>
              </a:spcBef>
              <a:spcAft>
                <a:spcPts val="1000"/>
              </a:spcAft>
            </a:pPr>
            <a:r>
              <a:rPr lang="en-US" sz="20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(Luke 12:16-20)</a:t>
            </a: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000" dirty="0">
                <a:effectLst/>
                <a:latin typeface="Arial" panose="020B0604020202020204" pitchFamily="34" charset="0"/>
                <a:ea typeface="Calibri" panose="020F0502020204030204" pitchFamily="34" charset="0"/>
                <a:cs typeface="Times New Roman" panose="02020603050405020304" pitchFamily="18" charset="0"/>
              </a:rPr>
              <a:t>Then He spoke a parable to them, saying: "The ground of a certain rich man yielded plentifully.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17 </a:t>
            </a:r>
            <a:r>
              <a:rPr lang="en-US" sz="2000" dirty="0">
                <a:effectLst/>
                <a:latin typeface="Arial" panose="020B0604020202020204" pitchFamily="34" charset="0"/>
                <a:ea typeface="Calibri" panose="020F0502020204030204" pitchFamily="34" charset="0"/>
                <a:cs typeface="Times New Roman" panose="02020603050405020304" pitchFamily="18" charset="0"/>
              </a:rPr>
              <a:t>"And he thought within himself, saying, 'What shall I do, since I have no room to store my crops?'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18 </a:t>
            </a:r>
            <a:r>
              <a:rPr lang="en-US" sz="2000" dirty="0">
                <a:effectLst/>
                <a:latin typeface="Arial" panose="020B0604020202020204" pitchFamily="34" charset="0"/>
                <a:ea typeface="Calibri" panose="020F0502020204030204" pitchFamily="34" charset="0"/>
                <a:cs typeface="Times New Roman" panose="02020603050405020304" pitchFamily="18" charset="0"/>
              </a:rPr>
              <a:t>"So he said, 'I will do this: I will pull down my barns and build greater, and there I will store all my crops and my goods.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19 </a:t>
            </a:r>
            <a:r>
              <a:rPr lang="en-US" sz="2000" dirty="0">
                <a:effectLst/>
                <a:latin typeface="Arial" panose="020B0604020202020204" pitchFamily="34" charset="0"/>
                <a:ea typeface="Calibri" panose="020F0502020204030204" pitchFamily="34" charset="0"/>
                <a:cs typeface="Times New Roman" panose="02020603050405020304" pitchFamily="18" charset="0"/>
              </a:rPr>
              <a:t>'And I will say to my soul, "Soul, you have many goods laid up for many years; take your ease; eat, drink, and be merry."'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20 </a:t>
            </a:r>
            <a:r>
              <a:rPr lang="en-US" sz="2000" dirty="0">
                <a:effectLst/>
                <a:latin typeface="Arial" panose="020B0604020202020204" pitchFamily="34" charset="0"/>
                <a:ea typeface="Calibri" panose="020F0502020204030204" pitchFamily="34" charset="0"/>
                <a:cs typeface="Times New Roman" panose="02020603050405020304" pitchFamily="18" charset="0"/>
              </a:rPr>
              <a:t>"But God said to him, 'Fool! This night your soul will be required of you; then whose will those things be which you have provided?'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a:extLst>
              <a:ext uri="{FF2B5EF4-FFF2-40B4-BE49-F238E27FC236}">
                <a16:creationId xmlns:a16="http://schemas.microsoft.com/office/drawing/2014/main" id="{80569E1A-9F65-5AD9-8A80-9614E2FDEB9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0817" y="717815"/>
            <a:ext cx="2154146" cy="1465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0577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BF060B6E-89B6-CF2E-31F6-87DC3E76D38E}"/>
              </a:ext>
            </a:extLst>
          </p:cNvPr>
          <p:cNvSpPr txBox="1"/>
          <p:nvPr/>
        </p:nvSpPr>
        <p:spPr>
          <a:xfrm>
            <a:off x="729842" y="1224793"/>
            <a:ext cx="7902430" cy="4652556"/>
          </a:xfrm>
          <a:prstGeom prst="rect">
            <a:avLst/>
          </a:prstGeom>
          <a:noFill/>
        </p:spPr>
        <p:txBody>
          <a:bodyPr wrap="square">
            <a:spAutoFit/>
          </a:bodyPr>
          <a:lstStyle/>
          <a:p>
            <a:pPr marL="0" marR="0">
              <a:spcBef>
                <a:spcPts val="0"/>
              </a:spcBef>
              <a:spcAft>
                <a:spcPts val="1000"/>
              </a:spcAft>
            </a:pPr>
            <a:r>
              <a:rPr lang="en-US" sz="3600" u="sng" dirty="0">
                <a:effectLst/>
                <a:ea typeface="Calibri" panose="020F0502020204030204" pitchFamily="34" charset="0"/>
                <a:cs typeface="Times New Roman" panose="02020603050405020304" pitchFamily="18" charset="0"/>
              </a:rPr>
              <a:t>I am glad JESUS called this man a fool</a:t>
            </a:r>
            <a:r>
              <a:rPr lang="en-US" sz="3600" dirty="0">
                <a:effectLst/>
                <a:ea typeface="Calibri" panose="020F0502020204030204" pitchFamily="34" charset="0"/>
                <a:cs typeface="Times New Roman" panose="02020603050405020304" pitchFamily="18" charset="0"/>
              </a:rPr>
              <a:t>. We might have called him a </a:t>
            </a:r>
            <a:r>
              <a:rPr lang="en-US" sz="3600" u="sng" dirty="0">
                <a:effectLst/>
                <a:ea typeface="Calibri" panose="020F0502020204030204" pitchFamily="34" charset="0"/>
                <a:cs typeface="Times New Roman" panose="02020603050405020304" pitchFamily="18" charset="0"/>
              </a:rPr>
              <a:t>SUCCESS</a:t>
            </a:r>
            <a:r>
              <a:rPr lang="en-US" sz="3600" dirty="0">
                <a:effectLst/>
                <a:ea typeface="Calibri" panose="020F0502020204030204" pitchFamily="34" charset="0"/>
                <a:cs typeface="Times New Roman" panose="02020603050405020304" pitchFamily="18" charset="0"/>
              </a:rPr>
              <a:t>. How did Jesus know he was a fool/ Not from the man himself or from his neighbors. We cannot know a fool by what he says to his wife or preacher. Not by the way he looks, talks, or Acts.</a:t>
            </a:r>
          </a:p>
          <a:p>
            <a:pPr marL="0" marR="0">
              <a:spcBef>
                <a:spcPts val="0"/>
              </a:spcBef>
              <a:spcAft>
                <a:spcPts val="1000"/>
              </a:spcAft>
            </a:pPr>
            <a:r>
              <a:rPr lang="en-US" sz="3600" dirty="0">
                <a:effectLst/>
                <a:ea typeface="Calibri" panose="020F0502020204030204" pitchFamily="34" charset="0"/>
                <a:cs typeface="Times New Roman" panose="02020603050405020304" pitchFamily="18" charset="0"/>
              </a:rPr>
              <a:t>What did his foolishness consist of?</a:t>
            </a:r>
          </a:p>
        </p:txBody>
      </p:sp>
    </p:spTree>
    <p:extLst>
      <p:ext uri="{BB962C8B-B14F-4D97-AF65-F5344CB8AC3E}">
        <p14:creationId xmlns:p14="http://schemas.microsoft.com/office/powerpoint/2010/main" val="883318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EFC3EBC0-F0F2-44EE-68AB-4457DF378EF2}"/>
              </a:ext>
            </a:extLst>
          </p:cNvPr>
          <p:cNvSpPr txBox="1"/>
          <p:nvPr/>
        </p:nvSpPr>
        <p:spPr>
          <a:xfrm>
            <a:off x="562062" y="1367407"/>
            <a:ext cx="8196044" cy="4137608"/>
          </a:xfrm>
          <a:prstGeom prst="rect">
            <a:avLst/>
          </a:prstGeom>
          <a:noFill/>
        </p:spPr>
        <p:txBody>
          <a:bodyPr wrap="square">
            <a:spAutoFit/>
          </a:bodyPr>
          <a:lstStyle/>
          <a:p>
            <a:pPr marL="0" marR="0">
              <a:lnSpc>
                <a:spcPct val="115000"/>
              </a:lnSpc>
              <a:spcBef>
                <a:spcPts val="0"/>
              </a:spcBef>
              <a:spcAft>
                <a:spcPts val="10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What did his foolishness consist of?</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600" u="sng" dirty="0">
                <a:effectLst/>
                <a:latin typeface="Arial" panose="020B0604020202020204" pitchFamily="34" charset="0"/>
                <a:ea typeface="Calibri" panose="020F0502020204030204" pitchFamily="34" charset="0"/>
                <a:cs typeface="Times New Roman" panose="02020603050405020304" pitchFamily="18" charset="0"/>
              </a:rPr>
              <a:t>Let’s consider what it was not from.</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&gt;Not because he made money and it does not say he made it dishonestly.</a:t>
            </a:r>
          </a:p>
          <a:p>
            <a:pPr marL="0" marR="0">
              <a:spcBef>
                <a:spcPts val="0"/>
              </a:spcBef>
              <a:spcAft>
                <a:spcPts val="100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&gt;It was because he saved it.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5188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C92F5EE2-8BA7-28BC-6B0E-CECCC90187D9}"/>
              </a:ext>
            </a:extLst>
          </p:cNvPr>
          <p:cNvSpPr txBox="1"/>
          <p:nvPr/>
        </p:nvSpPr>
        <p:spPr>
          <a:xfrm>
            <a:off x="469783" y="1107347"/>
            <a:ext cx="8187655" cy="4894737"/>
          </a:xfrm>
          <a:prstGeom prst="rect">
            <a:avLst/>
          </a:prstGeom>
          <a:noFill/>
        </p:spPr>
        <p:txBody>
          <a:bodyPr wrap="square">
            <a:spAutoFit/>
          </a:bodyPr>
          <a:lstStyle/>
          <a:p>
            <a:pPr marL="0" marR="0">
              <a:lnSpc>
                <a:spcPct val="115000"/>
              </a:lnSpc>
              <a:spcBef>
                <a:spcPts val="0"/>
              </a:spcBef>
              <a:spcAft>
                <a:spcPts val="1000"/>
              </a:spcAft>
            </a:pPr>
            <a:r>
              <a:rPr lang="en-US" sz="2800" u="sng" dirty="0">
                <a:effectLst/>
                <a:latin typeface="Arial" panose="020B0604020202020204" pitchFamily="34" charset="0"/>
                <a:ea typeface="Calibri" panose="020F0502020204030204" pitchFamily="34" charset="0"/>
                <a:cs typeface="Times New Roman" panose="02020603050405020304" pitchFamily="18" charset="0"/>
              </a:rPr>
              <a:t>What did it consist of?</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Arial" panose="020B0604020202020204" pitchFamily="34" charset="0"/>
                <a:ea typeface="Calibri" panose="020F0502020204030204" pitchFamily="34" charset="0"/>
                <a:cs typeface="Times New Roman" panose="02020603050405020304" pitchFamily="18" charset="0"/>
              </a:rPr>
              <a:t>1</a:t>
            </a:r>
            <a:r>
              <a:rPr lang="en-US" sz="2800" dirty="0">
                <a:effectLst/>
                <a:latin typeface="Arial" panose="020B0604020202020204" pitchFamily="34" charset="0"/>
                <a:ea typeface="Calibri" panose="020F0502020204030204" pitchFamily="34" charset="0"/>
                <a:cs typeface="Times New Roman" panose="02020603050405020304" pitchFamily="18" charset="0"/>
              </a:rPr>
              <a:t>.He left God out of his life.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2</a:t>
            </a:r>
            <a:r>
              <a:rPr lang="en-US" sz="2800" dirty="0">
                <a:effectLst/>
                <a:latin typeface="Arial" panose="020B0604020202020204" pitchFamily="34" charset="0"/>
                <a:ea typeface="Calibri" panose="020F0502020204030204" pitchFamily="34" charset="0"/>
                <a:cs typeface="Times New Roman" panose="02020603050405020304" pitchFamily="18" charset="0"/>
              </a:rPr>
              <a:t>.He left his wife and children out of the picture.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3</a:t>
            </a:r>
            <a:r>
              <a:rPr lang="en-US" sz="2800" dirty="0">
                <a:effectLst/>
                <a:latin typeface="Arial" panose="020B0604020202020204" pitchFamily="34" charset="0"/>
                <a:ea typeface="Calibri" panose="020F0502020204030204" pitchFamily="34" charset="0"/>
                <a:cs typeface="Times New Roman" panose="02020603050405020304" pitchFamily="18" charset="0"/>
              </a:rPr>
              <a:t>.He left his fellow man out.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b="1" dirty="0">
                <a:effectLst/>
                <a:latin typeface="Arial" panose="020B0604020202020204" pitchFamily="34" charset="0"/>
                <a:ea typeface="Calibri" panose="020F0502020204030204" pitchFamily="34" charset="0"/>
                <a:cs typeface="Times New Roman" panose="02020603050405020304" pitchFamily="18" charset="0"/>
              </a:rPr>
              <a:t>4</a:t>
            </a:r>
            <a:r>
              <a:rPr lang="en-US" sz="2800" dirty="0">
                <a:effectLst/>
                <a:latin typeface="Arial" panose="020B0604020202020204" pitchFamily="34" charset="0"/>
                <a:ea typeface="Calibri" panose="020F0502020204030204" pitchFamily="34" charset="0"/>
                <a:cs typeface="Times New Roman" panose="02020603050405020304" pitchFamily="18" charset="0"/>
              </a:rPr>
              <a:t>.He thought he had a guarantee on life.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5</a:t>
            </a:r>
            <a:r>
              <a:rPr lang="en-US" sz="2800" dirty="0">
                <a:effectLst/>
                <a:latin typeface="Arial" panose="020B0604020202020204" pitchFamily="34" charset="0"/>
                <a:ea typeface="Calibri" panose="020F0502020204030204" pitchFamily="34" charset="0"/>
                <a:cs typeface="Times New Roman" panose="02020603050405020304" pitchFamily="18" charset="0"/>
              </a:rPr>
              <a:t>.He made no preparation for the next life.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6</a:t>
            </a:r>
            <a:r>
              <a:rPr lang="en-US" sz="2800" dirty="0">
                <a:effectLst/>
                <a:latin typeface="Arial" panose="020B0604020202020204" pitchFamily="34" charset="0"/>
                <a:ea typeface="Calibri" panose="020F0502020204030204" pitchFamily="34" charset="0"/>
                <a:cs typeface="Times New Roman" panose="02020603050405020304" pitchFamily="18" charset="0"/>
              </a:rPr>
              <a:t>.He thought the material things of life would bring him happiness.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7410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9FAF8C1B-DFAE-9C27-F098-97C571B0748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579" y="251158"/>
            <a:ext cx="2154146" cy="146540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7FF1EFE6-901E-1C55-7A12-9F47BB7977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579" y="1840079"/>
            <a:ext cx="2154146" cy="146540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FF2B5EF4-FFF2-40B4-BE49-F238E27FC236}">
                <a16:creationId xmlns:a16="http://schemas.microsoft.com/office/drawing/2014/main" id="{7B32459D-83B2-7A0C-4A31-98E45FE45D4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579" y="3492934"/>
            <a:ext cx="2154146" cy="146540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35A5E91A-2767-4E48-6F42-E2949A5BF91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579" y="5205370"/>
            <a:ext cx="2154146" cy="146540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0556DA2-8943-07EE-975B-6C8C12064291}"/>
              </a:ext>
            </a:extLst>
          </p:cNvPr>
          <p:cNvSpPr txBox="1"/>
          <p:nvPr/>
        </p:nvSpPr>
        <p:spPr>
          <a:xfrm>
            <a:off x="2952925" y="352337"/>
            <a:ext cx="5276675" cy="1077218"/>
          </a:xfrm>
          <a:prstGeom prst="rect">
            <a:avLst/>
          </a:prstGeom>
          <a:noFill/>
        </p:spPr>
        <p:txBody>
          <a:bodyPr wrap="square" rtlCol="0">
            <a:spAutoFit/>
          </a:bodyPr>
          <a:lstStyle/>
          <a:p>
            <a:r>
              <a:rPr lang="en-US" sz="3200" dirty="0"/>
              <a:t>One who does not believe in God.</a:t>
            </a:r>
          </a:p>
        </p:txBody>
      </p:sp>
      <p:sp>
        <p:nvSpPr>
          <p:cNvPr id="7" name="TextBox 6">
            <a:extLst>
              <a:ext uri="{FF2B5EF4-FFF2-40B4-BE49-F238E27FC236}">
                <a16:creationId xmlns:a16="http://schemas.microsoft.com/office/drawing/2014/main" id="{8FC1628B-69A7-F486-7F80-C45CA539DCA5}"/>
              </a:ext>
            </a:extLst>
          </p:cNvPr>
          <p:cNvSpPr txBox="1"/>
          <p:nvPr/>
        </p:nvSpPr>
        <p:spPr>
          <a:xfrm>
            <a:off x="3004657" y="1914089"/>
            <a:ext cx="5468224" cy="1077218"/>
          </a:xfrm>
          <a:prstGeom prst="rect">
            <a:avLst/>
          </a:prstGeom>
          <a:noFill/>
        </p:spPr>
        <p:txBody>
          <a:bodyPr wrap="square" rtlCol="0">
            <a:spAutoFit/>
          </a:bodyPr>
          <a:lstStyle/>
          <a:p>
            <a:r>
              <a:rPr lang="en-US" sz="3200" dirty="0"/>
              <a:t>One who believes in God but is not a doer of the word.</a:t>
            </a:r>
          </a:p>
        </p:txBody>
      </p:sp>
      <p:sp>
        <p:nvSpPr>
          <p:cNvPr id="8" name="TextBox 7">
            <a:extLst>
              <a:ext uri="{FF2B5EF4-FFF2-40B4-BE49-F238E27FC236}">
                <a16:creationId xmlns:a16="http://schemas.microsoft.com/office/drawing/2014/main" id="{82A7B16F-193B-0F68-A2F9-275F812E72AA}"/>
              </a:ext>
            </a:extLst>
          </p:cNvPr>
          <p:cNvSpPr txBox="1"/>
          <p:nvPr/>
        </p:nvSpPr>
        <p:spPr>
          <a:xfrm>
            <a:off x="3006055" y="3450674"/>
            <a:ext cx="5584272" cy="1569660"/>
          </a:xfrm>
          <a:prstGeom prst="rect">
            <a:avLst/>
          </a:prstGeom>
          <a:noFill/>
        </p:spPr>
        <p:txBody>
          <a:bodyPr wrap="square" rtlCol="0">
            <a:spAutoFit/>
          </a:bodyPr>
          <a:lstStyle/>
          <a:p>
            <a:r>
              <a:rPr lang="en-US" sz="3200" dirty="0"/>
              <a:t>One who believes baptism is the only thing you need to do to be acceptable to God.</a:t>
            </a:r>
          </a:p>
        </p:txBody>
      </p:sp>
      <p:sp>
        <p:nvSpPr>
          <p:cNvPr id="9" name="TextBox 8">
            <a:extLst>
              <a:ext uri="{FF2B5EF4-FFF2-40B4-BE49-F238E27FC236}">
                <a16:creationId xmlns:a16="http://schemas.microsoft.com/office/drawing/2014/main" id="{3D64CA15-D116-448A-B110-9CCB30539C4D}"/>
              </a:ext>
            </a:extLst>
          </p:cNvPr>
          <p:cNvSpPr txBox="1"/>
          <p:nvPr/>
        </p:nvSpPr>
        <p:spPr>
          <a:xfrm>
            <a:off x="3099732" y="5540933"/>
            <a:ext cx="5276675" cy="584775"/>
          </a:xfrm>
          <a:prstGeom prst="rect">
            <a:avLst/>
          </a:prstGeom>
          <a:noFill/>
        </p:spPr>
        <p:txBody>
          <a:bodyPr wrap="square" rtlCol="0">
            <a:spAutoFit/>
          </a:bodyPr>
          <a:lstStyle/>
          <a:p>
            <a:r>
              <a:rPr lang="en-US" sz="3200" dirty="0"/>
              <a:t>One that trusts in his riches.</a:t>
            </a:r>
          </a:p>
        </p:txBody>
      </p:sp>
    </p:spTree>
    <p:extLst>
      <p:ext uri="{BB962C8B-B14F-4D97-AF65-F5344CB8AC3E}">
        <p14:creationId xmlns:p14="http://schemas.microsoft.com/office/powerpoint/2010/main" val="1088269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illustration: Question Mark, Question, Response - Free Image on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0410" y="2439527"/>
            <a:ext cx="2644589" cy="264459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75980" y="2175795"/>
            <a:ext cx="5784211" cy="3529108"/>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US" sz="2800" b="0" i="0" u="none" strike="noStrike" kern="1200" cap="none" spc="0" normalizeH="0" baseline="0" noProof="0" dirty="0">
                <a:ln>
                  <a:noFill/>
                </a:ln>
                <a:solidFill>
                  <a:srgbClr val="0070C0"/>
                </a:solidFill>
                <a:effectLst/>
                <a:uLnTx/>
                <a:uFillTx/>
                <a:latin typeface="Arial" panose="020B0604020202020204" pitchFamily="34" charset="0"/>
                <a:ea typeface="Calibri" panose="020F0502020204030204" pitchFamily="34" charset="0"/>
                <a:cs typeface="Times New Roman" panose="02020603050405020304" pitchFamily="18" charset="0"/>
              </a:rPr>
              <a:t>If you have any questions about anything I say, if you disagree anything I say, please say something to me after the service and I will be glad to sit down with you and God’s word and study so that we can come to know His truth</a:t>
            </a:r>
            <a:endParaRPr kumimoji="0" lang="en-US" sz="2800" b="0"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1" y="514771"/>
            <a:ext cx="9144000"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panose="020F0502020204030204"/>
                <a:ea typeface="+mn-ea"/>
                <a:cs typeface="+mn-cs"/>
              </a:rPr>
              <a:t>Please open your hearts, your ears, and your Bible and follow along.</a:t>
            </a:r>
          </a:p>
        </p:txBody>
      </p:sp>
      <p:sp>
        <p:nvSpPr>
          <p:cNvPr id="4" name="Rectangle 3"/>
          <p:cNvSpPr/>
          <p:nvPr/>
        </p:nvSpPr>
        <p:spPr>
          <a:xfrm>
            <a:off x="1" y="0"/>
            <a:ext cx="9143999" cy="6858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D72FD6C-6365-5949-5E49-78FBFE5454B4}"/>
              </a:ext>
            </a:extLst>
          </p:cNvPr>
          <p:cNvSpPr txBox="1"/>
          <p:nvPr/>
        </p:nvSpPr>
        <p:spPr>
          <a:xfrm>
            <a:off x="0" y="6132353"/>
            <a:ext cx="914399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Illustrated Bible verses by Ethical Media, Bible photos by bibleplaces.com</a:t>
            </a:r>
          </a:p>
        </p:txBody>
      </p:sp>
    </p:spTree>
    <p:extLst>
      <p:ext uri="{BB962C8B-B14F-4D97-AF65-F5344CB8AC3E}">
        <p14:creationId xmlns:p14="http://schemas.microsoft.com/office/powerpoint/2010/main" val="1658865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2D636663-BD22-0C13-0B2B-FA7B9A9ED75E}"/>
              </a:ext>
            </a:extLst>
          </p:cNvPr>
          <p:cNvSpPr txBox="1"/>
          <p:nvPr/>
        </p:nvSpPr>
        <p:spPr>
          <a:xfrm>
            <a:off x="453006" y="1065403"/>
            <a:ext cx="8263156" cy="4960332"/>
          </a:xfrm>
          <a:prstGeom prst="rect">
            <a:avLst/>
          </a:prstGeom>
          <a:noFill/>
        </p:spPr>
        <p:txBody>
          <a:bodyPr wrap="square">
            <a:spAutoFit/>
          </a:bodyPr>
          <a:lstStyle/>
          <a:p>
            <a:pPr marL="0" marR="0">
              <a:spcBef>
                <a:spcPts val="0"/>
              </a:spcBef>
              <a:spcAft>
                <a:spcPts val="1000"/>
              </a:spcAft>
            </a:pPr>
            <a:r>
              <a:rPr lang="en-US" sz="2800" dirty="0">
                <a:effectLst/>
                <a:latin typeface="Arial Black" panose="020B0A04020102020204" pitchFamily="34" charset="0"/>
                <a:ea typeface="Calibri" panose="020F0502020204030204" pitchFamily="34" charset="0"/>
                <a:cs typeface="Times New Roman" panose="02020603050405020304" pitchFamily="18" charset="0"/>
              </a:rPr>
              <a:t>FOOL</a:t>
            </a:r>
            <a:r>
              <a:rPr lang="en-US" sz="2800" dirty="0">
                <a:effectLst/>
                <a:latin typeface="Arial" panose="020B0604020202020204" pitchFamily="34" charset="0"/>
                <a:ea typeface="Calibri" panose="020F0502020204030204" pitchFamily="34" charset="0"/>
                <a:cs typeface="Times New Roman" panose="02020603050405020304" pitchFamily="18" charset="0"/>
              </a:rPr>
              <a:t>. Represented by a large number of Heb. and Gk. words. </a:t>
            </a:r>
            <a:r>
              <a:rPr lang="en-US" sz="2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word is used in Scripture with respect to moral more than to intellectual deficiencies. The "fool" is not so much one lacking in mental powers, as </a:t>
            </a:r>
            <a:r>
              <a:rPr lang="en-US" sz="2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one who misuses them;</a:t>
            </a:r>
            <a:r>
              <a:rPr lang="en-US" sz="2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not one who does not reason, but reasons wrongly.</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800" dirty="0">
                <a:effectLst/>
                <a:latin typeface="Arial" panose="020B0604020202020204" pitchFamily="34" charset="0"/>
                <a:ea typeface="Calibri" panose="020F0502020204030204" pitchFamily="34" charset="0"/>
                <a:cs typeface="Times New Roman" panose="02020603050405020304" pitchFamily="18" charset="0"/>
              </a:rPr>
              <a:t>In Scripture the "fool" primarily is </a:t>
            </a:r>
            <a:r>
              <a:rPr lang="en-US" sz="2800" u="sng" dirty="0">
                <a:effectLst/>
                <a:latin typeface="Arial" panose="020B0604020202020204" pitchFamily="34" charset="0"/>
                <a:ea typeface="Calibri" panose="020F0502020204030204" pitchFamily="34" charset="0"/>
                <a:cs typeface="Times New Roman" panose="02020603050405020304" pitchFamily="18" charset="0"/>
              </a:rPr>
              <a:t>the person who casts off the fear of God</a:t>
            </a:r>
            <a:r>
              <a:rPr lang="en-US" sz="2800" dirty="0">
                <a:effectLst/>
                <a:latin typeface="Arial" panose="020B0604020202020204" pitchFamily="34" charset="0"/>
                <a:ea typeface="Calibri" panose="020F0502020204030204" pitchFamily="34" charset="0"/>
                <a:cs typeface="Times New Roman" panose="02020603050405020304" pitchFamily="18" charset="0"/>
              </a:rPr>
              <a:t> and thinks and acts as if he could safely disregard the eternal principles of God's righteousness                                            </a:t>
            </a: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(Ps 14:1; Prov 14:9; </a:t>
            </a:r>
            <a:r>
              <a:rPr lang="en-US" sz="2800" b="1" dirty="0" err="1">
                <a:solidFill>
                  <a:srgbClr val="0070C0"/>
                </a:solidFill>
                <a:effectLst/>
                <a:latin typeface="Arial" panose="020B0604020202020204" pitchFamily="34" charset="0"/>
                <a:ea typeface="Calibri" panose="020F0502020204030204" pitchFamily="34" charset="0"/>
                <a:cs typeface="Times New Roman" panose="02020603050405020304" pitchFamily="18" charset="0"/>
              </a:rPr>
              <a:t>Jer</a:t>
            </a:r>
            <a:r>
              <a:rPr lang="en-US" sz="2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17:11; etc.).</a:t>
            </a:r>
            <a:endParaRPr lang="en-US"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1747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48825591-7D9E-3F52-C088-C9D9A28392CE}"/>
              </a:ext>
            </a:extLst>
          </p:cNvPr>
          <p:cNvSpPr txBox="1"/>
          <p:nvPr/>
        </p:nvSpPr>
        <p:spPr>
          <a:xfrm>
            <a:off x="545284" y="885850"/>
            <a:ext cx="8061821" cy="5242476"/>
          </a:xfrm>
          <a:prstGeom prst="rect">
            <a:avLst/>
          </a:prstGeom>
          <a:noFill/>
        </p:spPr>
        <p:txBody>
          <a:bodyPr wrap="square">
            <a:spAutoFit/>
          </a:bodyPr>
          <a:lstStyle/>
          <a:p>
            <a:pPr marL="0" marR="0">
              <a:spcBef>
                <a:spcPts val="0"/>
              </a:spcBef>
              <a:spcAft>
                <a:spcPts val="1000"/>
              </a:spcAft>
            </a:pPr>
            <a:r>
              <a:rPr lang="en-US" sz="3200" dirty="0">
                <a:effectLst/>
                <a:latin typeface="Arial" panose="020B0604020202020204" pitchFamily="34" charset="0"/>
                <a:ea typeface="Calibri" panose="020F0502020204030204" pitchFamily="34" charset="0"/>
                <a:cs typeface="Times New Roman" panose="02020603050405020304" pitchFamily="18" charset="0"/>
              </a:rPr>
              <a:t>But in many passages, especially in Proverbs, the term has its ordinary use and </a:t>
            </a:r>
            <a:r>
              <a:rPr lang="en-US" sz="3200" b="1" u="sng" dirty="0">
                <a:effectLst/>
                <a:latin typeface="Arial" panose="020B0604020202020204" pitchFamily="34" charset="0"/>
                <a:ea typeface="Calibri" panose="020F0502020204030204" pitchFamily="34" charset="0"/>
                <a:cs typeface="Times New Roman" panose="02020603050405020304" pitchFamily="18" charset="0"/>
              </a:rPr>
              <a:t>denotes one who is rash</a:t>
            </a:r>
            <a:r>
              <a:rPr lang="en-US" sz="3200" u="sng" dirty="0">
                <a:effectLst/>
                <a:latin typeface="Arial" panose="020B0604020202020204" pitchFamily="34" charset="0"/>
                <a:ea typeface="Calibri" panose="020F0502020204030204" pitchFamily="34" charset="0"/>
                <a:cs typeface="Times New Roman" panose="02020603050405020304" pitchFamily="18" charset="0"/>
              </a:rPr>
              <a:t>, </a:t>
            </a:r>
            <a:r>
              <a:rPr lang="en-US" sz="3200" b="1" u="sng"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senseless</a:t>
            </a:r>
            <a:r>
              <a:rPr lang="en-US" sz="3200" u="sng" dirty="0">
                <a:effectLst/>
                <a:latin typeface="Arial" panose="020B0604020202020204" pitchFamily="34" charset="0"/>
                <a:ea typeface="Calibri" panose="020F0502020204030204" pitchFamily="34" charset="0"/>
                <a:cs typeface="Times New Roman" panose="02020603050405020304" pitchFamily="18" charset="0"/>
              </a:rPr>
              <a:t>, or </a:t>
            </a:r>
            <a:r>
              <a:rPr lang="en-US" sz="3200" b="1" u="sng"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unreasonable</a:t>
            </a:r>
            <a:r>
              <a:rPr lang="en-US" sz="3200" dirty="0">
                <a:effectLst/>
                <a:latin typeface="Arial" panose="020B0604020202020204" pitchFamily="34" charset="0"/>
                <a:ea typeface="Calibri" panose="020F0502020204030204" pitchFamily="34" charset="0"/>
                <a:cs typeface="Times New Roman" panose="02020603050405020304" pitchFamily="18" charset="0"/>
              </a:rPr>
              <a:t>. </a:t>
            </a:r>
          </a:p>
          <a:p>
            <a:pPr marL="0" marR="0">
              <a:spcBef>
                <a:spcPts val="0"/>
              </a:spcBef>
              <a:spcAft>
                <a:spcPts val="1000"/>
              </a:spcAft>
            </a:pPr>
            <a:endParaRPr lang="en-US" sz="1000" dirty="0">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dirty="0">
                <a:effectLst/>
                <a:latin typeface="Arial" panose="020B0604020202020204" pitchFamily="34" charset="0"/>
                <a:ea typeface="Calibri" panose="020F0502020204030204" pitchFamily="34" charset="0"/>
                <a:cs typeface="Times New Roman" panose="02020603050405020304" pitchFamily="18" charset="0"/>
              </a:rPr>
              <a:t>The </a:t>
            </a:r>
            <a:r>
              <a:rPr lang="en-US" sz="3200" u="sng" dirty="0">
                <a:effectLst/>
                <a:latin typeface="Arial" panose="020B0604020202020204" pitchFamily="34" charset="0"/>
                <a:ea typeface="Calibri" panose="020F0502020204030204" pitchFamily="34" charset="0"/>
                <a:cs typeface="Times New Roman" panose="02020603050405020304" pitchFamily="18" charset="0"/>
              </a:rPr>
              <a:t>expression "you fool" </a:t>
            </a:r>
            <a:r>
              <a:rPr lang="en-US" sz="32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(Matt 5:22) </a:t>
            </a:r>
            <a:r>
              <a:rPr lang="en-US" sz="3200" u="sng" dirty="0">
                <a:effectLst/>
                <a:latin typeface="Arial" panose="020B0604020202020204" pitchFamily="34" charset="0"/>
                <a:ea typeface="Calibri" panose="020F0502020204030204" pitchFamily="34" charset="0"/>
                <a:cs typeface="Times New Roman" panose="02020603050405020304" pitchFamily="18" charset="0"/>
              </a:rPr>
              <a:t>is used in the moral sense,</a:t>
            </a:r>
            <a:r>
              <a:rPr lang="en-US" sz="3200" dirty="0">
                <a:effectLst/>
                <a:latin typeface="Arial" panose="020B0604020202020204" pitchFamily="34" charset="0"/>
                <a:ea typeface="Calibri" panose="020F0502020204030204" pitchFamily="34" charset="0"/>
                <a:cs typeface="Times New Roman" panose="02020603050405020304" pitchFamily="18" charset="0"/>
              </a:rPr>
              <a:t> means </a:t>
            </a:r>
            <a:r>
              <a:rPr lang="en-US" sz="3200" u="sng" dirty="0">
                <a:effectLst/>
                <a:latin typeface="Arial" panose="020B0604020202020204" pitchFamily="34" charset="0"/>
                <a:ea typeface="Calibri" panose="020F0502020204030204" pitchFamily="34" charset="0"/>
                <a:cs typeface="Times New Roman" panose="02020603050405020304" pitchFamily="18" charset="0"/>
              </a:rPr>
              <a:t>"wicked,"</a:t>
            </a:r>
            <a:r>
              <a:rPr lang="en-US" sz="3200" dirty="0">
                <a:effectLst/>
                <a:latin typeface="Arial" panose="020B0604020202020204" pitchFamily="34" charset="0"/>
                <a:ea typeface="Calibri" panose="020F0502020204030204" pitchFamily="34" charset="0"/>
                <a:cs typeface="Times New Roman" panose="02020603050405020304" pitchFamily="18" charset="0"/>
              </a:rPr>
              <a:t> and seems to be equivalent to judging one as worthy of everlasting punishment.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dirty="0">
                <a:effectLst/>
                <a:latin typeface="Arial" panose="020B0604020202020204" pitchFamily="34" charset="0"/>
                <a:ea typeface="Calibri" panose="020F0502020204030204" pitchFamily="34" charset="0"/>
                <a:cs typeface="Times New Roman" panose="02020603050405020304" pitchFamily="18" charset="0"/>
              </a:rPr>
              <a:t>(from The New Unger's Bible Dictionary.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5997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6F590275-7F0E-532C-BB56-54924B100C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06" y="536895"/>
            <a:ext cx="8422631" cy="5729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374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EC06E3C7-521A-954F-9980-9D97C0B696AD}"/>
              </a:ext>
            </a:extLst>
          </p:cNvPr>
          <p:cNvSpPr txBox="1"/>
          <p:nvPr/>
        </p:nvSpPr>
        <p:spPr>
          <a:xfrm>
            <a:off x="1015068" y="1004003"/>
            <a:ext cx="5519955" cy="625171"/>
          </a:xfrm>
          <a:prstGeom prst="rect">
            <a:avLst/>
          </a:prstGeom>
          <a:noFill/>
        </p:spPr>
        <p:txBody>
          <a:bodyPr wrap="square">
            <a:spAutoFit/>
          </a:bodyPr>
          <a:lstStyle/>
          <a:p>
            <a:pPr marL="0" marR="0" algn="just">
              <a:lnSpc>
                <a:spcPct val="115000"/>
              </a:lnSpc>
              <a:spcBef>
                <a:spcPts val="0"/>
              </a:spcBef>
              <a:spcAft>
                <a:spcPts val="1000"/>
              </a:spcAft>
            </a:pPr>
            <a:r>
              <a:rPr lang="en-US" sz="3200" b="1" dirty="0">
                <a:effectLst/>
                <a:latin typeface="Arial Black" panose="020B0A04020102020204" pitchFamily="34" charset="0"/>
                <a:ea typeface="Calibri" panose="020F0502020204030204" pitchFamily="34" charset="0"/>
                <a:cs typeface="Times New Roman" panose="02020603050405020304" pitchFamily="18" charset="0"/>
              </a:rPr>
              <a:t>1.The Atheistic Fool</a:t>
            </a:r>
            <a:r>
              <a:rPr lang="en-US" sz="3200" dirty="0">
                <a:effectLst/>
                <a:latin typeface="Arial Black" panose="020B0A04020102020204" pitchFamily="34" charset="0"/>
                <a:ea typeface="Calibri" panose="020F0502020204030204" pitchFamily="34" charset="0"/>
                <a:cs typeface="Times New Roman" panose="02020603050405020304" pitchFamily="18" charset="0"/>
              </a:rPr>
              <a:t>.</a:t>
            </a:r>
          </a:p>
        </p:txBody>
      </p:sp>
      <p:sp>
        <p:nvSpPr>
          <p:cNvPr id="9" name="TextBox 8">
            <a:extLst>
              <a:ext uri="{FF2B5EF4-FFF2-40B4-BE49-F238E27FC236}">
                <a16:creationId xmlns:a16="http://schemas.microsoft.com/office/drawing/2014/main" id="{68E92BC4-5AA7-BBF2-FD59-86ED55F86639}"/>
              </a:ext>
            </a:extLst>
          </p:cNvPr>
          <p:cNvSpPr txBox="1"/>
          <p:nvPr/>
        </p:nvSpPr>
        <p:spPr>
          <a:xfrm>
            <a:off x="595618" y="2407641"/>
            <a:ext cx="8070210" cy="3580467"/>
          </a:xfrm>
          <a:prstGeom prst="rect">
            <a:avLst/>
          </a:prstGeom>
          <a:noFill/>
        </p:spPr>
        <p:txBody>
          <a:bodyPr wrap="square">
            <a:spAutoFit/>
          </a:bodyPr>
          <a:lstStyle/>
          <a:p>
            <a:pPr marL="0" marR="0">
              <a:spcBef>
                <a:spcPts val="0"/>
              </a:spcBef>
              <a:spcAft>
                <a:spcPts val="1000"/>
              </a:spcAft>
            </a:pPr>
            <a:r>
              <a:rPr lang="en-US" sz="2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t>
            </a:r>
            <a:r>
              <a:rPr lang="en-US" sz="2800" b="1" u="sng"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Psalm 14:1</a:t>
            </a:r>
            <a:r>
              <a:rPr lang="en-US" sz="2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t>
            </a:r>
            <a:r>
              <a:rPr lang="en-US" sz="2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en-US" sz="2800" dirty="0">
                <a:effectLst/>
                <a:latin typeface="Arial" panose="020B0604020202020204" pitchFamily="34" charset="0"/>
                <a:ea typeface="Calibri" panose="020F0502020204030204" pitchFamily="34" charset="0"/>
                <a:cs typeface="Times New Roman" panose="02020603050405020304" pitchFamily="18" charset="0"/>
              </a:rPr>
              <a:t>To the Chief Musician. A Psalm of David.&gt;&gt; </a:t>
            </a:r>
            <a:r>
              <a:rPr lang="en-US" sz="28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The fool </a:t>
            </a:r>
            <a:r>
              <a:rPr lang="en-US" sz="2800" dirty="0">
                <a:effectLst/>
                <a:latin typeface="Arial" panose="020B0604020202020204" pitchFamily="34" charset="0"/>
                <a:ea typeface="Calibri" panose="020F0502020204030204" pitchFamily="34" charset="0"/>
                <a:cs typeface="Times New Roman" panose="02020603050405020304" pitchFamily="18" charset="0"/>
              </a:rPr>
              <a:t>has said in his heart, "There is no God." They are corrupt, They have done abominable works, There is none who does good.</a:t>
            </a:r>
          </a:p>
          <a:p>
            <a:pPr marL="0" marR="0">
              <a:spcBef>
                <a:spcPts val="0"/>
              </a:spcBef>
              <a:spcAft>
                <a:spcPts val="10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800" dirty="0">
                <a:effectLst/>
                <a:latin typeface="Arial" panose="020B0604020202020204" pitchFamily="34" charset="0"/>
                <a:ea typeface="Calibri" panose="020F0502020204030204" pitchFamily="34" charset="0"/>
                <a:cs typeface="Times New Roman" panose="02020603050405020304" pitchFamily="18" charset="0"/>
              </a:rPr>
              <a:t>Faith is reasonable. We have faith in appliances, cars, airplanes. These are amazing and elaborate creations and we have faith in them.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a:extLst>
              <a:ext uri="{FF2B5EF4-FFF2-40B4-BE49-F238E27FC236}">
                <a16:creationId xmlns:a16="http://schemas.microsoft.com/office/drawing/2014/main" id="{2D4013A9-DB98-B6DB-EA7C-6EF1C436038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0956" y="726271"/>
            <a:ext cx="2154146" cy="1465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154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84B3545A-85D9-9645-FBF9-787527E0637C}"/>
              </a:ext>
            </a:extLst>
          </p:cNvPr>
          <p:cNvSpPr txBox="1"/>
          <p:nvPr/>
        </p:nvSpPr>
        <p:spPr>
          <a:xfrm>
            <a:off x="604008" y="1015069"/>
            <a:ext cx="7977930" cy="5519460"/>
          </a:xfrm>
          <a:prstGeom prst="rect">
            <a:avLst/>
          </a:prstGeom>
          <a:noFill/>
        </p:spPr>
        <p:txBody>
          <a:bodyPr wrap="square">
            <a:spAutoFit/>
          </a:bodyPr>
          <a:lstStyle/>
          <a:p>
            <a:pPr marL="0" marR="0">
              <a:spcBef>
                <a:spcPts val="0"/>
              </a:spcBef>
              <a:spcAft>
                <a:spcPts val="10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If we could find an elaborate </a:t>
            </a:r>
            <a:r>
              <a:rPr lang="en-US" sz="2400" dirty="0">
                <a:effectLst/>
                <a:latin typeface="Arial Black" panose="020B0A04020102020204" pitchFamily="34" charset="0"/>
                <a:ea typeface="Calibri" panose="020F0502020204030204" pitchFamily="34" charset="0"/>
                <a:cs typeface="Times New Roman" panose="02020603050405020304" pitchFamily="18" charset="0"/>
              </a:rPr>
              <a:t>machine</a:t>
            </a:r>
            <a:r>
              <a:rPr lang="en-US" sz="2400" dirty="0">
                <a:effectLst/>
                <a:latin typeface="Arial" panose="020B0604020202020204" pitchFamily="34" charset="0"/>
                <a:ea typeface="Calibri" panose="020F0502020204030204" pitchFamily="34" charset="0"/>
                <a:cs typeface="Times New Roman" panose="02020603050405020304" pitchFamily="18" charset="0"/>
              </a:rPr>
              <a:t>, and then find a </a:t>
            </a:r>
            <a:r>
              <a:rPr lang="en-US" sz="2400" dirty="0">
                <a:effectLst/>
                <a:latin typeface="Arial Black" panose="020B0A04020102020204" pitchFamily="34" charset="0"/>
                <a:ea typeface="Calibri" panose="020F0502020204030204" pitchFamily="34" charset="0"/>
                <a:cs typeface="Times New Roman" panose="02020603050405020304" pitchFamily="18" charset="0"/>
              </a:rPr>
              <a:t>book</a:t>
            </a:r>
            <a:r>
              <a:rPr lang="en-US" sz="2400" dirty="0">
                <a:effectLst/>
                <a:latin typeface="Arial" panose="020B0604020202020204" pitchFamily="34" charset="0"/>
                <a:ea typeface="Calibri" panose="020F0502020204030204" pitchFamily="34" charset="0"/>
                <a:cs typeface="Times New Roman" panose="02020603050405020304" pitchFamily="18" charset="0"/>
              </a:rPr>
              <a:t> that describes the machine accurately, and to the last detail, we would rightly assume that </a:t>
            </a:r>
            <a:r>
              <a:rPr lang="en-US" sz="2400" u="sng" dirty="0">
                <a:effectLst/>
                <a:latin typeface="Arial" panose="020B0604020202020204" pitchFamily="34" charset="0"/>
                <a:ea typeface="Calibri" panose="020F0502020204030204" pitchFamily="34" charset="0"/>
                <a:cs typeface="Times New Roman" panose="02020603050405020304" pitchFamily="18" charset="0"/>
              </a:rPr>
              <a:t>the man who made the machine wrote the book. This is exactly the situation with the Bible, man, and God</a:t>
            </a:r>
            <a:r>
              <a:rPr lang="en-US" sz="2400" dirty="0">
                <a:effectLst/>
                <a:latin typeface="Arial" panose="020B0604020202020204" pitchFamily="34"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When we look at the intricate design of a </a:t>
            </a:r>
            <a:r>
              <a:rPr lang="en-US" sz="2400" dirty="0">
                <a:effectLst/>
                <a:latin typeface="Arial Black" panose="020B0A04020102020204" pitchFamily="34" charset="0"/>
                <a:ea typeface="Calibri" panose="020F0502020204030204" pitchFamily="34" charset="0"/>
                <a:cs typeface="Times New Roman" panose="02020603050405020304" pitchFamily="18" charset="0"/>
              </a:rPr>
              <a:t>watch</a:t>
            </a:r>
            <a:r>
              <a:rPr lang="en-US" sz="2400" dirty="0">
                <a:effectLst/>
                <a:latin typeface="Arial" panose="020B0604020202020204" pitchFamily="34" charset="0"/>
                <a:ea typeface="Calibri" panose="020F0502020204030204" pitchFamily="34" charset="0"/>
                <a:cs typeface="Times New Roman" panose="02020603050405020304" pitchFamily="18" charset="0"/>
              </a:rPr>
              <a:t>, we immediately recognize that it did not come into being by chance. So also the intricate design of the </a:t>
            </a:r>
            <a:r>
              <a:rPr lang="en-US" sz="2400" dirty="0">
                <a:effectLst/>
                <a:latin typeface="Arial Black" panose="020B0A04020102020204" pitchFamily="34" charset="0"/>
                <a:ea typeface="Calibri" panose="020F0502020204030204" pitchFamily="34" charset="0"/>
                <a:cs typeface="Times New Roman" panose="02020603050405020304" pitchFamily="18" charset="0"/>
              </a:rPr>
              <a:t>universe</a:t>
            </a:r>
            <a:r>
              <a:rPr lang="en-US" sz="2400" dirty="0">
                <a:effectLst/>
                <a:latin typeface="Arial" panose="020B0604020202020204" pitchFamily="34" charset="0"/>
                <a:ea typeface="Calibri" panose="020F0502020204030204" pitchFamily="34" charset="0"/>
                <a:cs typeface="Times New Roman" panose="02020603050405020304" pitchFamily="18" charset="0"/>
              </a:rPr>
              <a:t> from the beginning of gravitation to the relationship of the stars in the universe to each other to the simplest plant in our garden.---They all bear the same marks: </a:t>
            </a:r>
            <a:r>
              <a:rPr lang="en-US" sz="2400" dirty="0">
                <a:effectLst/>
                <a:latin typeface="Arial Black" panose="020B0A04020102020204" pitchFamily="34" charset="0"/>
                <a:ea typeface="Calibri" panose="020F0502020204030204" pitchFamily="34" charset="0"/>
                <a:cs typeface="Times New Roman" panose="02020603050405020304" pitchFamily="18" charset="0"/>
              </a:rPr>
              <a:t>Order</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r>
              <a:rPr lang="en-US" sz="2400" dirty="0">
                <a:effectLst/>
                <a:latin typeface="Arial Black" panose="020B0A04020102020204" pitchFamily="34" charset="0"/>
                <a:ea typeface="Calibri" panose="020F0502020204030204" pitchFamily="34" charset="0"/>
                <a:cs typeface="Times New Roman" panose="02020603050405020304" pitchFamily="18" charset="0"/>
              </a:rPr>
              <a:t>Design</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r>
              <a:rPr lang="en-US" sz="2400" dirty="0">
                <a:effectLst/>
                <a:latin typeface="Arial Black" panose="020B0A04020102020204" pitchFamily="34" charset="0"/>
                <a:ea typeface="Calibri" panose="020F0502020204030204" pitchFamily="34" charset="0"/>
                <a:cs typeface="Times New Roman" panose="02020603050405020304" pitchFamily="18" charset="0"/>
              </a:rPr>
              <a:t>Intelligence</a:t>
            </a:r>
            <a:r>
              <a:rPr lang="en-US" sz="2400" dirty="0">
                <a:effectLst/>
                <a:latin typeface="Arial" panose="020B0604020202020204" pitchFamily="34" charset="0"/>
                <a:ea typeface="Calibri" panose="020F0502020204030204" pitchFamily="34" charset="0"/>
                <a:cs typeface="Times New Roman" panose="02020603050405020304" pitchFamily="18" charset="0"/>
              </a:rPr>
              <a:t>, and these marks proclaim the existence of God.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0772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12038"/>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Different Types Of Fools   Psalm 14:1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pic>
        <p:nvPicPr>
          <p:cNvPr id="6" name="Picture 4" descr="Isolated stopwatch. Clipping path included.">
            <a:extLst>
              <a:ext uri="{FF2B5EF4-FFF2-40B4-BE49-F238E27FC236}">
                <a16:creationId xmlns:a16="http://schemas.microsoft.com/office/drawing/2014/main" id="{63F5962C-6FF9-CE38-B720-EB4F107BD1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542" t="3780" r="13098" b="10322"/>
          <a:stretch/>
        </p:blipFill>
        <p:spPr bwMode="auto">
          <a:xfrm>
            <a:off x="360726" y="923734"/>
            <a:ext cx="4077050" cy="490773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0745C44-A322-F776-DF4C-B22B944BD67B}"/>
              </a:ext>
            </a:extLst>
          </p:cNvPr>
          <p:cNvSpPr txBox="1"/>
          <p:nvPr/>
        </p:nvSpPr>
        <p:spPr>
          <a:xfrm>
            <a:off x="4597168" y="1057013"/>
            <a:ext cx="4504888" cy="4832092"/>
          </a:xfrm>
          <a:prstGeom prst="rect">
            <a:avLst/>
          </a:prstGeom>
          <a:noFill/>
        </p:spPr>
        <p:txBody>
          <a:bodyPr wrap="square" rtlCol="0">
            <a:spAutoFit/>
          </a:bodyPr>
          <a:lstStyle/>
          <a:p>
            <a:r>
              <a:rPr kumimoji="0" lang="en-US" sz="4400" b="0" i="0" u="none" strike="noStrike" kern="1200" cap="none" spc="0" normalizeH="0" baseline="0" noProof="0" dirty="0">
                <a:ln>
                  <a:noFill/>
                </a:ln>
                <a:solidFill>
                  <a:prstClr val="black"/>
                </a:solidFill>
                <a:effectLst/>
                <a:uLnTx/>
                <a:uFillTx/>
                <a:latin typeface="Arial Black" panose="020B0A04020102020204" pitchFamily="34" charset="0"/>
                <a:ea typeface="Calibri" panose="020F0502020204030204" pitchFamily="34" charset="0"/>
                <a:cs typeface="Times New Roman" panose="02020603050405020304" pitchFamily="18" charset="0"/>
              </a:rPr>
              <a:t>Order</a:t>
            </a:r>
            <a:endParaRPr kumimoji="0" lang="en-US" sz="4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r>
              <a:rPr kumimoji="0" lang="en-US" sz="4400" b="0" i="0" u="none" strike="noStrike" kern="1200" cap="none" spc="0" normalizeH="0" baseline="0" noProof="0" dirty="0">
                <a:ln>
                  <a:noFill/>
                </a:ln>
                <a:solidFill>
                  <a:prstClr val="black"/>
                </a:solidFill>
                <a:effectLst/>
                <a:uLnTx/>
                <a:uFillTx/>
                <a:latin typeface="Arial Black" panose="020B0A04020102020204" pitchFamily="34" charset="0"/>
                <a:ea typeface="Calibri" panose="020F0502020204030204" pitchFamily="34" charset="0"/>
                <a:cs typeface="Times New Roman" panose="02020603050405020304" pitchFamily="18" charset="0"/>
              </a:rPr>
              <a:t>Design</a:t>
            </a:r>
            <a:endParaRPr kumimoji="0" lang="en-US" sz="4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r>
              <a:rPr kumimoji="0" lang="en-US" sz="4400" b="0" i="0" u="none" strike="noStrike" kern="1200" cap="none" spc="0" normalizeH="0" baseline="0" noProof="0" dirty="0">
                <a:ln>
                  <a:noFill/>
                </a:ln>
                <a:solidFill>
                  <a:prstClr val="black"/>
                </a:solidFill>
                <a:effectLst/>
                <a:uLnTx/>
                <a:uFillTx/>
                <a:latin typeface="Arial Black" panose="020B0A04020102020204" pitchFamily="34" charset="0"/>
                <a:ea typeface="Calibri" panose="020F0502020204030204" pitchFamily="34" charset="0"/>
                <a:cs typeface="Times New Roman" panose="02020603050405020304" pitchFamily="18" charset="0"/>
              </a:rPr>
              <a:t>Intelligence</a:t>
            </a:r>
            <a:r>
              <a:rPr kumimoji="0" lang="en-US" sz="4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p>
          <a:p>
            <a:r>
              <a:rPr kumimoji="0" lang="en-US" sz="4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these marks proclaim the existence of God.</a:t>
            </a:r>
            <a:endParaRPr lang="en-US" sz="4400" dirty="0"/>
          </a:p>
        </p:txBody>
      </p:sp>
    </p:spTree>
    <p:extLst>
      <p:ext uri="{BB962C8B-B14F-4D97-AF65-F5344CB8AC3E}">
        <p14:creationId xmlns:p14="http://schemas.microsoft.com/office/powerpoint/2010/main" val="12617261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TotalTime>
  <Words>2617</Words>
  <Application>Microsoft Office PowerPoint</Application>
  <PresentationFormat>On-screen Show (4:3)</PresentationFormat>
  <Paragraphs>153</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 Black</vt:lpstr>
      <vt:lpstr>Arial Unicode MS</vt:lpstr>
      <vt:lpstr>Calibri</vt:lpstr>
      <vt:lpstr>Calibri Light</vt:lpstr>
      <vt:lpstr>Ink Free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hastings</dc:creator>
  <cp:lastModifiedBy>New Lebanon church of Christ</cp:lastModifiedBy>
  <cp:revision>12</cp:revision>
  <dcterms:created xsi:type="dcterms:W3CDTF">2021-06-21T09:45:39Z</dcterms:created>
  <dcterms:modified xsi:type="dcterms:W3CDTF">2023-11-12T11:01:16Z</dcterms:modified>
</cp:coreProperties>
</file>