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89" r:id="rId3"/>
    <p:sldId id="258" r:id="rId4"/>
    <p:sldId id="551" r:id="rId5"/>
    <p:sldId id="287" r:id="rId6"/>
    <p:sldId id="259" r:id="rId7"/>
    <p:sldId id="260" r:id="rId8"/>
    <p:sldId id="261" r:id="rId9"/>
    <p:sldId id="263" r:id="rId10"/>
    <p:sldId id="262" r:id="rId11"/>
    <p:sldId id="290" r:id="rId12"/>
    <p:sldId id="264" r:id="rId13"/>
    <p:sldId id="265" r:id="rId14"/>
    <p:sldId id="267" r:id="rId15"/>
    <p:sldId id="288" r:id="rId16"/>
    <p:sldId id="266" r:id="rId17"/>
    <p:sldId id="269" r:id="rId18"/>
    <p:sldId id="272" r:id="rId19"/>
    <p:sldId id="274" r:id="rId20"/>
    <p:sldId id="271" r:id="rId21"/>
    <p:sldId id="276" r:id="rId22"/>
    <p:sldId id="275" r:id="rId23"/>
    <p:sldId id="273" r:id="rId24"/>
    <p:sldId id="270" r:id="rId25"/>
    <p:sldId id="279" r:id="rId26"/>
    <p:sldId id="278" r:id="rId27"/>
    <p:sldId id="277" r:id="rId28"/>
    <p:sldId id="281" r:id="rId29"/>
    <p:sldId id="280" r:id="rId30"/>
    <p:sldId id="282" r:id="rId31"/>
    <p:sldId id="29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2tho0aZj8jHMlAkajQxFg==" hashData="lDdVwu/JiJL+vNpz8XmhsU44zBcfRtJU1OFzMXymSrX8hs0Ar6mEg8ooLAC0TSQg0RIP6UMKUyTMmEGnPT9qi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33" autoAdjust="0"/>
    <p:restoredTop sz="94660"/>
  </p:normalViewPr>
  <p:slideViewPr>
    <p:cSldViewPr snapToGrid="0">
      <p:cViewPr varScale="1">
        <p:scale>
          <a:sx n="114" d="100"/>
          <a:sy n="114" d="100"/>
        </p:scale>
        <p:origin x="1272"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375B08-0AA9-4805-92E5-1B735A3091B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226559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75B08-0AA9-4805-92E5-1B735A3091B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428752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75B08-0AA9-4805-92E5-1B735A3091B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292047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52229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44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7040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88228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72144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4770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18151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1093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75B08-0AA9-4805-92E5-1B735A3091B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3033438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28237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97810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906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75B08-0AA9-4805-92E5-1B735A3091B9}"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410269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375B08-0AA9-4805-92E5-1B735A3091B9}"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174491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75B08-0AA9-4805-92E5-1B735A3091B9}"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340550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375B08-0AA9-4805-92E5-1B735A3091B9}"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64251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75B08-0AA9-4805-92E5-1B735A3091B9}"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252564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375B08-0AA9-4805-92E5-1B735A3091B9}"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402874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375B08-0AA9-4805-92E5-1B735A3091B9}"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A44F-3958-4B13-BFB9-B7400FB34E0C}" type="slidenum">
              <a:rPr lang="en-US" smtClean="0"/>
              <a:t>‹#›</a:t>
            </a:fld>
            <a:endParaRPr lang="en-US"/>
          </a:p>
        </p:txBody>
      </p:sp>
    </p:spTree>
    <p:extLst>
      <p:ext uri="{BB962C8B-B14F-4D97-AF65-F5344CB8AC3E}">
        <p14:creationId xmlns:p14="http://schemas.microsoft.com/office/powerpoint/2010/main" val="73353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75B08-0AA9-4805-92E5-1B735A3091B9}"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A44F-3958-4B13-BFB9-B7400FB34E0C}" type="slidenum">
              <a:rPr lang="en-US" smtClean="0"/>
              <a:t>‹#›</a:t>
            </a:fld>
            <a:endParaRPr lang="en-US"/>
          </a:p>
        </p:txBody>
      </p:sp>
    </p:spTree>
    <p:extLst>
      <p:ext uri="{BB962C8B-B14F-4D97-AF65-F5344CB8AC3E}">
        <p14:creationId xmlns:p14="http://schemas.microsoft.com/office/powerpoint/2010/main" val="811995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371594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ref.ly/logosres/tn-vines?ref=GreekStrongs.4915&amp;off=340"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76D55-43C5-0B37-249F-EE1ABA99BA1E}"/>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D69E936E-236F-466C-E252-CAC7946E9EED}"/>
              </a:ext>
            </a:extLst>
          </p:cNvPr>
          <p:cNvSpPr txBox="1"/>
          <p:nvPr/>
        </p:nvSpPr>
        <p:spPr>
          <a:xfrm>
            <a:off x="1065403" y="989901"/>
            <a:ext cx="8179266" cy="5632311"/>
          </a:xfrm>
          <a:prstGeom prst="rect">
            <a:avLst/>
          </a:prstGeom>
          <a:noFill/>
        </p:spPr>
        <p:txBody>
          <a:bodyPr wrap="square">
            <a:spAutoFit/>
          </a:bodyPr>
          <a:lstStyle/>
          <a:p>
            <a:r>
              <a:rPr lang="en-US" sz="6000" dirty="0"/>
              <a:t>Matt. 24:35 </a:t>
            </a:r>
          </a:p>
          <a:p>
            <a:r>
              <a:rPr lang="en-US" sz="6000" dirty="0"/>
              <a:t>"Heaven and earth        will pass away,               </a:t>
            </a:r>
            <a:r>
              <a:rPr lang="en-US" sz="6000" b="1" dirty="0"/>
              <a:t>but My words                     </a:t>
            </a:r>
            <a:r>
              <a:rPr lang="en-US" sz="6000" b="1" dirty="0">
                <a:solidFill>
                  <a:srgbClr val="FF0000"/>
                </a:solidFill>
              </a:rPr>
              <a:t>will by no means         </a:t>
            </a:r>
            <a:r>
              <a:rPr lang="en-US" sz="6000" b="1" dirty="0"/>
              <a:t>pass away.</a:t>
            </a:r>
          </a:p>
        </p:txBody>
      </p:sp>
    </p:spTree>
    <p:extLst>
      <p:ext uri="{BB962C8B-B14F-4D97-AF65-F5344CB8AC3E}">
        <p14:creationId xmlns:p14="http://schemas.microsoft.com/office/powerpoint/2010/main" val="4278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E0F67ABE-073D-256B-2362-BBE3196843E7}"/>
              </a:ext>
            </a:extLst>
          </p:cNvPr>
          <p:cNvSpPr txBox="1"/>
          <p:nvPr/>
        </p:nvSpPr>
        <p:spPr>
          <a:xfrm>
            <a:off x="152401" y="1066801"/>
            <a:ext cx="8394032" cy="5765681"/>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John 12:48</a:t>
            </a:r>
            <a:r>
              <a:rPr lang="en-US" sz="3200"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He who rejects Me, and does not receive My words, has that which judges him--the word that I have spoken will judge him in the last day.</a:t>
            </a:r>
          </a:p>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Rev. 20:12</a:t>
            </a:r>
            <a:r>
              <a:rPr lang="en-US" sz="3200" dirty="0">
                <a:solidFill>
                  <a:srgbClr val="0070C0"/>
                </a:solidFill>
                <a:effectLst/>
                <a:ea typeface="Calibri" panose="020F0502020204030204" pitchFamily="34" charset="0"/>
                <a:cs typeface="Times New Roman" panose="02020603050405020304" pitchFamily="18" charset="0"/>
              </a:rPr>
              <a:t>                                            </a:t>
            </a:r>
            <a:r>
              <a:rPr lang="en-US" sz="3200" dirty="0">
                <a:solidFill>
                  <a:srgbClr val="FF0000"/>
                </a:solidFill>
                <a:effectLst/>
                <a:ea typeface="Calibri" panose="020F0502020204030204" pitchFamily="34" charset="0"/>
                <a:cs typeface="Times New Roman" panose="02020603050405020304" pitchFamily="18" charset="0"/>
              </a:rPr>
              <a:t>And I saw the dead, small and great, standing before God, and books were opened. And another book was opened, which is the Book of Life. And the dead were judged according to their works, by the things which were written in the books.</a:t>
            </a:r>
          </a:p>
        </p:txBody>
      </p:sp>
      <p:pic>
        <p:nvPicPr>
          <p:cNvPr id="2" name="Picture 1">
            <a:extLst>
              <a:ext uri="{FF2B5EF4-FFF2-40B4-BE49-F238E27FC236}">
                <a16:creationId xmlns:a16="http://schemas.microsoft.com/office/drawing/2014/main" id="{69A4AEA6-1286-C175-6998-A6C462D2BC2B}"/>
              </a:ext>
            </a:extLst>
          </p:cNvPr>
          <p:cNvPicPr>
            <a:picLocks noChangeAspect="1"/>
          </p:cNvPicPr>
          <p:nvPr/>
        </p:nvPicPr>
        <p:blipFill rotWithShape="1">
          <a:blip r:embed="rId2"/>
          <a:srcRect l="15649" t="36052" r="34345" b="14303"/>
          <a:stretch/>
        </p:blipFill>
        <p:spPr>
          <a:xfrm>
            <a:off x="2506183" y="2586223"/>
            <a:ext cx="3018317" cy="1685554"/>
          </a:xfrm>
          <a:prstGeom prst="rect">
            <a:avLst/>
          </a:prstGeom>
        </p:spPr>
      </p:pic>
    </p:spTree>
    <p:extLst>
      <p:ext uri="{BB962C8B-B14F-4D97-AF65-F5344CB8AC3E}">
        <p14:creationId xmlns:p14="http://schemas.microsoft.com/office/powerpoint/2010/main" val="50572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0D42AA63-8F0E-D61A-783E-E2480CACF26A}"/>
              </a:ext>
            </a:extLst>
          </p:cNvPr>
          <p:cNvSpPr txBox="1"/>
          <p:nvPr/>
        </p:nvSpPr>
        <p:spPr>
          <a:xfrm>
            <a:off x="394011" y="933451"/>
            <a:ext cx="8112315" cy="5529719"/>
          </a:xfrm>
          <a:prstGeom prst="rect">
            <a:avLst/>
          </a:prstGeom>
          <a:noFill/>
        </p:spPr>
        <p:txBody>
          <a:bodyPr wrap="square">
            <a:spAutoFit/>
          </a:bodyPr>
          <a:lstStyle/>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4. Some people misunderstand the </a:t>
            </a:r>
            <a:r>
              <a:rPr lang="en-US" sz="3200" b="1" u="sng" dirty="0">
                <a:solidFill>
                  <a:srgbClr val="FF0000"/>
                </a:solidFill>
                <a:effectLst/>
                <a:ea typeface="Calibri" panose="020F0502020204030204" pitchFamily="34" charset="0"/>
                <a:cs typeface="Times New Roman" panose="02020603050405020304" pitchFamily="18" charset="0"/>
              </a:rPr>
              <a:t>Testaments - Old and New</a:t>
            </a:r>
            <a:r>
              <a:rPr lang="en-US" sz="3200" b="1" dirty="0">
                <a:solidFill>
                  <a:srgbClr val="FF0000"/>
                </a:solidFill>
                <a:effectLst/>
                <a:ea typeface="Calibri" panose="020F0502020204030204" pitchFamily="34" charset="0"/>
                <a:cs typeface="Times New Roman" panose="02020603050405020304" pitchFamily="18" charset="0"/>
              </a:rPr>
              <a:t>.</a:t>
            </a:r>
          </a:p>
          <a:p>
            <a:pPr marL="514350" marR="0" indent="-514350">
              <a:spcBef>
                <a:spcPts val="0"/>
              </a:spcBef>
              <a:spcAft>
                <a:spcPts val="1000"/>
              </a:spcAft>
              <a:buAutoNum type="arabicParenBoth"/>
            </a:pPr>
            <a:r>
              <a:rPr lang="en-US" sz="3200" dirty="0">
                <a:effectLst/>
                <a:ea typeface="Calibri" panose="020F0502020204030204" pitchFamily="34" charset="0"/>
                <a:cs typeface="Times New Roman" panose="02020603050405020304" pitchFamily="18" charset="0"/>
              </a:rPr>
              <a:t>Consequently, they are just as likely to go to Psalms as to Acts to find the plan of salvation.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This error is the father of many other errors. </a:t>
            </a:r>
          </a:p>
          <a:p>
            <a:pPr marL="0" marR="0">
              <a:spcBef>
                <a:spcPts val="0"/>
              </a:spcBef>
              <a:spcAft>
                <a:spcPts val="1000"/>
              </a:spcAft>
            </a:pP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(2) We are now living                                      under the reign and rule                                          of the New Testament. </a:t>
            </a:r>
          </a:p>
        </p:txBody>
      </p:sp>
      <p:pic>
        <p:nvPicPr>
          <p:cNvPr id="2" name="Picture 2" descr="Man Reading the Bible · Free Stock Video">
            <a:extLst>
              <a:ext uri="{FF2B5EF4-FFF2-40B4-BE49-F238E27FC236}">
                <a16:creationId xmlns:a16="http://schemas.microsoft.com/office/drawing/2014/main" id="{26C0B851-ED79-AF3E-829C-138969B09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090" y="4533900"/>
            <a:ext cx="3714899" cy="209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3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16A63B9B-8658-A7C8-2456-DE17E7E342E8}"/>
              </a:ext>
            </a:extLst>
          </p:cNvPr>
          <p:cNvSpPr txBox="1"/>
          <p:nvPr/>
        </p:nvSpPr>
        <p:spPr>
          <a:xfrm>
            <a:off x="447675" y="1009650"/>
            <a:ext cx="7998493" cy="5216813"/>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The law of Moses was to last until Christ came </a:t>
            </a:r>
            <a:r>
              <a:rPr lang="en-US" sz="2800" b="1" dirty="0">
                <a:solidFill>
                  <a:srgbClr val="0070C0"/>
                </a:solidFill>
                <a:effectLst/>
                <a:ea typeface="Calibri" panose="020F0502020204030204" pitchFamily="34" charset="0"/>
                <a:cs typeface="Times New Roman" panose="02020603050405020304" pitchFamily="18" charset="0"/>
              </a:rPr>
              <a:t>Gal. 3:19</a:t>
            </a:r>
            <a:r>
              <a:rPr lang="en-US" sz="2800" dirty="0">
                <a:effectLst/>
                <a:ea typeface="Calibri" panose="020F0502020204030204" pitchFamily="34" charset="0"/>
                <a:cs typeface="Times New Roman" panose="02020603050405020304" pitchFamily="18" charset="0"/>
              </a:rPr>
              <a:t> What purpose then does the law serve? It was added because of transgressions, till the Seed should come to whom the promise was made; and it was appointed through angels by the hand of a mediator. .</a:t>
            </a:r>
          </a:p>
          <a:p>
            <a:pPr marL="0" marR="0">
              <a:spcBef>
                <a:spcPts val="0"/>
              </a:spcBef>
              <a:spcAft>
                <a:spcPts val="1000"/>
              </a:spcAft>
            </a:pP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Jesus nailed it to the cross </a:t>
            </a:r>
            <a:r>
              <a:rPr lang="en-US" sz="2800" b="1" dirty="0">
                <a:solidFill>
                  <a:srgbClr val="0070C0"/>
                </a:solidFill>
                <a:effectLst/>
                <a:ea typeface="Calibri" panose="020F0502020204030204" pitchFamily="34" charset="0"/>
                <a:cs typeface="Times New Roman" panose="02020603050405020304" pitchFamily="18" charset="0"/>
              </a:rPr>
              <a:t>Col. 2 :14</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having wiped out the handwriting of requirements that was against us, which was contrary to us. </a:t>
            </a:r>
            <a:r>
              <a:rPr lang="en-US" sz="2800" dirty="0">
                <a:solidFill>
                  <a:srgbClr val="FF0000"/>
                </a:solidFill>
                <a:effectLst/>
                <a:ea typeface="Calibri" panose="020F0502020204030204" pitchFamily="34" charset="0"/>
                <a:cs typeface="Times New Roman" panose="02020603050405020304" pitchFamily="18" charset="0"/>
              </a:rPr>
              <a:t>And He has taken it out of the way, having nailed it to the cross.. </a:t>
            </a:r>
          </a:p>
          <a:p>
            <a:pPr marL="0" marR="0">
              <a:spcBef>
                <a:spcPts val="0"/>
              </a:spcBef>
              <a:spcAft>
                <a:spcPts val="1000"/>
              </a:spcAft>
            </a:pPr>
            <a:r>
              <a:rPr lang="en-US" sz="2800" dirty="0">
                <a:solidFill>
                  <a:srgbClr val="FF0000"/>
                </a:solidFill>
                <a:effectLst/>
                <a:ea typeface="Calibri" panose="020F0502020204030204" pitchFamily="34" charset="0"/>
                <a:cs typeface="Times New Roman" panose="02020603050405020304" pitchFamily="18" charset="0"/>
              </a:rPr>
              <a:t>Today we must hear Christ </a:t>
            </a:r>
          </a:p>
        </p:txBody>
      </p:sp>
      <p:pic>
        <p:nvPicPr>
          <p:cNvPr id="2" name="Picture 1">
            <a:extLst>
              <a:ext uri="{FF2B5EF4-FFF2-40B4-BE49-F238E27FC236}">
                <a16:creationId xmlns:a16="http://schemas.microsoft.com/office/drawing/2014/main" id="{4F5999F5-CDCD-65E7-7AED-6EC5064946B9}"/>
              </a:ext>
            </a:extLst>
          </p:cNvPr>
          <p:cNvPicPr>
            <a:picLocks noChangeAspect="1"/>
          </p:cNvPicPr>
          <p:nvPr/>
        </p:nvPicPr>
        <p:blipFill rotWithShape="1">
          <a:blip r:embed="rId2"/>
          <a:srcRect l="13750" t="38148" r="47917" b="16667"/>
          <a:stretch/>
        </p:blipFill>
        <p:spPr>
          <a:xfrm>
            <a:off x="6829426" y="5153025"/>
            <a:ext cx="1752600" cy="1162050"/>
          </a:xfrm>
          <a:prstGeom prst="rect">
            <a:avLst/>
          </a:prstGeom>
        </p:spPr>
      </p:pic>
    </p:spTree>
    <p:extLst>
      <p:ext uri="{BB962C8B-B14F-4D97-AF65-F5344CB8AC3E}">
        <p14:creationId xmlns:p14="http://schemas.microsoft.com/office/powerpoint/2010/main" val="192697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CA1FB-A9AF-D0C0-35D5-80737D0F66D0}"/>
              </a:ext>
            </a:extLst>
          </p:cNvPr>
          <p:cNvSpPr txBox="1"/>
          <p:nvPr/>
        </p:nvSpPr>
        <p:spPr>
          <a:xfrm>
            <a:off x="647438" y="789002"/>
            <a:ext cx="7896225" cy="5632311"/>
          </a:xfrm>
          <a:prstGeom prst="rect">
            <a:avLst/>
          </a:prstGeom>
          <a:noFill/>
        </p:spPr>
        <p:txBody>
          <a:bodyPr wrap="square" rtlCol="0">
            <a:spAutoFit/>
          </a:bodyPr>
          <a:lstStyle/>
          <a:p>
            <a:r>
              <a:rPr lang="en-US" sz="3600" b="1" dirty="0">
                <a:solidFill>
                  <a:srgbClr val="0070C0"/>
                </a:solidFill>
              </a:rPr>
              <a:t>Gal. 3:19 </a:t>
            </a:r>
            <a:r>
              <a:rPr lang="en-US" sz="3200" dirty="0"/>
              <a:t>What purpose then does the law serve? It was added because of transgressions, </a:t>
            </a:r>
            <a:r>
              <a:rPr lang="en-US" sz="3200" b="1" dirty="0">
                <a:solidFill>
                  <a:srgbClr val="FF0000"/>
                </a:solidFill>
              </a:rPr>
              <a:t>till the Seed should </a:t>
            </a:r>
            <a:r>
              <a:rPr lang="en-US" sz="3200" dirty="0"/>
              <a:t>come to whom the promise was made; and it was appointed through angels by the hand of a mediator.</a:t>
            </a:r>
          </a:p>
          <a:p>
            <a:endParaRPr lang="en-US" sz="3200" dirty="0"/>
          </a:p>
          <a:p>
            <a:endParaRPr lang="en-US" sz="3200" dirty="0"/>
          </a:p>
          <a:p>
            <a:r>
              <a:rPr lang="en-US" sz="3600" b="1" u="sng" dirty="0">
                <a:solidFill>
                  <a:srgbClr val="0070C0"/>
                </a:solidFill>
              </a:rPr>
              <a:t>Luke 16:16 </a:t>
            </a:r>
            <a:r>
              <a:rPr lang="en-US" sz="3200" b="1" dirty="0">
                <a:solidFill>
                  <a:srgbClr val="FF0000"/>
                </a:solidFill>
              </a:rPr>
              <a:t>"The law        and the prophets were until John. </a:t>
            </a:r>
            <a:r>
              <a:rPr lang="en-US" sz="3200" u="sng" dirty="0"/>
              <a:t>Since that time the kingdom of God has been preached</a:t>
            </a:r>
            <a:r>
              <a:rPr lang="en-US" sz="3200" dirty="0"/>
              <a:t>, and everyone is pressing into it.</a:t>
            </a:r>
          </a:p>
        </p:txBody>
      </p:sp>
      <p:sp>
        <p:nvSpPr>
          <p:cNvPr id="3" name="Rectangle 2">
            <a:extLst>
              <a:ext uri="{FF2B5EF4-FFF2-40B4-BE49-F238E27FC236}">
                <a16:creationId xmlns:a16="http://schemas.microsoft.com/office/drawing/2014/main" id="{807BDE9A-F17C-FADB-43E1-8BA689E51685}"/>
              </a:ext>
            </a:extLst>
          </p:cNvPr>
          <p:cNvSpPr/>
          <p:nvPr/>
        </p:nvSpPr>
        <p:spPr>
          <a:xfrm>
            <a:off x="419451" y="436687"/>
            <a:ext cx="8305100" cy="6081559"/>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us Sign 3">
            <a:extLst>
              <a:ext uri="{FF2B5EF4-FFF2-40B4-BE49-F238E27FC236}">
                <a16:creationId xmlns:a16="http://schemas.microsoft.com/office/drawing/2014/main" id="{41FB2438-A6CF-36DE-DE17-8017A9F84B76}"/>
              </a:ext>
            </a:extLst>
          </p:cNvPr>
          <p:cNvSpPr/>
          <p:nvPr/>
        </p:nvSpPr>
        <p:spPr>
          <a:xfrm>
            <a:off x="4236439" y="3187817"/>
            <a:ext cx="914400" cy="187913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890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3C0E481B-6C5F-3862-CA20-CD168D2934D0}"/>
              </a:ext>
            </a:extLst>
          </p:cNvPr>
          <p:cNvSpPr txBox="1"/>
          <p:nvPr/>
        </p:nvSpPr>
        <p:spPr>
          <a:xfrm>
            <a:off x="581026" y="1333501"/>
            <a:ext cx="7864642" cy="3785652"/>
          </a:xfrm>
          <a:prstGeom prst="rect">
            <a:avLst/>
          </a:prstGeom>
          <a:noFill/>
        </p:spPr>
        <p:txBody>
          <a:bodyPr wrap="square">
            <a:spAutoFit/>
          </a:bodyPr>
          <a:lstStyle/>
          <a:p>
            <a:pPr marL="0" marR="0">
              <a:spcBef>
                <a:spcPts val="0"/>
              </a:spcBef>
              <a:spcAft>
                <a:spcPts val="1000"/>
              </a:spcAft>
            </a:pPr>
            <a:r>
              <a:rPr lang="en-US" sz="4000" dirty="0">
                <a:effectLst/>
                <a:ea typeface="Calibri" panose="020F0502020204030204" pitchFamily="34" charset="0"/>
                <a:cs typeface="Times New Roman" panose="02020603050405020304" pitchFamily="18" charset="0"/>
              </a:rPr>
              <a:t>The first covenant was taken away that we might have the second </a:t>
            </a:r>
            <a:r>
              <a:rPr lang="en-US" sz="4000" b="1" dirty="0">
                <a:solidFill>
                  <a:srgbClr val="0070C0"/>
                </a:solidFill>
                <a:effectLst/>
                <a:ea typeface="Calibri" panose="020F0502020204030204" pitchFamily="34" charset="0"/>
                <a:cs typeface="Times New Roman" panose="02020603050405020304" pitchFamily="18" charset="0"/>
              </a:rPr>
              <a:t>Heb.10:9</a:t>
            </a:r>
            <a:r>
              <a:rPr lang="en-US" sz="4000" dirty="0">
                <a:effectLst/>
                <a:ea typeface="Calibri" panose="020F0502020204030204" pitchFamily="34" charset="0"/>
                <a:cs typeface="Times New Roman" panose="02020603050405020304" pitchFamily="18" charset="0"/>
              </a:rPr>
              <a:t>, then He said, "Behold, I have come to do Your will, O God." He takes away the first that He may establish the second.</a:t>
            </a:r>
          </a:p>
        </p:txBody>
      </p:sp>
      <p:pic>
        <p:nvPicPr>
          <p:cNvPr id="2" name="Picture 2" descr="woman reading bible shallow focus photography free image | Peakpx">
            <a:extLst>
              <a:ext uri="{FF2B5EF4-FFF2-40B4-BE49-F238E27FC236}">
                <a16:creationId xmlns:a16="http://schemas.microsoft.com/office/drawing/2014/main" id="{5415D716-7629-C896-C14A-9F123388D7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30968" y="4519955"/>
            <a:ext cx="3267075" cy="218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86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3AB136B3-31E3-0B36-FE0A-7F0CA6EDD70A}"/>
              </a:ext>
            </a:extLst>
          </p:cNvPr>
          <p:cNvSpPr txBox="1"/>
          <p:nvPr/>
        </p:nvSpPr>
        <p:spPr>
          <a:xfrm>
            <a:off x="476251" y="1171575"/>
            <a:ext cx="7933824" cy="5401479"/>
          </a:xfrm>
          <a:prstGeom prst="rect">
            <a:avLst/>
          </a:prstGeom>
          <a:noFill/>
        </p:spPr>
        <p:txBody>
          <a:bodyPr wrap="square">
            <a:spAutoFit/>
          </a:bodyPr>
          <a:lstStyle/>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5. Some people misunderstand                       </a:t>
            </a:r>
            <a:r>
              <a:rPr lang="en-US" sz="3200" b="1" u="sng" dirty="0">
                <a:solidFill>
                  <a:srgbClr val="FF0000"/>
                </a:solidFill>
                <a:effectLst/>
                <a:ea typeface="Calibri" panose="020F0502020204030204" pitchFamily="34" charset="0"/>
                <a:cs typeface="Times New Roman" panose="02020603050405020304" pitchFamily="18" charset="0"/>
              </a:rPr>
              <a:t>the books</a:t>
            </a:r>
            <a:r>
              <a:rPr lang="en-US" sz="3200" b="1" dirty="0">
                <a:solidFill>
                  <a:srgbClr val="FF0000"/>
                </a:solidFill>
                <a:effectLst/>
                <a:ea typeface="Calibri" panose="020F0502020204030204" pitchFamily="34" charset="0"/>
                <a:cs typeface="Times New Roman" panose="02020603050405020304" pitchFamily="18" charset="0"/>
              </a:rPr>
              <a:t> of the Bible.</a:t>
            </a:r>
          </a:p>
          <a:p>
            <a:pPr marL="0" marR="0">
              <a:spcBef>
                <a:spcPts val="0"/>
              </a:spcBef>
              <a:spcAft>
                <a:spcPts val="1000"/>
              </a:spcAft>
            </a:pPr>
            <a:endParaRPr lang="en-US" sz="3200" b="1" dirty="0">
              <a:solidFill>
                <a:srgbClr val="FF0000"/>
              </a:solidFill>
              <a:effectLst/>
              <a:ea typeface="Calibri" panose="020F0502020204030204" pitchFamily="34" charset="0"/>
              <a:cs typeface="Times New Roman" panose="02020603050405020304" pitchFamily="18" charset="0"/>
            </a:endParaRPr>
          </a:p>
          <a:p>
            <a:pPr marL="514350" marR="0" indent="-514350">
              <a:spcBef>
                <a:spcPts val="0"/>
              </a:spcBef>
              <a:spcAft>
                <a:spcPts val="1000"/>
              </a:spcAft>
              <a:buAutoNum type="arabicParenBoth"/>
            </a:pPr>
            <a:r>
              <a:rPr lang="en-US" sz="3200" dirty="0">
                <a:effectLst/>
                <a:ea typeface="Calibri" panose="020F0502020204030204" pitchFamily="34" charset="0"/>
                <a:cs typeface="Times New Roman" panose="02020603050405020304" pitchFamily="18" charset="0"/>
              </a:rPr>
              <a:t>The Old Testament books point forward to Christ's coming </a:t>
            </a:r>
          </a:p>
          <a:p>
            <a:endParaRPr lang="en-US" sz="3200" b="1" dirty="0">
              <a:solidFill>
                <a:srgbClr val="0070C0"/>
              </a:solidFill>
              <a:ea typeface="Calibri" panose="020F0502020204030204" pitchFamily="34" charset="0"/>
              <a:cs typeface="Times New Roman" panose="02020603050405020304" pitchFamily="18" charset="0"/>
            </a:endParaRPr>
          </a:p>
          <a:p>
            <a:r>
              <a:rPr lang="en-US" sz="3200" b="1" dirty="0">
                <a:solidFill>
                  <a:srgbClr val="0070C0"/>
                </a:solidFill>
                <a:effectLst/>
                <a:ea typeface="Calibri" panose="020F0502020204030204" pitchFamily="34" charset="0"/>
              </a:rPr>
              <a:t>Gen. 3:15</a:t>
            </a:r>
            <a:r>
              <a:rPr lang="en-US" sz="3200" b="1" dirty="0">
                <a:effectLst/>
                <a:ea typeface="Calibri" panose="020F0502020204030204" pitchFamily="34" charset="0"/>
              </a:rPr>
              <a:t>;</a:t>
            </a:r>
            <a:r>
              <a:rPr lang="en-US" sz="3200" dirty="0">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rPr>
              <a:t>And I will put enmity Between you and the woman, And between your seed and her Seed; He shall bruise your head, And you shall bruise His heel."</a:t>
            </a:r>
            <a:endParaRPr lang="en-US" sz="3200" dirty="0"/>
          </a:p>
        </p:txBody>
      </p:sp>
      <p:pic>
        <p:nvPicPr>
          <p:cNvPr id="2" name="Picture 2" descr="Free photo: Reading, Bible, Apostolic - Free Image on Pixabay - 434705">
            <a:extLst>
              <a:ext uri="{FF2B5EF4-FFF2-40B4-BE49-F238E27FC236}">
                <a16:creationId xmlns:a16="http://schemas.microsoft.com/office/drawing/2014/main" id="{14CF85F5-C2F8-8D49-EFE6-574A1A45C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474" y="1006186"/>
            <a:ext cx="2772275" cy="184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1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9015B30D-CD08-E512-2706-6611BB88EA6F}"/>
              </a:ext>
            </a:extLst>
          </p:cNvPr>
          <p:cNvSpPr txBox="1"/>
          <p:nvPr/>
        </p:nvSpPr>
        <p:spPr>
          <a:xfrm>
            <a:off x="381000" y="2133600"/>
            <a:ext cx="8591550" cy="4760278"/>
          </a:xfrm>
          <a:prstGeom prst="rect">
            <a:avLst/>
          </a:prstGeom>
          <a:noFill/>
        </p:spPr>
        <p:txBody>
          <a:bodyPr wrap="square">
            <a:spAutoFit/>
          </a:bodyPr>
          <a:lstStyle/>
          <a:p>
            <a:pPr marL="0" marR="0">
              <a:spcBef>
                <a:spcPts val="0"/>
              </a:spcBef>
              <a:spcAft>
                <a:spcPts val="1000"/>
              </a:spcAft>
            </a:pPr>
            <a:r>
              <a:rPr lang="en-US" sz="3000" b="1" dirty="0">
                <a:solidFill>
                  <a:srgbClr val="0070C0"/>
                </a:solidFill>
                <a:effectLst/>
                <a:ea typeface="Calibri" panose="020F0502020204030204" pitchFamily="34" charset="0"/>
                <a:cs typeface="Times New Roman" panose="02020603050405020304" pitchFamily="18" charset="0"/>
              </a:rPr>
              <a:t>Isaiah 53</a:t>
            </a:r>
            <a:r>
              <a:rPr lang="en-US" sz="30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000" dirty="0">
                <a:effectLst/>
                <a:ea typeface="Calibri" panose="020F0502020204030204" pitchFamily="34" charset="0"/>
                <a:cs typeface="Times New Roman" panose="02020603050405020304" pitchFamily="18" charset="0"/>
              </a:rPr>
              <a:t>The Mosaic law was a schoolmaster to prepare man for Christ </a:t>
            </a:r>
          </a:p>
          <a:p>
            <a:pPr marL="0" marR="0">
              <a:spcBef>
                <a:spcPts val="0"/>
              </a:spcBef>
              <a:spcAft>
                <a:spcPts val="1000"/>
              </a:spcAft>
            </a:pPr>
            <a:r>
              <a:rPr lang="en-US" sz="3000" b="1" dirty="0">
                <a:solidFill>
                  <a:srgbClr val="0070C0"/>
                </a:solidFill>
                <a:effectLst/>
                <a:ea typeface="Calibri" panose="020F0502020204030204" pitchFamily="34" charset="0"/>
                <a:cs typeface="Times New Roman" panose="02020603050405020304" pitchFamily="18" charset="0"/>
              </a:rPr>
              <a:t>Gal. 3:24</a:t>
            </a:r>
            <a:r>
              <a:rPr lang="en-US" sz="3000" dirty="0">
                <a:effectLst/>
                <a:ea typeface="Calibri" panose="020F0502020204030204" pitchFamily="34" charset="0"/>
                <a:cs typeface="Times New Roman" panose="02020603050405020304" pitchFamily="18" charset="0"/>
              </a:rPr>
              <a:t>. Therefore the law was our tutor to bring us to Christ, that we might be justified by faith.</a:t>
            </a:r>
          </a:p>
          <a:p>
            <a:pPr marL="0" marR="0">
              <a:spcBef>
                <a:spcPts val="0"/>
              </a:spcBef>
              <a:spcAft>
                <a:spcPts val="1000"/>
              </a:spcAft>
            </a:pPr>
            <a:r>
              <a:rPr lang="en-US" sz="3000" dirty="0">
                <a:effectLst/>
                <a:ea typeface="Calibri" panose="020F0502020204030204" pitchFamily="34" charset="0"/>
                <a:cs typeface="Times New Roman" panose="02020603050405020304" pitchFamily="18" charset="0"/>
              </a:rPr>
              <a:t>(2) The New Testament books point backward to Christ's having come. </a:t>
            </a:r>
          </a:p>
          <a:p>
            <a:pPr marL="0" marR="0">
              <a:spcBef>
                <a:spcPts val="0"/>
              </a:spcBef>
              <a:spcAft>
                <a:spcPts val="1000"/>
              </a:spcAft>
            </a:pPr>
            <a:r>
              <a:rPr lang="en-US" sz="3000" dirty="0">
                <a:effectLst/>
                <a:ea typeface="Calibri" panose="020F0502020204030204" pitchFamily="34" charset="0"/>
                <a:cs typeface="Times New Roman" panose="02020603050405020304" pitchFamily="18" charset="0"/>
              </a:rPr>
              <a:t>The gospels are books of evidence to create faith in Christ.</a:t>
            </a:r>
          </a:p>
        </p:txBody>
      </p:sp>
      <p:pic>
        <p:nvPicPr>
          <p:cNvPr id="2" name="Picture 2" descr="Man Reading the Bible · Free Stock Video">
            <a:extLst>
              <a:ext uri="{FF2B5EF4-FFF2-40B4-BE49-F238E27FC236}">
                <a16:creationId xmlns:a16="http://schemas.microsoft.com/office/drawing/2014/main" id="{CD982E59-3DB9-D57A-A630-E68A003EE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206" y="836148"/>
            <a:ext cx="3421138" cy="192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5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732F50C0-45D5-A6CA-35B7-32B8E52CE3EA}"/>
              </a:ext>
            </a:extLst>
          </p:cNvPr>
          <p:cNvSpPr txBox="1"/>
          <p:nvPr/>
        </p:nvSpPr>
        <p:spPr>
          <a:xfrm>
            <a:off x="238126" y="1028700"/>
            <a:ext cx="8268200" cy="5899051"/>
          </a:xfrm>
          <a:prstGeom prst="rect">
            <a:avLst/>
          </a:prstGeom>
          <a:noFill/>
        </p:spPr>
        <p:txBody>
          <a:bodyPr wrap="square">
            <a:spAutoFit/>
          </a:bodyPr>
          <a:lstStyle/>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6. Some people misunderstand </a:t>
            </a:r>
            <a:r>
              <a:rPr lang="en-US" sz="3200" b="1" u="sng" dirty="0">
                <a:solidFill>
                  <a:srgbClr val="FF0000"/>
                </a:solidFill>
                <a:effectLst/>
                <a:ea typeface="Calibri" panose="020F0502020204030204" pitchFamily="34" charset="0"/>
                <a:cs typeface="Times New Roman" panose="02020603050405020304" pitchFamily="18" charset="0"/>
              </a:rPr>
              <a:t>the chapters o</a:t>
            </a:r>
            <a:r>
              <a:rPr lang="en-US" sz="3200" b="1" dirty="0">
                <a:solidFill>
                  <a:srgbClr val="FF0000"/>
                </a:solidFill>
                <a:effectLst/>
                <a:ea typeface="Calibri" panose="020F0502020204030204" pitchFamily="34" charset="0"/>
                <a:cs typeface="Times New Roman" panose="02020603050405020304" pitchFamily="18" charset="0"/>
              </a:rPr>
              <a:t>f the Bible.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(1) They think it came from God,                               broken down in chapters.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But man arranged it in chapters.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(2) The break for chapters often contributes to misunderstanding, because it breaks the thought.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For instance, some think the baptism of Holy Spirit came upon the 120 </a:t>
            </a:r>
            <a:r>
              <a:rPr lang="en-US" sz="2800" b="1" dirty="0">
                <a:solidFill>
                  <a:srgbClr val="0070C0"/>
                </a:solidFill>
                <a:effectLst/>
                <a:ea typeface="Calibri" panose="020F0502020204030204" pitchFamily="34" charset="0"/>
                <a:cs typeface="Times New Roman" panose="02020603050405020304" pitchFamily="18" charset="0"/>
              </a:rPr>
              <a:t>Acts 1</a:t>
            </a:r>
            <a:r>
              <a:rPr lang="en-US" sz="2800" b="1" dirty="0">
                <a:effectLst/>
                <a:ea typeface="Calibri" panose="020F0502020204030204" pitchFamily="34" charset="0"/>
                <a:cs typeface="Times New Roman" panose="02020603050405020304" pitchFamily="18" charset="0"/>
              </a:rPr>
              <a:t>;</a:t>
            </a:r>
            <a:r>
              <a:rPr lang="en-US" sz="2800" dirty="0">
                <a:effectLst/>
                <a:ea typeface="Calibri" panose="020F0502020204030204" pitchFamily="34" charset="0"/>
                <a:cs typeface="Times New Roman" panose="02020603050405020304" pitchFamily="18" charset="0"/>
              </a:rPr>
              <a:t> but if you read </a:t>
            </a:r>
            <a:r>
              <a:rPr lang="en-US" sz="2800" b="1" dirty="0">
                <a:solidFill>
                  <a:srgbClr val="0070C0"/>
                </a:solidFill>
                <a:effectLst/>
                <a:ea typeface="Calibri" panose="020F0502020204030204" pitchFamily="34" charset="0"/>
                <a:cs typeface="Times New Roman" panose="02020603050405020304" pitchFamily="18" charset="0"/>
              </a:rPr>
              <a:t>Acts 1:26</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along with </a:t>
            </a:r>
            <a:r>
              <a:rPr lang="en-US" sz="2800" b="1" dirty="0">
                <a:solidFill>
                  <a:srgbClr val="0070C0"/>
                </a:solidFill>
                <a:effectLst/>
                <a:ea typeface="Calibri" panose="020F0502020204030204" pitchFamily="34" charset="0"/>
                <a:cs typeface="Times New Roman" panose="02020603050405020304" pitchFamily="18" charset="0"/>
              </a:rPr>
              <a:t>Acts 2</a:t>
            </a:r>
            <a:r>
              <a:rPr lang="en-US" sz="2800" dirty="0">
                <a:effectLst/>
                <a:ea typeface="Calibri" panose="020F0502020204030204" pitchFamily="34" charset="0"/>
                <a:cs typeface="Times New Roman" panose="02020603050405020304" pitchFamily="18" charset="0"/>
              </a:rPr>
              <a:t> as if there were no chapter break, you will see that the apostles were the ones baptized with Holy Spirit </a:t>
            </a:r>
            <a:r>
              <a:rPr lang="en-US" sz="2800" b="1" dirty="0">
                <a:solidFill>
                  <a:srgbClr val="0070C0"/>
                </a:solidFill>
                <a:effectLst/>
                <a:ea typeface="Calibri" panose="020F0502020204030204" pitchFamily="34" charset="0"/>
                <a:cs typeface="Times New Roman" panose="02020603050405020304" pitchFamily="18" charset="0"/>
              </a:rPr>
              <a:t>Acts 2 :1-13</a:t>
            </a:r>
            <a:r>
              <a:rPr lang="en-US" sz="2800" dirty="0">
                <a:solidFill>
                  <a:srgbClr val="0070C0"/>
                </a:solidFill>
                <a:effectLst/>
                <a:ea typeface="Calibri" panose="020F0502020204030204" pitchFamily="34" charset="0"/>
                <a:cs typeface="Times New Roman" panose="02020603050405020304" pitchFamily="18" charset="0"/>
              </a:rPr>
              <a:t>.</a:t>
            </a:r>
          </a:p>
        </p:txBody>
      </p:sp>
      <p:pic>
        <p:nvPicPr>
          <p:cNvPr id="2" name="Picture 2" descr="https://external-content.duckduckgo.com/iu/?u=https%3A%2F%2Ftse1.mm.bing.net%2Fth%3Fid%3DOIP.P92db4oKKN6u2kAtoA-pKAHaE8%26pid%3DApi&amp;f=1&amp;ipt=870b6bce244bf04a801b5f7316d813009926b1f679c3aa73678c1267f8b9ed6e&amp;ipo=images">
            <a:extLst>
              <a:ext uri="{FF2B5EF4-FFF2-40B4-BE49-F238E27FC236}">
                <a16:creationId xmlns:a16="http://schemas.microsoft.com/office/drawing/2014/main" id="{ACE51F59-F79F-0498-C39B-D53D20793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190" y="1607719"/>
            <a:ext cx="3100610" cy="20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108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F7A16398-8236-B2D2-9A84-0A280D404BBB}"/>
              </a:ext>
            </a:extLst>
          </p:cNvPr>
          <p:cNvSpPr txBox="1"/>
          <p:nvPr/>
        </p:nvSpPr>
        <p:spPr>
          <a:xfrm>
            <a:off x="485775" y="1094874"/>
            <a:ext cx="8154403" cy="5596404"/>
          </a:xfrm>
          <a:prstGeom prst="rect">
            <a:avLst/>
          </a:prstGeom>
          <a:noFill/>
        </p:spPr>
        <p:txBody>
          <a:bodyPr wrap="square">
            <a:spAutoFit/>
          </a:bodyPr>
          <a:lstStyle/>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7. Some people misunderstand </a:t>
            </a:r>
            <a:r>
              <a:rPr lang="en-US" sz="3200" b="1" u="sng" dirty="0">
                <a:solidFill>
                  <a:srgbClr val="FF0000"/>
                </a:solidFill>
                <a:effectLst/>
                <a:ea typeface="Calibri" panose="020F0502020204030204" pitchFamily="34" charset="0"/>
                <a:cs typeface="Times New Roman" panose="02020603050405020304" pitchFamily="18" charset="0"/>
              </a:rPr>
              <a:t>the verses</a:t>
            </a:r>
            <a:r>
              <a:rPr lang="en-US" sz="3200" b="1" dirty="0">
                <a:solidFill>
                  <a:srgbClr val="FF0000"/>
                </a:solidFill>
                <a:effectLst/>
                <a:ea typeface="Calibri" panose="020F0502020204030204" pitchFamily="34" charset="0"/>
                <a:cs typeface="Times New Roman" panose="02020603050405020304" pitchFamily="18" charset="0"/>
              </a:rPr>
              <a:t> of the Bible.</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(1) They are not aware of the fact that the Bible was broken down into verses by man.</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(2) They expect too much from one verse; they expect to get the whole plan of salvation from one verse.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But there is no one verse in the Bible that gives the whole plan of salvation.</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We must take the whole                                             counsel of God.   </a:t>
            </a:r>
            <a:r>
              <a:rPr lang="en-US" sz="2800" b="1" dirty="0">
                <a:solidFill>
                  <a:srgbClr val="0070C0"/>
                </a:solidFill>
                <a:effectLst/>
                <a:ea typeface="Calibri" panose="020F0502020204030204" pitchFamily="34" charset="0"/>
                <a:cs typeface="Times New Roman" panose="02020603050405020304" pitchFamily="18" charset="0"/>
              </a:rPr>
              <a:t>Acts 20 :27 </a:t>
            </a:r>
          </a:p>
          <a:p>
            <a:pPr marL="0" marR="0">
              <a:spcBef>
                <a:spcPts val="0"/>
              </a:spcBef>
              <a:spcAft>
                <a:spcPts val="1000"/>
              </a:spcAft>
            </a:pPr>
            <a:r>
              <a:rPr lang="en-US" sz="2800" b="1" i="1" dirty="0">
                <a:effectLst/>
                <a:ea typeface="Calibri" panose="020F0502020204030204" pitchFamily="34" charset="0"/>
                <a:cs typeface="Times New Roman" panose="02020603050405020304" pitchFamily="18" charset="0"/>
              </a:rPr>
              <a:t>all</a:t>
            </a:r>
            <a:r>
              <a:rPr lang="en-US" sz="2800" dirty="0">
                <a:effectLst/>
                <a:ea typeface="Calibri" panose="020F0502020204030204" pitchFamily="34" charset="0"/>
                <a:cs typeface="Times New Roman" panose="02020603050405020304" pitchFamily="18" charset="0"/>
              </a:rPr>
              <a:t> Scripture </a:t>
            </a:r>
            <a:r>
              <a:rPr lang="en-US" sz="2800" b="1" dirty="0">
                <a:solidFill>
                  <a:srgbClr val="0070C0"/>
                </a:solidFill>
                <a:effectLst/>
                <a:ea typeface="Calibri" panose="020F0502020204030204" pitchFamily="34" charset="0"/>
                <a:cs typeface="Times New Roman" panose="02020603050405020304" pitchFamily="18" charset="0"/>
              </a:rPr>
              <a:t>2.Tim.3:16,17</a:t>
            </a:r>
            <a:r>
              <a:rPr lang="en-US" sz="2800" dirty="0">
                <a:effectLst/>
                <a:ea typeface="Calibri" panose="020F0502020204030204" pitchFamily="34" charset="0"/>
                <a:cs typeface="Times New Roman" panose="02020603050405020304" pitchFamily="18" charset="0"/>
              </a:rPr>
              <a:t>.</a:t>
            </a:r>
          </a:p>
        </p:txBody>
      </p:sp>
      <p:pic>
        <p:nvPicPr>
          <p:cNvPr id="2" name="Picture 2" descr="woman reading bible shallow focus photography free image | Peakpx">
            <a:extLst>
              <a:ext uri="{FF2B5EF4-FFF2-40B4-BE49-F238E27FC236}">
                <a16:creationId xmlns:a16="http://schemas.microsoft.com/office/drawing/2014/main" id="{A5E0EC45-3215-6317-74BD-7DF6A9CAC9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905375" y="4705547"/>
            <a:ext cx="2791828" cy="186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69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C58B2B-40C4-5196-CAD5-F3A4AD88DDAF}"/>
              </a:ext>
            </a:extLst>
          </p:cNvPr>
          <p:cNvSpPr txBox="1"/>
          <p:nvPr/>
        </p:nvSpPr>
        <p:spPr>
          <a:xfrm>
            <a:off x="302005" y="227114"/>
            <a:ext cx="8271544" cy="1569660"/>
          </a:xfrm>
          <a:prstGeom prst="rect">
            <a:avLst/>
          </a:prstGeom>
          <a:noFill/>
        </p:spPr>
        <p:txBody>
          <a:bodyPr wrap="square" rtlCol="0">
            <a:spAutoFit/>
          </a:bodyPr>
          <a:lstStyle/>
          <a:p>
            <a:pPr algn="ctr"/>
            <a:r>
              <a:rPr lang="en-US" sz="4800" dirty="0">
                <a:solidFill>
                  <a:srgbClr val="0070C0"/>
                </a:solidFill>
              </a:rPr>
              <a:t>You are mistaken, not knowing the scriptures.   </a:t>
            </a:r>
            <a:r>
              <a:rPr lang="en-US" sz="4400" dirty="0">
                <a:solidFill>
                  <a:srgbClr val="0070C0"/>
                </a:solidFill>
              </a:rPr>
              <a:t>Matt.22:29</a:t>
            </a:r>
          </a:p>
        </p:txBody>
      </p:sp>
      <p:sp>
        <p:nvSpPr>
          <p:cNvPr id="4" name="TextBox 3">
            <a:extLst>
              <a:ext uri="{FF2B5EF4-FFF2-40B4-BE49-F238E27FC236}">
                <a16:creationId xmlns:a16="http://schemas.microsoft.com/office/drawing/2014/main" id="{7AB04861-1809-9F7E-DD1B-9C4D9028AA11}"/>
              </a:ext>
            </a:extLst>
          </p:cNvPr>
          <p:cNvSpPr txBox="1"/>
          <p:nvPr/>
        </p:nvSpPr>
        <p:spPr>
          <a:xfrm rot="10800000" flipH="1" flipV="1">
            <a:off x="655617" y="5082104"/>
            <a:ext cx="7893868" cy="1569660"/>
          </a:xfrm>
          <a:prstGeom prst="rect">
            <a:avLst/>
          </a:prstGeom>
          <a:noFill/>
        </p:spPr>
        <p:txBody>
          <a:bodyPr wrap="square" rtlCol="0">
            <a:spAutoFit/>
          </a:bodyPr>
          <a:lstStyle/>
          <a:p>
            <a:pPr marL="0" marR="0" algn="ctr">
              <a:spcBef>
                <a:spcPts val="0"/>
              </a:spcBef>
              <a:spcAft>
                <a:spcPts val="1000"/>
              </a:spcAft>
            </a:pPr>
            <a:r>
              <a:rPr lang="en-US" sz="3200" b="1" u="sng" dirty="0">
                <a:solidFill>
                  <a:srgbClr val="0070C0"/>
                </a:solidFill>
                <a:effectLst/>
                <a:ea typeface="Calibri" panose="020F0502020204030204" pitchFamily="34" charset="0"/>
                <a:cs typeface="Times New Roman" panose="02020603050405020304" pitchFamily="18" charset="0"/>
              </a:rPr>
              <a:t>Matt. 22:29</a:t>
            </a:r>
            <a:r>
              <a:rPr lang="en-US" sz="3200"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Jesus answered and said to them, "You are mistaken, not knowing the Scriptures nor the power of God.”  </a:t>
            </a:r>
          </a:p>
        </p:txBody>
      </p:sp>
      <p:pic>
        <p:nvPicPr>
          <p:cNvPr id="2" name="Picture 2" descr="May be an image of text">
            <a:extLst>
              <a:ext uri="{FF2B5EF4-FFF2-40B4-BE49-F238E27FC236}">
                <a16:creationId xmlns:a16="http://schemas.microsoft.com/office/drawing/2014/main" id="{2A571520-369C-E1DA-EB13-9C3B6012B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2153601"/>
            <a:ext cx="5131789" cy="2687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2AAF23A-DDBB-4140-C5D2-DE5A6838A04F}"/>
              </a:ext>
            </a:extLst>
          </p:cNvPr>
          <p:cNvSpPr/>
          <p:nvPr/>
        </p:nvSpPr>
        <p:spPr>
          <a:xfrm flipH="1" flipV="1">
            <a:off x="1798479" y="2153601"/>
            <a:ext cx="5198904" cy="2722378"/>
          </a:xfrm>
          <a:prstGeom prst="rect">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55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DDB3EC8E-1391-9E20-A166-4CFCCD3627CF}"/>
              </a:ext>
            </a:extLst>
          </p:cNvPr>
          <p:cNvSpPr txBox="1"/>
          <p:nvPr/>
        </p:nvSpPr>
        <p:spPr>
          <a:xfrm>
            <a:off x="428625" y="1047751"/>
            <a:ext cx="8198017" cy="5544723"/>
          </a:xfrm>
          <a:prstGeom prst="rect">
            <a:avLst/>
          </a:prstGeom>
          <a:noFill/>
        </p:spPr>
        <p:txBody>
          <a:bodyPr wrap="square">
            <a:spAutoFit/>
          </a:bodyPr>
          <a:lstStyle/>
          <a:p>
            <a:pPr marL="0" marR="0">
              <a:lnSpc>
                <a:spcPct val="115000"/>
              </a:lnSpc>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8. Some people misunderstand </a:t>
            </a:r>
            <a:r>
              <a:rPr lang="en-US" sz="3200" b="1" u="sng" dirty="0">
                <a:solidFill>
                  <a:srgbClr val="FF0000"/>
                </a:solidFill>
                <a:effectLst/>
                <a:ea typeface="Calibri" panose="020F0502020204030204" pitchFamily="34" charset="0"/>
                <a:cs typeface="Times New Roman" panose="02020603050405020304" pitchFamily="18" charset="0"/>
              </a:rPr>
              <a:t>the phrases</a:t>
            </a:r>
            <a:r>
              <a:rPr lang="en-US" sz="3200" b="1" dirty="0">
                <a:solidFill>
                  <a:srgbClr val="FF0000"/>
                </a:solidFill>
                <a:effectLst/>
                <a:ea typeface="Calibri" panose="020F0502020204030204" pitchFamily="34" charset="0"/>
                <a:cs typeface="Times New Roman" panose="02020603050405020304" pitchFamily="18" charset="0"/>
              </a:rPr>
              <a:t> of the Bible. </a:t>
            </a:r>
          </a:p>
          <a:p>
            <a:pPr marL="0" marR="0">
              <a:lnSpc>
                <a:spcPct val="115000"/>
              </a:lnSpc>
              <a:spcBef>
                <a:spcPts val="0"/>
              </a:spcBef>
              <a:spcAft>
                <a:spcPts val="1000"/>
              </a:spcAft>
            </a:pPr>
            <a:r>
              <a:rPr lang="en-US" sz="2800" dirty="0">
                <a:effectLst/>
                <a:ea typeface="Calibri" panose="020F0502020204030204" pitchFamily="34" charset="0"/>
                <a:cs typeface="Times New Roman" panose="02020603050405020304" pitchFamily="18" charset="0"/>
              </a:rPr>
              <a:t>(1) They misunderstand such simple phrases as, "He that believeth and is baptized                                        shall be saved" </a:t>
            </a:r>
            <a:r>
              <a:rPr lang="en-US" sz="2800" b="1" dirty="0">
                <a:solidFill>
                  <a:srgbClr val="0070C0"/>
                </a:solidFill>
                <a:effectLst/>
                <a:ea typeface="Calibri" panose="020F0502020204030204" pitchFamily="34" charset="0"/>
                <a:cs typeface="Times New Roman" panose="02020603050405020304" pitchFamily="18" charset="0"/>
              </a:rPr>
              <a:t>Mk.16:16</a:t>
            </a:r>
            <a:r>
              <a:rPr lang="en-US" sz="2800" dirty="0">
                <a:effectLst/>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2800" dirty="0">
                <a:effectLst/>
                <a:ea typeface="Calibri" panose="020F0502020204030204" pitchFamily="34" charset="0"/>
                <a:cs typeface="Times New Roman" panose="02020603050405020304" pitchFamily="18" charset="0"/>
              </a:rPr>
              <a:t>They try to get salvation before baptism. </a:t>
            </a:r>
          </a:p>
          <a:p>
            <a:pPr marL="0" marR="0">
              <a:lnSpc>
                <a:spcPct val="115000"/>
              </a:lnSpc>
              <a:spcBef>
                <a:spcPts val="0"/>
              </a:spcBef>
              <a:spcAft>
                <a:spcPts val="1000"/>
              </a:spcAft>
            </a:pPr>
            <a:r>
              <a:rPr lang="en-US" sz="2800" dirty="0">
                <a:effectLst/>
                <a:ea typeface="Calibri" panose="020F0502020204030204" pitchFamily="34" charset="0"/>
                <a:cs typeface="Times New Roman" panose="02020603050405020304" pitchFamily="18" charset="0"/>
              </a:rPr>
              <a:t>(2) And they misunderstand </a:t>
            </a:r>
            <a:r>
              <a:rPr lang="en-US" sz="2800" b="1" dirty="0">
                <a:solidFill>
                  <a:srgbClr val="0070C0"/>
                </a:solidFill>
                <a:effectLst/>
                <a:ea typeface="Calibri" panose="020F0502020204030204" pitchFamily="34" charset="0"/>
                <a:cs typeface="Times New Roman" panose="02020603050405020304" pitchFamily="18" charset="0"/>
              </a:rPr>
              <a:t>Acts 2:38</a:t>
            </a:r>
            <a:r>
              <a:rPr lang="en-US" sz="2800" dirty="0">
                <a:effectLst/>
                <a:ea typeface="Calibri" panose="020F0502020204030204" pitchFamily="34" charset="0"/>
                <a:cs typeface="Times New Roman" panose="02020603050405020304" pitchFamily="18" charset="0"/>
              </a:rPr>
              <a:t>, "Repent, and be baptized every one of you in the name of Jesus Christ for the remission of sins," They try to get to the remission of sins before baptism.</a:t>
            </a:r>
          </a:p>
        </p:txBody>
      </p:sp>
      <p:pic>
        <p:nvPicPr>
          <p:cNvPr id="2" name="Picture 1">
            <a:extLst>
              <a:ext uri="{FF2B5EF4-FFF2-40B4-BE49-F238E27FC236}">
                <a16:creationId xmlns:a16="http://schemas.microsoft.com/office/drawing/2014/main" id="{0D93E100-144E-86F8-AD5D-927A5F3F8A46}"/>
              </a:ext>
            </a:extLst>
          </p:cNvPr>
          <p:cNvPicPr>
            <a:picLocks noChangeAspect="1"/>
          </p:cNvPicPr>
          <p:nvPr/>
        </p:nvPicPr>
        <p:blipFill rotWithShape="1">
          <a:blip r:embed="rId2"/>
          <a:srcRect l="13750" t="38148" r="47917" b="16667"/>
          <a:stretch/>
        </p:blipFill>
        <p:spPr>
          <a:xfrm>
            <a:off x="6572251" y="2952750"/>
            <a:ext cx="2241030" cy="1485900"/>
          </a:xfrm>
          <a:prstGeom prst="rect">
            <a:avLst/>
          </a:prstGeom>
        </p:spPr>
      </p:pic>
    </p:spTree>
    <p:extLst>
      <p:ext uri="{BB962C8B-B14F-4D97-AF65-F5344CB8AC3E}">
        <p14:creationId xmlns:p14="http://schemas.microsoft.com/office/powerpoint/2010/main" val="178788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B3C210E9-9133-9847-5E61-28878E4DFA7C}"/>
              </a:ext>
            </a:extLst>
          </p:cNvPr>
          <p:cNvSpPr txBox="1"/>
          <p:nvPr/>
        </p:nvSpPr>
        <p:spPr>
          <a:xfrm>
            <a:off x="285750" y="923925"/>
            <a:ext cx="8333443" cy="5681385"/>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But repentance and baptism are joined together by the copulative conjunction ',and" - a conjunction which couples words and phrases - and points to the same object which is the remission of sins. So repentance and baptism are for the same purpose.</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Also, some misunderstand "for" in the verse. They say it means "because of" - be baptized because of remission of sins.</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However, it means in </a:t>
            </a:r>
            <a:r>
              <a:rPr lang="en-US" sz="2800" b="1" dirty="0">
                <a:solidFill>
                  <a:srgbClr val="0070C0"/>
                </a:solidFill>
                <a:effectLst/>
                <a:ea typeface="Calibri" panose="020F0502020204030204" pitchFamily="34" charset="0"/>
                <a:cs typeface="Times New Roman" panose="02020603050405020304" pitchFamily="18" charset="0"/>
              </a:rPr>
              <a:t>Acts 2:38</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what it means in </a:t>
            </a:r>
            <a:r>
              <a:rPr lang="en-US" sz="2800" b="1" dirty="0">
                <a:solidFill>
                  <a:srgbClr val="0070C0"/>
                </a:solidFill>
                <a:effectLst/>
                <a:ea typeface="Calibri" panose="020F0502020204030204" pitchFamily="34" charset="0"/>
                <a:cs typeface="Times New Roman" panose="02020603050405020304" pitchFamily="18" charset="0"/>
              </a:rPr>
              <a:t>Matt, 26:28</a:t>
            </a:r>
            <a:r>
              <a:rPr lang="en-US" sz="2800" dirty="0">
                <a:effectLst/>
                <a:ea typeface="Calibri" panose="020F0502020204030204" pitchFamily="34" charset="0"/>
                <a:cs typeface="Times New Roman" panose="02020603050405020304" pitchFamily="18" charset="0"/>
              </a:rPr>
              <a:t>: ". . . blood . . . shed . . . for remission of sins" - not that Jesus shed his blood                                                because our sins were already remitted.</a:t>
            </a:r>
          </a:p>
        </p:txBody>
      </p:sp>
      <p:pic>
        <p:nvPicPr>
          <p:cNvPr id="2" name="Picture 2" descr="https://external-content.duckduckgo.com/iu/?u=https%3A%2F%2Ftse1.mm.bing.net%2Fth%3Fid%3DOIP.P92db4oKKN6u2kAtoA-pKAHaE8%26pid%3DApi&amp;f=1&amp;ipt=870b6bce244bf04a801b5f7316d813009926b1f679c3aa73678c1267f8b9ed6e&amp;ipo=images">
            <a:extLst>
              <a:ext uri="{FF2B5EF4-FFF2-40B4-BE49-F238E27FC236}">
                <a16:creationId xmlns:a16="http://schemas.microsoft.com/office/drawing/2014/main" id="{434F0757-35AE-FC54-BE8D-1DDBC0545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958" y="5562428"/>
            <a:ext cx="2196235" cy="146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4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F7672767-88ED-E96A-4C16-D390AC42565C}"/>
              </a:ext>
            </a:extLst>
          </p:cNvPr>
          <p:cNvSpPr txBox="1"/>
          <p:nvPr/>
        </p:nvSpPr>
        <p:spPr>
          <a:xfrm>
            <a:off x="333375" y="904876"/>
            <a:ext cx="8458199" cy="5642570"/>
          </a:xfrm>
          <a:prstGeom prst="rect">
            <a:avLst/>
          </a:prstGeom>
          <a:noFill/>
        </p:spPr>
        <p:txBody>
          <a:bodyPr wrap="square">
            <a:spAutoFit/>
          </a:bodyPr>
          <a:lstStyle/>
          <a:p>
            <a:pPr marL="0" marR="0">
              <a:spcBef>
                <a:spcPts val="0"/>
              </a:spcBef>
              <a:spcAft>
                <a:spcPts val="0"/>
              </a:spcAft>
            </a:pPr>
            <a:r>
              <a:rPr lang="en-US" sz="3200" b="1" dirty="0">
                <a:solidFill>
                  <a:srgbClr val="FF0000"/>
                </a:solidFill>
                <a:effectLst/>
                <a:ea typeface="Calibri" panose="020F0502020204030204" pitchFamily="34" charset="0"/>
                <a:cs typeface="Times New Roman" panose="02020603050405020304" pitchFamily="18" charset="0"/>
              </a:rPr>
              <a:t>9. Some people misunderstand                      </a:t>
            </a:r>
            <a:r>
              <a:rPr lang="en-US" sz="3200" b="1" u="sng" dirty="0">
                <a:solidFill>
                  <a:srgbClr val="FF0000"/>
                </a:solidFill>
                <a:effectLst/>
                <a:ea typeface="Calibri" panose="020F0502020204030204" pitchFamily="34" charset="0"/>
                <a:cs typeface="Times New Roman" panose="02020603050405020304" pitchFamily="18" charset="0"/>
              </a:rPr>
              <a:t>the words</a:t>
            </a:r>
            <a:r>
              <a:rPr lang="en-US" sz="3200" b="1" dirty="0">
                <a:solidFill>
                  <a:srgbClr val="FF0000"/>
                </a:solidFill>
                <a:effectLst/>
                <a:ea typeface="Calibri" panose="020F0502020204030204" pitchFamily="34" charset="0"/>
                <a:cs typeface="Times New Roman" panose="02020603050405020304" pitchFamily="18" charset="0"/>
              </a:rPr>
              <a:t> of the Bible: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repentance, baptism, etc.</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(1) Repentance means more than reformation </a:t>
            </a:r>
            <a:r>
              <a:rPr lang="en-US" sz="2800" b="1" dirty="0">
                <a:solidFill>
                  <a:srgbClr val="0070C0"/>
                </a:solidFill>
                <a:effectLst/>
                <a:ea typeface="Calibri" panose="020F0502020204030204" pitchFamily="34" charset="0"/>
                <a:cs typeface="Times New Roman" panose="02020603050405020304" pitchFamily="18" charset="0"/>
              </a:rPr>
              <a:t>Matt. 3:8</a:t>
            </a:r>
            <a:r>
              <a:rPr lang="en-US" sz="2800" dirty="0">
                <a:effectLst/>
                <a:ea typeface="Calibri" panose="020F0502020204030204" pitchFamily="34" charset="0"/>
                <a:cs typeface="Times New Roman" panose="02020603050405020304" pitchFamily="18" charset="0"/>
              </a:rPr>
              <a:t>; it is also related to godly sorrow for sin </a:t>
            </a:r>
            <a:r>
              <a:rPr lang="en-US" sz="2800" b="1" dirty="0">
                <a:solidFill>
                  <a:srgbClr val="0070C0"/>
                </a:solidFill>
                <a:effectLst/>
                <a:ea typeface="Calibri" panose="020F0502020204030204" pitchFamily="34" charset="0"/>
                <a:cs typeface="Times New Roman" panose="02020603050405020304" pitchFamily="18" charset="0"/>
              </a:rPr>
              <a:t>2 Cor.7:10</a:t>
            </a:r>
            <a:r>
              <a:rPr lang="en-US" sz="28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(2) The dictionary defines baptism as sprinkling, pouring, and immersion; because the function of a dictionary is to give the usages of a word.</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But this has no bearing on the original and scriptural meaning of the word, which is to immerse </a:t>
            </a:r>
            <a:r>
              <a:rPr lang="en-US" sz="2800" b="1" dirty="0">
                <a:solidFill>
                  <a:srgbClr val="0070C0"/>
                </a:solidFill>
                <a:effectLst/>
                <a:ea typeface="Calibri" panose="020F0502020204030204" pitchFamily="34" charset="0"/>
                <a:cs typeface="Times New Roman" panose="02020603050405020304" pitchFamily="18" charset="0"/>
              </a:rPr>
              <a:t>John. 3:23; Rom. 6:3,4; Acts 8:36·39</a:t>
            </a:r>
            <a:r>
              <a:rPr lang="en-US" sz="2800" dirty="0">
                <a:solidFill>
                  <a:srgbClr val="0070C0"/>
                </a:solidFill>
                <a:effectLst/>
                <a:ea typeface="Calibri" panose="020F0502020204030204" pitchFamily="34" charset="0"/>
                <a:cs typeface="Times New Roman" panose="02020603050405020304" pitchFamily="18" charset="0"/>
              </a:rPr>
              <a:t> .</a:t>
            </a:r>
          </a:p>
        </p:txBody>
      </p:sp>
      <p:pic>
        <p:nvPicPr>
          <p:cNvPr id="2" name="Picture 2" descr="woman reading bible shallow focus photography free image | Peakpx">
            <a:extLst>
              <a:ext uri="{FF2B5EF4-FFF2-40B4-BE49-F238E27FC236}">
                <a16:creationId xmlns:a16="http://schemas.microsoft.com/office/drawing/2014/main" id="{38920249-9A39-B4B2-F2DA-2B4BF8B9C6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62649" y="978906"/>
            <a:ext cx="2476499" cy="165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7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4B8614CE-398A-32BE-59EA-FE8A9FE264BD}"/>
              </a:ext>
            </a:extLst>
          </p:cNvPr>
          <p:cNvSpPr txBox="1"/>
          <p:nvPr/>
        </p:nvSpPr>
        <p:spPr>
          <a:xfrm>
            <a:off x="476250" y="1355143"/>
            <a:ext cx="7728656" cy="1569660"/>
          </a:xfrm>
          <a:prstGeom prst="rect">
            <a:avLst/>
          </a:prstGeom>
          <a:noFill/>
        </p:spPr>
        <p:txBody>
          <a:bodyPr wrap="square">
            <a:spAutoFit/>
          </a:bodyPr>
          <a:lstStyle/>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10. When we misunderstand the Bible, "We do err not knowing the scriptures" Matt. 22:29 </a:t>
            </a:r>
          </a:p>
        </p:txBody>
      </p:sp>
      <p:pic>
        <p:nvPicPr>
          <p:cNvPr id="2" name="Picture 1">
            <a:extLst>
              <a:ext uri="{FF2B5EF4-FFF2-40B4-BE49-F238E27FC236}">
                <a16:creationId xmlns:a16="http://schemas.microsoft.com/office/drawing/2014/main" id="{FEC4ADF7-818C-B64B-9F6F-D76A3E701798}"/>
              </a:ext>
            </a:extLst>
          </p:cNvPr>
          <p:cNvPicPr>
            <a:picLocks noChangeAspect="1"/>
          </p:cNvPicPr>
          <p:nvPr/>
        </p:nvPicPr>
        <p:blipFill rotWithShape="1">
          <a:blip r:embed="rId2"/>
          <a:srcRect l="15649" t="36052" r="34345" b="14303"/>
          <a:stretch/>
        </p:blipFill>
        <p:spPr>
          <a:xfrm>
            <a:off x="1921631" y="2677153"/>
            <a:ext cx="6650869" cy="3714122"/>
          </a:xfrm>
          <a:prstGeom prst="rect">
            <a:avLst/>
          </a:prstGeom>
        </p:spPr>
      </p:pic>
    </p:spTree>
    <p:extLst>
      <p:ext uri="{BB962C8B-B14F-4D97-AF65-F5344CB8AC3E}">
        <p14:creationId xmlns:p14="http://schemas.microsoft.com/office/powerpoint/2010/main" val="2889058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FCD77978-B703-7C8D-A1FF-519C8CF63C80}"/>
              </a:ext>
            </a:extLst>
          </p:cNvPr>
          <p:cNvSpPr txBox="1"/>
          <p:nvPr/>
        </p:nvSpPr>
        <p:spPr>
          <a:xfrm>
            <a:off x="476251" y="1238250"/>
            <a:ext cx="7765382" cy="4909036"/>
          </a:xfrm>
          <a:prstGeom prst="rect">
            <a:avLst/>
          </a:prstGeom>
          <a:noFill/>
        </p:spPr>
        <p:txBody>
          <a:bodyPr wrap="square">
            <a:spAutoFit/>
          </a:bodyPr>
          <a:lstStyle/>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11. Text implies that the Scriptures are the standard of life.</a:t>
            </a:r>
          </a:p>
          <a:p>
            <a:pPr marL="514350" marR="0" indent="-514350">
              <a:spcBef>
                <a:spcPts val="0"/>
              </a:spcBef>
              <a:spcAft>
                <a:spcPts val="1000"/>
              </a:spcAft>
              <a:buAutoNum type="arabicParenBoth"/>
            </a:pPr>
            <a:r>
              <a:rPr lang="en-US" sz="3200" dirty="0">
                <a:effectLst/>
                <a:ea typeface="Calibri" panose="020F0502020204030204" pitchFamily="34" charset="0"/>
                <a:cs typeface="Times New Roman" panose="02020603050405020304" pitchFamily="18" charset="0"/>
              </a:rPr>
              <a:t>(</a:t>
            </a:r>
            <a:r>
              <a:rPr lang="en-US" sz="3200" b="1" u="sng" dirty="0">
                <a:effectLst/>
                <a:ea typeface="Calibri" panose="020F0502020204030204" pitchFamily="34" charset="0"/>
                <a:cs typeface="Times New Roman" panose="02020603050405020304" pitchFamily="18" charset="0"/>
              </a:rPr>
              <a:t>2 Tim. 3:16,17)</a:t>
            </a:r>
            <a:r>
              <a:rPr lang="en-US" sz="3200" dirty="0">
                <a:effectLst/>
                <a:ea typeface="Calibri" panose="020F0502020204030204" pitchFamily="34" charset="0"/>
                <a:cs typeface="Times New Roman" panose="02020603050405020304" pitchFamily="18" charset="0"/>
              </a:rPr>
              <a:t>      (</a:t>
            </a:r>
            <a:r>
              <a:rPr lang="en-US" sz="3200" b="1" u="sng" dirty="0">
                <a:effectLst/>
                <a:ea typeface="Calibri" panose="020F0502020204030204" pitchFamily="34" charset="0"/>
                <a:cs typeface="Times New Roman" panose="02020603050405020304" pitchFamily="18" charset="0"/>
              </a:rPr>
              <a:t>2 Pet. 1:3)</a:t>
            </a:r>
            <a:r>
              <a:rPr lang="en-US" sz="3200" dirty="0">
                <a:effectLst/>
                <a:ea typeface="Calibri" panose="020F0502020204030204" pitchFamily="34" charset="0"/>
                <a:cs typeface="Times New Roman" panose="02020603050405020304" pitchFamily="18" charset="0"/>
              </a:rPr>
              <a:t>              (</a:t>
            </a:r>
            <a:r>
              <a:rPr lang="en-US" sz="3200" b="1" u="sng" dirty="0">
                <a:effectLst/>
                <a:ea typeface="Calibri" panose="020F0502020204030204" pitchFamily="34" charset="0"/>
                <a:cs typeface="Times New Roman" panose="02020603050405020304" pitchFamily="18" charset="0"/>
              </a:rPr>
              <a:t>Psa. 119:105)</a:t>
            </a:r>
            <a:r>
              <a:rPr lang="en-US" sz="3200" dirty="0">
                <a:effectLst/>
                <a:ea typeface="Calibri" panose="020F0502020204030204" pitchFamily="34" charset="0"/>
                <a:cs typeface="Times New Roman" panose="02020603050405020304" pitchFamily="18" charset="0"/>
              </a:rPr>
              <a:t>.</a:t>
            </a:r>
          </a:p>
          <a:p>
            <a:pPr marL="514350" marR="0" indent="-514350">
              <a:spcBef>
                <a:spcPts val="0"/>
              </a:spcBef>
              <a:spcAft>
                <a:spcPts val="1000"/>
              </a:spcAft>
              <a:buAutoNum type="arabicParenBoth"/>
            </a:pP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(2) Man needs this standard                          (</a:t>
            </a:r>
            <a:r>
              <a:rPr lang="en-US" sz="3200" b="1" u="sng" dirty="0">
                <a:effectLst/>
                <a:ea typeface="Calibri" panose="020F0502020204030204" pitchFamily="34" charset="0"/>
                <a:cs typeface="Times New Roman" panose="02020603050405020304" pitchFamily="18" charset="0"/>
              </a:rPr>
              <a:t>Jer. 10 :23</a:t>
            </a:r>
            <a:r>
              <a:rPr lang="en-US" sz="3200" dirty="0">
                <a:effectLst/>
                <a:ea typeface="Calibri" panose="020F0502020204030204" pitchFamily="34" charset="0"/>
                <a:cs typeface="Times New Roman" panose="02020603050405020304" pitchFamily="18" charset="0"/>
              </a:rPr>
              <a:t>) - just like he                              needs standards of time,                         weights, and measures. </a:t>
            </a:r>
          </a:p>
        </p:txBody>
      </p:sp>
      <p:pic>
        <p:nvPicPr>
          <p:cNvPr id="2" name="Picture 2" descr="Man Reading a Bible · Free Stock Photo">
            <a:extLst>
              <a:ext uri="{FF2B5EF4-FFF2-40B4-BE49-F238E27FC236}">
                <a16:creationId xmlns:a16="http://schemas.microsoft.com/office/drawing/2014/main" id="{0DEE3BA9-B8DD-C768-886F-4A2B2F982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899" y="2811629"/>
            <a:ext cx="2505075" cy="375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073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535B87F5-2392-5FD0-738F-251396FA595F}"/>
              </a:ext>
            </a:extLst>
          </p:cNvPr>
          <p:cNvSpPr txBox="1"/>
          <p:nvPr/>
        </p:nvSpPr>
        <p:spPr>
          <a:xfrm>
            <a:off x="438150" y="1181100"/>
            <a:ext cx="8315325" cy="5529719"/>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2. Text implies that we err if we deviate from the Scriptures.</a:t>
            </a:r>
          </a:p>
          <a:p>
            <a:pPr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Deut. 4:2</a:t>
            </a:r>
            <a:r>
              <a:rPr lang="en-US" sz="3200" dirty="0">
                <a:solidFill>
                  <a:srgbClr val="0070C0"/>
                </a:solidFill>
                <a:effectLst/>
                <a:ea typeface="Calibri" panose="020F0502020204030204" pitchFamily="34" charset="0"/>
                <a:cs typeface="Times New Roman" panose="02020603050405020304" pitchFamily="18" charset="0"/>
              </a:rPr>
              <a:t>;      </a:t>
            </a:r>
          </a:p>
          <a:p>
            <a:pPr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Rev. 22 :18,19</a:t>
            </a:r>
            <a:r>
              <a:rPr lang="en-US" sz="3200" dirty="0">
                <a:solidFill>
                  <a:srgbClr val="0070C0"/>
                </a:solidFill>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(2) Moses smote rock - erred by going beyond </a:t>
            </a:r>
            <a:r>
              <a:rPr lang="en-US" sz="3200" b="1" dirty="0">
                <a:solidFill>
                  <a:srgbClr val="0070C0"/>
                </a:solidFill>
                <a:effectLst/>
                <a:ea typeface="Calibri" panose="020F0502020204030204" pitchFamily="34" charset="0"/>
                <a:cs typeface="Times New Roman" panose="02020603050405020304" pitchFamily="18" charset="0"/>
              </a:rPr>
              <a:t>Num. 20 :7-11</a:t>
            </a:r>
            <a:r>
              <a:rPr lang="en-US" sz="3200" dirty="0">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(3) Saul saved Agag and the best of the sheep and oxen - erred by falling short </a:t>
            </a:r>
            <a:r>
              <a:rPr lang="en-US" sz="3200" b="1" dirty="0">
                <a:solidFill>
                  <a:srgbClr val="0070C0"/>
                </a:solidFill>
                <a:effectLst/>
                <a:ea typeface="Calibri" panose="020F0502020204030204" pitchFamily="34" charset="0"/>
                <a:cs typeface="Times New Roman" panose="02020603050405020304" pitchFamily="18" charset="0"/>
              </a:rPr>
              <a:t>1 Sam. 15:1.23</a:t>
            </a:r>
            <a:r>
              <a:rPr lang="en-US" sz="3200" dirty="0">
                <a:effectLst/>
                <a:ea typeface="Calibri" panose="020F0502020204030204" pitchFamily="34" charset="0"/>
                <a:cs typeface="Times New Roman" panose="02020603050405020304" pitchFamily="18" charset="0"/>
              </a:rPr>
              <a:t>.  The people in the context erred because they knew not the Scriptures. </a:t>
            </a:r>
          </a:p>
        </p:txBody>
      </p:sp>
      <p:pic>
        <p:nvPicPr>
          <p:cNvPr id="2" name="Picture 2" descr="Man Reading the Bible · Free Stock Video">
            <a:extLst>
              <a:ext uri="{FF2B5EF4-FFF2-40B4-BE49-F238E27FC236}">
                <a16:creationId xmlns:a16="http://schemas.microsoft.com/office/drawing/2014/main" id="{47F063BC-2C55-574E-C987-AF4AE6522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726" y="1762125"/>
            <a:ext cx="3180638"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57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B5712E88-AF25-DDCA-EFE1-327FBC435C11}"/>
              </a:ext>
            </a:extLst>
          </p:cNvPr>
          <p:cNvSpPr txBox="1"/>
          <p:nvPr/>
        </p:nvSpPr>
        <p:spPr>
          <a:xfrm>
            <a:off x="342900" y="1047750"/>
            <a:ext cx="8667749" cy="4914166"/>
          </a:xfrm>
          <a:prstGeom prst="rect">
            <a:avLst/>
          </a:prstGeom>
          <a:noFill/>
        </p:spPr>
        <p:txBody>
          <a:bodyPr wrap="square">
            <a:spAutoFit/>
          </a:bodyPr>
          <a:lstStyle/>
          <a:p>
            <a:pPr marL="0" marR="0">
              <a:spcBef>
                <a:spcPts val="0"/>
              </a:spcBef>
              <a:spcAft>
                <a:spcPts val="1000"/>
              </a:spcAft>
            </a:pPr>
            <a:r>
              <a:rPr lang="en-US" sz="1400" dirty="0">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(2) They erred" not knowing ... the power of God"       </a:t>
            </a:r>
            <a:r>
              <a:rPr lang="en-US" sz="2800" b="1" dirty="0">
                <a:solidFill>
                  <a:srgbClr val="0070C0"/>
                </a:solidFill>
                <a:effectLst/>
                <a:ea typeface="Calibri" panose="020F0502020204030204" pitchFamily="34" charset="0"/>
                <a:cs typeface="Times New Roman" panose="02020603050405020304" pitchFamily="18" charset="0"/>
              </a:rPr>
              <a:t>Matt. 22:29.</a:t>
            </a:r>
            <a:endParaRPr lang="en-US" sz="2800"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When the omnipotence of God is recognized, it is easy to believe in his power to perform any supernatural work. </a:t>
            </a:r>
            <a:r>
              <a:rPr lang="en-US" sz="2800" b="1" dirty="0">
                <a:solidFill>
                  <a:srgbClr val="0070C0"/>
                </a:solidFill>
                <a:effectLst/>
                <a:ea typeface="Calibri" panose="020F0502020204030204" pitchFamily="34" charset="0"/>
                <a:cs typeface="Times New Roman" panose="02020603050405020304" pitchFamily="18" charset="0"/>
              </a:rPr>
              <a:t>Acts 26:8.</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Why should it be thought incredible by you that God raises the dead?</a:t>
            </a:r>
          </a:p>
          <a:p>
            <a:pPr marL="0" marR="0">
              <a:spcBef>
                <a:spcPts val="0"/>
              </a:spcBef>
              <a:spcAft>
                <a:spcPts val="1000"/>
              </a:spcAft>
            </a:pPr>
            <a:endParaRPr lang="en-US" sz="2800" dirty="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(3) They further erred not knowing that there will be a different type of life in the resurrected state </a:t>
            </a:r>
            <a:r>
              <a:rPr lang="en-US" sz="2800" b="1" dirty="0">
                <a:solidFill>
                  <a:srgbClr val="0070C0"/>
                </a:solidFill>
                <a:effectLst/>
                <a:ea typeface="Calibri" panose="020F0502020204030204" pitchFamily="34" charset="0"/>
                <a:cs typeface="Times New Roman" panose="02020603050405020304" pitchFamily="18" charset="0"/>
              </a:rPr>
              <a:t>Matt. 22 :30</a:t>
            </a:r>
            <a:r>
              <a:rPr lang="en-US" sz="2800" dirty="0">
                <a:solidFill>
                  <a:srgbClr val="0070C0"/>
                </a:solidFill>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(4) The source of their error was ignorance. True of many. </a:t>
            </a:r>
          </a:p>
        </p:txBody>
      </p:sp>
    </p:spTree>
    <p:extLst>
      <p:ext uri="{BB962C8B-B14F-4D97-AF65-F5344CB8AC3E}">
        <p14:creationId xmlns:p14="http://schemas.microsoft.com/office/powerpoint/2010/main" val="3688470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1D114FFC-D88D-12C4-ED41-14FDD070A99A}"/>
              </a:ext>
            </a:extLst>
          </p:cNvPr>
          <p:cNvSpPr txBox="1"/>
          <p:nvPr/>
        </p:nvSpPr>
        <p:spPr>
          <a:xfrm>
            <a:off x="504825" y="1181100"/>
            <a:ext cx="7938823" cy="4785926"/>
          </a:xfrm>
          <a:prstGeom prst="rect">
            <a:avLst/>
          </a:prstGeom>
          <a:noFill/>
        </p:spPr>
        <p:txBody>
          <a:bodyPr wrap="square">
            <a:spAutoFit/>
          </a:bodyPr>
          <a:lstStyle/>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(12) One of the biggest delusions of the day is a dependence upon human reason for guidance instead of the Scriptures</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Man must know the truth </a:t>
            </a:r>
            <a:r>
              <a:rPr lang="en-US" sz="3200" b="1" dirty="0">
                <a:solidFill>
                  <a:srgbClr val="0070C0"/>
                </a:solidFill>
                <a:effectLst/>
                <a:ea typeface="Calibri" panose="020F0502020204030204" pitchFamily="34" charset="0"/>
                <a:cs typeface="Times New Roman" panose="02020603050405020304" pitchFamily="18" charset="0"/>
              </a:rPr>
              <a:t>John 8:32;  5:39</a:t>
            </a:r>
            <a:r>
              <a:rPr lang="en-US" sz="3200" dirty="0">
                <a:solidFill>
                  <a:srgbClr val="0070C0"/>
                </a:solidFill>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Some others who know                                     the Scriptures also err. It is                                not for ignorance. It is for                             other reasons; for instance: </a:t>
            </a:r>
          </a:p>
        </p:txBody>
      </p:sp>
      <p:pic>
        <p:nvPicPr>
          <p:cNvPr id="2" name="Picture 2" descr="woman reading bible shallow focus photography free image | Peakpx">
            <a:extLst>
              <a:ext uri="{FF2B5EF4-FFF2-40B4-BE49-F238E27FC236}">
                <a16:creationId xmlns:a16="http://schemas.microsoft.com/office/drawing/2014/main" id="{04D08629-C08A-359F-CCA8-35D5C42AA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74760" y="3966359"/>
            <a:ext cx="3642171" cy="243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81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08B88BA3-CE95-1AB0-40BA-504DB62F0E52}"/>
              </a:ext>
            </a:extLst>
          </p:cNvPr>
          <p:cNvSpPr txBox="1"/>
          <p:nvPr/>
        </p:nvSpPr>
        <p:spPr>
          <a:xfrm>
            <a:off x="209551" y="1066800"/>
            <a:ext cx="8260682" cy="4416594"/>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(2) </a:t>
            </a:r>
            <a:r>
              <a:rPr lang="en-US" sz="3200" b="1" dirty="0">
                <a:solidFill>
                  <a:srgbClr val="FF0000"/>
                </a:solidFill>
                <a:effectLst/>
                <a:ea typeface="Calibri" panose="020F0502020204030204" pitchFamily="34" charset="0"/>
                <a:cs typeface="Times New Roman" panose="02020603050405020304" pitchFamily="18" charset="0"/>
              </a:rPr>
              <a:t>Prejudice</a:t>
            </a:r>
            <a:r>
              <a:rPr lang="en-US" sz="3200" dirty="0">
                <a:effectLst/>
                <a:ea typeface="Calibri" panose="020F0502020204030204" pitchFamily="34" charset="0"/>
                <a:cs typeface="Times New Roman" panose="02020603050405020304" pitchFamily="18" charset="0"/>
              </a:rPr>
              <a:t> </a:t>
            </a:r>
            <a:r>
              <a:rPr lang="en-US" sz="3200" b="1" dirty="0">
                <a:solidFill>
                  <a:srgbClr val="0070C0"/>
                </a:solidFill>
                <a:effectLst/>
                <a:ea typeface="Calibri" panose="020F0502020204030204" pitchFamily="34" charset="0"/>
                <a:cs typeface="Times New Roman" panose="02020603050405020304" pitchFamily="18" charset="0"/>
              </a:rPr>
              <a:t>Acts 7:54-60</a:t>
            </a:r>
            <a:r>
              <a:rPr lang="en-US" sz="3200" dirty="0">
                <a:solidFill>
                  <a:srgbClr val="0070C0"/>
                </a:solidFill>
                <a:effectLst/>
                <a:ea typeface="Calibri" panose="020F0502020204030204" pitchFamily="34" charset="0"/>
                <a:cs typeface="Times New Roman" panose="02020603050405020304" pitchFamily="18" charset="0"/>
              </a:rPr>
              <a:t>; </a:t>
            </a:r>
            <a:r>
              <a:rPr lang="en-US" sz="3200" b="1" dirty="0">
                <a:solidFill>
                  <a:srgbClr val="0070C0"/>
                </a:solidFill>
                <a:effectLst/>
                <a:ea typeface="Calibri" panose="020F0502020204030204" pitchFamily="34" charset="0"/>
                <a:cs typeface="Times New Roman" panose="02020603050405020304" pitchFamily="18" charset="0"/>
              </a:rPr>
              <a:t>Matt. 13:15</a:t>
            </a:r>
            <a:r>
              <a:rPr lang="en-US" sz="3200" dirty="0">
                <a:solidFill>
                  <a:srgbClr val="0070C0"/>
                </a:solidFill>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(3) </a:t>
            </a:r>
            <a:r>
              <a:rPr lang="en-US" sz="3200" b="1" dirty="0">
                <a:solidFill>
                  <a:srgbClr val="FF0000"/>
                </a:solidFill>
                <a:effectLst/>
                <a:ea typeface="Calibri" panose="020F0502020204030204" pitchFamily="34" charset="0"/>
                <a:cs typeface="Times New Roman" panose="02020603050405020304" pitchFamily="18" charset="0"/>
              </a:rPr>
              <a:t>Preconceived ideas </a:t>
            </a:r>
            <a:r>
              <a:rPr lang="en-US" sz="3200" dirty="0">
                <a:effectLst/>
                <a:ea typeface="Calibri" panose="020F0502020204030204" pitchFamily="34" charset="0"/>
                <a:cs typeface="Times New Roman" panose="02020603050405020304" pitchFamily="18" charset="0"/>
              </a:rPr>
              <a:t>cause some to color the Scriptures. The Jews were unable to understand the Great Commission </a:t>
            </a:r>
            <a:r>
              <a:rPr lang="en-US" sz="3200" b="1" dirty="0">
                <a:solidFill>
                  <a:srgbClr val="0070C0"/>
                </a:solidFill>
                <a:effectLst/>
                <a:ea typeface="Calibri" panose="020F0502020204030204" pitchFamily="34" charset="0"/>
                <a:cs typeface="Times New Roman" panose="02020603050405020304" pitchFamily="18" charset="0"/>
              </a:rPr>
              <a:t>Mk.16:15, 16</a:t>
            </a:r>
            <a:r>
              <a:rPr lang="en-US" sz="3200" dirty="0">
                <a:solidFill>
                  <a:srgbClr val="0070C0"/>
                </a:solidFill>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It took a miracle to get them to understand that it also applied to the Gentiles </a:t>
            </a:r>
            <a:r>
              <a:rPr lang="en-US" sz="3200" b="1" dirty="0">
                <a:solidFill>
                  <a:srgbClr val="0070C0"/>
                </a:solidFill>
                <a:effectLst/>
                <a:ea typeface="Calibri" panose="020F0502020204030204" pitchFamily="34" charset="0"/>
                <a:cs typeface="Times New Roman" panose="02020603050405020304" pitchFamily="18" charset="0"/>
              </a:rPr>
              <a:t>Acts 10, 11.</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(4) </a:t>
            </a:r>
            <a:r>
              <a:rPr lang="en-US" sz="3200" b="1" dirty="0">
                <a:solidFill>
                  <a:srgbClr val="FF0000"/>
                </a:solidFill>
                <a:effectLst/>
                <a:ea typeface="Calibri" panose="020F0502020204030204" pitchFamily="34" charset="0"/>
                <a:cs typeface="Times New Roman" panose="02020603050405020304" pitchFamily="18" charset="0"/>
              </a:rPr>
              <a:t>Know only a fragment of Scriptures</a:t>
            </a:r>
            <a:r>
              <a:rPr lang="en-US" sz="3200" dirty="0">
                <a:effectLst/>
                <a:ea typeface="Calibri" panose="020F0502020204030204" pitchFamily="34" charset="0"/>
                <a:cs typeface="Times New Roman" panose="02020603050405020304" pitchFamily="18" charset="0"/>
              </a:rPr>
              <a:t>. Must take the them all. </a:t>
            </a:r>
          </a:p>
        </p:txBody>
      </p:sp>
      <p:pic>
        <p:nvPicPr>
          <p:cNvPr id="2" name="Picture 2" descr="Free photo: Reading, Bible, Apostolic - Free Image on Pixabay - 434705">
            <a:extLst>
              <a:ext uri="{FF2B5EF4-FFF2-40B4-BE49-F238E27FC236}">
                <a16:creationId xmlns:a16="http://schemas.microsoft.com/office/drawing/2014/main" id="{73ECFCE2-4ABC-CF8D-78FD-417046FF0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142" y="4956110"/>
            <a:ext cx="2689058" cy="179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46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5" name="TextBox 4">
            <a:extLst>
              <a:ext uri="{FF2B5EF4-FFF2-40B4-BE49-F238E27FC236}">
                <a16:creationId xmlns:a16="http://schemas.microsoft.com/office/drawing/2014/main" id="{705AF241-2247-8491-12DD-9C922F15A955}"/>
              </a:ext>
            </a:extLst>
          </p:cNvPr>
          <p:cNvSpPr txBox="1"/>
          <p:nvPr/>
        </p:nvSpPr>
        <p:spPr>
          <a:xfrm>
            <a:off x="819151" y="1323976"/>
            <a:ext cx="6324600" cy="4288353"/>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ea typeface="Calibri" panose="020F0502020204030204" pitchFamily="34" charset="0"/>
                <a:cs typeface="Arial" panose="020B0604020202020204" pitchFamily="34" charset="0"/>
              </a:rPr>
              <a:t>Psalm 119:160</a:t>
            </a:r>
            <a:r>
              <a:rPr lang="en-US" sz="3200" b="1"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The sum of thy word is truth; And every one of thy righteous ordinances </a:t>
            </a:r>
            <a:r>
              <a:rPr lang="en-US" sz="3200" dirty="0" err="1">
                <a:effectLst/>
                <a:ea typeface="Calibri" panose="020F0502020204030204" pitchFamily="34" charset="0"/>
                <a:cs typeface="Times New Roman" panose="02020603050405020304" pitchFamily="18" charset="0"/>
              </a:rPr>
              <a:t>endureth</a:t>
            </a:r>
            <a:r>
              <a:rPr lang="en-US" sz="3200" dirty="0">
                <a:effectLst/>
                <a:ea typeface="Calibri" panose="020F0502020204030204" pitchFamily="34" charset="0"/>
                <a:cs typeface="Times New Roman" panose="02020603050405020304" pitchFamily="18" charset="0"/>
              </a:rPr>
              <a:t> for ever.  (ASV)</a:t>
            </a:r>
          </a:p>
          <a:p>
            <a:pPr marL="0" marR="0">
              <a:spcBef>
                <a:spcPts val="0"/>
              </a:spcBef>
              <a:spcAft>
                <a:spcPts val="1000"/>
              </a:spcAft>
            </a:pPr>
            <a:r>
              <a:rPr lang="en-US" sz="3200" dirty="0">
                <a:solidFill>
                  <a:srgbClr val="FF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ea typeface="Calibri" panose="020F0502020204030204" pitchFamily="34" charset="0"/>
                <a:cs typeface="Arial" panose="020B0604020202020204" pitchFamily="34" charset="0"/>
              </a:rPr>
              <a:t>Acts 20:27</a:t>
            </a:r>
            <a:r>
              <a:rPr lang="en-US" sz="3200" b="1"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"For I have not      shunned to declare to you               the whole counsel of God.</a:t>
            </a:r>
          </a:p>
        </p:txBody>
      </p:sp>
      <p:pic>
        <p:nvPicPr>
          <p:cNvPr id="2" name="Picture 2" descr="Man Reading a Bible · Free Stock Photo">
            <a:extLst>
              <a:ext uri="{FF2B5EF4-FFF2-40B4-BE49-F238E27FC236}">
                <a16:creationId xmlns:a16="http://schemas.microsoft.com/office/drawing/2014/main" id="{BA306B9F-FDE1-760A-5D9F-795E9B7B5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273" y="2967790"/>
            <a:ext cx="2459455" cy="368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1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D853C0-364B-477B-71A7-6907557CE8A0}"/>
              </a:ext>
            </a:extLst>
          </p:cNvPr>
          <p:cNvSpPr txBox="1"/>
          <p:nvPr/>
        </p:nvSpPr>
        <p:spPr>
          <a:xfrm>
            <a:off x="276838" y="293615"/>
            <a:ext cx="7860484" cy="769441"/>
          </a:xfrm>
          <a:prstGeom prst="rect">
            <a:avLst/>
          </a:prstGeom>
          <a:noFill/>
        </p:spPr>
        <p:txBody>
          <a:bodyPr wrap="square" rtlCol="0">
            <a:spAutoFit/>
          </a:bodyPr>
          <a:lstStyle/>
          <a:p>
            <a:r>
              <a:rPr lang="en-US" sz="4400" dirty="0">
                <a:latin typeface="Aharoni" panose="02010803020104030203" pitchFamily="2" charset="-79"/>
                <a:cs typeface="Aharoni" panose="02010803020104030203" pitchFamily="2" charset="-79"/>
              </a:rPr>
              <a:t>What is the church?</a:t>
            </a:r>
          </a:p>
        </p:txBody>
      </p:sp>
      <p:sp>
        <p:nvSpPr>
          <p:cNvPr id="3" name="TextBox 2">
            <a:extLst>
              <a:ext uri="{FF2B5EF4-FFF2-40B4-BE49-F238E27FC236}">
                <a16:creationId xmlns:a16="http://schemas.microsoft.com/office/drawing/2014/main" id="{6B7E9239-3496-E857-0F9E-77658711BB3F}"/>
              </a:ext>
            </a:extLst>
          </p:cNvPr>
          <p:cNvSpPr txBox="1"/>
          <p:nvPr/>
        </p:nvSpPr>
        <p:spPr>
          <a:xfrm>
            <a:off x="377503" y="1323115"/>
            <a:ext cx="8288325" cy="2554545"/>
          </a:xfrm>
          <a:prstGeom prst="rect">
            <a:avLst/>
          </a:prstGeom>
          <a:noFill/>
        </p:spPr>
        <p:txBody>
          <a:bodyPr wrap="square" rtlCol="0">
            <a:spAutoFit/>
          </a:bodyPr>
          <a:lstStyle/>
          <a:p>
            <a:r>
              <a:rPr lang="en-US" sz="3200" b="1" dirty="0">
                <a:solidFill>
                  <a:srgbClr val="FF0000"/>
                </a:solidFill>
              </a:rPr>
              <a:t>The blood bought,</a:t>
            </a:r>
          </a:p>
          <a:p>
            <a:r>
              <a:rPr lang="en-US" sz="3200" b="1" dirty="0"/>
              <a:t>Heaven sent,</a:t>
            </a:r>
          </a:p>
          <a:p>
            <a:r>
              <a:rPr lang="en-US" sz="3200" b="1" dirty="0">
                <a:solidFill>
                  <a:srgbClr val="0070C0"/>
                </a:solidFill>
              </a:rPr>
              <a:t>Spirit filled</a:t>
            </a:r>
          </a:p>
          <a:p>
            <a:r>
              <a:rPr lang="en-US" sz="3200" dirty="0"/>
              <a:t>Body of believers that the Lord adds  to when we surrender our hearts and our lives to His Word.</a:t>
            </a:r>
          </a:p>
        </p:txBody>
      </p:sp>
      <p:sp>
        <p:nvSpPr>
          <p:cNvPr id="4" name="TextBox 3">
            <a:extLst>
              <a:ext uri="{FF2B5EF4-FFF2-40B4-BE49-F238E27FC236}">
                <a16:creationId xmlns:a16="http://schemas.microsoft.com/office/drawing/2014/main" id="{C01D6CD1-8567-47FC-5C36-C0EE1DE50B51}"/>
              </a:ext>
            </a:extLst>
          </p:cNvPr>
          <p:cNvSpPr txBox="1"/>
          <p:nvPr/>
        </p:nvSpPr>
        <p:spPr>
          <a:xfrm rot="10800000" flipH="1" flipV="1">
            <a:off x="570451" y="4192837"/>
            <a:ext cx="7734650" cy="2646878"/>
          </a:xfrm>
          <a:prstGeom prst="rect">
            <a:avLst/>
          </a:prstGeom>
          <a:noFill/>
        </p:spPr>
        <p:txBody>
          <a:bodyPr wrap="square" rtlCol="0">
            <a:spAutoFit/>
          </a:bodyPr>
          <a:lstStyle/>
          <a:p>
            <a:r>
              <a:rPr lang="en-US" sz="2400" b="1" dirty="0">
                <a:solidFill>
                  <a:srgbClr val="0070C0"/>
                </a:solidFill>
              </a:rPr>
              <a:t>Acts 2:37 </a:t>
            </a:r>
            <a:r>
              <a:rPr lang="en-US" dirty="0"/>
              <a:t>Now when they heard this, they were cut to the heart, and said to Peter and the rest of the apostles, "Men and brethren, what shall we do?"</a:t>
            </a:r>
          </a:p>
          <a:p>
            <a:r>
              <a:rPr lang="en-US" dirty="0"/>
              <a:t> 38 Then Peter said to them, "Repent, and let every one of you be baptized in the name of Jesus Christ for the remission of sins; and you shall receive the gift of the Holy Spirit.</a:t>
            </a:r>
          </a:p>
          <a:p>
            <a:endParaRPr lang="en-US" sz="1000" b="1" dirty="0">
              <a:solidFill>
                <a:srgbClr val="0070C0"/>
              </a:solidFill>
            </a:endParaRPr>
          </a:p>
          <a:p>
            <a:r>
              <a:rPr lang="en-US" sz="2400" b="1" dirty="0">
                <a:solidFill>
                  <a:srgbClr val="0070C0"/>
                </a:solidFill>
              </a:rPr>
              <a:t>Acts 2:47 </a:t>
            </a:r>
            <a:r>
              <a:rPr lang="en-US" dirty="0"/>
              <a:t>praising God and having favor with all the people. And the Lord added to the church daily those who were being saved.</a:t>
            </a:r>
          </a:p>
          <a:p>
            <a:r>
              <a:rPr lang="en-US" dirty="0"/>
              <a:t> </a:t>
            </a:r>
          </a:p>
        </p:txBody>
      </p:sp>
      <p:sp>
        <p:nvSpPr>
          <p:cNvPr id="5" name="Rectangle 4">
            <a:extLst>
              <a:ext uri="{FF2B5EF4-FFF2-40B4-BE49-F238E27FC236}">
                <a16:creationId xmlns:a16="http://schemas.microsoft.com/office/drawing/2014/main" id="{10AECEF6-8E1F-BF25-587E-115EBC0E4D20}"/>
              </a:ext>
            </a:extLst>
          </p:cNvPr>
          <p:cNvSpPr/>
          <p:nvPr/>
        </p:nvSpPr>
        <p:spPr>
          <a:xfrm>
            <a:off x="327171" y="1249961"/>
            <a:ext cx="8498048" cy="2646879"/>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043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010" y="714121"/>
            <a:ext cx="8590326" cy="56323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you been mistaken?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4000" dirty="0">
              <a:solidFill>
                <a:prstClr val="black"/>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Are you willing to do what is right?</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Are you willing to do what is right,  right now?</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Are you willing to let the Bible determine what is right?</a:t>
            </a:r>
          </a:p>
        </p:txBody>
      </p:sp>
    </p:spTree>
    <p:extLst>
      <p:ext uri="{BB962C8B-B14F-4D97-AF65-F5344CB8AC3E}">
        <p14:creationId xmlns:p14="http://schemas.microsoft.com/office/powerpoint/2010/main" val="167469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C58B2B-40C4-5196-CAD5-F3A4AD88DDAF}"/>
              </a:ext>
            </a:extLst>
          </p:cNvPr>
          <p:cNvSpPr txBox="1"/>
          <p:nvPr/>
        </p:nvSpPr>
        <p:spPr>
          <a:xfrm>
            <a:off x="302005" y="268447"/>
            <a:ext cx="8271544" cy="1569660"/>
          </a:xfrm>
          <a:prstGeom prst="rect">
            <a:avLst/>
          </a:prstGeom>
          <a:noFill/>
        </p:spPr>
        <p:txBody>
          <a:bodyPr wrap="square" rtlCol="0">
            <a:spAutoFit/>
          </a:bodyPr>
          <a:lstStyle/>
          <a:p>
            <a:pPr algn="ctr"/>
            <a:r>
              <a:rPr lang="en-US" sz="4800" dirty="0">
                <a:solidFill>
                  <a:srgbClr val="0070C0"/>
                </a:solidFill>
              </a:rPr>
              <a:t>You are mistaken, not knowing the scriptures.   </a:t>
            </a:r>
            <a:r>
              <a:rPr lang="en-US" sz="4400" dirty="0">
                <a:solidFill>
                  <a:srgbClr val="0070C0"/>
                </a:solidFill>
              </a:rPr>
              <a:t>Matt.22:29</a:t>
            </a:r>
          </a:p>
        </p:txBody>
      </p:sp>
      <p:sp>
        <p:nvSpPr>
          <p:cNvPr id="4" name="TextBox 3">
            <a:extLst>
              <a:ext uri="{FF2B5EF4-FFF2-40B4-BE49-F238E27FC236}">
                <a16:creationId xmlns:a16="http://schemas.microsoft.com/office/drawing/2014/main" id="{7AB04861-1809-9F7E-DD1B-9C4D9028AA11}"/>
              </a:ext>
            </a:extLst>
          </p:cNvPr>
          <p:cNvSpPr txBox="1"/>
          <p:nvPr/>
        </p:nvSpPr>
        <p:spPr>
          <a:xfrm rot="10800000" flipH="1" flipV="1">
            <a:off x="494950" y="2280766"/>
            <a:ext cx="8330268" cy="4298613"/>
          </a:xfrm>
          <a:prstGeom prst="rect">
            <a:avLst/>
          </a:prstGeom>
          <a:noFill/>
        </p:spPr>
        <p:txBody>
          <a:bodyPr wrap="square" rtlCol="0">
            <a:spAutoFit/>
          </a:bodyPr>
          <a:lstStyle/>
          <a:p>
            <a:pPr marL="0" marR="0">
              <a:spcBef>
                <a:spcPts val="0"/>
              </a:spcBef>
              <a:spcAft>
                <a:spcPts val="1000"/>
              </a:spcAft>
            </a:pPr>
            <a:r>
              <a:rPr lang="en-US" sz="2400" b="1" u="sng" dirty="0">
                <a:solidFill>
                  <a:srgbClr val="0070C0"/>
                </a:solidFill>
                <a:effectLst/>
                <a:ea typeface="Calibri" panose="020F0502020204030204" pitchFamily="34" charset="0"/>
                <a:cs typeface="Times New Roman" panose="02020603050405020304" pitchFamily="18" charset="0"/>
              </a:rPr>
              <a:t>Matt. 22:29</a:t>
            </a:r>
            <a:r>
              <a:rPr lang="en-US" sz="2400" dirty="0">
                <a:solidFill>
                  <a:srgbClr val="0070C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Jesus answered and said to them, "You are mistaken, not knowing the Scriptures nor the power of God.  </a:t>
            </a:r>
          </a:p>
          <a:p>
            <a:pPr marL="0" marR="0">
              <a:spcBef>
                <a:spcPts val="0"/>
              </a:spcBef>
              <a:spcAft>
                <a:spcPts val="1000"/>
              </a:spcAft>
            </a:pPr>
            <a:endParaRPr lang="en-US" sz="1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b="1" u="sng" dirty="0">
                <a:solidFill>
                  <a:srgbClr val="0070C0"/>
                </a:solidFill>
                <a:effectLst/>
                <a:ea typeface="Calibri" panose="020F0502020204030204" pitchFamily="34" charset="0"/>
                <a:cs typeface="Times New Roman" panose="02020603050405020304" pitchFamily="18" charset="0"/>
              </a:rPr>
              <a:t>Hosea 4:6</a:t>
            </a:r>
            <a:r>
              <a:rPr lang="en-US" sz="2400" dirty="0">
                <a:solidFill>
                  <a:srgbClr val="0070C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My people are destroyed for lack of knowledge. Because you have rejected knowledge, I also will reject you from being priest for Me; Because you have forgotten the law of your God, I also will forget your children.</a:t>
            </a:r>
          </a:p>
          <a:p>
            <a:pPr marL="0" marR="0">
              <a:spcBef>
                <a:spcPts val="0"/>
              </a:spcBef>
              <a:spcAft>
                <a:spcPts val="1000"/>
              </a:spcAft>
            </a:pPr>
            <a:endParaRPr lang="en-US" sz="1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b="1" u="sng" dirty="0">
                <a:solidFill>
                  <a:srgbClr val="0070C0"/>
                </a:solidFill>
                <a:effectLst/>
                <a:ea typeface="Calibri" panose="020F0502020204030204" pitchFamily="34" charset="0"/>
                <a:cs typeface="Times New Roman" panose="02020603050405020304" pitchFamily="18" charset="0"/>
              </a:rPr>
              <a:t>Amos 8:11</a:t>
            </a:r>
            <a:r>
              <a:rPr lang="en-US" sz="2400" dirty="0">
                <a:solidFill>
                  <a:srgbClr val="0070C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"Behold, the days are coming," says the Lord GOD, "That I will send a famine on the land, Not a famine of bread, Nor a thirst for water, But of hearing the words of the LORD.</a:t>
            </a:r>
          </a:p>
        </p:txBody>
      </p:sp>
    </p:spTree>
    <p:extLst>
      <p:ext uri="{BB962C8B-B14F-4D97-AF65-F5344CB8AC3E}">
        <p14:creationId xmlns:p14="http://schemas.microsoft.com/office/powerpoint/2010/main" val="379036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42A4D1FF-06EB-23F7-765D-DC5BC1ED2C18}"/>
              </a:ext>
            </a:extLst>
          </p:cNvPr>
          <p:cNvSpPr txBox="1"/>
          <p:nvPr/>
        </p:nvSpPr>
        <p:spPr>
          <a:xfrm>
            <a:off x="459297" y="800601"/>
            <a:ext cx="4343400" cy="369332"/>
          </a:xfrm>
          <a:prstGeom prst="rect">
            <a:avLst/>
          </a:prstGeom>
          <a:noFill/>
        </p:spPr>
        <p:txBody>
          <a:bodyPr wrap="square" rtlCol="0">
            <a:spAutoFit/>
          </a:bodyPr>
          <a:lstStyle/>
          <a:p>
            <a:pPr algn="just"/>
            <a:r>
              <a:rPr lang="en-US" dirty="0">
                <a:latin typeface="Arial Black" panose="020B0A04020102020204" pitchFamily="34" charset="0"/>
              </a:rPr>
              <a:t>Mistaken- </a:t>
            </a:r>
          </a:p>
        </p:txBody>
      </p:sp>
      <p:pic>
        <p:nvPicPr>
          <p:cNvPr id="2" name="Picture 2" descr="woman reading bible shallow focus photography free image | Peakpx">
            <a:extLst>
              <a:ext uri="{FF2B5EF4-FFF2-40B4-BE49-F238E27FC236}">
                <a16:creationId xmlns:a16="http://schemas.microsoft.com/office/drawing/2014/main" id="{F7FD79B8-79E8-CFAC-6CDE-156D2DBE5F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53275" y="5503860"/>
            <a:ext cx="1981200" cy="13225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727186-E0B1-A3F2-539D-D74799211297}"/>
              </a:ext>
            </a:extLst>
          </p:cNvPr>
          <p:cNvSpPr txBox="1"/>
          <p:nvPr/>
        </p:nvSpPr>
        <p:spPr>
          <a:xfrm>
            <a:off x="447675" y="1169934"/>
            <a:ext cx="8381999" cy="5570756"/>
          </a:xfrm>
          <a:prstGeom prst="rect">
            <a:avLst/>
          </a:prstGeom>
          <a:noFill/>
        </p:spPr>
        <p:txBody>
          <a:bodyPr wrap="square" rtlCol="0">
            <a:spAutoFit/>
          </a:bodyPr>
          <a:lstStyle/>
          <a:p>
            <a:pPr algn="l" rtl="0"/>
            <a:r>
              <a:rPr lang="en-US" sz="2000" b="1" dirty="0">
                <a:latin typeface="Arial Black" panose="020B0A04020102020204" pitchFamily="34" charset="0"/>
              </a:rPr>
              <a:t>ERR</a:t>
            </a:r>
          </a:p>
          <a:p>
            <a:pPr algn="l" rtl="0"/>
            <a:r>
              <a:rPr lang="en-US" sz="2000" b="0" dirty="0"/>
              <a:t>1.</a:t>
            </a:r>
            <a:r>
              <a:rPr lang="en-US" sz="2000" b="1" dirty="0"/>
              <a:t> </a:t>
            </a:r>
            <a:r>
              <a:rPr lang="en-US" sz="2000" b="0" dirty="0" err="1"/>
              <a:t>planao</a:t>
            </a:r>
            <a:r>
              <a:rPr lang="en-US" sz="2000" b="0" dirty="0"/>
              <a:t> (</a:t>
            </a:r>
            <a:r>
              <a:rPr lang="el-GR" sz="2000" b="0" dirty="0"/>
              <a:t>πλανάω</a:t>
            </a:r>
            <a:r>
              <a:rPr lang="en-US" sz="2000" b="0" dirty="0"/>
              <a:t>,</a:t>
            </a:r>
            <a:r>
              <a:rPr lang="en-US" sz="2000" b="1" dirty="0"/>
              <a:t> </a:t>
            </a:r>
            <a:r>
              <a:rPr lang="en-US" sz="2000" b="0" dirty="0"/>
              <a:t>4105), in the active voice, signifies </a:t>
            </a:r>
            <a:r>
              <a:rPr lang="en-US" sz="2400" b="0" dirty="0"/>
              <a:t>“</a:t>
            </a:r>
            <a:r>
              <a:rPr lang="en-US" sz="2400" b="1" u="sng" dirty="0"/>
              <a:t>to cause to wander</a:t>
            </a:r>
            <a:r>
              <a:rPr lang="en-US" sz="2400" b="0" dirty="0"/>
              <a:t>, </a:t>
            </a:r>
            <a:r>
              <a:rPr lang="en-US" sz="2400" b="1" u="sng" dirty="0"/>
              <a:t>lead astray, deceive</a:t>
            </a:r>
            <a:r>
              <a:rPr lang="en-US" sz="2000" b="0" dirty="0"/>
              <a:t>”  in the passive voice, </a:t>
            </a:r>
            <a:r>
              <a:rPr lang="en-US" sz="2400" b="1" u="sng" dirty="0">
                <a:solidFill>
                  <a:srgbClr val="FF0000"/>
                </a:solidFill>
              </a:rPr>
              <a:t>“to be led astray, to </a:t>
            </a:r>
            <a:r>
              <a:rPr lang="en-US" sz="2000" b="1" u="sng" dirty="0">
                <a:solidFill>
                  <a:srgbClr val="FF0000"/>
                </a:solidFill>
              </a:rPr>
              <a:t>err.” </a:t>
            </a:r>
            <a:r>
              <a:rPr lang="en-US" sz="2000" b="0" dirty="0"/>
              <a:t>It is translated “err,” in</a:t>
            </a:r>
            <a:r>
              <a:rPr lang="en-US" sz="2000" b="1" dirty="0"/>
              <a:t> </a:t>
            </a:r>
            <a:r>
              <a:rPr lang="en-US" sz="2000" b="0" dirty="0"/>
              <a:t>Matt. 22:29;</a:t>
            </a:r>
            <a:r>
              <a:rPr lang="en-US" sz="2000" b="1" dirty="0"/>
              <a:t> </a:t>
            </a:r>
            <a:r>
              <a:rPr lang="en-US" sz="2000" b="0" dirty="0"/>
              <a:t>Mark 12:24,</a:t>
            </a:r>
            <a:r>
              <a:rPr lang="en-US" sz="2000" b="1" dirty="0"/>
              <a:t> </a:t>
            </a:r>
            <a:r>
              <a:rPr lang="en-US" sz="2000" b="0" dirty="0"/>
              <a:t>27;</a:t>
            </a:r>
            <a:r>
              <a:rPr lang="en-US" sz="2000" b="1" dirty="0"/>
              <a:t> </a:t>
            </a:r>
            <a:r>
              <a:rPr lang="en-US" sz="2000" b="0" dirty="0"/>
              <a:t>Heb. 3:10;</a:t>
            </a:r>
            <a:r>
              <a:rPr lang="en-US" sz="2000" b="1" dirty="0"/>
              <a:t> </a:t>
            </a:r>
            <a:r>
              <a:rPr lang="en-US" sz="2000" b="0" dirty="0"/>
              <a:t>Jas. 1:16 (</a:t>
            </a:r>
            <a:r>
              <a:rPr lang="en-US" sz="2000" b="0" dirty="0" err="1"/>
              <a:t>kjv</a:t>
            </a:r>
            <a:r>
              <a:rPr lang="en-US" sz="2000" b="0" dirty="0"/>
              <a:t>, “do not err,”</a:t>
            </a:r>
            <a:r>
              <a:rPr lang="en-US" sz="2000" b="1" dirty="0"/>
              <a:t> </a:t>
            </a:r>
            <a:r>
              <a:rPr lang="en-US" sz="2000" b="0" dirty="0" err="1"/>
              <a:t>rv</a:t>
            </a:r>
            <a:r>
              <a:rPr lang="en-US" sz="2000" b="0" dirty="0"/>
              <a:t>, “be not deceived”);</a:t>
            </a:r>
            <a:r>
              <a:rPr lang="en-US" sz="2000" b="1" dirty="0"/>
              <a:t> </a:t>
            </a:r>
            <a:r>
              <a:rPr lang="en-US" sz="2000" b="0" dirty="0"/>
              <a:t>5:19. </a:t>
            </a:r>
            <a:r>
              <a:rPr lang="en-US" sz="2400" b="1" u="sng" dirty="0">
                <a:solidFill>
                  <a:srgbClr val="FF0000"/>
                </a:solidFill>
              </a:rPr>
              <a:t>See deceive, seduce, wander, </a:t>
            </a:r>
            <a:r>
              <a:rPr lang="en-US" sz="2400" b="0" dirty="0"/>
              <a:t>.</a:t>
            </a:r>
          </a:p>
          <a:p>
            <a:pPr algn="l" rtl="0"/>
            <a:r>
              <a:rPr lang="en-US" sz="2000" dirty="0"/>
              <a:t>2. </a:t>
            </a:r>
            <a:r>
              <a:rPr lang="en-US" sz="2000" dirty="0" err="1"/>
              <a:t>apoplanao</a:t>
            </a:r>
            <a:r>
              <a:rPr lang="en-US" sz="2000" dirty="0"/>
              <a:t> (</a:t>
            </a:r>
            <a:r>
              <a:rPr lang="el-GR" sz="2000" dirty="0"/>
              <a:t>ἀποπλανάω</a:t>
            </a:r>
            <a:r>
              <a:rPr lang="en-US" sz="2000" dirty="0"/>
              <a:t>, 635), </a:t>
            </a:r>
            <a:r>
              <a:rPr lang="en-US" sz="2000" b="1" dirty="0"/>
              <a:t>“</a:t>
            </a:r>
            <a:r>
              <a:rPr lang="en-US" sz="2400" b="1" dirty="0"/>
              <a:t>to cause to wander away from, to lead astray</a:t>
            </a:r>
            <a:r>
              <a:rPr lang="en-US" sz="2000" b="1" dirty="0"/>
              <a:t> </a:t>
            </a:r>
            <a:r>
              <a:rPr lang="en-US" sz="2000" dirty="0"/>
              <a:t>from” (apo, “from,” and No. 1), is used metaphorically of leading into error, Mark 13:22, </a:t>
            </a:r>
            <a:r>
              <a:rPr lang="en-US" sz="2000" dirty="0" err="1"/>
              <a:t>kjv</a:t>
            </a:r>
            <a:r>
              <a:rPr lang="en-US" sz="2000" dirty="0"/>
              <a:t>, “seduce,” </a:t>
            </a:r>
            <a:r>
              <a:rPr lang="en-US" sz="2000" dirty="0" err="1"/>
              <a:t>rv</a:t>
            </a:r>
            <a:r>
              <a:rPr lang="en-US" sz="2000" dirty="0"/>
              <a:t> “lead astray”;  “have been led astray.” See seduce.¶ </a:t>
            </a:r>
          </a:p>
          <a:p>
            <a:pPr algn="l" rtl="0"/>
            <a:r>
              <a:rPr lang="en-US" sz="2000" dirty="0"/>
              <a:t>3. </a:t>
            </a:r>
            <a:r>
              <a:rPr lang="en-US" sz="2000" dirty="0" err="1"/>
              <a:t>astocheo</a:t>
            </a:r>
            <a:r>
              <a:rPr lang="en-US" sz="2000" dirty="0"/>
              <a:t> (</a:t>
            </a:r>
            <a:r>
              <a:rPr lang="el-GR" sz="2000" dirty="0"/>
              <a:t>ἀστοχέω</a:t>
            </a:r>
            <a:r>
              <a:rPr lang="en-US" sz="2000" dirty="0"/>
              <a:t>, 795), </a:t>
            </a:r>
            <a:r>
              <a:rPr lang="en-US" sz="2400" b="1" u="sng" dirty="0"/>
              <a:t>“to miss the mark, fail” </a:t>
            </a:r>
            <a:r>
              <a:rPr lang="en-US" sz="2000" dirty="0"/>
              <a:t>(a, negative, </a:t>
            </a:r>
            <a:r>
              <a:rPr lang="en-US" sz="2000" dirty="0" err="1"/>
              <a:t>stochos</a:t>
            </a:r>
            <a:r>
              <a:rPr lang="en-US" sz="2000" dirty="0"/>
              <a:t>, “a mark”), is used only in the Pastoral Epistles, 1 Tim. 1:6, </a:t>
            </a:r>
            <a:r>
              <a:rPr lang="en-US" sz="2400" dirty="0"/>
              <a:t>“</a:t>
            </a:r>
            <a:r>
              <a:rPr lang="en-US" sz="2400" b="1" u="sng" dirty="0"/>
              <a:t>having swerved</a:t>
            </a:r>
            <a:r>
              <a:rPr lang="en-US" sz="2400" dirty="0"/>
              <a:t>”; </a:t>
            </a:r>
            <a:r>
              <a:rPr lang="en-US" sz="2000" dirty="0"/>
              <a:t>6:21 and 2 Tim. 2:18, “have erred.” See swerve.¶</a:t>
            </a:r>
          </a:p>
          <a:p>
            <a:pPr lvl="1"/>
            <a:r>
              <a:rPr lang="en-US" sz="2000" dirty="0"/>
              <a:t> 					W. E. Vine, </a:t>
            </a:r>
          </a:p>
          <a:p>
            <a:pPr algn="l" rtl="0"/>
            <a:endParaRPr lang="en-US" dirty="0"/>
          </a:p>
          <a:p>
            <a:endParaRPr lang="en-US" b="0" i="0" u="none" strike="noStrike" baseline="0" dirty="0">
              <a:solidFill>
                <a:srgbClr val="0000FF"/>
              </a:solidFill>
              <a:hlinkClick r:id="rId3"/>
            </a:endParaRPr>
          </a:p>
        </p:txBody>
      </p:sp>
    </p:spTree>
    <p:extLst>
      <p:ext uri="{BB962C8B-B14F-4D97-AF65-F5344CB8AC3E}">
        <p14:creationId xmlns:p14="http://schemas.microsoft.com/office/powerpoint/2010/main" val="204320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F5C884E1-5FFC-A71B-7981-23A5B1CF5D70}"/>
              </a:ext>
            </a:extLst>
          </p:cNvPr>
          <p:cNvSpPr txBox="1"/>
          <p:nvPr/>
        </p:nvSpPr>
        <p:spPr>
          <a:xfrm>
            <a:off x="419100" y="3957889"/>
            <a:ext cx="8458200" cy="2190343"/>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Some people </a:t>
            </a:r>
            <a:r>
              <a:rPr lang="en-US" sz="3200" dirty="0">
                <a:effectLst/>
                <a:ea typeface="Calibri" panose="020F0502020204030204" pitchFamily="34" charset="0"/>
                <a:cs typeface="Times New Roman" panose="02020603050405020304" pitchFamily="18" charset="0"/>
              </a:rPr>
              <a:t>misunderstand the whole Bible.</a:t>
            </a:r>
          </a:p>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Some people </a:t>
            </a:r>
            <a:r>
              <a:rPr lang="en-US" sz="3200" dirty="0">
                <a:effectLst/>
                <a:ea typeface="Calibri" panose="020F0502020204030204" pitchFamily="34" charset="0"/>
                <a:cs typeface="Times New Roman" panose="02020603050405020304" pitchFamily="18" charset="0"/>
              </a:rPr>
              <a:t>misunderstand the Bible today. We need to help them clear up that misunderstanding</a:t>
            </a:r>
          </a:p>
        </p:txBody>
      </p:sp>
      <p:pic>
        <p:nvPicPr>
          <p:cNvPr id="2" name="Picture 1">
            <a:extLst>
              <a:ext uri="{FF2B5EF4-FFF2-40B4-BE49-F238E27FC236}">
                <a16:creationId xmlns:a16="http://schemas.microsoft.com/office/drawing/2014/main" id="{873FA576-6733-096C-9BCC-C07F9F1325AE}"/>
              </a:ext>
            </a:extLst>
          </p:cNvPr>
          <p:cNvPicPr>
            <a:picLocks noChangeAspect="1"/>
          </p:cNvPicPr>
          <p:nvPr/>
        </p:nvPicPr>
        <p:blipFill rotWithShape="1">
          <a:blip r:embed="rId2"/>
          <a:srcRect l="15649" t="36052" r="34345" b="14303"/>
          <a:stretch/>
        </p:blipFill>
        <p:spPr>
          <a:xfrm>
            <a:off x="409575" y="1271983"/>
            <a:ext cx="3261659" cy="1821446"/>
          </a:xfrm>
          <a:prstGeom prst="rect">
            <a:avLst/>
          </a:prstGeom>
        </p:spPr>
      </p:pic>
      <p:sp>
        <p:nvSpPr>
          <p:cNvPr id="6" name="TextBox 5">
            <a:extLst>
              <a:ext uri="{FF2B5EF4-FFF2-40B4-BE49-F238E27FC236}">
                <a16:creationId xmlns:a16="http://schemas.microsoft.com/office/drawing/2014/main" id="{82DF22C8-81B3-D9C0-F273-8F78F2DCDB0D}"/>
              </a:ext>
            </a:extLst>
          </p:cNvPr>
          <p:cNvSpPr txBox="1"/>
          <p:nvPr/>
        </p:nvSpPr>
        <p:spPr>
          <a:xfrm>
            <a:off x="3981451" y="1005629"/>
            <a:ext cx="4752974" cy="2554545"/>
          </a:xfrm>
          <a:prstGeom prst="rect">
            <a:avLst/>
          </a:prstGeom>
          <a:noFill/>
        </p:spPr>
        <p:txBody>
          <a:bodyPr wrap="square" rtlCol="0">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The Bible is the world's </a:t>
            </a:r>
            <a:r>
              <a:rPr lang="en-US" sz="3200" u="sng" dirty="0">
                <a:effectLst/>
                <a:ea typeface="Calibri" panose="020F0502020204030204" pitchFamily="34" charset="0"/>
                <a:cs typeface="Times New Roman" panose="02020603050405020304" pitchFamily="18" charset="0"/>
              </a:rPr>
              <a:t>most popular </a:t>
            </a:r>
            <a:r>
              <a:rPr lang="en-US" sz="3200" dirty="0">
                <a:effectLst/>
                <a:ea typeface="Calibri" panose="020F0502020204030204" pitchFamily="34" charset="0"/>
                <a:cs typeface="Times New Roman" panose="02020603050405020304" pitchFamily="18" charset="0"/>
              </a:rPr>
              <a:t>book, the world's </a:t>
            </a:r>
            <a:r>
              <a:rPr lang="en-US" sz="3200" u="sng" dirty="0">
                <a:effectLst/>
                <a:ea typeface="Calibri" panose="020F0502020204030204" pitchFamily="34" charset="0"/>
                <a:cs typeface="Times New Roman" panose="02020603050405020304" pitchFamily="18" charset="0"/>
              </a:rPr>
              <a:t>most influential </a:t>
            </a:r>
            <a:r>
              <a:rPr lang="en-US" sz="3200" dirty="0">
                <a:effectLst/>
                <a:ea typeface="Calibri" panose="020F0502020204030204" pitchFamily="34" charset="0"/>
                <a:cs typeface="Times New Roman" panose="02020603050405020304" pitchFamily="18" charset="0"/>
              </a:rPr>
              <a:t>book; yet it is the world's </a:t>
            </a:r>
            <a:r>
              <a:rPr lang="en-US" sz="3200" u="sng" dirty="0">
                <a:effectLst/>
                <a:ea typeface="Calibri" panose="020F0502020204030204" pitchFamily="34" charset="0"/>
                <a:cs typeface="Times New Roman" panose="02020603050405020304" pitchFamily="18" charset="0"/>
              </a:rPr>
              <a:t>most misunderstood </a:t>
            </a:r>
            <a:r>
              <a:rPr lang="en-US" sz="3200" dirty="0">
                <a:effectLst/>
                <a:ea typeface="Calibri" panose="020F0502020204030204" pitchFamily="34" charset="0"/>
                <a:cs typeface="Times New Roman" panose="02020603050405020304" pitchFamily="18" charset="0"/>
              </a:rPr>
              <a:t>book. </a:t>
            </a:r>
          </a:p>
        </p:txBody>
      </p:sp>
    </p:spTree>
    <p:extLst>
      <p:ext uri="{BB962C8B-B14F-4D97-AF65-F5344CB8AC3E}">
        <p14:creationId xmlns:p14="http://schemas.microsoft.com/office/powerpoint/2010/main" val="51480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9721C775-64B2-5185-C1B3-2ECA93E4E8E5}"/>
              </a:ext>
            </a:extLst>
          </p:cNvPr>
          <p:cNvSpPr txBox="1"/>
          <p:nvPr/>
        </p:nvSpPr>
        <p:spPr>
          <a:xfrm>
            <a:off x="390524" y="952500"/>
            <a:ext cx="8486775" cy="3221395"/>
          </a:xfrm>
          <a:prstGeom prst="rect">
            <a:avLst/>
          </a:prstGeom>
          <a:noFill/>
        </p:spPr>
        <p:txBody>
          <a:bodyPr wrap="square">
            <a:spAutoFit/>
          </a:bodyPr>
          <a:lstStyle/>
          <a:p>
            <a:pPr marL="0" marR="0">
              <a:spcBef>
                <a:spcPts val="0"/>
              </a:spcBef>
              <a:spcAft>
                <a:spcPts val="0"/>
              </a:spcAft>
            </a:pPr>
            <a:r>
              <a:rPr lang="en-US" sz="3200" b="1" dirty="0">
                <a:solidFill>
                  <a:srgbClr val="FF0000"/>
                </a:solidFill>
                <a:effectLst/>
                <a:ea typeface="Calibri" panose="020F0502020204030204" pitchFamily="34" charset="0"/>
                <a:cs typeface="Times New Roman" panose="02020603050405020304" pitchFamily="18" charset="0"/>
              </a:rPr>
              <a:t>(1) Some people misunderstand its </a:t>
            </a:r>
            <a:r>
              <a:rPr lang="en-US" sz="3200" b="1" u="sng" dirty="0">
                <a:solidFill>
                  <a:srgbClr val="FF0000"/>
                </a:solidFill>
                <a:effectLst/>
                <a:ea typeface="Calibri" panose="020F0502020204030204" pitchFamily="34" charset="0"/>
                <a:cs typeface="Times New Roman" panose="02020603050405020304" pitchFamily="18" charset="0"/>
              </a:rPr>
              <a:t>source.</a:t>
            </a:r>
            <a:endParaRPr lang="en-US" sz="3200" b="1" dirty="0">
              <a:solidFill>
                <a:srgbClr val="FF0000"/>
              </a:solidFill>
              <a:effectLst/>
              <a:ea typeface="Calibri" panose="020F0502020204030204" pitchFamily="34" charset="0"/>
              <a:cs typeface="Times New Roman" panose="02020603050405020304" pitchFamily="18" charset="0"/>
            </a:endParaRPr>
          </a:p>
          <a:p>
            <a:pPr marR="0">
              <a:spcBef>
                <a:spcPts val="0"/>
              </a:spcBef>
              <a:spcAft>
                <a:spcPts val="1000"/>
              </a:spcAft>
            </a:pPr>
            <a:r>
              <a:rPr lang="en-US" sz="2700" u="sng" dirty="0">
                <a:effectLst/>
                <a:ea typeface="Calibri" panose="020F0502020204030204" pitchFamily="34" charset="0"/>
                <a:cs typeface="Times New Roman" panose="02020603050405020304" pitchFamily="18" charset="0"/>
              </a:rPr>
              <a:t>They think it is a human book </a:t>
            </a:r>
            <a:r>
              <a:rPr lang="en-US" sz="2700" dirty="0">
                <a:effectLst/>
                <a:ea typeface="Calibri" panose="020F0502020204030204" pitchFamily="34" charset="0"/>
                <a:cs typeface="Times New Roman" panose="02020603050405020304" pitchFamily="18" charset="0"/>
              </a:rPr>
              <a:t>but the Bible is the inspired message of God.</a:t>
            </a:r>
          </a:p>
          <a:p>
            <a:pPr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2 Tim. 3:16,17 </a:t>
            </a:r>
            <a:r>
              <a:rPr lang="en-US" sz="2800" dirty="0">
                <a:effectLst/>
                <a:ea typeface="Calibri" panose="020F0502020204030204" pitchFamily="34" charset="0"/>
                <a:cs typeface="Times New Roman" panose="02020603050405020304" pitchFamily="18" charset="0"/>
              </a:rPr>
              <a:t> </a:t>
            </a:r>
            <a:r>
              <a:rPr lang="en-US" sz="2700" dirty="0">
                <a:effectLst/>
                <a:ea typeface="Calibri" panose="020F0502020204030204" pitchFamily="34" charset="0"/>
                <a:cs typeface="Times New Roman" panose="02020603050405020304" pitchFamily="18" charset="0"/>
              </a:rPr>
              <a:t>All Scripture is given by inspiration of God, and is profitable for doctrine, for reproof, for correction, for instruction in righteousness, 17 that the man of God may be complete, thoroughly equipped for every good work.</a:t>
            </a:r>
          </a:p>
        </p:txBody>
      </p:sp>
      <p:pic>
        <p:nvPicPr>
          <p:cNvPr id="2" name="Picture 2" descr="Man Reading the Bible · Free Stock Video">
            <a:extLst>
              <a:ext uri="{FF2B5EF4-FFF2-40B4-BE49-F238E27FC236}">
                <a16:creationId xmlns:a16="http://schemas.microsoft.com/office/drawing/2014/main" id="{7F97FC3E-F4DD-AE14-780E-EBC5B351D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584" y="4295775"/>
            <a:ext cx="3757215" cy="21153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3BC8B8-6753-D66F-1A30-36393531DD4B}"/>
              </a:ext>
            </a:extLst>
          </p:cNvPr>
          <p:cNvSpPr txBox="1"/>
          <p:nvPr/>
        </p:nvSpPr>
        <p:spPr>
          <a:xfrm>
            <a:off x="504824" y="4295775"/>
            <a:ext cx="4562475" cy="2275345"/>
          </a:xfrm>
          <a:prstGeom prst="rect">
            <a:avLst/>
          </a:prstGeom>
          <a:noFill/>
        </p:spPr>
        <p:txBody>
          <a:bodyPr wrap="square" rtlCol="0">
            <a:spAutoFit/>
          </a:bodyPr>
          <a:lstStyle/>
          <a:p>
            <a:pPr marL="0"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2 Pet. 1:21</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for prophecy never came by the will of man, but holy men of God spoke as they were moved by the Holy Spirit.</a:t>
            </a:r>
          </a:p>
        </p:txBody>
      </p:sp>
    </p:spTree>
    <p:extLst>
      <p:ext uri="{BB962C8B-B14F-4D97-AF65-F5344CB8AC3E}">
        <p14:creationId xmlns:p14="http://schemas.microsoft.com/office/powerpoint/2010/main" val="131125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33243B63-A095-D851-E4AE-AAD3920AE08D}"/>
              </a:ext>
            </a:extLst>
          </p:cNvPr>
          <p:cNvSpPr txBox="1"/>
          <p:nvPr/>
        </p:nvSpPr>
        <p:spPr>
          <a:xfrm>
            <a:off x="504825" y="1160547"/>
            <a:ext cx="8248650" cy="5529719"/>
          </a:xfrm>
          <a:prstGeom prst="rect">
            <a:avLst/>
          </a:prstGeom>
          <a:noFill/>
        </p:spPr>
        <p:txBody>
          <a:bodyPr wrap="square">
            <a:spAutoFit/>
          </a:bodyPr>
          <a:lstStyle/>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(2) Some misunderstand </a:t>
            </a:r>
            <a:r>
              <a:rPr lang="en-US" sz="3200" b="1" u="sng" dirty="0">
                <a:solidFill>
                  <a:srgbClr val="FF0000"/>
                </a:solidFill>
                <a:effectLst/>
                <a:ea typeface="Calibri" panose="020F0502020204030204" pitchFamily="34" charset="0"/>
                <a:cs typeface="Times New Roman" panose="02020603050405020304" pitchFamily="18" charset="0"/>
              </a:rPr>
              <a:t>the purpose of the Bible.</a:t>
            </a:r>
            <a:endParaRPr lang="en-US" sz="3200" b="1"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Some think it is a story book.</a:t>
            </a:r>
          </a:p>
          <a:p>
            <a:pPr marL="0" marR="0">
              <a:spcBef>
                <a:spcPts val="0"/>
              </a:spcBef>
              <a:spcAft>
                <a:spcPts val="1000"/>
              </a:spcAft>
            </a:pPr>
            <a:endParaRPr lang="en-US" sz="3200" dirty="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But it is here to furnish man                                       unto every good work.                                              </a:t>
            </a:r>
            <a:r>
              <a:rPr lang="en-US" sz="3200" b="1" dirty="0">
                <a:solidFill>
                  <a:srgbClr val="0070C0"/>
                </a:solidFill>
                <a:effectLst/>
                <a:ea typeface="Calibri" panose="020F0502020204030204" pitchFamily="34" charset="0"/>
                <a:cs typeface="Times New Roman" panose="02020603050405020304" pitchFamily="18" charset="0"/>
              </a:rPr>
              <a:t>2 Tim. 3:16,17</a:t>
            </a:r>
            <a:endParaRPr lang="en-US" sz="3200"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This is reasonable; because if there is a God - and there is,  then it is reasonable that He would give man a message of guidance and hope. </a:t>
            </a:r>
          </a:p>
        </p:txBody>
      </p:sp>
      <p:pic>
        <p:nvPicPr>
          <p:cNvPr id="2" name="Picture 2" descr="https://external-content.duckduckgo.com/iu/?u=https%3A%2F%2Ftse1.mm.bing.net%2Fth%3Fid%3DOIP.P92db4oKKN6u2kAtoA-pKAHaE8%26pid%3DApi&amp;f=1&amp;ipt=870b6bce244bf04a801b5f7316d813009926b1f679c3aa73678c1267f8b9ed6e&amp;ipo=images">
            <a:extLst>
              <a:ext uri="{FF2B5EF4-FFF2-40B4-BE49-F238E27FC236}">
                <a16:creationId xmlns:a16="http://schemas.microsoft.com/office/drawing/2014/main" id="{79AF2F87-F2D7-2BD5-5E8B-45C805B6B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144" y="2098899"/>
            <a:ext cx="3323886" cy="221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6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686C-57E8-7222-61B7-FA3EA0798EE1}"/>
              </a:ext>
            </a:extLst>
          </p:cNvPr>
          <p:cNvSpPr txBox="1"/>
          <p:nvPr/>
        </p:nvSpPr>
        <p:spPr>
          <a:xfrm>
            <a:off x="0" y="288758"/>
            <a:ext cx="9144000" cy="461665"/>
          </a:xfrm>
          <a:prstGeom prst="rect">
            <a:avLst/>
          </a:prstGeom>
          <a:noFill/>
        </p:spPr>
        <p:txBody>
          <a:bodyPr wrap="square" rtlCol="0">
            <a:spAutoFit/>
          </a:bodyPr>
          <a:lstStyle/>
          <a:p>
            <a:pPr algn="ctr"/>
            <a:r>
              <a:rPr lang="en-US" sz="2400" dirty="0">
                <a:solidFill>
                  <a:srgbClr val="0070C0"/>
                </a:solidFill>
              </a:rPr>
              <a:t>You Are Mistaken, Not Knowing The Scriptures   Matt 22:29</a:t>
            </a:r>
          </a:p>
        </p:txBody>
      </p:sp>
      <p:sp>
        <p:nvSpPr>
          <p:cNvPr id="4" name="TextBox 3">
            <a:extLst>
              <a:ext uri="{FF2B5EF4-FFF2-40B4-BE49-F238E27FC236}">
                <a16:creationId xmlns:a16="http://schemas.microsoft.com/office/drawing/2014/main" id="{38A4E272-33F0-4C40-053A-7E04026F039D}"/>
              </a:ext>
            </a:extLst>
          </p:cNvPr>
          <p:cNvSpPr txBox="1"/>
          <p:nvPr/>
        </p:nvSpPr>
        <p:spPr>
          <a:xfrm>
            <a:off x="466725" y="981075"/>
            <a:ext cx="8353425" cy="5227776"/>
          </a:xfrm>
          <a:prstGeom prst="rect">
            <a:avLst/>
          </a:prstGeom>
          <a:noFill/>
        </p:spPr>
        <p:txBody>
          <a:bodyPr wrap="square">
            <a:spAutoFit/>
          </a:bodyPr>
          <a:lstStyle/>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(3) Some misunderstand its </a:t>
            </a:r>
            <a:r>
              <a:rPr lang="en-US" sz="3200" b="1" u="sng" dirty="0">
                <a:solidFill>
                  <a:srgbClr val="FF0000"/>
                </a:solidFill>
                <a:effectLst/>
                <a:ea typeface="Calibri" panose="020F0502020204030204" pitchFamily="34" charset="0"/>
                <a:cs typeface="Times New Roman" panose="02020603050405020304" pitchFamily="18" charset="0"/>
              </a:rPr>
              <a:t>indestructibility. </a:t>
            </a:r>
            <a:endParaRPr lang="en-US" sz="3200" b="1"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Many have tried to destroy it.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But if every Bible should be destroyed, it could be reproduced easily from the thousands of other books which quote it. </a:t>
            </a:r>
          </a:p>
          <a:p>
            <a:pPr marL="0" marR="0">
              <a:spcBef>
                <a:spcPts val="0"/>
              </a:spcBef>
              <a:spcAft>
                <a:spcPts val="1000"/>
              </a:spcAft>
            </a:pPr>
            <a:r>
              <a:rPr lang="en-US" sz="3200" dirty="0">
                <a:solidFill>
                  <a:srgbClr val="0070C0"/>
                </a:solidFill>
                <a:effectLst/>
                <a:ea typeface="Calibri" panose="020F0502020204030204" pitchFamily="34" charset="0"/>
                <a:cs typeface="Times New Roman" panose="02020603050405020304" pitchFamily="18" charset="0"/>
              </a:rPr>
              <a:t>And if this were not possible, it still would not be destroyed.</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It would still appear                                                             at the judgment to face.</a:t>
            </a:r>
          </a:p>
        </p:txBody>
      </p:sp>
      <p:pic>
        <p:nvPicPr>
          <p:cNvPr id="2" name="Picture 2" descr="woman reading bible shallow focus photography free image | Peakpx">
            <a:extLst>
              <a:ext uri="{FF2B5EF4-FFF2-40B4-BE49-F238E27FC236}">
                <a16:creationId xmlns:a16="http://schemas.microsoft.com/office/drawing/2014/main" id="{F26A561D-B63D-5A28-B61A-DCA7F77F34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48325" y="4629917"/>
            <a:ext cx="2905125" cy="193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60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344</TotalTime>
  <Words>2578</Words>
  <Application>Microsoft Office PowerPoint</Application>
  <PresentationFormat>On-screen Show (4:3)</PresentationFormat>
  <Paragraphs>157</Paragraphs>
  <Slides>30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Aharoni</vt:lpstr>
      <vt:lpstr>Arial</vt:lpstr>
      <vt:lpstr>Arial Black</vt:lpstr>
      <vt:lpstr>Arial Unicode MS</vt:lpstr>
      <vt:lpstr>Calibri</vt:lpstr>
      <vt:lpstr>Calibri Light</vt:lpstr>
      <vt:lpstr>Ink Free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2023-09-05T09:58:27Z</dcterms:created>
  <dcterms:modified xsi:type="dcterms:W3CDTF">2023-10-23T11:27:51Z</dcterms:modified>
</cp:coreProperties>
</file>