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65" r:id="rId4"/>
    <p:sldId id="266" r:id="rId5"/>
    <p:sldId id="267" r:id="rId6"/>
    <p:sldId id="268" r:id="rId7"/>
    <p:sldId id="269" r:id="rId8"/>
    <p:sldId id="276" r:id="rId9"/>
    <p:sldId id="279" r:id="rId10"/>
    <p:sldId id="281" r:id="rId11"/>
    <p:sldId id="280" r:id="rId12"/>
    <p:sldId id="259" r:id="rId13"/>
    <p:sldId id="274" r:id="rId14"/>
    <p:sldId id="273" r:id="rId15"/>
    <p:sldId id="272" r:id="rId16"/>
    <p:sldId id="271" r:id="rId17"/>
    <p:sldId id="275" r:id="rId18"/>
    <p:sldId id="270" r:id="rId19"/>
    <p:sldId id="278"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uLHHxr6aSc/iwUzeMvwkQ==" hashData="bqsZDh+HAui8Z1XfMnPabrRIEbrgXLARmdHNCQhLDK+m4F+KlqgD1Pw+6oejP0iwW4WQ78UFLx6zOXgyAV35Z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4" d="100"/>
          <a:sy n="114" d="100"/>
        </p:scale>
        <p:origin x="1560"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79F785-04E7-4D97-B225-77FE083D76C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424349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9F785-04E7-4D97-B225-77FE083D76C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215657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9F785-04E7-4D97-B225-77FE083D76C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309347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ED509B-EA80-4A7E-BDA2-CC473EB6E147}" type="slidenum">
              <a:rPr lang="en-US"/>
              <a:pPr>
                <a:defRPr/>
              </a:pPr>
              <a:t>‹#›</a:t>
            </a:fld>
            <a:endParaRPr lang="en-US" dirty="0"/>
          </a:p>
        </p:txBody>
      </p:sp>
    </p:spTree>
    <p:extLst>
      <p:ext uri="{BB962C8B-B14F-4D97-AF65-F5344CB8AC3E}">
        <p14:creationId xmlns:p14="http://schemas.microsoft.com/office/powerpoint/2010/main" val="79855318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21903C-B440-45A8-AA75-F150F4A95D7F}" type="slidenum">
              <a:rPr lang="en-US"/>
              <a:pPr>
                <a:defRPr/>
              </a:pPr>
              <a:t>‹#›</a:t>
            </a:fld>
            <a:endParaRPr lang="en-US" dirty="0"/>
          </a:p>
        </p:txBody>
      </p:sp>
    </p:spTree>
    <p:extLst>
      <p:ext uri="{BB962C8B-B14F-4D97-AF65-F5344CB8AC3E}">
        <p14:creationId xmlns:p14="http://schemas.microsoft.com/office/powerpoint/2010/main" val="44497446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1481C3-A735-4902-934F-A4E4B0379E94}" type="slidenum">
              <a:rPr lang="en-US"/>
              <a:pPr>
                <a:defRPr/>
              </a:pPr>
              <a:t>‹#›</a:t>
            </a:fld>
            <a:endParaRPr lang="en-US" dirty="0"/>
          </a:p>
        </p:txBody>
      </p:sp>
    </p:spTree>
    <p:extLst>
      <p:ext uri="{BB962C8B-B14F-4D97-AF65-F5344CB8AC3E}">
        <p14:creationId xmlns:p14="http://schemas.microsoft.com/office/powerpoint/2010/main" val="267831215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4A0EBE5-C226-4758-8B7B-40A46D460087}" type="slidenum">
              <a:rPr lang="en-US"/>
              <a:pPr>
                <a:defRPr/>
              </a:pPr>
              <a:t>‹#›</a:t>
            </a:fld>
            <a:endParaRPr lang="en-US" dirty="0"/>
          </a:p>
        </p:txBody>
      </p:sp>
    </p:spTree>
    <p:extLst>
      <p:ext uri="{BB962C8B-B14F-4D97-AF65-F5344CB8AC3E}">
        <p14:creationId xmlns:p14="http://schemas.microsoft.com/office/powerpoint/2010/main" val="114781891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C2F66E1-C22C-49D0-B535-5D005CC8E653}" type="slidenum">
              <a:rPr lang="en-US"/>
              <a:pPr>
                <a:defRPr/>
              </a:pPr>
              <a:t>‹#›</a:t>
            </a:fld>
            <a:endParaRPr lang="en-US" dirty="0"/>
          </a:p>
        </p:txBody>
      </p:sp>
    </p:spTree>
    <p:extLst>
      <p:ext uri="{BB962C8B-B14F-4D97-AF65-F5344CB8AC3E}">
        <p14:creationId xmlns:p14="http://schemas.microsoft.com/office/powerpoint/2010/main" val="256710756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84E409F-1BF3-493E-BE9B-556135A1B8DF}" type="slidenum">
              <a:rPr lang="en-US"/>
              <a:pPr>
                <a:defRPr/>
              </a:pPr>
              <a:t>‹#›</a:t>
            </a:fld>
            <a:endParaRPr lang="en-US" dirty="0"/>
          </a:p>
        </p:txBody>
      </p:sp>
    </p:spTree>
    <p:extLst>
      <p:ext uri="{BB962C8B-B14F-4D97-AF65-F5344CB8AC3E}">
        <p14:creationId xmlns:p14="http://schemas.microsoft.com/office/powerpoint/2010/main" val="352851726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ADCC8AA-8F8B-4C4C-965B-2449733D9FDC}" type="slidenum">
              <a:rPr lang="en-US"/>
              <a:pPr>
                <a:defRPr/>
              </a:pPr>
              <a:t>‹#›</a:t>
            </a:fld>
            <a:endParaRPr lang="en-US" dirty="0"/>
          </a:p>
        </p:txBody>
      </p:sp>
    </p:spTree>
    <p:extLst>
      <p:ext uri="{BB962C8B-B14F-4D97-AF65-F5344CB8AC3E}">
        <p14:creationId xmlns:p14="http://schemas.microsoft.com/office/powerpoint/2010/main" val="358981844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6D24C7-2E3C-47B7-82E7-111E2CA89B0B}" type="slidenum">
              <a:rPr lang="en-US"/>
              <a:pPr>
                <a:defRPr/>
              </a:pPr>
              <a:t>‹#›</a:t>
            </a:fld>
            <a:endParaRPr lang="en-US" dirty="0"/>
          </a:p>
        </p:txBody>
      </p:sp>
    </p:spTree>
    <p:extLst>
      <p:ext uri="{BB962C8B-B14F-4D97-AF65-F5344CB8AC3E}">
        <p14:creationId xmlns:p14="http://schemas.microsoft.com/office/powerpoint/2010/main" val="32619215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9F785-04E7-4D97-B225-77FE083D76C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3646138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004F35C-FB88-44CA-A9CC-16F094DCA427}" type="slidenum">
              <a:rPr lang="en-US"/>
              <a:pPr>
                <a:defRPr/>
              </a:pPr>
              <a:t>‹#›</a:t>
            </a:fld>
            <a:endParaRPr lang="en-US" dirty="0"/>
          </a:p>
        </p:txBody>
      </p:sp>
    </p:spTree>
    <p:extLst>
      <p:ext uri="{BB962C8B-B14F-4D97-AF65-F5344CB8AC3E}">
        <p14:creationId xmlns:p14="http://schemas.microsoft.com/office/powerpoint/2010/main" val="346307502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40CEAD-3DD2-454E-97AB-5DA5936B39C7}" type="slidenum">
              <a:rPr lang="en-US"/>
              <a:pPr>
                <a:defRPr/>
              </a:pPr>
              <a:t>‹#›</a:t>
            </a:fld>
            <a:endParaRPr lang="en-US" dirty="0"/>
          </a:p>
        </p:txBody>
      </p:sp>
    </p:spTree>
    <p:extLst>
      <p:ext uri="{BB962C8B-B14F-4D97-AF65-F5344CB8AC3E}">
        <p14:creationId xmlns:p14="http://schemas.microsoft.com/office/powerpoint/2010/main" val="351840029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B0CA95B-CAFD-4E8C-9EE4-5DEDBC40FE8D}" type="slidenum">
              <a:rPr lang="en-US"/>
              <a:pPr>
                <a:defRPr/>
              </a:pPr>
              <a:t>‹#›</a:t>
            </a:fld>
            <a:endParaRPr lang="en-US" dirty="0"/>
          </a:p>
        </p:txBody>
      </p:sp>
    </p:spTree>
    <p:extLst>
      <p:ext uri="{BB962C8B-B14F-4D97-AF65-F5344CB8AC3E}">
        <p14:creationId xmlns:p14="http://schemas.microsoft.com/office/powerpoint/2010/main" val="293754909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79F785-04E7-4D97-B225-77FE083D76C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265787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9F785-04E7-4D97-B225-77FE083D76C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400817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79F785-04E7-4D97-B225-77FE083D76CF}"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284060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9F785-04E7-4D97-B225-77FE083D76CF}"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280332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9F785-04E7-4D97-B225-77FE083D76CF}"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155988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9F785-04E7-4D97-B225-77FE083D76C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334722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9F785-04E7-4D97-B225-77FE083D76C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E5E1F-F0B7-44E2-8AAA-83BED28E1BA9}" type="slidenum">
              <a:rPr lang="en-US" smtClean="0"/>
              <a:t>‹#›</a:t>
            </a:fld>
            <a:endParaRPr lang="en-US"/>
          </a:p>
        </p:txBody>
      </p:sp>
    </p:spTree>
    <p:extLst>
      <p:ext uri="{BB962C8B-B14F-4D97-AF65-F5344CB8AC3E}">
        <p14:creationId xmlns:p14="http://schemas.microsoft.com/office/powerpoint/2010/main" val="399231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9F785-04E7-4D97-B225-77FE083D76CF}"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E5E1F-F0B7-44E2-8AAA-83BED28E1BA9}" type="slidenum">
              <a:rPr lang="en-US" smtClean="0"/>
              <a:t>‹#›</a:t>
            </a:fld>
            <a:endParaRPr lang="en-US"/>
          </a:p>
        </p:txBody>
      </p:sp>
    </p:spTree>
    <p:extLst>
      <p:ext uri="{BB962C8B-B14F-4D97-AF65-F5344CB8AC3E}">
        <p14:creationId xmlns:p14="http://schemas.microsoft.com/office/powerpoint/2010/main" val="423660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B27B073-6917-4F80-8FDE-C5AB9BA42517}" type="slidenum">
              <a:rPr lang="en-US"/>
              <a:pPr>
                <a:defRPr/>
              </a:pPr>
              <a:t>‹#›</a:t>
            </a:fld>
            <a:endParaRPr lang="en-US" dirty="0"/>
          </a:p>
        </p:txBody>
      </p:sp>
    </p:spTree>
    <p:extLst>
      <p:ext uri="{BB962C8B-B14F-4D97-AF65-F5344CB8AC3E}">
        <p14:creationId xmlns:p14="http://schemas.microsoft.com/office/powerpoint/2010/main" val="689996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ws-f1a1767e4b5c45ddb1d1635a4641d10e?ref=Bible.Ne4.7&amp;off=1788&amp;ctx=ed+in+these+verses%3a%0a~%E2%80%9CThis+was+a+very+cr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ef.ly/logosres/ws-f1a1767e4b5c45ddb1d1635a4641d10e?ref=Bible.Ne4.7&amp;off=2204&amp;ctx=d+the+situation.%E2%80%9D12%0a~%E2%80%9CNote+the+manner+i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ws-f1a1767e4b5c45ddb1d1635a4641d10e?ref=Bible.Ne4.7&amp;off=2709&amp;ctx=upon+the+situation.+~(7)+He+kept+a+trump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rusalem wall | On the outer perimeter of Old Jerusalem. | JD Lasica ..."/>
          <p:cNvPicPr>
            <a:picLocks noChangeAspect="1" noChangeArrowheads="1"/>
          </p:cNvPicPr>
          <p:nvPr/>
        </p:nvPicPr>
        <p:blipFill rotWithShape="1">
          <a:blip r:embed="rId2">
            <a:extLst>
              <a:ext uri="{28A0092B-C50C-407E-A947-70E740481C1C}">
                <a14:useLocalDpi xmlns:a14="http://schemas.microsoft.com/office/drawing/2010/main" val="0"/>
              </a:ext>
            </a:extLst>
          </a:blip>
          <a:srcRect l="5654"/>
          <a:stretch/>
        </p:blipFill>
        <p:spPr bwMode="auto">
          <a:xfrm>
            <a:off x="-89647" y="-26893"/>
            <a:ext cx="9233647" cy="68848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users\sheila\desktop\bible study\ultimate royality free\1-bib pics-ot\nehemiah\Rebuilds walls\Rebuilding_walls.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206188" y="3136528"/>
            <a:ext cx="3254189" cy="3389781"/>
          </a:xfrm>
          <a:prstGeom prst="rect">
            <a:avLst/>
          </a:prstGeom>
          <a:ln w="127000" cap="sq">
            <a:solidFill>
              <a:srgbClr val="000000"/>
            </a:solidFill>
            <a:miter lim="800000"/>
          </a:ln>
          <a:effectLst/>
        </p:spPr>
      </p:pic>
      <p:sp>
        <p:nvSpPr>
          <p:cNvPr id="3" name="Rectangle 2"/>
          <p:cNvSpPr/>
          <p:nvPr/>
        </p:nvSpPr>
        <p:spPr>
          <a:xfrm>
            <a:off x="-89647" y="-26893"/>
            <a:ext cx="9233647" cy="688489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929" y="35860"/>
            <a:ext cx="6902824" cy="2308324"/>
          </a:xfrm>
          <a:prstGeom prst="rect">
            <a:avLst/>
          </a:prstGeom>
          <a:noFill/>
        </p:spPr>
        <p:txBody>
          <a:bodyPr wrap="square" rtlCol="0">
            <a:spAutoFit/>
          </a:bodyPr>
          <a:lstStyle/>
          <a:p>
            <a:r>
              <a:rPr lang="en-US" sz="5400" dirty="0"/>
              <a:t>Workers</a:t>
            </a:r>
          </a:p>
          <a:p>
            <a:r>
              <a:rPr lang="en-US" sz="5400" dirty="0"/>
              <a:t>And Weapons</a:t>
            </a:r>
          </a:p>
          <a:p>
            <a:endParaRPr lang="en-US" sz="3600" dirty="0"/>
          </a:p>
        </p:txBody>
      </p:sp>
      <p:sp>
        <p:nvSpPr>
          <p:cNvPr id="5" name="TextBox 4"/>
          <p:cNvSpPr txBox="1"/>
          <p:nvPr/>
        </p:nvSpPr>
        <p:spPr>
          <a:xfrm>
            <a:off x="0" y="1604681"/>
            <a:ext cx="2501153" cy="861774"/>
          </a:xfrm>
          <a:prstGeom prst="rect">
            <a:avLst/>
          </a:prstGeom>
          <a:noFill/>
        </p:spPr>
        <p:txBody>
          <a:bodyPr wrap="square" rtlCol="0">
            <a:spAutoFit/>
          </a:bodyPr>
          <a:lstStyle/>
          <a:p>
            <a:r>
              <a:rPr lang="en-US" sz="3200" dirty="0"/>
              <a:t>Neh. 4:12-23</a:t>
            </a:r>
          </a:p>
          <a:p>
            <a:endParaRPr lang="en-US" dirty="0"/>
          </a:p>
        </p:txBody>
      </p:sp>
    </p:spTree>
    <p:extLst>
      <p:ext uri="{BB962C8B-B14F-4D97-AF65-F5344CB8AC3E}">
        <p14:creationId xmlns:p14="http://schemas.microsoft.com/office/powerpoint/2010/main" val="31097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8541" y="1461247"/>
            <a:ext cx="7180729" cy="4524315"/>
          </a:xfrm>
          <a:prstGeom prst="rect">
            <a:avLst/>
          </a:prstGeom>
          <a:noFill/>
        </p:spPr>
        <p:txBody>
          <a:bodyPr wrap="square" rtlCol="0">
            <a:spAutoFit/>
          </a:bodyPr>
          <a:lstStyle/>
          <a:p>
            <a:r>
              <a:rPr lang="en-US" sz="3600" i="1" dirty="0"/>
              <a:t>“We prayed … and set a watch” (Neh. 4:9). </a:t>
            </a:r>
          </a:p>
          <a:p>
            <a:r>
              <a:rPr lang="en-US" sz="3600" b="1" dirty="0"/>
              <a:t>Prayer to God does not eliminate the need for Christians to be alert and prepared to face emergencies. </a:t>
            </a:r>
            <a:r>
              <a:rPr lang="en-US" sz="3600" b="1" dirty="0">
                <a:solidFill>
                  <a:srgbClr val="FF0000"/>
                </a:solidFill>
              </a:rPr>
              <a:t>The old song from World War II, was, Praise the Lord, and Pass the Ammunition.</a:t>
            </a:r>
          </a:p>
        </p:txBody>
      </p:sp>
    </p:spTree>
    <p:extLst>
      <p:ext uri="{BB962C8B-B14F-4D97-AF65-F5344CB8AC3E}">
        <p14:creationId xmlns:p14="http://schemas.microsoft.com/office/powerpoint/2010/main" val="139713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5361981"/>
          </a:xfrm>
          <a:prstGeom prst="rect">
            <a:avLst/>
          </a:prstGeom>
        </p:spPr>
        <p:txBody>
          <a:bodyPr wrap="square">
            <a:spAutoFit/>
          </a:bodyPr>
          <a:lstStyle/>
          <a:p>
            <a:pPr>
              <a:lnSpc>
                <a:spcPct val="150000"/>
              </a:lnSpc>
            </a:pPr>
            <a:r>
              <a:rPr lang="en-US" sz="3600" b="1" dirty="0">
                <a:ea typeface="Times New Roman" panose="02020603050405020304" pitchFamily="18" charset="0"/>
                <a:cs typeface="Times New Roman" panose="02020603050405020304" pitchFamily="18" charset="0"/>
              </a:rPr>
              <a:t>1. The Workers’ Position. </a:t>
            </a:r>
          </a:p>
          <a:p>
            <a:pPr>
              <a:lnSpc>
                <a:spcPct val="150000"/>
              </a:lnSpc>
            </a:pPr>
            <a:endParaRPr lang="en-US" dirty="0"/>
          </a:p>
          <a:p>
            <a:pPr>
              <a:spcAft>
                <a:spcPts val="1000"/>
              </a:spcAft>
            </a:pPr>
            <a:r>
              <a:rPr lang="en-US" sz="3200" dirty="0">
                <a:latin typeface="Calibri" panose="020F0502020204030204" pitchFamily="34" charset="0"/>
              </a:rPr>
              <a:t>Nehemiah 4:13 </a:t>
            </a:r>
          </a:p>
          <a:p>
            <a:pPr indent="228600"/>
            <a:r>
              <a:rPr lang="en-US" sz="3200" baseline="30000" dirty="0">
                <a:latin typeface="Calibri" panose="020F0502020204030204" pitchFamily="34" charset="0"/>
              </a:rPr>
              <a:t>13 </a:t>
            </a:r>
            <a:r>
              <a:rPr lang="en-US" sz="3200" dirty="0">
                <a:latin typeface="Calibri" panose="020F0502020204030204" pitchFamily="34" charset="0"/>
              </a:rPr>
              <a:t>Therefore I positioned </a:t>
            </a:r>
            <a:r>
              <a:rPr lang="en-US" sz="3200" i="1" dirty="0">
                <a:latin typeface="Calibri" panose="020F0502020204030204" pitchFamily="34" charset="0"/>
              </a:rPr>
              <a:t>men</a:t>
            </a:r>
            <a:r>
              <a:rPr lang="en-US" sz="3200" dirty="0">
                <a:latin typeface="Calibri" panose="020F0502020204030204" pitchFamily="34" charset="0"/>
              </a:rPr>
              <a:t> behind the lower parts of the wall, at the openings; and I set the people according to their families, with their swords, their spears, and their bows. </a:t>
            </a:r>
          </a:p>
          <a:p>
            <a:pPr>
              <a:lnSpc>
                <a:spcPct val="150000"/>
              </a:lnSpc>
            </a:pPr>
            <a:endParaRPr lang="en-US" dirty="0"/>
          </a:p>
          <a:p>
            <a:r>
              <a:rPr lang="en-US" b="1" dirty="0"/>
              <a:t> </a:t>
            </a:r>
            <a:endParaRPr lang="en-US" dirty="0"/>
          </a:p>
          <a:p>
            <a:pPr>
              <a:lnSpc>
                <a:spcPct val="115000"/>
              </a:lnSpc>
            </a:pPr>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66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5726183"/>
          </a:xfrm>
          <a:prstGeom prst="rect">
            <a:avLst/>
          </a:prstGeom>
        </p:spPr>
        <p:txBody>
          <a:bodyPr wrap="square">
            <a:spAutoFit/>
          </a:bodyPr>
          <a:lstStyle/>
          <a:p>
            <a:pPr>
              <a:lnSpc>
                <a:spcPct val="150000"/>
              </a:lnSpc>
            </a:pPr>
            <a:r>
              <a:rPr lang="en-US" sz="3600" b="1" dirty="0">
                <a:solidFill>
                  <a:srgbClr val="FF0000"/>
                </a:solidFill>
              </a:rPr>
              <a:t>2. The Workers’ Privilege. </a:t>
            </a:r>
          </a:p>
          <a:p>
            <a:pPr>
              <a:lnSpc>
                <a:spcPct val="150000"/>
              </a:lnSpc>
            </a:pPr>
            <a:endParaRPr lang="en-US" dirty="0"/>
          </a:p>
          <a:p>
            <a:r>
              <a:rPr lang="en-US" sz="3200" dirty="0"/>
              <a:t>Nehemiah 4:14  </a:t>
            </a:r>
          </a:p>
          <a:p>
            <a:r>
              <a:rPr lang="en-US" sz="3200" baseline="30000" dirty="0"/>
              <a:t>14 </a:t>
            </a:r>
            <a:r>
              <a:rPr lang="en-US" sz="3200" dirty="0"/>
              <a:t>And I looked, and arose and said to the nobles, to the leaders, and to the rest of the people, “Do not be afraid of them. Remember the Lord, great and awesome, and fight for your brethren, your sons, your daughters, your wives, and your houses.” </a:t>
            </a:r>
          </a:p>
          <a:p>
            <a:pPr>
              <a:lnSpc>
                <a:spcPct val="150000"/>
              </a:lnSpc>
            </a:pPr>
            <a:endParaRPr lang="en-US" dirty="0"/>
          </a:p>
          <a:p>
            <a:r>
              <a:rPr lang="en-US" b="1" dirty="0"/>
              <a:t> </a:t>
            </a:r>
            <a:endParaRPr lang="en-US" dirty="0"/>
          </a:p>
          <a:p>
            <a:pPr>
              <a:lnSpc>
                <a:spcPct val="115000"/>
              </a:lnSpc>
            </a:pPr>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77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5361981"/>
          </a:xfrm>
          <a:prstGeom prst="rect">
            <a:avLst/>
          </a:prstGeom>
        </p:spPr>
        <p:txBody>
          <a:bodyPr wrap="square">
            <a:spAutoFit/>
          </a:bodyPr>
          <a:lstStyle/>
          <a:p>
            <a:pPr>
              <a:lnSpc>
                <a:spcPct val="150000"/>
              </a:lnSpc>
            </a:pPr>
            <a:r>
              <a:rPr lang="en-US" sz="3600" b="1" dirty="0">
                <a:solidFill>
                  <a:srgbClr val="0070C0"/>
                </a:solidFill>
              </a:rPr>
              <a:t>3. The Workers’ Encouragement. </a:t>
            </a:r>
          </a:p>
          <a:p>
            <a:pPr>
              <a:lnSpc>
                <a:spcPct val="150000"/>
              </a:lnSpc>
            </a:pPr>
            <a:endParaRPr lang="en-US" dirty="0"/>
          </a:p>
          <a:p>
            <a:pPr>
              <a:spcAft>
                <a:spcPts val="1000"/>
              </a:spcAft>
            </a:pPr>
            <a:r>
              <a:rPr lang="en-US" sz="3200" dirty="0">
                <a:latin typeface="Calibri" panose="020F0502020204030204" pitchFamily="34" charset="0"/>
              </a:rPr>
              <a:t>Nehemiah 4:15  </a:t>
            </a:r>
          </a:p>
          <a:p>
            <a:pPr indent="228600"/>
            <a:r>
              <a:rPr lang="en-US" sz="3200" baseline="30000" dirty="0">
                <a:latin typeface="Calibri" panose="020F0502020204030204" pitchFamily="34" charset="0"/>
              </a:rPr>
              <a:t>15 </a:t>
            </a:r>
            <a:r>
              <a:rPr lang="en-US" sz="3200" dirty="0">
                <a:latin typeface="Calibri" panose="020F0502020204030204" pitchFamily="34" charset="0"/>
              </a:rPr>
              <a:t>And it happened, when our enemies heard that it was known to us, and </a:t>
            </a:r>
            <a:r>
              <a:rPr lang="en-US" sz="3200" i="1" dirty="0">
                <a:latin typeface="Calibri" panose="020F0502020204030204" pitchFamily="34" charset="0"/>
              </a:rPr>
              <a:t>that</a:t>
            </a:r>
            <a:r>
              <a:rPr lang="en-US" sz="3200" dirty="0">
                <a:latin typeface="Calibri" panose="020F0502020204030204" pitchFamily="34" charset="0"/>
              </a:rPr>
              <a:t> God had brought their plot to nothing, that all of us returned to the wall, everyone to his work. </a:t>
            </a:r>
          </a:p>
          <a:p>
            <a:pPr>
              <a:lnSpc>
                <a:spcPct val="150000"/>
              </a:lnSpc>
            </a:pPr>
            <a:endParaRPr lang="en-US" dirty="0"/>
          </a:p>
          <a:p>
            <a:r>
              <a:rPr lang="en-US" b="1" dirty="0"/>
              <a:t> </a:t>
            </a:r>
            <a:endParaRPr lang="en-US" dirty="0"/>
          </a:p>
          <a:p>
            <a:pPr>
              <a:lnSpc>
                <a:spcPct val="115000"/>
              </a:lnSpc>
            </a:pPr>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272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3652282"/>
          </a:xfrm>
          <a:prstGeom prst="rect">
            <a:avLst/>
          </a:prstGeom>
        </p:spPr>
        <p:txBody>
          <a:bodyPr wrap="square">
            <a:spAutoFit/>
          </a:bodyPr>
          <a:lstStyle/>
          <a:p>
            <a:pPr>
              <a:lnSpc>
                <a:spcPct val="150000"/>
              </a:lnSpc>
            </a:pPr>
            <a:r>
              <a:rPr lang="en-US" sz="3600" b="1" dirty="0">
                <a:ea typeface="Times New Roman" panose="02020603050405020304" pitchFamily="18" charset="0"/>
              </a:rPr>
              <a:t>4. The Workers’ Weapons. </a:t>
            </a:r>
          </a:p>
          <a:p>
            <a:pPr>
              <a:lnSpc>
                <a:spcPct val="150000"/>
              </a:lnSpc>
            </a:pPr>
            <a:endParaRPr lang="en-US" dirty="0"/>
          </a:p>
          <a:p>
            <a:pPr>
              <a:spcAft>
                <a:spcPts val="1000"/>
              </a:spcAf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rPr>
              <a:t>Nehemiah 4:18  </a:t>
            </a:r>
          </a:p>
          <a:p>
            <a:r>
              <a:rPr lang="en-US" sz="3200" baseline="30000" dirty="0">
                <a:latin typeface="Calibri" panose="020F0502020204030204" pitchFamily="34" charset="0"/>
              </a:rPr>
              <a:t>18 </a:t>
            </a:r>
            <a:r>
              <a:rPr lang="en-US" sz="3200" dirty="0">
                <a:latin typeface="Calibri" panose="020F0502020204030204" pitchFamily="34" charset="0"/>
              </a:rPr>
              <a:t>Every one of the builders had his sword girded at his side as he built. And the one who sounded the trumpet </a:t>
            </a:r>
            <a:r>
              <a:rPr lang="en-US" sz="3200" i="1" dirty="0">
                <a:latin typeface="Calibri" panose="020F0502020204030204" pitchFamily="34" charset="0"/>
              </a:rPr>
              <a:t>was</a:t>
            </a:r>
            <a:r>
              <a:rPr lang="en-US" sz="3200" dirty="0">
                <a:latin typeface="Calibri" panose="020F0502020204030204" pitchFamily="34" charset="0"/>
              </a:rPr>
              <a:t> beside me. </a:t>
            </a: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71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4"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3652282"/>
          </a:xfrm>
          <a:prstGeom prst="rect">
            <a:avLst/>
          </a:prstGeom>
        </p:spPr>
        <p:txBody>
          <a:bodyPr wrap="square">
            <a:spAutoFit/>
          </a:bodyPr>
          <a:lstStyle/>
          <a:p>
            <a:pPr>
              <a:lnSpc>
                <a:spcPct val="150000"/>
              </a:lnSpc>
            </a:pPr>
            <a:r>
              <a:rPr lang="en-US" sz="3600" b="1" dirty="0">
                <a:solidFill>
                  <a:srgbClr val="FF0000"/>
                </a:solidFill>
              </a:rPr>
              <a:t>5. The Workers’ Warning.  </a:t>
            </a:r>
          </a:p>
          <a:p>
            <a:pPr>
              <a:lnSpc>
                <a:spcPct val="150000"/>
              </a:lnSpc>
            </a:pPr>
            <a:endParaRPr lang="en-US" dirty="0"/>
          </a:p>
          <a:p>
            <a:pPr>
              <a:spcAft>
                <a:spcPts val="1000"/>
              </a:spcAft>
            </a:pPr>
            <a:r>
              <a:rPr lang="en-US" sz="3200" dirty="0">
                <a:latin typeface="Calibri" panose="020F0502020204030204" pitchFamily="34" charset="0"/>
              </a:rPr>
              <a:t>Nehemiah 4:20  </a:t>
            </a:r>
          </a:p>
          <a:p>
            <a:r>
              <a:rPr lang="en-US" sz="3200" baseline="30000" dirty="0">
                <a:latin typeface="Calibri" panose="020F0502020204030204" pitchFamily="34" charset="0"/>
              </a:rPr>
              <a:t>20 </a:t>
            </a:r>
            <a:r>
              <a:rPr lang="en-US" sz="3200" dirty="0">
                <a:latin typeface="Calibri" panose="020F0502020204030204" pitchFamily="34" charset="0"/>
              </a:rPr>
              <a:t>Wherever you hear the sound of the trumpet, rally to us there. Our God will fight for us.” </a:t>
            </a:r>
          </a:p>
          <a:p>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16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3729226"/>
          </a:xfrm>
          <a:prstGeom prst="rect">
            <a:avLst/>
          </a:prstGeom>
        </p:spPr>
        <p:txBody>
          <a:bodyPr wrap="square">
            <a:spAutoFit/>
          </a:bodyPr>
          <a:lstStyle/>
          <a:p>
            <a:pPr>
              <a:lnSpc>
                <a:spcPct val="150000"/>
              </a:lnSpc>
            </a:pPr>
            <a:r>
              <a:rPr lang="en-US" sz="3600" b="1" dirty="0">
                <a:solidFill>
                  <a:srgbClr val="0070C0"/>
                </a:solidFill>
              </a:rPr>
              <a:t>6. The Workers’ Devotion. 4:21</a:t>
            </a:r>
            <a:endParaRPr lang="en-US" sz="3600" dirty="0">
              <a:solidFill>
                <a:srgbClr val="0070C0"/>
              </a:solidFill>
            </a:endParaRPr>
          </a:p>
          <a:p>
            <a:endParaRPr lang="en-US" sz="3200" dirty="0"/>
          </a:p>
          <a:p>
            <a:pPr>
              <a:spcAft>
                <a:spcPts val="1000"/>
              </a:spcAft>
            </a:pPr>
            <a:r>
              <a:rPr lang="en-US" sz="3200" dirty="0">
                <a:latin typeface="Calibri" panose="020F0502020204030204" pitchFamily="34" charset="0"/>
              </a:rPr>
              <a:t>Nehemiah 4:21  </a:t>
            </a:r>
          </a:p>
          <a:p>
            <a:pPr indent="228600"/>
            <a:r>
              <a:rPr lang="en-US" sz="3200" baseline="30000" dirty="0">
                <a:latin typeface="Calibri" panose="020F0502020204030204" pitchFamily="34" charset="0"/>
              </a:rPr>
              <a:t>21 </a:t>
            </a:r>
            <a:r>
              <a:rPr lang="en-US" sz="3200" dirty="0">
                <a:latin typeface="Calibri" panose="020F0502020204030204" pitchFamily="34" charset="0"/>
              </a:rPr>
              <a:t>So we labored in the work, and half of </a:t>
            </a:r>
            <a:r>
              <a:rPr lang="en-US" sz="3200" i="1" dirty="0">
                <a:latin typeface="Calibri" panose="020F0502020204030204" pitchFamily="34" charset="0"/>
              </a:rPr>
              <a:t>the men</a:t>
            </a:r>
            <a:r>
              <a:rPr lang="en-US" sz="3200" dirty="0">
                <a:latin typeface="Calibri" panose="020F0502020204030204" pitchFamily="34" charset="0"/>
              </a:rPr>
              <a:t> held the spears from daybreak until the stars appeared. </a:t>
            </a:r>
          </a:p>
          <a:p>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51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950" y="1162050"/>
            <a:ext cx="7515225" cy="6405493"/>
          </a:xfrm>
          <a:prstGeom prst="rect">
            <a:avLst/>
          </a:prstGeom>
        </p:spPr>
        <p:txBody>
          <a:bodyPr wrap="square">
            <a:spAutoFit/>
          </a:bodyPr>
          <a:lstStyle/>
          <a:p>
            <a:pPr>
              <a:lnSpc>
                <a:spcPct val="150000"/>
              </a:lnSpc>
            </a:pPr>
            <a:r>
              <a:rPr lang="en-US" sz="3600" b="1" dirty="0">
                <a:ea typeface="Times New Roman" panose="02020603050405020304" pitchFamily="18" charset="0"/>
                <a:cs typeface="Times New Roman" panose="02020603050405020304" pitchFamily="18" charset="0"/>
              </a:rPr>
              <a:t>1. The Workers’ Position. 4:13</a:t>
            </a:r>
          </a:p>
          <a:p>
            <a:pPr>
              <a:lnSpc>
                <a:spcPct val="150000"/>
              </a:lnSpc>
            </a:pPr>
            <a:r>
              <a:rPr lang="en-US" sz="3600" b="1" dirty="0">
                <a:solidFill>
                  <a:srgbClr val="FF0000"/>
                </a:solidFill>
              </a:rPr>
              <a:t>2. The Workers’ Privilege. 4:14</a:t>
            </a:r>
          </a:p>
          <a:p>
            <a:pPr>
              <a:lnSpc>
                <a:spcPct val="150000"/>
              </a:lnSpc>
            </a:pPr>
            <a:r>
              <a:rPr lang="en-US" sz="3600" b="1" dirty="0">
                <a:solidFill>
                  <a:srgbClr val="0070C0"/>
                </a:solidFill>
              </a:rPr>
              <a:t>3. The Workers’ Encouragement. 4:15</a:t>
            </a:r>
          </a:p>
          <a:p>
            <a:pPr>
              <a:lnSpc>
                <a:spcPct val="150000"/>
              </a:lnSpc>
            </a:pPr>
            <a:r>
              <a:rPr lang="en-US" sz="3600" b="1" dirty="0">
                <a:ea typeface="Times New Roman" panose="02020603050405020304" pitchFamily="18" charset="0"/>
              </a:rPr>
              <a:t>4. The Workers’ Weapons. 4:18</a:t>
            </a:r>
          </a:p>
          <a:p>
            <a:pPr>
              <a:lnSpc>
                <a:spcPct val="150000"/>
              </a:lnSpc>
            </a:pPr>
            <a:r>
              <a:rPr lang="en-US" sz="3600" b="1" dirty="0">
                <a:solidFill>
                  <a:srgbClr val="FF0000"/>
                </a:solidFill>
              </a:rPr>
              <a:t>5. The Workers’ Warning.  4:20</a:t>
            </a:r>
          </a:p>
          <a:p>
            <a:pPr>
              <a:lnSpc>
                <a:spcPct val="150000"/>
              </a:lnSpc>
            </a:pPr>
            <a:r>
              <a:rPr lang="en-US" sz="3600" b="1" dirty="0">
                <a:solidFill>
                  <a:srgbClr val="0070C0"/>
                </a:solidFill>
              </a:rPr>
              <a:t>6. The Workers’ Devotion. 4:21</a:t>
            </a:r>
            <a:endParaRPr lang="en-US" sz="3600" dirty="0">
              <a:solidFill>
                <a:srgbClr val="0070C0"/>
              </a:solidFill>
            </a:endParaRPr>
          </a:p>
          <a:p>
            <a:pPr>
              <a:lnSpc>
                <a:spcPct val="150000"/>
              </a:lnSpc>
            </a:pPr>
            <a:endParaRPr lang="en-US" dirty="0"/>
          </a:p>
          <a:p>
            <a:pPr>
              <a:lnSpc>
                <a:spcPct val="150000"/>
              </a:lnSpc>
            </a:pPr>
            <a:endParaRPr lang="en-US" dirty="0"/>
          </a:p>
          <a:p>
            <a:r>
              <a:rPr lang="en-US" b="1" dirty="0"/>
              <a:t> </a:t>
            </a:r>
            <a:endParaRPr lang="en-US" dirty="0"/>
          </a:p>
          <a:p>
            <a:pPr marL="400050" indent="-400050">
              <a:lnSpc>
                <a:spcPct val="115000"/>
              </a:lnSpc>
              <a:buAutoNum type="romanUcPeriod"/>
            </a:pPr>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56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98125" y="1538571"/>
            <a:ext cx="7515225" cy="4478149"/>
          </a:xfrm>
          <a:prstGeom prst="rect">
            <a:avLst/>
          </a:prstGeom>
        </p:spPr>
        <p:txBody>
          <a:bodyPr wrap="square">
            <a:spAutoFit/>
          </a:bodyPr>
          <a:lstStyle/>
          <a:p>
            <a:pPr algn="ctr"/>
            <a:r>
              <a:rPr lang="en-US" sz="8000" dirty="0"/>
              <a:t>What is </a:t>
            </a:r>
          </a:p>
          <a:p>
            <a:pPr algn="ctr"/>
            <a:r>
              <a:rPr lang="en-US" sz="8000" dirty="0"/>
              <a:t>the lesson </a:t>
            </a:r>
          </a:p>
          <a:p>
            <a:pPr algn="ctr"/>
            <a:r>
              <a:rPr lang="en-US" sz="8000" dirty="0"/>
              <a:t>for us?</a:t>
            </a:r>
          </a:p>
          <a:p>
            <a:pPr>
              <a:lnSpc>
                <a:spcPct val="150000"/>
              </a:lnSpc>
            </a:pPr>
            <a:endParaRPr lang="en-US" dirty="0"/>
          </a:p>
          <a:p>
            <a:r>
              <a:rPr lang="en-US" b="1" dirty="0"/>
              <a:t> </a:t>
            </a:r>
            <a:endParaRPr lang="en-US" dirty="0"/>
          </a:p>
        </p:txBody>
      </p:sp>
    </p:spTree>
    <p:extLst>
      <p:ext uri="{BB962C8B-B14F-4D97-AF65-F5344CB8AC3E}">
        <p14:creationId xmlns:p14="http://schemas.microsoft.com/office/powerpoint/2010/main" val="224776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rusalem wall | On the outer perimeter of Old Jerusalem. | JD Lasica ..."/>
          <p:cNvPicPr>
            <a:picLocks noChangeAspect="1" noChangeArrowheads="1"/>
          </p:cNvPicPr>
          <p:nvPr/>
        </p:nvPicPr>
        <p:blipFill rotWithShape="1">
          <a:blip r:embed="rId2">
            <a:extLst>
              <a:ext uri="{28A0092B-C50C-407E-A947-70E740481C1C}">
                <a14:useLocalDpi xmlns:a14="http://schemas.microsoft.com/office/drawing/2010/main" val="0"/>
              </a:ext>
            </a:extLst>
          </a:blip>
          <a:srcRect l="5654"/>
          <a:stretch/>
        </p:blipFill>
        <p:spPr bwMode="auto">
          <a:xfrm>
            <a:off x="-89647" y="-26893"/>
            <a:ext cx="9233647" cy="68848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users\sheila\desktop\bible study\ultimate royality free\1-bib pics-ot\nehemiah\Rebuilds walls\Rebuilding_walls.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206188" y="3136528"/>
            <a:ext cx="3254189" cy="3389781"/>
          </a:xfrm>
          <a:prstGeom prst="rect">
            <a:avLst/>
          </a:prstGeom>
          <a:ln w="127000" cap="sq">
            <a:solidFill>
              <a:srgbClr val="000000"/>
            </a:solidFill>
            <a:miter lim="800000"/>
          </a:ln>
          <a:effectLst/>
        </p:spPr>
      </p:pic>
      <p:sp>
        <p:nvSpPr>
          <p:cNvPr id="3" name="Rectangle 2"/>
          <p:cNvSpPr/>
          <p:nvPr/>
        </p:nvSpPr>
        <p:spPr>
          <a:xfrm>
            <a:off x="-89647" y="-26893"/>
            <a:ext cx="9233647" cy="688489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929" y="35860"/>
            <a:ext cx="6902824" cy="2308324"/>
          </a:xfrm>
          <a:prstGeom prst="rect">
            <a:avLst/>
          </a:prstGeom>
          <a:noFill/>
        </p:spPr>
        <p:txBody>
          <a:bodyPr wrap="square" rtlCol="0">
            <a:spAutoFit/>
          </a:bodyPr>
          <a:lstStyle/>
          <a:p>
            <a:r>
              <a:rPr lang="en-US" sz="5400" dirty="0"/>
              <a:t>Workers</a:t>
            </a:r>
          </a:p>
          <a:p>
            <a:r>
              <a:rPr lang="en-US" sz="5400" dirty="0"/>
              <a:t>And Weapons</a:t>
            </a:r>
          </a:p>
          <a:p>
            <a:endParaRPr lang="en-US" sz="3600" dirty="0"/>
          </a:p>
        </p:txBody>
      </p:sp>
      <p:sp>
        <p:nvSpPr>
          <p:cNvPr id="5" name="TextBox 4"/>
          <p:cNvSpPr txBox="1"/>
          <p:nvPr/>
        </p:nvSpPr>
        <p:spPr>
          <a:xfrm>
            <a:off x="0" y="1604681"/>
            <a:ext cx="2501153" cy="861774"/>
          </a:xfrm>
          <a:prstGeom prst="rect">
            <a:avLst/>
          </a:prstGeom>
          <a:noFill/>
        </p:spPr>
        <p:txBody>
          <a:bodyPr wrap="square" rtlCol="0">
            <a:spAutoFit/>
          </a:bodyPr>
          <a:lstStyle/>
          <a:p>
            <a:r>
              <a:rPr lang="en-US" sz="3200" dirty="0"/>
              <a:t>Neh. 4:12-23</a:t>
            </a:r>
          </a:p>
          <a:p>
            <a:endParaRPr lang="en-US" dirty="0"/>
          </a:p>
        </p:txBody>
      </p:sp>
    </p:spTree>
    <p:extLst>
      <p:ext uri="{BB962C8B-B14F-4D97-AF65-F5344CB8AC3E}">
        <p14:creationId xmlns:p14="http://schemas.microsoft.com/office/powerpoint/2010/main" val="306551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1143000"/>
            <a:ext cx="7934325" cy="4652556"/>
          </a:xfrm>
          <a:prstGeom prst="rect">
            <a:avLst/>
          </a:prstGeom>
        </p:spPr>
        <p:txBody>
          <a:bodyPr wrap="square">
            <a:spAutoFit/>
          </a:bodyPr>
          <a:lstStyle/>
          <a:p>
            <a:pPr lvl="0">
              <a:spcAft>
                <a:spcPts val="1000"/>
              </a:spcAft>
            </a:pPr>
            <a:r>
              <a:rPr lang="en-US" sz="3200" dirty="0">
                <a:solidFill>
                  <a:srgbClr val="000000"/>
                </a:solidFill>
                <a:latin typeface="Calibri" panose="020F0502020204030204" pitchFamily="34" charset="0"/>
              </a:rPr>
              <a:t>Nehemiah 4:12–23 (NKJV) </a:t>
            </a:r>
          </a:p>
          <a:p>
            <a:pPr lvl="0" indent="228600"/>
            <a:r>
              <a:rPr lang="en-US" sz="3200" b="1" baseline="30000" dirty="0">
                <a:solidFill>
                  <a:srgbClr val="FF0000"/>
                </a:solidFill>
                <a:latin typeface="Calibri" panose="020F0502020204030204" pitchFamily="34" charset="0"/>
              </a:rPr>
              <a:t>12</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So it was, when the Jews who dwelt near them came, that they told us ten times, “From whatever place you turn, </a:t>
            </a:r>
            <a:r>
              <a:rPr lang="en-US" sz="3200" i="1" dirty="0">
                <a:solidFill>
                  <a:srgbClr val="000000"/>
                </a:solidFill>
                <a:latin typeface="Calibri" panose="020F0502020204030204" pitchFamily="34" charset="0"/>
              </a:rPr>
              <a:t>they will be</a:t>
            </a:r>
            <a:r>
              <a:rPr lang="en-US" sz="3200" dirty="0">
                <a:solidFill>
                  <a:srgbClr val="000000"/>
                </a:solidFill>
                <a:latin typeface="Calibri" panose="020F0502020204030204" pitchFamily="34" charset="0"/>
              </a:rPr>
              <a:t> upon us.”</a:t>
            </a:r>
          </a:p>
          <a:p>
            <a:pPr lvl="0" indent="228600"/>
            <a:r>
              <a:rPr lang="en-US" sz="3200" dirty="0">
                <a:solidFill>
                  <a:srgbClr val="000000"/>
                </a:solidFill>
                <a:latin typeface="Calibri" panose="020F0502020204030204" pitchFamily="34" charset="0"/>
              </a:rPr>
              <a:t> </a:t>
            </a:r>
          </a:p>
          <a:p>
            <a:pPr lvl="0" indent="228600"/>
            <a:r>
              <a:rPr lang="en-US" sz="3200" b="1" baseline="30000" dirty="0">
                <a:solidFill>
                  <a:srgbClr val="FF0000"/>
                </a:solidFill>
                <a:latin typeface="Calibri" panose="020F0502020204030204" pitchFamily="34" charset="0"/>
              </a:rPr>
              <a:t>13</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Therefore I positioned </a:t>
            </a:r>
            <a:r>
              <a:rPr lang="en-US" sz="3200" i="1" dirty="0">
                <a:solidFill>
                  <a:srgbClr val="000000"/>
                </a:solidFill>
                <a:latin typeface="Calibri" panose="020F0502020204030204" pitchFamily="34" charset="0"/>
              </a:rPr>
              <a:t>men</a:t>
            </a:r>
            <a:r>
              <a:rPr lang="en-US" sz="3200" dirty="0">
                <a:solidFill>
                  <a:srgbClr val="000000"/>
                </a:solidFill>
                <a:latin typeface="Calibri" panose="020F0502020204030204" pitchFamily="34" charset="0"/>
              </a:rPr>
              <a:t> behind the lower parts of the wall, at the openings; and I set the people according to their families, with their swords, their spears, and their bows. </a:t>
            </a:r>
            <a:endParaRPr lang="en-US" sz="3200" dirty="0"/>
          </a:p>
        </p:txBody>
      </p:sp>
      <p:sp>
        <p:nvSpPr>
          <p:cNvPr id="5" name="TextBox 4"/>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Tree>
    <p:extLst>
      <p:ext uri="{BB962C8B-B14F-4D97-AF65-F5344CB8AC3E}">
        <p14:creationId xmlns:p14="http://schemas.microsoft.com/office/powerpoint/2010/main" val="300775332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5" y="1066800"/>
            <a:ext cx="8105775" cy="5509200"/>
          </a:xfrm>
          <a:prstGeom prst="rect">
            <a:avLst/>
          </a:prstGeom>
        </p:spPr>
        <p:txBody>
          <a:bodyPr wrap="square">
            <a:spAutoFit/>
          </a:bodyPr>
          <a:lstStyle/>
          <a:p>
            <a:pPr lvl="0" indent="228600"/>
            <a:r>
              <a:rPr lang="en-US" sz="3200" b="1" baseline="30000" dirty="0">
                <a:solidFill>
                  <a:srgbClr val="FF0000"/>
                </a:solidFill>
                <a:latin typeface="Calibri" panose="020F0502020204030204" pitchFamily="34" charset="0"/>
              </a:rPr>
              <a:t>14</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And I looked, and arose and said to the nobles, to the leaders, and to the rest of the people, “Do not be afraid of them. Remember the Lord, great and awesome, and fight for your brethren, your sons, your daughters, your wives, and your houses.”</a:t>
            </a:r>
          </a:p>
          <a:p>
            <a:pPr lvl="0" indent="228600"/>
            <a:r>
              <a:rPr lang="en-US" sz="3200" dirty="0">
                <a:solidFill>
                  <a:srgbClr val="000000"/>
                </a:solidFill>
                <a:latin typeface="Calibri" panose="020F0502020204030204" pitchFamily="34" charset="0"/>
              </a:rPr>
              <a:t> </a:t>
            </a:r>
          </a:p>
          <a:p>
            <a:pPr lvl="0" indent="228600"/>
            <a:r>
              <a:rPr lang="en-US" sz="3200" b="1" baseline="30000" dirty="0">
                <a:solidFill>
                  <a:srgbClr val="FF0000"/>
                </a:solidFill>
                <a:latin typeface="Calibri" panose="020F0502020204030204" pitchFamily="34" charset="0"/>
              </a:rPr>
              <a:t>15</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And it happened, when our enemies heard that it was known to us, and </a:t>
            </a:r>
            <a:r>
              <a:rPr lang="en-US" sz="3200" i="1" dirty="0">
                <a:solidFill>
                  <a:srgbClr val="000000"/>
                </a:solidFill>
                <a:latin typeface="Calibri" panose="020F0502020204030204" pitchFamily="34" charset="0"/>
              </a:rPr>
              <a:t>that</a:t>
            </a:r>
            <a:r>
              <a:rPr lang="en-US" sz="3200" dirty="0">
                <a:solidFill>
                  <a:srgbClr val="000000"/>
                </a:solidFill>
                <a:latin typeface="Calibri" panose="020F0502020204030204" pitchFamily="34" charset="0"/>
              </a:rPr>
              <a:t> God had brought their plot to nothing, that all of us returned to the wall, everyone to his work. </a:t>
            </a:r>
            <a:endParaRPr lang="en-US" sz="3200" dirty="0"/>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Tree>
    <p:extLst>
      <p:ext uri="{BB962C8B-B14F-4D97-AF65-F5344CB8AC3E}">
        <p14:creationId xmlns:p14="http://schemas.microsoft.com/office/powerpoint/2010/main" val="166548609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50" y="952500"/>
            <a:ext cx="8324850" cy="5478423"/>
          </a:xfrm>
          <a:prstGeom prst="rect">
            <a:avLst/>
          </a:prstGeom>
        </p:spPr>
        <p:txBody>
          <a:bodyPr wrap="square">
            <a:spAutoFit/>
          </a:bodyPr>
          <a:lstStyle/>
          <a:p>
            <a:pPr lvl="0" indent="228600"/>
            <a:r>
              <a:rPr lang="en-US" sz="3000" b="1" baseline="30000" dirty="0">
                <a:solidFill>
                  <a:srgbClr val="FF0000"/>
                </a:solidFill>
                <a:latin typeface="Calibri" panose="020F0502020204030204" pitchFamily="34" charset="0"/>
              </a:rPr>
              <a:t>16</a:t>
            </a:r>
            <a:r>
              <a:rPr lang="en-US" sz="3000" baseline="30000" dirty="0">
                <a:solidFill>
                  <a:srgbClr val="000000"/>
                </a:solidFill>
                <a:latin typeface="Calibri" panose="020F0502020204030204" pitchFamily="34" charset="0"/>
              </a:rPr>
              <a:t> </a:t>
            </a:r>
            <a:r>
              <a:rPr lang="en-US" sz="3000" dirty="0">
                <a:solidFill>
                  <a:srgbClr val="000000"/>
                </a:solidFill>
                <a:latin typeface="Calibri" panose="020F0502020204030204" pitchFamily="34" charset="0"/>
              </a:rPr>
              <a:t>So it was, from that time on, </a:t>
            </a:r>
            <a:r>
              <a:rPr lang="en-US" sz="3000" i="1" dirty="0">
                <a:solidFill>
                  <a:srgbClr val="000000"/>
                </a:solidFill>
                <a:latin typeface="Calibri" panose="020F0502020204030204" pitchFamily="34" charset="0"/>
              </a:rPr>
              <a:t>that</a:t>
            </a:r>
            <a:r>
              <a:rPr lang="en-US" sz="3000" dirty="0">
                <a:solidFill>
                  <a:srgbClr val="000000"/>
                </a:solidFill>
                <a:latin typeface="Calibri" panose="020F0502020204030204" pitchFamily="34" charset="0"/>
              </a:rPr>
              <a:t> half of my servants worked at construction, while the other half held the spears, the shields, the bows, and </a:t>
            </a:r>
            <a:r>
              <a:rPr lang="en-US" sz="3000" i="1" dirty="0">
                <a:solidFill>
                  <a:srgbClr val="000000"/>
                </a:solidFill>
                <a:latin typeface="Calibri" panose="020F0502020204030204" pitchFamily="34" charset="0"/>
              </a:rPr>
              <a:t>wore</a:t>
            </a:r>
            <a:r>
              <a:rPr lang="en-US" sz="3000" dirty="0">
                <a:solidFill>
                  <a:srgbClr val="000000"/>
                </a:solidFill>
                <a:latin typeface="Calibri" panose="020F0502020204030204" pitchFamily="34" charset="0"/>
              </a:rPr>
              <a:t> armor; and the leaders </a:t>
            </a:r>
            <a:r>
              <a:rPr lang="en-US" sz="3000" i="1" dirty="0">
                <a:solidFill>
                  <a:srgbClr val="000000"/>
                </a:solidFill>
                <a:latin typeface="Calibri" panose="020F0502020204030204" pitchFamily="34" charset="0"/>
              </a:rPr>
              <a:t>were</a:t>
            </a:r>
            <a:r>
              <a:rPr lang="en-US" sz="3000" dirty="0">
                <a:solidFill>
                  <a:srgbClr val="000000"/>
                </a:solidFill>
                <a:latin typeface="Calibri" panose="020F0502020204030204" pitchFamily="34" charset="0"/>
              </a:rPr>
              <a:t> behind all the house of Judah. </a:t>
            </a:r>
          </a:p>
          <a:p>
            <a:pPr lvl="0" indent="228600"/>
            <a:endParaRPr lang="en-US" sz="3000" baseline="30000" dirty="0">
              <a:solidFill>
                <a:srgbClr val="000000"/>
              </a:solidFill>
              <a:latin typeface="Calibri" panose="020F0502020204030204" pitchFamily="34" charset="0"/>
            </a:endParaRPr>
          </a:p>
          <a:p>
            <a:pPr lvl="0" indent="228600"/>
            <a:r>
              <a:rPr lang="en-US" sz="3000" b="1" baseline="30000" dirty="0">
                <a:solidFill>
                  <a:srgbClr val="FF0000"/>
                </a:solidFill>
                <a:latin typeface="Calibri" panose="020F0502020204030204" pitchFamily="34" charset="0"/>
              </a:rPr>
              <a:t>17</a:t>
            </a:r>
            <a:r>
              <a:rPr lang="en-US" sz="3000" baseline="30000" dirty="0">
                <a:solidFill>
                  <a:srgbClr val="000000"/>
                </a:solidFill>
                <a:latin typeface="Calibri" panose="020F0502020204030204" pitchFamily="34" charset="0"/>
              </a:rPr>
              <a:t> </a:t>
            </a:r>
            <a:r>
              <a:rPr lang="en-US" sz="3000" dirty="0">
                <a:solidFill>
                  <a:srgbClr val="000000"/>
                </a:solidFill>
                <a:latin typeface="Calibri" panose="020F0502020204030204" pitchFamily="34" charset="0"/>
              </a:rPr>
              <a:t>Those who built on the wall, and those who carried burdens, loaded themselves so that with one hand they worked at construction, and with the other held a weapon. </a:t>
            </a:r>
            <a:r>
              <a:rPr lang="en-US" sz="3000" b="1" baseline="30000" dirty="0">
                <a:solidFill>
                  <a:srgbClr val="FF0000"/>
                </a:solidFill>
                <a:latin typeface="Calibri" panose="020F0502020204030204" pitchFamily="34" charset="0"/>
              </a:rPr>
              <a:t>18</a:t>
            </a:r>
            <a:r>
              <a:rPr lang="en-US" sz="3000" baseline="30000" dirty="0">
                <a:solidFill>
                  <a:srgbClr val="000000"/>
                </a:solidFill>
                <a:latin typeface="Calibri" panose="020F0502020204030204" pitchFamily="34" charset="0"/>
              </a:rPr>
              <a:t> </a:t>
            </a:r>
            <a:r>
              <a:rPr lang="en-US" sz="3000" dirty="0">
                <a:solidFill>
                  <a:srgbClr val="000000"/>
                </a:solidFill>
                <a:latin typeface="Calibri" panose="020F0502020204030204" pitchFamily="34" charset="0"/>
              </a:rPr>
              <a:t>Every one of the builders had his sword girded at his side as he built. And the one who sounded the trumpet </a:t>
            </a:r>
            <a:r>
              <a:rPr lang="en-US" sz="3000" i="1" dirty="0">
                <a:solidFill>
                  <a:srgbClr val="000000"/>
                </a:solidFill>
                <a:latin typeface="Calibri" panose="020F0502020204030204" pitchFamily="34" charset="0"/>
              </a:rPr>
              <a:t>was</a:t>
            </a:r>
            <a:r>
              <a:rPr lang="en-US" sz="3000" dirty="0">
                <a:solidFill>
                  <a:srgbClr val="000000"/>
                </a:solidFill>
                <a:latin typeface="Calibri" panose="020F0502020204030204" pitchFamily="34" charset="0"/>
              </a:rPr>
              <a:t> beside me. </a:t>
            </a:r>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Tree>
    <p:extLst>
      <p:ext uri="{BB962C8B-B14F-4D97-AF65-F5344CB8AC3E}">
        <p14:creationId xmlns:p14="http://schemas.microsoft.com/office/powerpoint/2010/main" val="28389334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49" y="1143000"/>
            <a:ext cx="8105775" cy="5345053"/>
          </a:xfrm>
          <a:prstGeom prst="rect">
            <a:avLst/>
          </a:prstGeom>
        </p:spPr>
        <p:txBody>
          <a:bodyPr wrap="square">
            <a:spAutoFit/>
          </a:bodyPr>
          <a:lstStyle/>
          <a:p>
            <a:pPr lvl="0" indent="228600"/>
            <a:r>
              <a:rPr lang="en-US" sz="3200" b="1" baseline="30000" dirty="0">
                <a:solidFill>
                  <a:srgbClr val="FF0000"/>
                </a:solidFill>
                <a:latin typeface="Calibri" panose="020F0502020204030204" pitchFamily="34" charset="0"/>
              </a:rPr>
              <a:t>19</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Then I said to the nobles, the rulers, and the rest of the people, “The work </a:t>
            </a:r>
            <a:r>
              <a:rPr lang="en-US" sz="3200" i="1" dirty="0">
                <a:solidFill>
                  <a:srgbClr val="000000"/>
                </a:solidFill>
                <a:latin typeface="Calibri" panose="020F0502020204030204" pitchFamily="34" charset="0"/>
              </a:rPr>
              <a:t>is</a:t>
            </a:r>
            <a:r>
              <a:rPr lang="en-US" sz="3200" dirty="0">
                <a:solidFill>
                  <a:srgbClr val="000000"/>
                </a:solidFill>
                <a:latin typeface="Calibri" panose="020F0502020204030204" pitchFamily="34" charset="0"/>
              </a:rPr>
              <a:t> great and extensive, and we are separated far from one another on the wall. </a:t>
            </a:r>
          </a:p>
          <a:p>
            <a:pPr lvl="0" indent="228600"/>
            <a:endParaRPr lang="en-US" sz="3200" baseline="30000" dirty="0">
              <a:solidFill>
                <a:srgbClr val="000000"/>
              </a:solidFill>
              <a:latin typeface="Calibri" panose="020F0502020204030204" pitchFamily="34" charset="0"/>
            </a:endParaRPr>
          </a:p>
          <a:p>
            <a:pPr lvl="0" indent="228600"/>
            <a:r>
              <a:rPr lang="en-US" sz="3200" b="1" baseline="30000" dirty="0">
                <a:solidFill>
                  <a:srgbClr val="FF0000"/>
                </a:solidFill>
                <a:latin typeface="Calibri" panose="020F0502020204030204" pitchFamily="34" charset="0"/>
              </a:rPr>
              <a:t>20</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Wherever you hear the sound of the trumpet, rally to us there. Our God will fight for us.” </a:t>
            </a:r>
          </a:p>
          <a:p>
            <a:pPr lvl="0" indent="228600"/>
            <a:r>
              <a:rPr lang="en-US" sz="3200" b="1" baseline="30000" dirty="0">
                <a:solidFill>
                  <a:srgbClr val="FF0000"/>
                </a:solidFill>
                <a:latin typeface="Calibri" panose="020F0502020204030204" pitchFamily="34" charset="0"/>
              </a:rPr>
              <a:t>21</a:t>
            </a:r>
            <a:r>
              <a:rPr lang="en-US" sz="32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So we labored in the work, and half of </a:t>
            </a:r>
            <a:r>
              <a:rPr lang="en-US" sz="3200" i="1" dirty="0">
                <a:solidFill>
                  <a:srgbClr val="000000"/>
                </a:solidFill>
                <a:latin typeface="Calibri" panose="020F0502020204030204" pitchFamily="34" charset="0"/>
              </a:rPr>
              <a:t>the men</a:t>
            </a:r>
            <a:r>
              <a:rPr lang="en-US" sz="3200" dirty="0">
                <a:solidFill>
                  <a:srgbClr val="000000"/>
                </a:solidFill>
                <a:latin typeface="Calibri" panose="020F0502020204030204" pitchFamily="34" charset="0"/>
              </a:rPr>
              <a:t> held the spears from daybreak until the stars appeared. </a:t>
            </a:r>
            <a:endParaRPr lang="en-US" sz="3200" dirty="0"/>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Tree>
    <p:extLst>
      <p:ext uri="{BB962C8B-B14F-4D97-AF65-F5344CB8AC3E}">
        <p14:creationId xmlns:p14="http://schemas.microsoft.com/office/powerpoint/2010/main" val="45380892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1485901"/>
            <a:ext cx="7943850" cy="4360168"/>
          </a:xfrm>
          <a:prstGeom prst="rect">
            <a:avLst/>
          </a:prstGeom>
        </p:spPr>
        <p:txBody>
          <a:bodyPr wrap="square">
            <a:spAutoFit/>
          </a:bodyPr>
          <a:lstStyle/>
          <a:p>
            <a:pPr indent="228600"/>
            <a:r>
              <a:rPr lang="en-US" sz="3200" dirty="0">
                <a:latin typeface="Calibri" panose="020F0502020204030204" pitchFamily="34" charset="0"/>
              </a:rPr>
              <a:t> </a:t>
            </a:r>
            <a:r>
              <a:rPr lang="en-US" sz="3200" b="1" baseline="30000" dirty="0">
                <a:solidFill>
                  <a:srgbClr val="FF0000"/>
                </a:solidFill>
                <a:latin typeface="Calibri" panose="020F0502020204030204" pitchFamily="34" charset="0"/>
              </a:rPr>
              <a:t>22</a:t>
            </a:r>
            <a:r>
              <a:rPr lang="en-US" sz="3200" baseline="30000" dirty="0">
                <a:latin typeface="Calibri" panose="020F0502020204030204" pitchFamily="34" charset="0"/>
              </a:rPr>
              <a:t> </a:t>
            </a:r>
            <a:r>
              <a:rPr lang="en-US" sz="3200" dirty="0">
                <a:latin typeface="Calibri" panose="020F0502020204030204" pitchFamily="34" charset="0"/>
              </a:rPr>
              <a:t>At the same time I also said to the people, “Let each man and his servant stay at night in Jerusalem, that they may be our guard by night and a working party by day.” </a:t>
            </a:r>
          </a:p>
          <a:p>
            <a:pPr indent="228600"/>
            <a:endParaRPr lang="en-US" sz="3200" baseline="30000" dirty="0">
              <a:latin typeface="Calibri" panose="020F0502020204030204" pitchFamily="34" charset="0"/>
            </a:endParaRPr>
          </a:p>
          <a:p>
            <a:pPr indent="228600"/>
            <a:r>
              <a:rPr lang="en-US" sz="3200" b="1" baseline="30000" dirty="0">
                <a:solidFill>
                  <a:srgbClr val="FF0000"/>
                </a:solidFill>
                <a:latin typeface="Calibri" panose="020F0502020204030204" pitchFamily="34" charset="0"/>
              </a:rPr>
              <a:t>23</a:t>
            </a:r>
            <a:r>
              <a:rPr lang="en-US" sz="3200" baseline="30000" dirty="0">
                <a:latin typeface="Calibri" panose="020F0502020204030204" pitchFamily="34" charset="0"/>
              </a:rPr>
              <a:t> </a:t>
            </a:r>
            <a:r>
              <a:rPr lang="en-US" sz="3200" dirty="0">
                <a:latin typeface="Calibri" panose="020F0502020204030204" pitchFamily="34" charset="0"/>
              </a:rPr>
              <a:t>So neither I, my brethren, my servants, nor the men of the guard who followed me took off our clothes, </a:t>
            </a:r>
            <a:r>
              <a:rPr lang="en-US" sz="3200" i="1" dirty="0">
                <a:latin typeface="Calibri" panose="020F0502020204030204" pitchFamily="34" charset="0"/>
              </a:rPr>
              <a:t>except</a:t>
            </a:r>
            <a:r>
              <a:rPr lang="en-US" sz="3200" dirty="0">
                <a:latin typeface="Calibri" panose="020F0502020204030204" pitchFamily="34" charset="0"/>
              </a:rPr>
              <a:t> that everyone took them off for washing. </a:t>
            </a:r>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Tree>
    <p:extLst>
      <p:ext uri="{BB962C8B-B14F-4D97-AF65-F5344CB8AC3E}">
        <p14:creationId xmlns:p14="http://schemas.microsoft.com/office/powerpoint/2010/main" val="27350844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1"/>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dirty="0">
                <a:solidFill>
                  <a:schemeClr val="tx1"/>
                </a:solidFill>
              </a:rPr>
              <a:t> </a:t>
            </a:r>
            <a:endParaRPr lang="en-US" dirty="0">
              <a:solidFill>
                <a:srgbClr val="0000FF"/>
              </a:solidFill>
              <a:hlinkClick r:id="rId2"/>
            </a:endParaRPr>
          </a:p>
        </p:txBody>
      </p:sp>
      <p:sp>
        <p:nvSpPr>
          <p:cNvPr id="7" name="TextBox 6"/>
          <p:cNvSpPr txBox="1"/>
          <p:nvPr/>
        </p:nvSpPr>
        <p:spPr>
          <a:xfrm>
            <a:off x="941294" y="1335741"/>
            <a:ext cx="7126941" cy="4832092"/>
          </a:xfrm>
          <a:prstGeom prst="rect">
            <a:avLst/>
          </a:prstGeom>
          <a:noFill/>
        </p:spPr>
        <p:txBody>
          <a:bodyPr wrap="square" rtlCol="0">
            <a:spAutoFit/>
          </a:bodyPr>
          <a:lstStyle/>
          <a:p>
            <a:pPr lvl="0"/>
            <a:r>
              <a:rPr lang="en-US" sz="2800" dirty="0">
                <a:solidFill>
                  <a:prstClr val="black"/>
                </a:solidFill>
              </a:rPr>
              <a:t>This was a very critical time. The Jews were getting weary of the work; their enemies had planted fear in the workers living beyond the walls by telling them of their plans suddenly to appear and kill the workers; </a:t>
            </a:r>
          </a:p>
          <a:p>
            <a:pPr lvl="0"/>
            <a:endParaRPr lang="en-US" sz="2800" dirty="0">
              <a:solidFill>
                <a:prstClr val="black"/>
              </a:solidFill>
            </a:endParaRPr>
          </a:p>
          <a:p>
            <a:pPr lvl="0"/>
            <a:r>
              <a:rPr lang="en-US" sz="2800" dirty="0">
                <a:solidFill>
                  <a:prstClr val="black"/>
                </a:solidFill>
              </a:rPr>
              <a:t>the Jews from the surrounding area appealed to their neighbors at work on the wall to return home, abandoning the work. Nehemiah’s presence of mind and firmness alone saved the situation.”</a:t>
            </a:r>
          </a:p>
        </p:txBody>
      </p:sp>
    </p:spTree>
    <p:extLst>
      <p:ext uri="{BB962C8B-B14F-4D97-AF65-F5344CB8AC3E}">
        <p14:creationId xmlns:p14="http://schemas.microsoft.com/office/powerpoint/2010/main" val="189108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dirty="0">
                <a:solidFill>
                  <a:schemeClr val="tx1"/>
                </a:solidFill>
              </a:rPr>
              <a:t> </a:t>
            </a:r>
            <a:endParaRPr lang="en-US" dirty="0">
              <a:solidFill>
                <a:srgbClr val="0000FF"/>
              </a:solidFill>
              <a:hlinkClick r:id="rId2"/>
            </a:endParaRPr>
          </a:p>
        </p:txBody>
      </p:sp>
      <p:sp>
        <p:nvSpPr>
          <p:cNvPr id="2" name="TextBox 1"/>
          <p:cNvSpPr txBox="1"/>
          <p:nvPr/>
        </p:nvSpPr>
        <p:spPr>
          <a:xfrm>
            <a:off x="887506" y="1210235"/>
            <a:ext cx="7082118" cy="4893647"/>
          </a:xfrm>
          <a:prstGeom prst="rect">
            <a:avLst/>
          </a:prstGeom>
          <a:noFill/>
        </p:spPr>
        <p:txBody>
          <a:bodyPr wrap="square" rtlCol="0">
            <a:spAutoFit/>
          </a:bodyPr>
          <a:lstStyle/>
          <a:p>
            <a:pPr lvl="0"/>
            <a:r>
              <a:rPr lang="en-US" sz="2400" dirty="0">
                <a:solidFill>
                  <a:prstClr val="black"/>
                </a:solidFill>
              </a:rPr>
              <a:t>Note the manner in which Nehemiah moved to meet this crisis:</a:t>
            </a:r>
          </a:p>
          <a:p>
            <a:pPr lvl="0"/>
            <a:r>
              <a:rPr lang="en-US" sz="2400" b="1" dirty="0">
                <a:solidFill>
                  <a:srgbClr val="FF0000"/>
                </a:solidFill>
              </a:rPr>
              <a:t>(1) </a:t>
            </a:r>
            <a:r>
              <a:rPr lang="en-US" sz="2400" dirty="0">
                <a:solidFill>
                  <a:srgbClr val="FF0000"/>
                </a:solidFill>
              </a:rPr>
              <a:t>He prayed to God (Neh. 4:9).</a:t>
            </a:r>
          </a:p>
          <a:p>
            <a:pPr lvl="0"/>
            <a:r>
              <a:rPr lang="en-US" sz="2400" b="1" dirty="0">
                <a:solidFill>
                  <a:prstClr val="black"/>
                </a:solidFill>
              </a:rPr>
              <a:t>(2) </a:t>
            </a:r>
            <a:r>
              <a:rPr lang="en-US" sz="2400" dirty="0">
                <a:solidFill>
                  <a:prstClr val="black"/>
                </a:solidFill>
              </a:rPr>
              <a:t>He set a watch day and night (Neh. 4:9).</a:t>
            </a:r>
          </a:p>
          <a:p>
            <a:pPr lvl="0"/>
            <a:r>
              <a:rPr lang="en-US" sz="2400" b="1" dirty="0">
                <a:solidFill>
                  <a:srgbClr val="0070C0"/>
                </a:solidFill>
              </a:rPr>
              <a:t>(3) </a:t>
            </a:r>
            <a:r>
              <a:rPr lang="en-US" sz="2400" dirty="0">
                <a:solidFill>
                  <a:srgbClr val="0070C0"/>
                </a:solidFill>
              </a:rPr>
              <a:t>He set armed men at “the lowest parts,” i.e., places were the walls might be most easily attacked (Neh. 4:13). </a:t>
            </a:r>
          </a:p>
          <a:p>
            <a:pPr lvl="0"/>
            <a:r>
              <a:rPr lang="en-US" sz="2400" b="1" dirty="0">
                <a:solidFill>
                  <a:srgbClr val="FF0000"/>
                </a:solidFill>
              </a:rPr>
              <a:t>(4) </a:t>
            </a:r>
            <a:r>
              <a:rPr lang="en-US" sz="2400" dirty="0">
                <a:solidFill>
                  <a:srgbClr val="FF0000"/>
                </a:solidFill>
              </a:rPr>
              <a:t>He brought in the Jews with their families from the outlying areas, armed them and kept them overnight in the city. </a:t>
            </a:r>
          </a:p>
          <a:p>
            <a:pPr lvl="0"/>
            <a:r>
              <a:rPr lang="en-US" sz="2400" b="1" dirty="0">
                <a:solidFill>
                  <a:prstClr val="black"/>
                </a:solidFill>
              </a:rPr>
              <a:t>(5) </a:t>
            </a:r>
            <a:r>
              <a:rPr lang="en-US" sz="2400" dirty="0">
                <a:solidFill>
                  <a:prstClr val="black"/>
                </a:solidFill>
              </a:rPr>
              <a:t>He stationed armed men throughout the city near the construction workers. </a:t>
            </a:r>
          </a:p>
          <a:p>
            <a:pPr lvl="0"/>
            <a:r>
              <a:rPr lang="en-US" sz="2400" b="1" dirty="0">
                <a:solidFill>
                  <a:srgbClr val="0070C0"/>
                </a:solidFill>
              </a:rPr>
              <a:t>(6) </a:t>
            </a:r>
            <a:r>
              <a:rPr lang="en-US" sz="2400" dirty="0">
                <a:solidFill>
                  <a:srgbClr val="0070C0"/>
                </a:solidFill>
              </a:rPr>
              <a:t>He kept a close eye himself upon the situation.</a:t>
            </a:r>
          </a:p>
        </p:txBody>
      </p:sp>
    </p:spTree>
    <p:extLst>
      <p:ext uri="{BB962C8B-B14F-4D97-AF65-F5344CB8AC3E}">
        <p14:creationId xmlns:p14="http://schemas.microsoft.com/office/powerpoint/2010/main" val="93923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275" y="806752"/>
            <a:ext cx="8277225" cy="5898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0421"/>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Workers And Weapons Nehemiah 4:12-23</a:t>
            </a:r>
          </a:p>
        </p:txBody>
      </p:sp>
      <p:sp>
        <p:nvSpPr>
          <p:cNvPr id="4" name="Rectangle 3"/>
          <p:cNvSpPr/>
          <p:nvPr/>
        </p:nvSpPr>
        <p:spPr>
          <a:xfrm>
            <a:off x="600075" y="971550"/>
            <a:ext cx="7743825" cy="54959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075" y="971550"/>
            <a:ext cx="7743825" cy="54959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87506" y="1362635"/>
            <a:ext cx="7126941" cy="4801314"/>
          </a:xfrm>
          <a:prstGeom prst="rect">
            <a:avLst/>
          </a:prstGeom>
          <a:noFill/>
        </p:spPr>
        <p:txBody>
          <a:bodyPr wrap="square" rtlCol="0">
            <a:spAutoFit/>
          </a:bodyPr>
          <a:lstStyle/>
          <a:p>
            <a:r>
              <a:rPr lang="en-US" sz="2400" b="1" dirty="0">
                <a:solidFill>
                  <a:srgbClr val="FF0000"/>
                </a:solidFill>
              </a:rPr>
              <a:t>(7) </a:t>
            </a:r>
            <a:r>
              <a:rPr lang="en-US" sz="2400" dirty="0">
                <a:solidFill>
                  <a:srgbClr val="FF0000"/>
                </a:solidFill>
              </a:rPr>
              <a:t>He kept a trumpeter by his side, so that in case of an attack, he could promptly order all hands to repel it (Neh. 4:18). </a:t>
            </a:r>
          </a:p>
          <a:p>
            <a:r>
              <a:rPr lang="en-US" sz="2400" b="1" dirty="0"/>
              <a:t>(8) </a:t>
            </a:r>
            <a:r>
              <a:rPr lang="en-US" sz="2400" dirty="0"/>
              <a:t>He called the whole assembly together, saying, “Be not afraid of them … Remember the Lord who is great and terrible” (Neh. 4:14). </a:t>
            </a:r>
          </a:p>
          <a:p>
            <a:r>
              <a:rPr lang="en-US" sz="2400" b="1" dirty="0">
                <a:solidFill>
                  <a:srgbClr val="0070C0"/>
                </a:solidFill>
              </a:rPr>
              <a:t>(9) </a:t>
            </a:r>
            <a:r>
              <a:rPr lang="en-US" sz="2400" dirty="0">
                <a:solidFill>
                  <a:srgbClr val="0070C0"/>
                </a:solidFill>
              </a:rPr>
              <a:t>He commanded the people to be ready to fight (Neh. 4:14).</a:t>
            </a:r>
          </a:p>
          <a:p>
            <a:r>
              <a:rPr lang="en-US" sz="2400" b="1" dirty="0"/>
              <a:t>(10) </a:t>
            </a:r>
            <a:r>
              <a:rPr lang="en-US" sz="2400" dirty="0"/>
              <a:t>And he ordered the work to go on full speed ahead! </a:t>
            </a:r>
          </a:p>
          <a:p>
            <a:endParaRPr lang="en-US" sz="2400" dirty="0"/>
          </a:p>
          <a:p>
            <a:r>
              <a:rPr lang="en-US" sz="2400" dirty="0"/>
              <a:t>What a leader he proved to be!</a:t>
            </a:r>
          </a:p>
          <a:p>
            <a:pPr lvl="1"/>
            <a:r>
              <a:rPr lang="en-US" dirty="0"/>
              <a:t> </a:t>
            </a:r>
            <a:endParaRPr lang="en-US" dirty="0">
              <a:solidFill>
                <a:srgbClr val="0000FF"/>
              </a:solidFill>
              <a:hlinkClick r:id="rId2"/>
            </a:endParaRPr>
          </a:p>
        </p:txBody>
      </p:sp>
    </p:spTree>
    <p:extLst>
      <p:ext uri="{BB962C8B-B14F-4D97-AF65-F5344CB8AC3E}">
        <p14:creationId xmlns:p14="http://schemas.microsoft.com/office/powerpoint/2010/main" val="1866641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177</TotalTime>
  <Words>1238</Words>
  <Application>Microsoft Office PowerPoint</Application>
  <PresentationFormat>On-screen Show (4:3)</PresentationFormat>
  <Paragraphs>111</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Ink Free</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15</cp:revision>
  <dcterms:created xsi:type="dcterms:W3CDTF">2023-06-07T18:05:58Z</dcterms:created>
  <dcterms:modified xsi:type="dcterms:W3CDTF">2023-10-23T20:55:28Z</dcterms:modified>
</cp:coreProperties>
</file>