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62" r:id="rId3"/>
    <p:sldMasterId id="2147484174" r:id="rId4"/>
    <p:sldMasterId id="2147484234" r:id="rId5"/>
    <p:sldMasterId id="2147484282" r:id="rId6"/>
  </p:sldMasterIdLst>
  <p:notesMasterIdLst>
    <p:notesMasterId r:id="rId47"/>
  </p:notesMasterIdLst>
  <p:sldIdLst>
    <p:sldId id="1220" r:id="rId7"/>
    <p:sldId id="1222" r:id="rId8"/>
    <p:sldId id="1152" r:id="rId9"/>
    <p:sldId id="1151" r:id="rId10"/>
    <p:sldId id="1159" r:id="rId11"/>
    <p:sldId id="1161" r:id="rId12"/>
    <p:sldId id="1162" r:id="rId13"/>
    <p:sldId id="1166" r:id="rId14"/>
    <p:sldId id="1217" r:id="rId15"/>
    <p:sldId id="1189" r:id="rId16"/>
    <p:sldId id="1167" r:id="rId17"/>
    <p:sldId id="1170" r:id="rId18"/>
    <p:sldId id="1225" r:id="rId19"/>
    <p:sldId id="1236" r:id="rId20"/>
    <p:sldId id="1226" r:id="rId21"/>
    <p:sldId id="1154" r:id="rId22"/>
    <p:sldId id="1171" r:id="rId23"/>
    <p:sldId id="1172" r:id="rId24"/>
    <p:sldId id="1231" r:id="rId25"/>
    <p:sldId id="1232" r:id="rId26"/>
    <p:sldId id="1233" r:id="rId27"/>
    <p:sldId id="1235" r:id="rId28"/>
    <p:sldId id="1155" r:id="rId29"/>
    <p:sldId id="1175" r:id="rId30"/>
    <p:sldId id="1178" r:id="rId31"/>
    <p:sldId id="1230" r:id="rId32"/>
    <p:sldId id="1179" r:id="rId33"/>
    <p:sldId id="1196" r:id="rId34"/>
    <p:sldId id="1180" r:id="rId35"/>
    <p:sldId id="1176" r:id="rId36"/>
    <p:sldId id="1223" r:id="rId37"/>
    <p:sldId id="1173" r:id="rId38"/>
    <p:sldId id="1177" r:id="rId39"/>
    <p:sldId id="1199" r:id="rId40"/>
    <p:sldId id="1182" r:id="rId41"/>
    <p:sldId id="1186" r:id="rId42"/>
    <p:sldId id="1201" r:id="rId43"/>
    <p:sldId id="1187" r:id="rId44"/>
    <p:sldId id="1237" r:id="rId45"/>
    <p:sldId id="123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TOOiM54533abPWGnxMqfA==" hashData="FIpoyh0pGmxW+J/tVqleO9JrChxkoYKmXSm2Sk7Xtz0y7uDtgpTtFAsh+c4GSkUC7Q1k4XuEn6L73/GXuv3NoA=="/>
  <p:extLst>
    <p:ext uri="{521415D9-36F7-43E2-AB2F-B90AF26B5E84}">
      <p14:sectionLst xmlns:p14="http://schemas.microsoft.com/office/powerpoint/2010/main">
        <p14:section name="Default Section" id="{239FFA31-1DAA-464F-B3CD-A0653029B971}">
          <p14:sldIdLst>
            <p14:sldId id="1220"/>
            <p14:sldId id="1222"/>
            <p14:sldId id="1152"/>
            <p14:sldId id="1151"/>
            <p14:sldId id="1159"/>
            <p14:sldId id="1161"/>
            <p14:sldId id="1162"/>
            <p14:sldId id="1166"/>
            <p14:sldId id="1217"/>
            <p14:sldId id="1189"/>
            <p14:sldId id="1167"/>
            <p14:sldId id="1170"/>
            <p14:sldId id="1225"/>
            <p14:sldId id="1236"/>
            <p14:sldId id="1226"/>
            <p14:sldId id="1154"/>
            <p14:sldId id="1171"/>
            <p14:sldId id="1172"/>
            <p14:sldId id="1231"/>
            <p14:sldId id="1232"/>
            <p14:sldId id="1233"/>
            <p14:sldId id="1235"/>
            <p14:sldId id="1155"/>
            <p14:sldId id="1175"/>
            <p14:sldId id="1178"/>
            <p14:sldId id="1230"/>
            <p14:sldId id="1179"/>
            <p14:sldId id="1196"/>
            <p14:sldId id="1180"/>
            <p14:sldId id="1176"/>
            <p14:sldId id="1223"/>
            <p14:sldId id="1173"/>
            <p14:sldId id="1177"/>
            <p14:sldId id="1199"/>
            <p14:sldId id="1182"/>
            <p14:sldId id="1186"/>
            <p14:sldId id="1201"/>
            <p14:sldId id="1187"/>
            <p14:sldId id="1237"/>
            <p14:sldId id="123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33CC"/>
    <a:srgbClr val="A7BCFF"/>
    <a:srgbClr val="E2C61E"/>
    <a:srgbClr val="632B9B"/>
    <a:srgbClr val="7E0000"/>
    <a:srgbClr val="C00000"/>
    <a:srgbClr val="FFC000"/>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4" autoAdjust="0"/>
    <p:restoredTop sz="96529" autoAdjust="0"/>
  </p:normalViewPr>
  <p:slideViewPr>
    <p:cSldViewPr>
      <p:cViewPr varScale="1">
        <p:scale>
          <a:sx n="110" d="100"/>
          <a:sy n="110" d="100"/>
        </p:scale>
        <p:origin x="1632"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0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E7F68-6975-4163-97B1-7CAEA2A4DF04}" type="datetimeFigureOut">
              <a:rPr lang="en-US" smtClean="0"/>
              <a:pPr/>
              <a:t>10/25/2023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A3564D-9AB9-4446-9C06-95DCB7F259FC}" type="slidenum">
              <a:rPr lang="en-US" smtClean="0"/>
              <a:pPr/>
              <a:t>‹#›</a:t>
            </a:fld>
            <a:endParaRPr lang="en-US" dirty="0"/>
          </a:p>
        </p:txBody>
      </p:sp>
    </p:spTree>
    <p:extLst>
      <p:ext uri="{BB962C8B-B14F-4D97-AF65-F5344CB8AC3E}">
        <p14:creationId xmlns:p14="http://schemas.microsoft.com/office/powerpoint/2010/main" val="75812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580332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43784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72548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25271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76226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135976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18812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53188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82698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3247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26644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BF9CC9-131E-4C13-8315-EFB128D1DA7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41801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8BFBA-8DC9-4184-A5DD-9D3626C759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31395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0915ED-3D0C-4FF9-95A8-77D982A279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401080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162691-54AC-4024-A333-FA6A944D8F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6426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471A68-A881-4DB0-85B9-82854619815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28833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40C4A7-DC82-42F8-8043-12DD2E450F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766242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2EEA32-FF04-4041-87B1-A85A19EDD8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88968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2CD0AD-960D-424D-B3EF-EF2E6422C5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7399236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2C6B12-3EBA-4754-92B2-3138C5EE4C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92201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6C2CE2-C64A-41D0-82FB-C406C43F38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39342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DD844-4302-4358-93E1-DE63098085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105960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BF9CC9-131E-4C13-8315-EFB128D1DA7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653350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8BFBA-8DC9-4184-A5DD-9D3626C759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139033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0915ED-3D0C-4FF9-95A8-77D982A279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276520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162691-54AC-4024-A333-FA6A944D8F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21795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471A68-A881-4DB0-85B9-82854619815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75154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40C4A7-DC82-42F8-8043-12DD2E450F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08307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2EEA32-FF04-4041-87B1-A85A19EDD8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716100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2CD0AD-960D-424D-B3EF-EF2E6422C5B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55575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2C6B12-3EBA-4754-92B2-3138C5EE4C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565302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6C2CE2-C64A-41D0-82FB-C406C43F38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286296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DD844-4302-4358-93E1-DE63098085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42676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1486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863584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13756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24834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9763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809733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38559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881878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65594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396963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340595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8A6476-3A3A-4FC1-9D20-73CBF9499326}"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1950868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A6476-3A3A-4FC1-9D20-73CBF9499326}"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3295771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8A6476-3A3A-4FC1-9D20-73CBF9499326}"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3475910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8A6476-3A3A-4FC1-9D20-73CBF9499326}"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408734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8A6476-3A3A-4FC1-9D20-73CBF9499326}"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3111502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8A6476-3A3A-4FC1-9D20-73CBF9499326}"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3652865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A6476-3A3A-4FC1-9D20-73CBF9499326}"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2443444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8A6476-3A3A-4FC1-9D20-73CBF9499326}"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3241702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8A6476-3A3A-4FC1-9D20-73CBF9499326}"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2375322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A6476-3A3A-4FC1-9D20-73CBF9499326}"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3491892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A6476-3A3A-4FC1-9D20-73CBF9499326}"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7FE9B-01C8-4151-AF40-15097EDEBCFB}" type="slidenum">
              <a:rPr lang="en-US" smtClean="0"/>
              <a:t>‹#›</a:t>
            </a:fld>
            <a:endParaRPr lang="en-US"/>
          </a:p>
        </p:txBody>
      </p:sp>
    </p:spTree>
    <p:extLst>
      <p:ext uri="{BB962C8B-B14F-4D97-AF65-F5344CB8AC3E}">
        <p14:creationId xmlns:p14="http://schemas.microsoft.com/office/powerpoint/2010/main" val="1827987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pPr/>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6D4D6-0A31-4C3A-B664-6B5E3D58EFD0}" type="datetimeFigureOut">
              <a:rPr lang="en-US" smtClean="0"/>
              <a:pPr/>
              <a:t>10/25/2023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31D6B-4E30-415C-A407-23FDA0C6C5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9162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56DF960-2C3F-4E97-B4F2-6591B0739FA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413661988"/>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56DF960-2C3F-4E97-B4F2-6591B0739FA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797043575"/>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10/25/2023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6000806"/>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A6476-3A3A-4FC1-9D20-73CBF9499326}" type="datetimeFigureOut">
              <a:rPr lang="en-US" smtClean="0"/>
              <a:t>10/25/2023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7FE9B-01C8-4151-AF40-15097EDEBCFB}" type="slidenum">
              <a:rPr lang="en-US" smtClean="0"/>
              <a:t>‹#›</a:t>
            </a:fld>
            <a:endParaRPr lang="en-US"/>
          </a:p>
        </p:txBody>
      </p:sp>
    </p:spTree>
    <p:extLst>
      <p:ext uri="{BB962C8B-B14F-4D97-AF65-F5344CB8AC3E}">
        <p14:creationId xmlns:p14="http://schemas.microsoft.com/office/powerpoint/2010/main" val="4205250879"/>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14.png"/><Relationship Id="rId10" Type="http://schemas.microsoft.com/office/2007/relationships/hdphoto" Target="../media/hdphoto11.wdp"/><Relationship Id="rId4" Type="http://schemas.microsoft.com/office/2007/relationships/hdphoto" Target="../media/hdphoto6.wdp"/><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29.xml"/><Relationship Id="rId6" Type="http://schemas.microsoft.com/office/2007/relationships/hdphoto" Target="../media/hdphoto8.wdp"/><Relationship Id="rId5" Type="http://schemas.openxmlformats.org/officeDocument/2006/relationships/image" Target="../media/image14.png"/><Relationship Id="rId10" Type="http://schemas.microsoft.com/office/2007/relationships/hdphoto" Target="../media/hdphoto11.wdp"/><Relationship Id="rId4" Type="http://schemas.microsoft.com/office/2007/relationships/hdphoto" Target="../media/hdphoto6.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ref.ly/logosres/tn-vines?ref=GreekStrongs.86"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hyperlink" Target="https://ref.ly/logosres/tn-vines?ref=GreekStrongs.86&amp;off=991&amp;ctx=+see+Luke+16%3a23%E2%80%9331.%0a~The+word+is+used+fo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ref.ly/logosres/tn-vines?ref=GreekStrongs.1067"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jpeg"/><Relationship Id="rId1" Type="http://schemas.openxmlformats.org/officeDocument/2006/relationships/slideLayout" Target="../slideLayouts/slideLayout40.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40.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1.jpeg"/><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29.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jpeg"/><Relationship Id="rId1" Type="http://schemas.openxmlformats.org/officeDocument/2006/relationships/slideLayout" Target="../slideLayouts/slideLayout5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9005B6-B03C-879D-C369-085FE7368886}"/>
              </a:ext>
            </a:extLst>
          </p:cNvPr>
          <p:cNvSpPr txBox="1"/>
          <p:nvPr/>
        </p:nvSpPr>
        <p:spPr>
          <a:xfrm>
            <a:off x="0" y="838200"/>
            <a:ext cx="9144000" cy="4524315"/>
          </a:xfrm>
          <a:prstGeom prst="rect">
            <a:avLst/>
          </a:prstGeom>
          <a:noFill/>
        </p:spPr>
        <p:txBody>
          <a:bodyPr wrap="square" rtlCol="0">
            <a:spAutoFit/>
          </a:bodyPr>
          <a:lstStyle/>
          <a:p>
            <a:pPr algn="ctr"/>
            <a:r>
              <a:rPr lang="en-US" sz="7200" b="1" dirty="0">
                <a:latin typeface="Ink Free" panose="03080402000500000000" pitchFamily="66" charset="0"/>
              </a:rPr>
              <a:t>What Happens </a:t>
            </a:r>
          </a:p>
          <a:p>
            <a:pPr algn="ctr"/>
            <a:r>
              <a:rPr lang="en-US" sz="7200" b="1" dirty="0">
                <a:latin typeface="Ink Free" panose="03080402000500000000" pitchFamily="66" charset="0"/>
              </a:rPr>
              <a:t>When You Die?</a:t>
            </a:r>
          </a:p>
          <a:p>
            <a:pPr algn="ctr"/>
            <a:endParaRPr lang="en-US" sz="7200" b="1" dirty="0">
              <a:latin typeface="Ink Free" panose="03080402000500000000" pitchFamily="66" charset="0"/>
            </a:endParaRPr>
          </a:p>
          <a:p>
            <a:pPr algn="ctr"/>
            <a:r>
              <a:rPr lang="en-US" sz="7200" b="1" dirty="0">
                <a:latin typeface="Ink Free" panose="03080402000500000000" pitchFamily="66" charset="0"/>
              </a:rPr>
              <a:t>Luke 16</a:t>
            </a:r>
          </a:p>
        </p:txBody>
      </p:sp>
      <p:sp>
        <p:nvSpPr>
          <p:cNvPr id="3" name="Rectangle 2">
            <a:extLst>
              <a:ext uri="{FF2B5EF4-FFF2-40B4-BE49-F238E27FC236}">
                <a16:creationId xmlns:a16="http://schemas.microsoft.com/office/drawing/2014/main" id="{EC7711F7-92E9-146D-1D4F-935D22327595}"/>
              </a:ext>
            </a:extLst>
          </p:cNvPr>
          <p:cNvSpPr/>
          <p:nvPr/>
        </p:nvSpPr>
        <p:spPr>
          <a:xfrm>
            <a:off x="914400" y="457200"/>
            <a:ext cx="7696200" cy="58674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4072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http://upload.wikimedia.org/wikipedia/commons/e/e3/Firetora.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81" r="17432" b="2068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39000" y="6705600"/>
            <a:ext cx="2438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itchFamily="34" charset="0"/>
                <a:cs typeface="Arial" pitchFamily="34" charset="0"/>
              </a:rPr>
              <a:t>Wikimedia - Public Domain</a:t>
            </a:r>
          </a:p>
        </p:txBody>
      </p:sp>
      <p:sp>
        <p:nvSpPr>
          <p:cNvPr id="6" name="Rectangle 1029"/>
          <p:cNvSpPr>
            <a:spLocks noChangeArrowheads="1"/>
          </p:cNvSpPr>
          <p:nvPr/>
        </p:nvSpPr>
        <p:spPr bwMode="auto">
          <a:xfrm>
            <a:off x="0" y="10668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Times" charset="0"/>
                <a:cs typeface="Times New Roman" pitchFamily="18" charset="0"/>
              </a:rPr>
              <a:t>Where is this place that the wicked</a:t>
            </a:r>
          </a:p>
          <a:p>
            <a:pPr algn="ctr"/>
            <a:r>
              <a:rPr lang="en-US" sz="32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Times" charset="0"/>
                <a:cs typeface="Times New Roman" pitchFamily="18" charset="0"/>
              </a:rPr>
              <a:t>dead can look “afar off” and see the righteous?</a:t>
            </a:r>
            <a:endParaRPr lang="en-US" sz="5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Times" charset="0"/>
              <a:cs typeface="Times New Roman" pitchFamily="18" charset="0"/>
            </a:endParaRPr>
          </a:p>
        </p:txBody>
      </p:sp>
      <p:sp>
        <p:nvSpPr>
          <p:cNvPr id="7" name="Rectangle 1029"/>
          <p:cNvSpPr>
            <a:spLocks noChangeArrowheads="1"/>
          </p:cNvSpPr>
          <p:nvPr/>
        </p:nvSpPr>
        <p:spPr bwMode="auto">
          <a:xfrm>
            <a:off x="533400" y="1050935"/>
            <a:ext cx="8077200" cy="3216265"/>
          </a:xfrm>
          <a:prstGeom prst="rect">
            <a:avLst/>
          </a:prstGeom>
          <a:noFill/>
          <a:ln>
            <a:noFill/>
          </a:ln>
        </p:spPr>
        <p:txBody>
          <a:bodyPr wrap="square">
            <a:spAutoFit/>
          </a:bodyPr>
          <a:lstStyle/>
          <a:p>
            <a:pPr algn="ctr"/>
            <a:r>
              <a:rPr lang="en-US" sz="32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Times New Roman" pitchFamily="18" charset="0"/>
              </a:rPr>
              <a:t>Verse 23 calls it “Hell” </a:t>
            </a:r>
            <a:r>
              <a:rPr lang="en-US" sz="32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Arial" pitchFamily="34" charset="0"/>
              </a:rPr>
              <a:t>(King James Version).</a:t>
            </a:r>
            <a:endParaRPr lang="en-US" sz="32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Times New Roman" pitchFamily="18" charset="0"/>
            </a:endParaRPr>
          </a:p>
          <a:p>
            <a:pPr algn="just"/>
            <a:endParaRPr lang="en-US" sz="11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Arial" pitchFamily="34" charset="0"/>
            </a:endParaRPr>
          </a:p>
          <a:p>
            <a:pPr algn="just"/>
            <a:r>
              <a:rPr lang="en-US" sz="32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Arial" pitchFamily="34" charset="0"/>
              </a:rPr>
              <a:t>The word “Hell” would be more correctly translated “Hades,” for Hell is the final place of the condemned, a place of eternal punishment. Hades is where the dead await the final judgment.</a:t>
            </a:r>
            <a:endParaRPr lang="en-US" sz="5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Times New Roman" pitchFamily="18" charset="0"/>
            </a:endParaRPr>
          </a:p>
        </p:txBody>
      </p:sp>
    </p:spTree>
    <p:extLst>
      <p:ext uri="{BB962C8B-B14F-4D97-AF65-F5344CB8AC3E}">
        <p14:creationId xmlns:p14="http://schemas.microsoft.com/office/powerpoint/2010/main" val="2406129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sheila\Desktop\POWER POINTS\BIBLE STUDY\ULTIMATE Royality Free\4-Bib Pics-Misc\Sky\05-04 La. 121.jpg"/>
          <p:cNvPicPr>
            <a:picLocks noChangeAspect="1" noChangeArrowheads="1"/>
          </p:cNvPicPr>
          <p:nvPr/>
        </p:nvPicPr>
        <p:blipFill rotWithShape="1">
          <a:blip r:embed="rId2">
            <a:extLst>
              <a:ext uri="{28A0092B-C50C-407E-A947-70E740481C1C}">
                <a14:useLocalDpi xmlns:a14="http://schemas.microsoft.com/office/drawing/2010/main" val="0"/>
              </a:ext>
            </a:extLst>
          </a:blip>
          <a:srcRect l="31824" t="63391" r="36351"/>
          <a:stretch/>
        </p:blipFill>
        <p:spPr bwMode="auto">
          <a:xfrm>
            <a:off x="6477000" y="-12357"/>
            <a:ext cx="2667000" cy="374615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76" l="94" r="99718">
                        <a14:foregroundMark x1="3756" y1="38190" x2="7136" y2="53890"/>
                        <a14:foregroundMark x1="94742" y1="47242" x2="99343" y2="54738"/>
                        <a14:foregroundMark x1="98216" y1="47949" x2="98216" y2="53041"/>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028"/>
          <p:cNvSpPr>
            <a:spLocks noChangeArrowheads="1"/>
          </p:cNvSpPr>
          <p:nvPr/>
        </p:nvSpPr>
        <p:spPr bwMode="auto">
          <a:xfrm>
            <a:off x="0" y="501650"/>
            <a:ext cx="9144000" cy="1107996"/>
          </a:xfrm>
          <a:prstGeom prst="rect">
            <a:avLst/>
          </a:prstGeom>
          <a:noFill/>
          <a:ln w="9525">
            <a:noFill/>
            <a:miter lim="800000"/>
            <a:headEnd/>
            <a:tailEnd/>
          </a:ln>
        </p:spPr>
        <p:txBody>
          <a:bodyPr wrap="square">
            <a:spAutoFit/>
          </a:bodyPr>
          <a:lstStyle/>
          <a:p>
            <a:pPr algn="ctr">
              <a:defRPr/>
            </a:pPr>
            <a:r>
              <a:rPr lang="en-US" sz="6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cs typeface="Times New Roman" pitchFamily="18" charset="0"/>
              </a:rPr>
              <a:t>Hades </a:t>
            </a:r>
          </a:p>
        </p:txBody>
      </p:sp>
      <p:cxnSp>
        <p:nvCxnSpPr>
          <p:cNvPr id="4" name="Straight Connector 3"/>
          <p:cNvCxnSpPr/>
          <p:nvPr/>
        </p:nvCxnSpPr>
        <p:spPr>
          <a:xfrm>
            <a:off x="6705600" y="6781800"/>
            <a:ext cx="381000" cy="0"/>
          </a:xfrm>
          <a:prstGeom prst="line">
            <a:avLst/>
          </a:prstGeom>
          <a:ln w="130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95600" y="6553200"/>
            <a:ext cx="0" cy="304800"/>
          </a:xfrm>
          <a:prstGeom prst="line">
            <a:avLst/>
          </a:prstGeom>
          <a:ln w="130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7648832" y="2471351"/>
            <a:ext cx="74726" cy="336098"/>
          </a:xfrm>
          <a:custGeom>
            <a:avLst/>
            <a:gdLst>
              <a:gd name="connsiteX0" fmla="*/ 49427 w 74726"/>
              <a:gd name="connsiteY0" fmla="*/ 0 h 336098"/>
              <a:gd name="connsiteX1" fmla="*/ 37071 w 74726"/>
              <a:gd name="connsiteY1" fmla="*/ 61784 h 336098"/>
              <a:gd name="connsiteX2" fmla="*/ 12357 w 74726"/>
              <a:gd name="connsiteY2" fmla="*/ 98854 h 336098"/>
              <a:gd name="connsiteX3" fmla="*/ 0 w 74726"/>
              <a:gd name="connsiteY3" fmla="*/ 135925 h 336098"/>
              <a:gd name="connsiteX4" fmla="*/ 24714 w 74726"/>
              <a:gd name="connsiteY4" fmla="*/ 210065 h 336098"/>
              <a:gd name="connsiteX5" fmla="*/ 37071 w 74726"/>
              <a:gd name="connsiteY5" fmla="*/ 247135 h 336098"/>
              <a:gd name="connsiteX6" fmla="*/ 49427 w 74726"/>
              <a:gd name="connsiteY6" fmla="*/ 333633 h 336098"/>
              <a:gd name="connsiteX7" fmla="*/ 74141 w 74726"/>
              <a:gd name="connsiteY7" fmla="*/ 296563 h 336098"/>
              <a:gd name="connsiteX8" fmla="*/ 61784 w 74726"/>
              <a:gd name="connsiteY8" fmla="*/ 148281 h 336098"/>
              <a:gd name="connsiteX9" fmla="*/ 74141 w 74726"/>
              <a:gd name="connsiteY9" fmla="*/ 98854 h 336098"/>
              <a:gd name="connsiteX10" fmla="*/ 37071 w 74726"/>
              <a:gd name="connsiteY10" fmla="*/ 61784 h 336098"/>
              <a:gd name="connsiteX11" fmla="*/ 24714 w 74726"/>
              <a:gd name="connsiteY11" fmla="*/ 98854 h 336098"/>
              <a:gd name="connsiteX12" fmla="*/ 0 w 74726"/>
              <a:gd name="connsiteY12" fmla="*/ 98854 h 33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26" h="336098">
                <a:moveTo>
                  <a:pt x="49427" y="0"/>
                </a:moveTo>
                <a:cubicBezTo>
                  <a:pt x="45308" y="20595"/>
                  <a:pt x="44445" y="42119"/>
                  <a:pt x="37071" y="61784"/>
                </a:cubicBezTo>
                <a:cubicBezTo>
                  <a:pt x="31857" y="75689"/>
                  <a:pt x="18999" y="85571"/>
                  <a:pt x="12357" y="98854"/>
                </a:cubicBezTo>
                <a:cubicBezTo>
                  <a:pt x="6532" y="110504"/>
                  <a:pt x="4119" y="123568"/>
                  <a:pt x="0" y="135925"/>
                </a:cubicBezTo>
                <a:lnTo>
                  <a:pt x="24714" y="210065"/>
                </a:lnTo>
                <a:lnTo>
                  <a:pt x="37071" y="247135"/>
                </a:lnTo>
                <a:cubicBezTo>
                  <a:pt x="41190" y="275968"/>
                  <a:pt x="31952" y="310332"/>
                  <a:pt x="49427" y="333633"/>
                </a:cubicBezTo>
                <a:cubicBezTo>
                  <a:pt x="58337" y="345514"/>
                  <a:pt x="73153" y="311381"/>
                  <a:pt x="74141" y="296563"/>
                </a:cubicBezTo>
                <a:cubicBezTo>
                  <a:pt x="77440" y="247074"/>
                  <a:pt x="65903" y="197708"/>
                  <a:pt x="61784" y="148281"/>
                </a:cubicBezTo>
                <a:cubicBezTo>
                  <a:pt x="65903" y="131805"/>
                  <a:pt x="74141" y="115837"/>
                  <a:pt x="74141" y="98854"/>
                </a:cubicBezTo>
                <a:cubicBezTo>
                  <a:pt x="74141" y="13036"/>
                  <a:pt x="66910" y="2107"/>
                  <a:pt x="37071" y="61784"/>
                </a:cubicBezTo>
                <a:cubicBezTo>
                  <a:pt x="31246" y="73434"/>
                  <a:pt x="33924" y="89644"/>
                  <a:pt x="24714" y="98854"/>
                </a:cubicBezTo>
                <a:cubicBezTo>
                  <a:pt x="18889" y="104679"/>
                  <a:pt x="8238" y="98854"/>
                  <a:pt x="0" y="98854"/>
                </a:cubicBezTo>
              </a:path>
            </a:pathLst>
          </a:custGeom>
          <a:solidFill>
            <a:schemeClr val="accent2">
              <a:lumMod val="75000"/>
            </a:schemeClr>
          </a:solidFill>
          <a:ln>
            <a:solidFill>
              <a:schemeClr val="accent2">
                <a:lumMod val="50000"/>
              </a:schemeClr>
            </a:solidFill>
          </a:ln>
          <a:effectLst>
            <a:glow rad="228600">
              <a:schemeClr val="accent3">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029"/>
          <p:cNvSpPr>
            <a:spLocks noChangeArrowheads="1"/>
          </p:cNvSpPr>
          <p:nvPr/>
        </p:nvSpPr>
        <p:spPr bwMode="auto">
          <a:xfrm>
            <a:off x="0" y="15240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Times" charset="0"/>
                <a:cs typeface="Times New Roman" pitchFamily="18" charset="0"/>
              </a:rPr>
              <a:t>[“Sheol” in the Hebrew]</a:t>
            </a:r>
          </a:p>
        </p:txBody>
      </p:sp>
      <p:pic>
        <p:nvPicPr>
          <p:cNvPr id="9" name="Picture 4" descr="http://upload.wikimedia.org/wikipedia/commons/e/e3/Firetor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813974" y="2639400"/>
            <a:ext cx="787988" cy="8923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 name="Picture 4" descr="http://upload.wikimedia.org/wikipedia/commons/e/e3/Firetora.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118307" y="2639401"/>
            <a:ext cx="1235517" cy="13992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4" descr="http://upload.wikimedia.org/wikipedia/commons/e/e3/Firetora.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22654" y="2108775"/>
            <a:ext cx="787988" cy="112921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52893"/>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sheila\Desktop\POWER POINTS\BIBLE STUDY\ULTIMATE Royality Free\4-Bib Pics-Misc\Sky\05-04 La. 121.jpg"/>
          <p:cNvPicPr>
            <a:picLocks noChangeAspect="1" noChangeArrowheads="1"/>
          </p:cNvPicPr>
          <p:nvPr/>
        </p:nvPicPr>
        <p:blipFill rotWithShape="1">
          <a:blip r:embed="rId2">
            <a:extLst>
              <a:ext uri="{28A0092B-C50C-407E-A947-70E740481C1C}">
                <a14:useLocalDpi xmlns:a14="http://schemas.microsoft.com/office/drawing/2010/main" val="0"/>
              </a:ext>
            </a:extLst>
          </a:blip>
          <a:srcRect l="31824" t="63391" r="36351"/>
          <a:stretch/>
        </p:blipFill>
        <p:spPr bwMode="auto">
          <a:xfrm>
            <a:off x="6477000" y="-12357"/>
            <a:ext cx="2667000" cy="374615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76" l="94" r="99718">
                        <a14:foregroundMark x1="3756" y1="38190" x2="7136" y2="53890"/>
                        <a14:foregroundMark x1="94742" y1="47242" x2="99343" y2="54738"/>
                        <a14:foregroundMark x1="98216" y1="47949" x2="98216" y2="53041"/>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028"/>
          <p:cNvSpPr>
            <a:spLocks noChangeArrowheads="1"/>
          </p:cNvSpPr>
          <p:nvPr/>
        </p:nvSpPr>
        <p:spPr bwMode="auto">
          <a:xfrm>
            <a:off x="0" y="501650"/>
            <a:ext cx="9144000" cy="1107996"/>
          </a:xfrm>
          <a:prstGeom prst="rect">
            <a:avLst/>
          </a:prstGeom>
          <a:noFill/>
          <a:ln w="9525">
            <a:noFill/>
            <a:miter lim="800000"/>
            <a:headEnd/>
            <a:tailEnd/>
          </a:ln>
        </p:spPr>
        <p:txBody>
          <a:bodyPr wrap="square">
            <a:spAutoFit/>
          </a:bodyPr>
          <a:lstStyle/>
          <a:p>
            <a:pPr algn="ctr">
              <a:defRPr/>
            </a:pPr>
            <a:r>
              <a:rPr lang="en-US" sz="6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cs typeface="Times New Roman" pitchFamily="18" charset="0"/>
              </a:rPr>
              <a:t>Hades</a:t>
            </a:r>
          </a:p>
        </p:txBody>
      </p:sp>
      <p:cxnSp>
        <p:nvCxnSpPr>
          <p:cNvPr id="4" name="Straight Connector 3"/>
          <p:cNvCxnSpPr/>
          <p:nvPr/>
        </p:nvCxnSpPr>
        <p:spPr>
          <a:xfrm>
            <a:off x="6629400" y="6781800"/>
            <a:ext cx="381000" cy="0"/>
          </a:xfrm>
          <a:prstGeom prst="line">
            <a:avLst/>
          </a:prstGeom>
          <a:ln w="130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95600" y="6553200"/>
            <a:ext cx="0" cy="304800"/>
          </a:xfrm>
          <a:prstGeom prst="line">
            <a:avLst/>
          </a:prstGeom>
          <a:ln w="130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6"/>
          <p:cNvSpPr>
            <a:spLocks noChangeArrowheads="1"/>
          </p:cNvSpPr>
          <p:nvPr/>
        </p:nvSpPr>
        <p:spPr bwMode="auto">
          <a:xfrm>
            <a:off x="228600" y="4648200"/>
            <a:ext cx="2514600" cy="1739900"/>
          </a:xfrm>
          <a:prstGeom prst="rect">
            <a:avLst/>
          </a:prstGeom>
          <a:noFill/>
          <a:ln>
            <a:noFill/>
          </a:ln>
        </p:spPr>
        <p:txBody>
          <a:bodyPr>
            <a:spAutoFit/>
          </a:bodyPr>
          <a:lstStyle/>
          <a:p>
            <a:pPr algn="ctr"/>
            <a:r>
              <a:rPr lang="en-U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Rich Man</a:t>
            </a:r>
          </a:p>
          <a:p>
            <a:pPr algn="ctr"/>
            <a:r>
              <a:rPr lang="en-U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in</a:t>
            </a:r>
          </a:p>
          <a:p>
            <a:pPr algn="ctr"/>
            <a:r>
              <a:rPr lang="en-U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Tartarus</a:t>
            </a:r>
          </a:p>
        </p:txBody>
      </p:sp>
      <p:sp>
        <p:nvSpPr>
          <p:cNvPr id="9" name="Rectangle 5"/>
          <p:cNvSpPr>
            <a:spLocks noChangeArrowheads="1"/>
          </p:cNvSpPr>
          <p:nvPr/>
        </p:nvSpPr>
        <p:spPr bwMode="auto">
          <a:xfrm>
            <a:off x="6705600" y="4584700"/>
            <a:ext cx="2514600" cy="1739900"/>
          </a:xfrm>
          <a:prstGeom prst="rect">
            <a:avLst/>
          </a:prstGeom>
          <a:noFill/>
          <a:ln>
            <a:noFill/>
          </a:ln>
        </p:spPr>
        <p:txBody>
          <a:bodyPr>
            <a:spAutoFit/>
          </a:bodyPr>
          <a:lstStyle/>
          <a:p>
            <a:pPr algn="ctr"/>
            <a:r>
              <a:rPr lang="en-U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Lazarus</a:t>
            </a:r>
          </a:p>
          <a:p>
            <a:pPr algn="ctr"/>
            <a:r>
              <a:rPr lang="en-U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in</a:t>
            </a:r>
          </a:p>
          <a:p>
            <a:pPr algn="ctr"/>
            <a:r>
              <a:rPr lang="en-US" sz="36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Paradise</a:t>
            </a:r>
          </a:p>
        </p:txBody>
      </p:sp>
      <p:sp>
        <p:nvSpPr>
          <p:cNvPr id="3" name="Rectangle 2"/>
          <p:cNvSpPr/>
          <p:nvPr/>
        </p:nvSpPr>
        <p:spPr>
          <a:xfrm>
            <a:off x="7010400" y="6553200"/>
            <a:ext cx="762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7648832" y="2471351"/>
            <a:ext cx="74726" cy="336098"/>
          </a:xfrm>
          <a:custGeom>
            <a:avLst/>
            <a:gdLst>
              <a:gd name="connsiteX0" fmla="*/ 49427 w 74726"/>
              <a:gd name="connsiteY0" fmla="*/ 0 h 336098"/>
              <a:gd name="connsiteX1" fmla="*/ 37071 w 74726"/>
              <a:gd name="connsiteY1" fmla="*/ 61784 h 336098"/>
              <a:gd name="connsiteX2" fmla="*/ 12357 w 74726"/>
              <a:gd name="connsiteY2" fmla="*/ 98854 h 336098"/>
              <a:gd name="connsiteX3" fmla="*/ 0 w 74726"/>
              <a:gd name="connsiteY3" fmla="*/ 135925 h 336098"/>
              <a:gd name="connsiteX4" fmla="*/ 24714 w 74726"/>
              <a:gd name="connsiteY4" fmla="*/ 210065 h 336098"/>
              <a:gd name="connsiteX5" fmla="*/ 37071 w 74726"/>
              <a:gd name="connsiteY5" fmla="*/ 247135 h 336098"/>
              <a:gd name="connsiteX6" fmla="*/ 49427 w 74726"/>
              <a:gd name="connsiteY6" fmla="*/ 333633 h 336098"/>
              <a:gd name="connsiteX7" fmla="*/ 74141 w 74726"/>
              <a:gd name="connsiteY7" fmla="*/ 296563 h 336098"/>
              <a:gd name="connsiteX8" fmla="*/ 61784 w 74726"/>
              <a:gd name="connsiteY8" fmla="*/ 148281 h 336098"/>
              <a:gd name="connsiteX9" fmla="*/ 74141 w 74726"/>
              <a:gd name="connsiteY9" fmla="*/ 98854 h 336098"/>
              <a:gd name="connsiteX10" fmla="*/ 37071 w 74726"/>
              <a:gd name="connsiteY10" fmla="*/ 61784 h 336098"/>
              <a:gd name="connsiteX11" fmla="*/ 24714 w 74726"/>
              <a:gd name="connsiteY11" fmla="*/ 98854 h 336098"/>
              <a:gd name="connsiteX12" fmla="*/ 0 w 74726"/>
              <a:gd name="connsiteY12" fmla="*/ 98854 h 33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26" h="336098">
                <a:moveTo>
                  <a:pt x="49427" y="0"/>
                </a:moveTo>
                <a:cubicBezTo>
                  <a:pt x="45308" y="20595"/>
                  <a:pt x="44445" y="42119"/>
                  <a:pt x="37071" y="61784"/>
                </a:cubicBezTo>
                <a:cubicBezTo>
                  <a:pt x="31857" y="75689"/>
                  <a:pt x="18999" y="85571"/>
                  <a:pt x="12357" y="98854"/>
                </a:cubicBezTo>
                <a:cubicBezTo>
                  <a:pt x="6532" y="110504"/>
                  <a:pt x="4119" y="123568"/>
                  <a:pt x="0" y="135925"/>
                </a:cubicBezTo>
                <a:lnTo>
                  <a:pt x="24714" y="210065"/>
                </a:lnTo>
                <a:lnTo>
                  <a:pt x="37071" y="247135"/>
                </a:lnTo>
                <a:cubicBezTo>
                  <a:pt x="41190" y="275968"/>
                  <a:pt x="31952" y="310332"/>
                  <a:pt x="49427" y="333633"/>
                </a:cubicBezTo>
                <a:cubicBezTo>
                  <a:pt x="58337" y="345514"/>
                  <a:pt x="73153" y="311381"/>
                  <a:pt x="74141" y="296563"/>
                </a:cubicBezTo>
                <a:cubicBezTo>
                  <a:pt x="77440" y="247074"/>
                  <a:pt x="65903" y="197708"/>
                  <a:pt x="61784" y="148281"/>
                </a:cubicBezTo>
                <a:cubicBezTo>
                  <a:pt x="65903" y="131805"/>
                  <a:pt x="74141" y="115837"/>
                  <a:pt x="74141" y="98854"/>
                </a:cubicBezTo>
                <a:cubicBezTo>
                  <a:pt x="74141" y="13036"/>
                  <a:pt x="66910" y="2107"/>
                  <a:pt x="37071" y="61784"/>
                </a:cubicBezTo>
                <a:cubicBezTo>
                  <a:pt x="31246" y="73434"/>
                  <a:pt x="33924" y="89644"/>
                  <a:pt x="24714" y="98854"/>
                </a:cubicBezTo>
                <a:cubicBezTo>
                  <a:pt x="18889" y="104679"/>
                  <a:pt x="8238" y="98854"/>
                  <a:pt x="0" y="98854"/>
                </a:cubicBezTo>
              </a:path>
            </a:pathLst>
          </a:custGeom>
          <a:solidFill>
            <a:schemeClr val="accent2">
              <a:lumMod val="75000"/>
            </a:schemeClr>
          </a:solidFill>
          <a:ln>
            <a:solidFill>
              <a:schemeClr val="accent2">
                <a:lumMod val="50000"/>
              </a:schemeClr>
            </a:solidFill>
          </a:ln>
          <a:effectLst>
            <a:glow rad="228600">
              <a:schemeClr val="accent3">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Left-Right Arrow 1"/>
          <p:cNvSpPr/>
          <p:nvPr/>
        </p:nvSpPr>
        <p:spPr>
          <a:xfrm>
            <a:off x="2830142" y="2870201"/>
            <a:ext cx="4180258" cy="2920999"/>
          </a:xfrm>
          <a:prstGeom prst="leftRightArrow">
            <a:avLst>
              <a:gd name="adj1" fmla="val 49167"/>
              <a:gd name="adj2" fmla="val 5000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GREAT GULF</a:t>
            </a:r>
          </a:p>
        </p:txBody>
      </p:sp>
      <p:pic>
        <p:nvPicPr>
          <p:cNvPr id="13" name="Picture 4" descr="http://upload.wikimedia.org/wikipedia/commons/e/e3/Firetor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813974" y="2639400"/>
            <a:ext cx="787988" cy="8923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4" name="Picture 4" descr="http://upload.wikimedia.org/wikipedia/commons/e/e3/Firetora.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flipH="1">
            <a:off x="-152400" y="2209800"/>
            <a:ext cx="1182294" cy="151347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6" name="Picture 4" descr="http://upload.wikimedia.org/wikipedia/commons/e/e3/Firetor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44753" y="3146218"/>
            <a:ext cx="787988" cy="8923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7" name="Picture 4" descr="http://upload.wikimedia.org/wikipedia/commons/e/e3/Firetora.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22654" y="2108775"/>
            <a:ext cx="787988" cy="112921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8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82033-2640-45E7-86CB-CBA73E4D237B}"/>
              </a:ext>
            </a:extLst>
          </p:cNvPr>
          <p:cNvPicPr>
            <a:picLocks noChangeAspect="1"/>
          </p:cNvPicPr>
          <p:nvPr/>
        </p:nvPicPr>
        <p:blipFill rotWithShape="1">
          <a:blip r:embed="rId2"/>
          <a:srcRect l="28438" t="17361" r="13281" b="4723"/>
          <a:stretch/>
        </p:blipFill>
        <p:spPr>
          <a:xfrm>
            <a:off x="8253" y="-2546"/>
            <a:ext cx="9135747" cy="6870181"/>
          </a:xfrm>
          <a:prstGeom prst="rect">
            <a:avLst/>
          </a:prstGeom>
        </p:spPr>
      </p:pic>
    </p:spTree>
    <p:extLst>
      <p:ext uri="{BB962C8B-B14F-4D97-AF65-F5344CB8AC3E}">
        <p14:creationId xmlns:p14="http://schemas.microsoft.com/office/powerpoint/2010/main" val="2014452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48523"/>
            <a:ext cx="7924800" cy="1862048"/>
          </a:xfrm>
          <a:prstGeom prst="rect">
            <a:avLst/>
          </a:prstGeom>
        </p:spPr>
        <p:txBody>
          <a:bodyPr wrap="square">
            <a:spAutoFit/>
          </a:bodyPr>
          <a:lstStyle/>
          <a:p>
            <a:pPr>
              <a:lnSpc>
                <a:spcPct val="115000"/>
              </a:lnSpc>
              <a:spcAft>
                <a:spcPts val="1000"/>
              </a:spcAft>
            </a:pPr>
            <a:r>
              <a:rPr lang="en-US" sz="2800" b="1" dirty="0">
                <a:solidFill>
                  <a:srgbClr val="0070C0"/>
                </a:solidFill>
                <a:latin typeface="Calibri" panose="020F0502020204030204" pitchFamily="34" charset="0"/>
              </a:rPr>
              <a:t>Matt. 25:31–33  </a:t>
            </a:r>
            <a:r>
              <a:rPr lang="en-US" baseline="30000" dirty="0">
                <a:latin typeface="Calibri" panose="020F0502020204030204" pitchFamily="34" charset="0"/>
              </a:rPr>
              <a:t>31 </a:t>
            </a:r>
            <a:r>
              <a:rPr lang="en-US" dirty="0">
                <a:latin typeface="Calibri" panose="020F0502020204030204" pitchFamily="34" charset="0"/>
              </a:rPr>
              <a:t>“</a:t>
            </a:r>
            <a:r>
              <a:rPr lang="en-US" b="1" u="sng" dirty="0">
                <a:latin typeface="Calibri" panose="020F0502020204030204" pitchFamily="34" charset="0"/>
              </a:rPr>
              <a:t>When the Son of Man comes </a:t>
            </a:r>
            <a:r>
              <a:rPr lang="en-US" dirty="0">
                <a:latin typeface="Calibri" panose="020F0502020204030204" pitchFamily="34" charset="0"/>
              </a:rPr>
              <a:t>in His glory, and all the holy angels with Him, then He will sit on the throne of His glory. </a:t>
            </a:r>
            <a:r>
              <a:rPr lang="en-US" baseline="30000" dirty="0">
                <a:latin typeface="Calibri" panose="020F0502020204030204" pitchFamily="34" charset="0"/>
              </a:rPr>
              <a:t>32 </a:t>
            </a:r>
            <a:r>
              <a:rPr lang="en-US" b="1" u="sng" dirty="0">
                <a:latin typeface="Calibri" panose="020F0502020204030204" pitchFamily="34" charset="0"/>
              </a:rPr>
              <a:t>All the nations </a:t>
            </a:r>
            <a:r>
              <a:rPr lang="en-US" dirty="0">
                <a:latin typeface="Calibri" panose="020F0502020204030204" pitchFamily="34" charset="0"/>
              </a:rPr>
              <a:t>will be gathered before Him, </a:t>
            </a:r>
            <a:r>
              <a:rPr lang="en-US" b="1" u="sng" dirty="0">
                <a:latin typeface="Calibri" panose="020F0502020204030204" pitchFamily="34" charset="0"/>
              </a:rPr>
              <a:t>and He will separate them </a:t>
            </a:r>
            <a:r>
              <a:rPr lang="en-US" dirty="0">
                <a:latin typeface="Calibri" panose="020F0502020204030204" pitchFamily="34" charset="0"/>
              </a:rPr>
              <a:t>one from another, as a shepherd divides </a:t>
            </a:r>
            <a:r>
              <a:rPr lang="en-US" i="1" dirty="0">
                <a:latin typeface="Calibri" panose="020F0502020204030204" pitchFamily="34" charset="0"/>
              </a:rPr>
              <a:t>his</a:t>
            </a:r>
            <a:r>
              <a:rPr lang="en-US" dirty="0">
                <a:latin typeface="Calibri" panose="020F0502020204030204" pitchFamily="34" charset="0"/>
              </a:rPr>
              <a:t> sheep from the goats. </a:t>
            </a:r>
            <a:r>
              <a:rPr lang="en-US" baseline="30000" dirty="0">
                <a:latin typeface="Calibri" panose="020F0502020204030204" pitchFamily="34" charset="0"/>
              </a:rPr>
              <a:t>33 </a:t>
            </a:r>
            <a:r>
              <a:rPr lang="en-US" dirty="0">
                <a:latin typeface="Calibri" panose="020F0502020204030204" pitchFamily="34" charset="0"/>
              </a:rPr>
              <a:t>And He will set the sheep on His right hand, but the goats on the left. </a:t>
            </a:r>
          </a:p>
        </p:txBody>
      </p:sp>
      <p:sp>
        <p:nvSpPr>
          <p:cNvPr id="3" name="Rectangle 2"/>
          <p:cNvSpPr/>
          <p:nvPr/>
        </p:nvSpPr>
        <p:spPr>
          <a:xfrm>
            <a:off x="609600" y="2743200"/>
            <a:ext cx="8001000" cy="3773341"/>
          </a:xfrm>
          <a:prstGeom prst="rect">
            <a:avLst/>
          </a:prstGeom>
        </p:spPr>
        <p:txBody>
          <a:bodyPr wrap="square">
            <a:spAutoFit/>
          </a:bodyPr>
          <a:lstStyle/>
          <a:p>
            <a:pPr>
              <a:lnSpc>
                <a:spcPct val="115000"/>
              </a:lnSpc>
              <a:spcAft>
                <a:spcPts val="1000"/>
              </a:spcAft>
            </a:pPr>
            <a:r>
              <a:rPr lang="en-US" sz="2800" b="1" dirty="0">
                <a:solidFill>
                  <a:srgbClr val="0070C0"/>
                </a:solidFill>
                <a:latin typeface="Calibri" panose="020F0502020204030204" pitchFamily="34" charset="0"/>
              </a:rPr>
              <a:t>Matt. 12:38–42  </a:t>
            </a:r>
            <a:r>
              <a:rPr lang="en-US" baseline="30000" dirty="0">
                <a:latin typeface="Calibri" panose="020F0502020204030204" pitchFamily="34" charset="0"/>
              </a:rPr>
              <a:t>38 </a:t>
            </a:r>
            <a:r>
              <a:rPr lang="en-US" dirty="0">
                <a:latin typeface="Calibri" panose="020F0502020204030204" pitchFamily="34" charset="0"/>
              </a:rPr>
              <a:t>Then some of the scribes and Pharisees answered, saying, “Teacher, we want to see a sign from You.” </a:t>
            </a:r>
            <a:r>
              <a:rPr lang="en-US" baseline="30000" dirty="0">
                <a:latin typeface="Calibri" panose="020F0502020204030204" pitchFamily="34" charset="0"/>
              </a:rPr>
              <a:t>39 </a:t>
            </a:r>
            <a:r>
              <a:rPr lang="en-US" dirty="0">
                <a:latin typeface="Calibri" panose="020F0502020204030204" pitchFamily="34" charset="0"/>
              </a:rPr>
              <a:t>But He answered and said to them, “An evil and adulterous generation seeks after a sign, and no sign will be given to it except the sign of the prophet Jonah. </a:t>
            </a:r>
            <a:r>
              <a:rPr lang="en-US" baseline="30000" dirty="0">
                <a:latin typeface="Calibri" panose="020F0502020204030204" pitchFamily="34" charset="0"/>
              </a:rPr>
              <a:t>40 </a:t>
            </a:r>
            <a:r>
              <a:rPr lang="en-US" dirty="0">
                <a:latin typeface="Calibri" panose="020F0502020204030204" pitchFamily="34" charset="0"/>
              </a:rPr>
              <a:t>For as Jonah was three days and three nights in the belly of the great fish, so will the Son of Man be three days and three nights in the heart of the earth. </a:t>
            </a:r>
            <a:r>
              <a:rPr lang="en-US" baseline="30000" dirty="0">
                <a:latin typeface="Calibri" panose="020F0502020204030204" pitchFamily="34" charset="0"/>
              </a:rPr>
              <a:t>41 </a:t>
            </a:r>
            <a:r>
              <a:rPr lang="en-US" b="1" u="sng" dirty="0">
                <a:latin typeface="Calibri" panose="020F0502020204030204" pitchFamily="34" charset="0"/>
              </a:rPr>
              <a:t>The men of Nineveh will rise up in the judgment with this generation </a:t>
            </a:r>
            <a:r>
              <a:rPr lang="en-US" dirty="0">
                <a:latin typeface="Calibri" panose="020F0502020204030204" pitchFamily="34" charset="0"/>
              </a:rPr>
              <a:t>and condemn it, because they repented at the preaching of Jonah; and indeed a greater than Jonah </a:t>
            </a:r>
            <a:r>
              <a:rPr lang="en-US" i="1" dirty="0">
                <a:latin typeface="Calibri" panose="020F0502020204030204" pitchFamily="34" charset="0"/>
              </a:rPr>
              <a:t>is</a:t>
            </a:r>
            <a:r>
              <a:rPr lang="en-US" dirty="0">
                <a:latin typeface="Calibri" panose="020F0502020204030204" pitchFamily="34" charset="0"/>
              </a:rPr>
              <a:t> here. </a:t>
            </a:r>
            <a:r>
              <a:rPr lang="en-US" baseline="30000" dirty="0">
                <a:latin typeface="Calibri" panose="020F0502020204030204" pitchFamily="34" charset="0"/>
              </a:rPr>
              <a:t>42 </a:t>
            </a:r>
            <a:r>
              <a:rPr lang="en-US" b="1" u="sng" dirty="0">
                <a:latin typeface="Calibri" panose="020F0502020204030204" pitchFamily="34" charset="0"/>
              </a:rPr>
              <a:t>The queen of the South will rise up in the judgment with this generation and condemn it</a:t>
            </a:r>
            <a:r>
              <a:rPr lang="en-US" dirty="0">
                <a:latin typeface="Calibri" panose="020F0502020204030204" pitchFamily="34" charset="0"/>
              </a:rPr>
              <a:t>, for she came from the ends of the earth to hear the wisdom of Solomon; and indeed a greater than Solomon </a:t>
            </a:r>
            <a:r>
              <a:rPr lang="en-US" i="1" dirty="0">
                <a:latin typeface="Calibri" panose="020F0502020204030204" pitchFamily="34" charset="0"/>
              </a:rPr>
              <a:t>is</a:t>
            </a:r>
            <a:r>
              <a:rPr lang="en-US" dirty="0">
                <a:latin typeface="Calibri" panose="020F0502020204030204" pitchFamily="34" charset="0"/>
              </a:rPr>
              <a:t> here. </a:t>
            </a:r>
            <a:endParaRPr lang="en-US" dirty="0">
              <a:effectLst/>
              <a:latin typeface="Calibri" panose="020F0502020204030204" pitchFamily="34" charset="0"/>
            </a:endParaRPr>
          </a:p>
        </p:txBody>
      </p:sp>
    </p:spTree>
    <p:extLst>
      <p:ext uri="{BB962C8B-B14F-4D97-AF65-F5344CB8AC3E}">
        <p14:creationId xmlns:p14="http://schemas.microsoft.com/office/powerpoint/2010/main" val="2068851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82033-2640-45E7-86CB-CBA73E4D237B}"/>
              </a:ext>
            </a:extLst>
          </p:cNvPr>
          <p:cNvPicPr>
            <a:picLocks noChangeAspect="1"/>
          </p:cNvPicPr>
          <p:nvPr/>
        </p:nvPicPr>
        <p:blipFill rotWithShape="1">
          <a:blip r:embed="rId2"/>
          <a:srcRect l="41024" t="33810" r="15711" b="19523"/>
          <a:stretch/>
        </p:blipFill>
        <p:spPr>
          <a:xfrm>
            <a:off x="0" y="395556"/>
            <a:ext cx="9144000" cy="5548044"/>
          </a:xfrm>
          <a:prstGeom prst="rect">
            <a:avLst/>
          </a:prstGeom>
        </p:spPr>
      </p:pic>
    </p:spTree>
    <p:extLst>
      <p:ext uri="{BB962C8B-B14F-4D97-AF65-F5344CB8AC3E}">
        <p14:creationId xmlns:p14="http://schemas.microsoft.com/office/powerpoint/2010/main" val="930049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E:\John19_28_I_Thirst_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993" y="451246"/>
            <a:ext cx="4409875" cy="5949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762000" y="1109008"/>
            <a:ext cx="3200400" cy="2062103"/>
          </a:xfrm>
          <a:prstGeom prst="rect">
            <a:avLst/>
          </a:prstGeom>
          <a:solidFill>
            <a:schemeClr val="bg1"/>
          </a:solidFill>
          <a:ln w="57150">
            <a:solidFill>
              <a:srgbClr val="0033C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3200" dirty="0">
                <a:latin typeface="Arial" pitchFamily="34" charset="0"/>
                <a:cs typeface="Arial" pitchFamily="34" charset="0"/>
              </a:rPr>
              <a:t>When Jesus died he went to Paradise which is in Hades.</a:t>
            </a:r>
          </a:p>
        </p:txBody>
      </p:sp>
      <p:sp>
        <p:nvSpPr>
          <p:cNvPr id="4" name="Rectangle 14"/>
          <p:cNvSpPr>
            <a:spLocks noChangeArrowheads="1"/>
          </p:cNvSpPr>
          <p:nvPr/>
        </p:nvSpPr>
        <p:spPr bwMode="auto">
          <a:xfrm>
            <a:off x="762000" y="3776008"/>
            <a:ext cx="3200400" cy="193899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just"/>
            <a:r>
              <a:rPr lang="en-US" sz="2400" dirty="0">
                <a:latin typeface="Times New Roman" pitchFamily="18" charset="0"/>
                <a:cs typeface="Times New Roman" pitchFamily="18" charset="0"/>
              </a:rPr>
              <a:t>“And Jesus said unto him, Verily I say unto thee, To day shalt thou be with me in paradise” (Luke 23:43).</a:t>
            </a:r>
            <a:r>
              <a:rPr lang="en-US" sz="1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6" name="Frame 5"/>
          <p:cNvSpPr/>
          <p:nvPr/>
        </p:nvSpPr>
        <p:spPr>
          <a:xfrm>
            <a:off x="0" y="0"/>
            <a:ext cx="9144000" cy="6858000"/>
          </a:xfrm>
          <a:prstGeom prst="frame">
            <a:avLst>
              <a:gd name="adj1" fmla="val 7130"/>
            </a:avLst>
          </a:prstGeom>
          <a:blipFill>
            <a:blip r:embed="rId3"/>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4379106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1746" name="Picture 2" descr="E:\John20_1_MaryMagdaleneAndRisenLord.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3608" t="21037" r="8382"/>
          <a:stretch/>
        </p:blipFill>
        <p:spPr bwMode="auto">
          <a:xfrm>
            <a:off x="4213654" y="370703"/>
            <a:ext cx="4658497" cy="6182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685800" y="762000"/>
            <a:ext cx="3352800" cy="2739211"/>
          </a:xfrm>
          <a:prstGeom prst="rect">
            <a:avLst/>
          </a:prstGeom>
          <a:solidFill>
            <a:schemeClr val="bg1"/>
          </a:solidFill>
          <a:ln w="57150">
            <a:solidFill>
              <a:srgbClr val="0033CC"/>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defRPr/>
            </a:pPr>
            <a:r>
              <a:rPr lang="en-US" sz="2000" dirty="0">
                <a:latin typeface="Arial" pitchFamily="34" charset="0"/>
                <a:cs typeface="Arial" pitchFamily="34" charset="0"/>
              </a:rPr>
              <a:t>We know Jesus DID NOT GO TO HEAVEN during the 3 days he was in the tomb because:</a:t>
            </a:r>
          </a:p>
          <a:p>
            <a:pPr algn="just">
              <a:defRPr/>
            </a:pPr>
            <a:endParaRPr lang="en-US" sz="1200" dirty="0">
              <a:latin typeface="Arial" pitchFamily="34" charset="0"/>
              <a:cs typeface="Arial" pitchFamily="34" charset="0"/>
            </a:endParaRPr>
          </a:p>
          <a:p>
            <a:pPr algn="just">
              <a:defRPr/>
            </a:pPr>
            <a:r>
              <a:rPr lang="en-US" sz="2000" dirty="0">
                <a:latin typeface="Arial" pitchFamily="34" charset="0"/>
                <a:cs typeface="Arial" pitchFamily="34" charset="0"/>
              </a:rPr>
              <a:t>After Mary saw he was no longer in the tomb Jesus appeared to her and told her—</a:t>
            </a:r>
          </a:p>
        </p:txBody>
      </p:sp>
      <p:sp>
        <p:nvSpPr>
          <p:cNvPr id="3" name="Rectangle 14"/>
          <p:cNvSpPr>
            <a:spLocks noChangeArrowheads="1"/>
          </p:cNvSpPr>
          <p:nvPr/>
        </p:nvSpPr>
        <p:spPr bwMode="auto">
          <a:xfrm>
            <a:off x="708454" y="3693855"/>
            <a:ext cx="3330146" cy="2246769"/>
          </a:xfrm>
          <a:prstGeom prst="rect">
            <a:avLst/>
          </a:prstGeom>
          <a:solidFill>
            <a:schemeClr val="bg1"/>
          </a:solidFill>
          <a:ln w="38100">
            <a:solidFill>
              <a:schemeClr val="tx1"/>
            </a:solidFill>
            <a:miter lim="800000"/>
            <a:headEnd/>
            <a:tailEnd/>
          </a:ln>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defRPr/>
            </a:pPr>
            <a:r>
              <a:rPr lang="en-US" sz="2000" dirty="0">
                <a:latin typeface="Times New Roman" pitchFamily="18" charset="0"/>
                <a:cs typeface="Times New Roman" pitchFamily="18" charset="0"/>
              </a:rPr>
              <a:t>John 20:17</a:t>
            </a:r>
          </a:p>
          <a:p>
            <a:pPr algn="just">
              <a:defRPr/>
            </a:pPr>
            <a:r>
              <a:rPr lang="en-US" sz="2000" dirty="0">
                <a:latin typeface="Times New Roman" pitchFamily="18" charset="0"/>
                <a:cs typeface="Times New Roman" pitchFamily="18" charset="0"/>
              </a:rPr>
              <a:t>“. . . </a:t>
            </a:r>
            <a:r>
              <a:rPr lang="en-US" sz="2000" u="sng" dirty="0">
                <a:latin typeface="Times New Roman" pitchFamily="18" charset="0"/>
                <a:cs typeface="Times New Roman" pitchFamily="18" charset="0"/>
              </a:rPr>
              <a:t>Touch me not; for I am not yet ascended to my Father: </a:t>
            </a:r>
            <a:r>
              <a:rPr lang="en-US" sz="2000" dirty="0">
                <a:latin typeface="Times New Roman" pitchFamily="18" charset="0"/>
                <a:cs typeface="Times New Roman" pitchFamily="18" charset="0"/>
              </a:rPr>
              <a:t>but go to my brethren, and say unto them, I ascend unto my Father, and your Father; and to my God, and your God.”</a:t>
            </a:r>
          </a:p>
        </p:txBody>
      </p:sp>
      <p:sp>
        <p:nvSpPr>
          <p:cNvPr id="4" name="Frame 3"/>
          <p:cNvSpPr/>
          <p:nvPr/>
        </p:nvSpPr>
        <p:spPr>
          <a:xfrm>
            <a:off x="0" y="0"/>
            <a:ext cx="9144000" cy="68580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67172431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62000" y="4863405"/>
            <a:ext cx="7696200" cy="1384995"/>
          </a:xfrm>
          <a:prstGeom prst="rect">
            <a:avLst/>
          </a:prstGeom>
          <a:noFill/>
          <a:ln>
            <a:noFill/>
          </a:ln>
        </p:spPr>
        <p:txBody>
          <a:bodyPr wrap="square">
            <a:spAutoFit/>
          </a:bodyPr>
          <a:lstStyle/>
          <a:p>
            <a:r>
              <a:rPr lang="en-US" sz="2800" dirty="0">
                <a:latin typeface="Arial" pitchFamily="34" charset="0"/>
                <a:cs typeface="Arial" pitchFamily="34" charset="0"/>
              </a:rPr>
              <a:t>Jesus was in the tomb 3 days before he rose from the dead. Therefore he was in Paradise or Hades for 3 days.</a:t>
            </a:r>
          </a:p>
        </p:txBody>
      </p:sp>
      <p:pic>
        <p:nvPicPr>
          <p:cNvPr id="32771" name="Picture 3" descr="E:\Luke23_50_TheBurial_Bloch.jpg"/>
          <p:cNvPicPr>
            <a:picLocks noChangeAspect="1" noChangeArrowheads="1"/>
          </p:cNvPicPr>
          <p:nvPr/>
        </p:nvPicPr>
        <p:blipFill rotWithShape="1">
          <a:blip r:embed="rId2">
            <a:extLst>
              <a:ext uri="{28A0092B-C50C-407E-A947-70E740481C1C}">
                <a14:useLocalDpi xmlns:a14="http://schemas.microsoft.com/office/drawing/2010/main" val="0"/>
              </a:ext>
            </a:extLst>
          </a:blip>
          <a:srcRect t="34609" b="18445"/>
          <a:stretch/>
        </p:blipFill>
        <p:spPr bwMode="auto">
          <a:xfrm>
            <a:off x="457200" y="508686"/>
            <a:ext cx="8382000" cy="4186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blipFill>
            <a:blip r:embed="rId3"/>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62747171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8305800" cy="6140142"/>
          </a:xfrm>
          <a:prstGeom prst="rect">
            <a:avLst/>
          </a:prstGeom>
        </p:spPr>
        <p:txBody>
          <a:bodyPr wrap="square">
            <a:spAutoFit/>
          </a:bodyPr>
          <a:lstStyle/>
          <a:p>
            <a:r>
              <a:rPr lang="en-US" sz="3200" b="1" dirty="0"/>
              <a:t>HADES</a:t>
            </a:r>
          </a:p>
          <a:p>
            <a:r>
              <a:rPr lang="en-US" sz="2800" b="1" i="1" dirty="0">
                <a:solidFill>
                  <a:srgbClr val="0070C0"/>
                </a:solidFill>
              </a:rPr>
              <a:t>hades (</a:t>
            </a:r>
            <a:r>
              <a:rPr lang="el-GR" sz="2800" b="1" i="1" dirty="0">
                <a:solidFill>
                  <a:srgbClr val="0070C0"/>
                </a:solidFill>
              </a:rPr>
              <a:t>ᾅδης</a:t>
            </a:r>
            <a:r>
              <a:rPr lang="en-US" sz="2800" b="1" i="1" dirty="0">
                <a:solidFill>
                  <a:srgbClr val="0070C0"/>
                </a:solidFill>
              </a:rPr>
              <a:t>, 86), </a:t>
            </a:r>
            <a:r>
              <a:rPr lang="en-US" sz="2100" dirty="0"/>
              <a:t>“</a:t>
            </a:r>
            <a:r>
              <a:rPr lang="en-US" sz="2400" b="1" dirty="0"/>
              <a:t>the region of departed spirits </a:t>
            </a:r>
            <a:r>
              <a:rPr lang="en-US" sz="2100" dirty="0"/>
              <a:t>of the lost” (but including the blessed dead in periods preceding the ascension of Christ). It has been thought by some that the word etymologically meant “the unseen” (from</a:t>
            </a:r>
            <a:r>
              <a:rPr lang="en-US" sz="2100" b="1" dirty="0"/>
              <a:t> </a:t>
            </a:r>
            <a:r>
              <a:rPr lang="en-US" sz="2100" dirty="0"/>
              <a:t>a, negative, and</a:t>
            </a:r>
            <a:r>
              <a:rPr lang="en-US" sz="2100" b="1" dirty="0"/>
              <a:t> </a:t>
            </a:r>
            <a:r>
              <a:rPr lang="en-US" sz="2100" dirty="0" err="1"/>
              <a:t>eido</a:t>
            </a:r>
            <a:r>
              <a:rPr lang="en-US" sz="2100" dirty="0"/>
              <a:t>, “to see”), but this derivation is questionable; a more probable derivation is from</a:t>
            </a:r>
            <a:r>
              <a:rPr lang="en-US" sz="2100" b="1" dirty="0"/>
              <a:t> </a:t>
            </a:r>
            <a:r>
              <a:rPr lang="en-US" sz="2100" dirty="0" err="1"/>
              <a:t>hado</a:t>
            </a:r>
            <a:r>
              <a:rPr lang="en-US" sz="2100" dirty="0"/>
              <a:t>, signifying </a:t>
            </a:r>
            <a:r>
              <a:rPr lang="en-US" sz="2400" b="1" dirty="0"/>
              <a:t>“all-receiving.” It corresponds to “</a:t>
            </a:r>
            <a:r>
              <a:rPr lang="en-US" sz="2400" b="1" dirty="0" err="1"/>
              <a:t>Sheol</a:t>
            </a:r>
            <a:r>
              <a:rPr lang="en-US" sz="2400" b="1" dirty="0"/>
              <a:t>” in the OT.</a:t>
            </a:r>
            <a:r>
              <a:rPr lang="en-US" sz="2100" dirty="0"/>
              <a:t> </a:t>
            </a:r>
            <a:r>
              <a:rPr lang="en-US" sz="2400" dirty="0">
                <a:solidFill>
                  <a:srgbClr val="FF0000"/>
                </a:solidFill>
              </a:rPr>
              <a:t>In the</a:t>
            </a:r>
            <a:r>
              <a:rPr lang="en-US" sz="2400" b="1" dirty="0">
                <a:solidFill>
                  <a:srgbClr val="FF0000"/>
                </a:solidFill>
              </a:rPr>
              <a:t> </a:t>
            </a:r>
            <a:r>
              <a:rPr lang="en-US" sz="2400" dirty="0" err="1">
                <a:solidFill>
                  <a:srgbClr val="FF0000"/>
                </a:solidFill>
              </a:rPr>
              <a:t>kjv</a:t>
            </a:r>
            <a:r>
              <a:rPr lang="en-US" sz="2400" dirty="0">
                <a:solidFill>
                  <a:srgbClr val="FF0000"/>
                </a:solidFill>
              </a:rPr>
              <a:t> of the OT and NT; it has been unhappily rendered “hell,” </a:t>
            </a:r>
            <a:r>
              <a:rPr lang="en-US" sz="2100" dirty="0"/>
              <a:t>e.g.,</a:t>
            </a:r>
            <a:r>
              <a:rPr lang="en-US" sz="2100" b="1" dirty="0"/>
              <a:t> </a:t>
            </a:r>
            <a:r>
              <a:rPr lang="en-US" sz="2100" dirty="0"/>
              <a:t>Ps. 16:10; or “the grave,” e.g.,</a:t>
            </a:r>
            <a:r>
              <a:rPr lang="en-US" sz="2100" b="1" dirty="0"/>
              <a:t> </a:t>
            </a:r>
            <a:r>
              <a:rPr lang="en-US" sz="2100" dirty="0"/>
              <a:t>Gen. 37:35; or “the pit,”</a:t>
            </a:r>
            <a:r>
              <a:rPr lang="en-US" sz="2100" b="1" dirty="0"/>
              <a:t> </a:t>
            </a:r>
            <a:r>
              <a:rPr lang="en-US" sz="2100" dirty="0"/>
              <a:t>Num. 16:30,</a:t>
            </a:r>
            <a:r>
              <a:rPr lang="en-US" sz="2100" b="1" dirty="0"/>
              <a:t> </a:t>
            </a:r>
            <a:r>
              <a:rPr lang="en-US" sz="2100" dirty="0"/>
              <a:t>33; in the NT the revisers have always used the rendering “hades”; in the OT, they have not been uniform in the translation, e.g. in</a:t>
            </a:r>
            <a:r>
              <a:rPr lang="en-US" sz="2100" b="1" dirty="0"/>
              <a:t> </a:t>
            </a:r>
            <a:r>
              <a:rPr lang="en-US" sz="2100" dirty="0"/>
              <a:t>Isa. 14:15 “hell” (marg., “</a:t>
            </a:r>
            <a:r>
              <a:rPr lang="en-US" sz="2100" dirty="0" err="1"/>
              <a:t>Sheol</a:t>
            </a:r>
            <a:r>
              <a:rPr lang="en-US" sz="2100" dirty="0"/>
              <a:t>”); usually they have “</a:t>
            </a:r>
            <a:r>
              <a:rPr lang="en-US" sz="2100" dirty="0" err="1"/>
              <a:t>Sheol</a:t>
            </a:r>
            <a:r>
              <a:rPr lang="en-US" sz="2100" dirty="0"/>
              <a:t>” in the text and “the grave” in the margin. </a:t>
            </a:r>
            <a:r>
              <a:rPr lang="en-US" sz="2100" b="1" dirty="0"/>
              <a:t>It never denotes the grave, nor is it the permanent region of the lost; in point of time it is, for such, intermediate between decease and the doom of </a:t>
            </a:r>
            <a:r>
              <a:rPr lang="en-US" sz="2100" b="1" dirty="0" err="1"/>
              <a:t>Gehenna</a:t>
            </a:r>
            <a:r>
              <a:rPr lang="en-US" sz="2100" b="1" dirty="0"/>
              <a:t>. </a:t>
            </a:r>
            <a:r>
              <a:rPr lang="en-US" sz="2100" dirty="0"/>
              <a:t>For the condition, see</a:t>
            </a:r>
            <a:r>
              <a:rPr lang="en-US" sz="2100" b="1" dirty="0"/>
              <a:t> </a:t>
            </a:r>
            <a:r>
              <a:rPr lang="en-US" sz="2100" dirty="0"/>
              <a:t>Luke 16:23–31. </a:t>
            </a:r>
            <a:r>
              <a:rPr lang="en-US" sz="2100" b="1" dirty="0">
                <a:solidFill>
                  <a:srgbClr val="FF0000"/>
                </a:solidFill>
              </a:rPr>
              <a:t>&gt; &gt; &gt;</a:t>
            </a:r>
          </a:p>
          <a:p>
            <a:pPr lvl="1"/>
            <a:r>
              <a:rPr lang="en-US" b="1" dirty="0">
                <a:solidFill>
                  <a:srgbClr val="FF0000"/>
                </a:solidFill>
              </a:rPr>
              <a:t>.</a:t>
            </a:r>
          </a:p>
          <a:p>
            <a:endParaRPr lang="en-US" dirty="0"/>
          </a:p>
          <a:p>
            <a:r>
              <a:rPr lang="en-US" dirty="0"/>
              <a:t> </a:t>
            </a:r>
            <a:r>
              <a:rPr lang="en-US" i="1" u="sng" dirty="0">
                <a:solidFill>
                  <a:srgbClr val="0000FF"/>
                </a:solidFill>
                <a:hlinkClick r:id="rId2"/>
              </a:rPr>
              <a:t>Vine’s Complete Expository Dictionary </a:t>
            </a:r>
            <a:endParaRPr lang="en-US" dirty="0">
              <a:solidFill>
                <a:srgbClr val="0000FF"/>
              </a:solidFill>
              <a:hlinkClick r:id="rId2"/>
            </a:endParaRPr>
          </a:p>
        </p:txBody>
      </p:sp>
    </p:spTree>
    <p:extLst>
      <p:ext uri="{BB962C8B-B14F-4D97-AF65-F5344CB8AC3E}">
        <p14:creationId xmlns:p14="http://schemas.microsoft.com/office/powerpoint/2010/main" val="35970520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667"/>
          <a:stretch/>
        </p:blipFill>
        <p:spPr bwMode="auto">
          <a:xfrm>
            <a:off x="0" y="0"/>
            <a:ext cx="44740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319"/>
          <a:stretch/>
        </p:blipFill>
        <p:spPr bwMode="auto">
          <a:xfrm>
            <a:off x="4474028" y="0"/>
            <a:ext cx="46699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sheila\Downloads\Shield_Logo_Proof.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664" l="224" r="98210">
                        <a14:foregroundMark x1="25056" y1="15940" x2="74944" y2="79698"/>
                        <a14:foregroundMark x1="51678" y1="40772" x2="60179" y2="21812"/>
                        <a14:foregroundMark x1="48322" y1="70134" x2="43624" y2="83725"/>
                        <a14:foregroundMark x1="34899" y1="43289" x2="23714" y2="37752"/>
                        <a14:foregroundMark x1="49664" y1="32886" x2="53020" y2="22315"/>
                        <a14:foregroundMark x1="59508" y1="42785" x2="72260" y2="3389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43200" y="1320800"/>
            <a:ext cx="3124200" cy="4165600"/>
          </a:xfrm>
          <a:prstGeom prst="rect">
            <a:avLst/>
          </a:prstGeom>
          <a:noFill/>
          <a:extLst>
            <a:ext uri="{909E8E84-426E-40DD-AFC4-6F175D3DCCD1}">
              <a14:hiddenFill xmlns:a14="http://schemas.microsoft.com/office/drawing/2010/main">
                <a:solidFill>
                  <a:srgbClr val="FFFFFF"/>
                </a:solidFill>
              </a14:hiddenFill>
            </a:ext>
          </a:extLst>
        </p:spPr>
      </p:pic>
      <p:sp>
        <p:nvSpPr>
          <p:cNvPr id="2" name="4-Point Star 1"/>
          <p:cNvSpPr/>
          <p:nvPr/>
        </p:nvSpPr>
        <p:spPr>
          <a:xfrm>
            <a:off x="3429000" y="2971800"/>
            <a:ext cx="190500" cy="190500"/>
          </a:xfrm>
          <a:prstGeom prst="star4">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4-Point Star 3"/>
          <p:cNvSpPr/>
          <p:nvPr/>
        </p:nvSpPr>
        <p:spPr>
          <a:xfrm>
            <a:off x="3886200" y="2743200"/>
            <a:ext cx="190500" cy="190500"/>
          </a:xfrm>
          <a:prstGeom prst="star4">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9776563"/>
      </p:ext>
    </p:extLst>
  </p:cSld>
  <p:clrMapOvr>
    <a:masterClrMapping/>
  </p:clrMapOvr>
  <mc:AlternateContent xmlns:mc="http://schemas.openxmlformats.org/markup-compatibility/2006" xmlns:p14="http://schemas.microsoft.com/office/powerpoint/2010/main">
    <mc:Choice Requires="p14">
      <p:transition spd="slow" p14:dur="1400" advTm="2274">
        <p14:doors dir="vert"/>
      </p:transition>
    </mc:Choice>
    <mc:Fallback xmlns="">
      <p:transition spd="slow" advTm="2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6" presetClass="emph" presetSubtype="0" fill="hold" grpId="0" nodeType="withEffect">
                                  <p:stCondLst>
                                    <p:cond delay="0"/>
                                  </p:stCondLst>
                                  <p:childTnLst>
                                    <p:animScale>
                                      <p:cBhvr>
                                        <p:cTn id="11" dur="500" fill="hold"/>
                                        <p:tgtEl>
                                          <p:spTgt spid="2"/>
                                        </p:tgtEl>
                                      </p:cBhvr>
                                      <p:by x="150000" y="150000"/>
                                    </p:animScale>
                                  </p:childTnLst>
                                </p:cTn>
                              </p:par>
                            </p:childTnLst>
                          </p:cTn>
                        </p:par>
                        <p:par>
                          <p:cTn id="12" fill="hold">
                            <p:stCondLst>
                              <p:cond delay="500"/>
                            </p:stCondLst>
                            <p:childTnLst>
                              <p:par>
                                <p:cTn id="13" presetID="53" presetClass="exit" presetSubtype="32" fill="hold" grpId="2" nodeType="afterEffect">
                                  <p:stCondLst>
                                    <p:cond delay="0"/>
                                  </p:stCondLst>
                                  <p:childTnLst>
                                    <p:anim calcmode="lin" valueType="num">
                                      <p:cBhvr>
                                        <p:cTn id="14" dur="500"/>
                                        <p:tgtEl>
                                          <p:spTgt spid="2"/>
                                        </p:tgtEl>
                                        <p:attrNameLst>
                                          <p:attrName>ppt_w</p:attrName>
                                        </p:attrNameLst>
                                      </p:cBhvr>
                                      <p:tavLst>
                                        <p:tav tm="0">
                                          <p:val>
                                            <p:strVal val="ppt_w"/>
                                          </p:val>
                                        </p:tav>
                                        <p:tav tm="100000">
                                          <p:val>
                                            <p:fltVal val="0"/>
                                          </p:val>
                                        </p:tav>
                                      </p:tavLst>
                                    </p:anim>
                                    <p:anim calcmode="lin" valueType="num">
                                      <p:cBhvr>
                                        <p:cTn id="15" dur="500"/>
                                        <p:tgtEl>
                                          <p:spTgt spid="2"/>
                                        </p:tgtEl>
                                        <p:attrNameLst>
                                          <p:attrName>ppt_h</p:attrName>
                                        </p:attrNameLst>
                                      </p:cBhvr>
                                      <p:tavLst>
                                        <p:tav tm="0">
                                          <p:val>
                                            <p:strVal val="ppt_h"/>
                                          </p:val>
                                        </p:tav>
                                        <p:tav tm="100000">
                                          <p:val>
                                            <p:fltVal val="0"/>
                                          </p:val>
                                        </p:tav>
                                      </p:tavLst>
                                    </p:anim>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53" presetClass="entr" presetSubtype="16" fill="hold" grpId="1"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6" presetClass="emph" presetSubtype="0" fill="hold" grpId="0" nodeType="withEffect">
                                  <p:stCondLst>
                                    <p:cond delay="0"/>
                                  </p:stCondLst>
                                  <p:childTnLst>
                                    <p:animScale>
                                      <p:cBhvr>
                                        <p:cTn id="24" dur="500" fill="hold"/>
                                        <p:tgtEl>
                                          <p:spTgt spid="4"/>
                                        </p:tgtEl>
                                      </p:cBhvr>
                                      <p:by x="150000" y="150000"/>
                                    </p:animScale>
                                  </p:childTnLst>
                                </p:cTn>
                              </p:par>
                            </p:childTnLst>
                          </p:cTn>
                        </p:par>
                        <p:par>
                          <p:cTn id="25" fill="hold">
                            <p:stCondLst>
                              <p:cond delay="1000"/>
                            </p:stCondLst>
                            <p:childTnLst>
                              <p:par>
                                <p:cTn id="26" presetID="53" presetClass="exit" presetSubtype="32" fill="hold" grpId="2" nodeType="after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4" grpId="1" animBg="1"/>
      <p:bldP spid="4"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8001000" cy="6217087"/>
          </a:xfrm>
          <a:prstGeom prst="rect">
            <a:avLst/>
          </a:prstGeom>
        </p:spPr>
        <p:txBody>
          <a:bodyPr wrap="square">
            <a:spAutoFit/>
          </a:bodyPr>
          <a:lstStyle/>
          <a:p>
            <a:r>
              <a:rPr lang="en-US" sz="2400" dirty="0"/>
              <a:t>The word is used </a:t>
            </a:r>
            <a:r>
              <a:rPr lang="en-US" sz="2400" b="1" dirty="0"/>
              <a:t>four times in the Gospels</a:t>
            </a:r>
            <a:r>
              <a:rPr lang="en-US" sz="2400" dirty="0"/>
              <a:t>, and always by the Lord, </a:t>
            </a:r>
          </a:p>
          <a:p>
            <a:r>
              <a:rPr lang="en-US" sz="2800" b="1" dirty="0">
                <a:solidFill>
                  <a:srgbClr val="0070C0"/>
                </a:solidFill>
              </a:rPr>
              <a:t>Matt. 11:23; </a:t>
            </a:r>
          </a:p>
          <a:p>
            <a:r>
              <a:rPr lang="en-US" sz="2800" b="1" dirty="0">
                <a:solidFill>
                  <a:srgbClr val="0070C0"/>
                </a:solidFill>
              </a:rPr>
              <a:t>Matt.16:18;</a:t>
            </a:r>
          </a:p>
          <a:p>
            <a:r>
              <a:rPr lang="en-US" sz="2800" b="1" dirty="0">
                <a:solidFill>
                  <a:srgbClr val="0070C0"/>
                </a:solidFill>
              </a:rPr>
              <a:t>Luke 10:15; </a:t>
            </a:r>
          </a:p>
          <a:p>
            <a:r>
              <a:rPr lang="en-US" sz="2800" b="1" dirty="0">
                <a:solidFill>
                  <a:srgbClr val="0070C0"/>
                </a:solidFill>
              </a:rPr>
              <a:t>Luke 16:23; </a:t>
            </a:r>
          </a:p>
          <a:p>
            <a:r>
              <a:rPr lang="en-US" sz="2400" dirty="0"/>
              <a:t>It is used with reference to the soul of Christ, </a:t>
            </a:r>
            <a:r>
              <a:rPr lang="en-US" sz="2800" b="1" dirty="0">
                <a:solidFill>
                  <a:srgbClr val="0070C0"/>
                </a:solidFill>
              </a:rPr>
              <a:t>Acts 2:27, 31</a:t>
            </a:r>
            <a:r>
              <a:rPr lang="en-US" sz="2400" dirty="0"/>
              <a:t>; </a:t>
            </a:r>
          </a:p>
          <a:p>
            <a:endParaRPr lang="en-US" sz="2400" dirty="0"/>
          </a:p>
          <a:p>
            <a:r>
              <a:rPr lang="en-US" sz="2400" dirty="0"/>
              <a:t>Christ declares that He has the keys of it, </a:t>
            </a:r>
            <a:r>
              <a:rPr lang="en-US" sz="2800" b="1" dirty="0">
                <a:solidFill>
                  <a:srgbClr val="0070C0"/>
                </a:solidFill>
              </a:rPr>
              <a:t>Rev. 1:18</a:t>
            </a:r>
            <a:r>
              <a:rPr lang="en-US" sz="2400" b="1" dirty="0">
                <a:solidFill>
                  <a:srgbClr val="0070C0"/>
                </a:solidFill>
              </a:rPr>
              <a:t>; </a:t>
            </a:r>
            <a:r>
              <a:rPr lang="en-US" sz="2400" dirty="0"/>
              <a:t>in        </a:t>
            </a:r>
            <a:r>
              <a:rPr lang="en-US" sz="2800" b="1" dirty="0">
                <a:solidFill>
                  <a:srgbClr val="0070C0"/>
                </a:solidFill>
              </a:rPr>
              <a:t>Rev. 6:8 </a:t>
            </a:r>
            <a:r>
              <a:rPr lang="en-US" sz="2400" dirty="0"/>
              <a:t>it is personified, with the signification of the temporary destiny of the doomed; </a:t>
            </a:r>
          </a:p>
          <a:p>
            <a:r>
              <a:rPr lang="en-US" sz="2400" dirty="0"/>
              <a:t>it is to give up those who are therein, </a:t>
            </a:r>
            <a:r>
              <a:rPr lang="en-US" sz="2800" b="1" dirty="0">
                <a:solidFill>
                  <a:srgbClr val="0070C0"/>
                </a:solidFill>
              </a:rPr>
              <a:t>Rev 20:13</a:t>
            </a:r>
            <a:r>
              <a:rPr lang="en-US" sz="2400" dirty="0"/>
              <a:t>, and is to be cast into the lake of fire, </a:t>
            </a:r>
            <a:r>
              <a:rPr lang="en-US" sz="2400" b="1" dirty="0">
                <a:solidFill>
                  <a:srgbClr val="0070C0"/>
                </a:solidFill>
              </a:rPr>
              <a:t>Rev 20:14.</a:t>
            </a:r>
          </a:p>
          <a:p>
            <a:pPr lvl="1"/>
            <a:endParaRPr lang="en-US" i="1" u="sng" dirty="0">
              <a:solidFill>
                <a:srgbClr val="0000FF"/>
              </a:solidFill>
              <a:hlinkClick r:id="rId2"/>
            </a:endParaRPr>
          </a:p>
          <a:p>
            <a:pPr lvl="1"/>
            <a:endParaRPr lang="en-US" i="1" u="sng" dirty="0">
              <a:solidFill>
                <a:srgbClr val="0000FF"/>
              </a:solidFill>
              <a:hlinkClick r:id="rId2"/>
            </a:endParaRPr>
          </a:p>
          <a:p>
            <a:pPr lvl="1"/>
            <a:r>
              <a:rPr lang="en-US" i="1" u="sng" dirty="0">
                <a:solidFill>
                  <a:srgbClr val="0000FF"/>
                </a:solidFill>
                <a:hlinkClick r:id="rId2"/>
              </a:rPr>
              <a:t>Vine’s Complete Expository Dictionary</a:t>
            </a:r>
            <a:endParaRPr lang="en-US" dirty="0">
              <a:solidFill>
                <a:srgbClr val="0000FF"/>
              </a:solidFill>
              <a:hlinkClick r:id="rId2"/>
            </a:endParaRPr>
          </a:p>
        </p:txBody>
      </p:sp>
    </p:spTree>
    <p:extLst>
      <p:ext uri="{BB962C8B-B14F-4D97-AF65-F5344CB8AC3E}">
        <p14:creationId xmlns:p14="http://schemas.microsoft.com/office/powerpoint/2010/main" val="1178043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382000" cy="6863417"/>
          </a:xfrm>
          <a:prstGeom prst="rect">
            <a:avLst/>
          </a:prstGeom>
          <a:noFill/>
        </p:spPr>
        <p:txBody>
          <a:bodyPr wrap="square" rtlCol="0">
            <a:spAutoFit/>
          </a:bodyPr>
          <a:lstStyle/>
          <a:p>
            <a:r>
              <a:rPr lang="en-US" sz="2000" b="1" dirty="0">
                <a:solidFill>
                  <a:srgbClr val="0070C0"/>
                </a:solidFill>
              </a:rPr>
              <a:t>Matt. 16:18 </a:t>
            </a:r>
            <a:r>
              <a:rPr lang="en-US" sz="2000" baseline="30000" dirty="0"/>
              <a:t> </a:t>
            </a:r>
            <a:r>
              <a:rPr lang="en-US" sz="2000" dirty="0"/>
              <a:t>And I also say to you that you are Peter, and on this rock I will build My church, </a:t>
            </a:r>
            <a:r>
              <a:rPr lang="en-US" sz="2200" dirty="0"/>
              <a:t>and the gates of </a:t>
            </a:r>
            <a:r>
              <a:rPr lang="en-US" sz="2200" b="1" u="sng" dirty="0">
                <a:solidFill>
                  <a:srgbClr val="FF0000"/>
                </a:solidFill>
                <a:latin typeface="Arial Black" panose="020B0A04020102020204" pitchFamily="34" charset="0"/>
              </a:rPr>
              <a:t>Hades</a:t>
            </a:r>
            <a:r>
              <a:rPr lang="en-US" sz="2200" dirty="0"/>
              <a:t> shall not prevail against it. </a:t>
            </a:r>
          </a:p>
          <a:p>
            <a:endParaRPr lang="en-US" sz="2000" dirty="0"/>
          </a:p>
          <a:p>
            <a:r>
              <a:rPr lang="en-US" sz="2000" b="1" dirty="0">
                <a:solidFill>
                  <a:srgbClr val="0070C0"/>
                </a:solidFill>
              </a:rPr>
              <a:t>Acts 2:25–27 </a:t>
            </a:r>
            <a:r>
              <a:rPr lang="en-US" sz="2000" dirty="0"/>
              <a:t> </a:t>
            </a:r>
          </a:p>
          <a:p>
            <a:r>
              <a:rPr lang="en-US" sz="2000" baseline="30000" dirty="0"/>
              <a:t>25 </a:t>
            </a:r>
            <a:r>
              <a:rPr lang="en-US" sz="2000" dirty="0"/>
              <a:t>For David says concerning Him: ‘I foresaw the </a:t>
            </a:r>
            <a:r>
              <a:rPr lang="en-US" sz="2000" cap="small" dirty="0"/>
              <a:t>Lord</a:t>
            </a:r>
            <a:r>
              <a:rPr lang="en-US" sz="2000" dirty="0"/>
              <a:t> always before my face, </a:t>
            </a:r>
          </a:p>
          <a:p>
            <a:r>
              <a:rPr lang="en-US" sz="2000" dirty="0"/>
              <a:t>For He is at my right hand, that I may not be shaken. </a:t>
            </a:r>
            <a:r>
              <a:rPr lang="en-US" sz="2000" baseline="30000" dirty="0"/>
              <a:t>26</a:t>
            </a:r>
            <a:r>
              <a:rPr lang="en-US" sz="2000" dirty="0"/>
              <a:t>Therefore my heart rejoiced, and my tongue was glad; Moreover my flesh also will rest in hope. </a:t>
            </a:r>
            <a:r>
              <a:rPr lang="en-US" sz="2200" baseline="30000" dirty="0"/>
              <a:t>27</a:t>
            </a:r>
            <a:r>
              <a:rPr lang="en-US" sz="2200" b="1" dirty="0">
                <a:solidFill>
                  <a:srgbClr val="FF0000"/>
                </a:solidFill>
              </a:rPr>
              <a:t>For You will not leave my soul in </a:t>
            </a:r>
            <a:r>
              <a:rPr lang="en-US" sz="2200" b="1" u="sng" dirty="0">
                <a:solidFill>
                  <a:srgbClr val="FF0000"/>
                </a:solidFill>
                <a:latin typeface="Arial Black" panose="020B0A04020102020204" pitchFamily="34" charset="0"/>
              </a:rPr>
              <a:t>Hades</a:t>
            </a:r>
            <a:r>
              <a:rPr lang="en-US" sz="2200" b="1" dirty="0">
                <a:solidFill>
                  <a:srgbClr val="FF0000"/>
                </a:solidFill>
              </a:rPr>
              <a:t>, Nor will You allow Your Holy One to see corruption. </a:t>
            </a:r>
          </a:p>
          <a:p>
            <a:r>
              <a:rPr lang="en-US" sz="2200" dirty="0"/>
              <a:t> </a:t>
            </a:r>
          </a:p>
          <a:p>
            <a:r>
              <a:rPr lang="en-US" sz="2000" b="1" dirty="0">
                <a:solidFill>
                  <a:srgbClr val="0070C0"/>
                </a:solidFill>
              </a:rPr>
              <a:t>Acts 2:31 </a:t>
            </a:r>
            <a:r>
              <a:rPr lang="en-US" sz="2000" baseline="30000" dirty="0"/>
              <a:t>31 </a:t>
            </a:r>
            <a:r>
              <a:rPr lang="en-US" sz="2000" dirty="0"/>
              <a:t>he, foreseeing this, spoke concerning the resurrection of the Christ, that </a:t>
            </a:r>
            <a:r>
              <a:rPr lang="en-US" sz="2200" b="1" dirty="0"/>
              <a:t>His soul was not left in </a:t>
            </a:r>
            <a:r>
              <a:rPr lang="en-US" sz="2200" b="1" u="sng" dirty="0"/>
              <a:t>Hades</a:t>
            </a:r>
            <a:r>
              <a:rPr lang="en-US" sz="2200" b="1" dirty="0"/>
              <a:t>, nor did His flesh see corruption</a:t>
            </a:r>
            <a:r>
              <a:rPr lang="en-US" sz="2200" dirty="0"/>
              <a:t>. </a:t>
            </a:r>
          </a:p>
          <a:p>
            <a:r>
              <a:rPr lang="en-US" sz="2200" dirty="0"/>
              <a:t> </a:t>
            </a:r>
          </a:p>
          <a:p>
            <a:r>
              <a:rPr lang="en-US" sz="2000" b="1" dirty="0">
                <a:solidFill>
                  <a:srgbClr val="0070C0"/>
                </a:solidFill>
              </a:rPr>
              <a:t>John 11:39 </a:t>
            </a:r>
            <a:r>
              <a:rPr lang="en-US" sz="2000" baseline="30000" dirty="0"/>
              <a:t>39 </a:t>
            </a:r>
            <a:r>
              <a:rPr lang="en-US" sz="2000" dirty="0"/>
              <a:t>Jesus said, “Take away the stone.” Martha, the sister of him who was dead, said to Him, “Lord, </a:t>
            </a:r>
            <a:r>
              <a:rPr lang="en-US" sz="2200" b="1" dirty="0"/>
              <a:t>by this time there is a stench, for he has been </a:t>
            </a:r>
            <a:r>
              <a:rPr lang="en-US" sz="2200" b="1" i="1" dirty="0"/>
              <a:t>dead</a:t>
            </a:r>
            <a:r>
              <a:rPr lang="en-US" sz="2200" b="1" dirty="0"/>
              <a:t>  </a:t>
            </a:r>
            <a:r>
              <a:rPr lang="en-US" sz="2800" b="1" dirty="0">
                <a:latin typeface="Arial Black" panose="020B0A04020102020204" pitchFamily="34" charset="0"/>
              </a:rPr>
              <a:t>four</a:t>
            </a:r>
            <a:r>
              <a:rPr lang="en-US" sz="2200" b="1" dirty="0"/>
              <a:t>  days.”</a:t>
            </a:r>
          </a:p>
          <a:p>
            <a:endParaRPr lang="en-US" sz="2000" b="1" dirty="0"/>
          </a:p>
          <a:p>
            <a:r>
              <a:rPr lang="en-US" sz="2000" b="1" dirty="0">
                <a:solidFill>
                  <a:srgbClr val="0070C0"/>
                </a:solidFill>
              </a:rPr>
              <a:t>Mark 8:31 </a:t>
            </a:r>
            <a:r>
              <a:rPr lang="en-US" sz="2000" dirty="0"/>
              <a:t>And he began to teach them, that the Son of man must suffer many things, and be rejected of the elders, and </a:t>
            </a:r>
            <a:r>
              <a:rPr lang="en-US" sz="2000" i="1" dirty="0"/>
              <a:t>of</a:t>
            </a:r>
            <a:r>
              <a:rPr lang="en-US" sz="2000" dirty="0"/>
              <a:t> the chief priests, and scribes, and be killed, and after</a:t>
            </a:r>
            <a:r>
              <a:rPr lang="en-US" sz="2000" dirty="0">
                <a:latin typeface="Arial Black" panose="020B0A04020102020204" pitchFamily="34" charset="0"/>
              </a:rPr>
              <a:t> </a:t>
            </a:r>
            <a:r>
              <a:rPr lang="en-US" sz="2000" b="1" dirty="0">
                <a:latin typeface="Arial Black" panose="020B0A04020102020204" pitchFamily="34" charset="0"/>
              </a:rPr>
              <a:t>three</a:t>
            </a:r>
            <a:r>
              <a:rPr lang="en-US" sz="2000" dirty="0">
                <a:latin typeface="Arial Black" panose="020B0A04020102020204" pitchFamily="34" charset="0"/>
              </a:rPr>
              <a:t> </a:t>
            </a:r>
            <a:r>
              <a:rPr lang="en-US" sz="2000" b="1" dirty="0">
                <a:latin typeface="Arial Black" panose="020B0A04020102020204" pitchFamily="34" charset="0"/>
              </a:rPr>
              <a:t>days</a:t>
            </a:r>
            <a:r>
              <a:rPr lang="en-US" sz="2000" dirty="0"/>
              <a:t> rise again.</a:t>
            </a:r>
          </a:p>
          <a:p>
            <a:endParaRPr lang="en-US" dirty="0"/>
          </a:p>
        </p:txBody>
      </p:sp>
      <p:sp>
        <p:nvSpPr>
          <p:cNvPr id="3" name="Rectangle 2"/>
          <p:cNvSpPr/>
          <p:nvPr/>
        </p:nvSpPr>
        <p:spPr>
          <a:xfrm>
            <a:off x="381000" y="228600"/>
            <a:ext cx="8534400" cy="4114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914400"/>
            <a:ext cx="5105400" cy="523220"/>
          </a:xfrm>
          <a:prstGeom prst="rect">
            <a:avLst/>
          </a:prstGeom>
          <a:noFill/>
        </p:spPr>
        <p:txBody>
          <a:bodyPr wrap="square" rtlCol="0">
            <a:spAutoFit/>
          </a:bodyPr>
          <a:lstStyle/>
          <a:p>
            <a:r>
              <a:rPr lang="en-US" sz="2800" dirty="0"/>
              <a:t>(</a:t>
            </a:r>
            <a:r>
              <a:rPr lang="en-US" sz="2800" b="1" dirty="0"/>
              <a:t>Hades could not hold Jesus</a:t>
            </a:r>
            <a:r>
              <a:rPr lang="en-US" sz="2800" dirty="0"/>
              <a:t>)</a:t>
            </a:r>
          </a:p>
        </p:txBody>
      </p:sp>
      <p:cxnSp>
        <p:nvCxnSpPr>
          <p:cNvPr id="6" name="Straight Arrow Connector 5"/>
          <p:cNvCxnSpPr/>
          <p:nvPr/>
        </p:nvCxnSpPr>
        <p:spPr>
          <a:xfrm>
            <a:off x="3048000" y="3048000"/>
            <a:ext cx="838200" cy="76200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953000" y="4005590"/>
            <a:ext cx="838200" cy="76200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019800" y="5120096"/>
            <a:ext cx="62982" cy="135238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81400" y="5116496"/>
            <a:ext cx="2209800" cy="22021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1973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20402"/>
            <a:ext cx="8077200" cy="6432530"/>
          </a:xfrm>
          <a:prstGeom prst="rect">
            <a:avLst/>
          </a:prstGeom>
        </p:spPr>
        <p:txBody>
          <a:bodyPr wrap="square">
            <a:spAutoFit/>
          </a:bodyPr>
          <a:lstStyle/>
          <a:p>
            <a:r>
              <a:rPr lang="en-US" sz="3200" b="1" dirty="0">
                <a:solidFill>
                  <a:srgbClr val="FF0000"/>
                </a:solidFill>
              </a:rPr>
              <a:t>HELL</a:t>
            </a:r>
          </a:p>
          <a:p>
            <a:r>
              <a:rPr lang="en-US" sz="2800" dirty="0" err="1"/>
              <a:t>geenna</a:t>
            </a:r>
            <a:r>
              <a:rPr lang="en-US" sz="2800" dirty="0"/>
              <a:t> (</a:t>
            </a:r>
            <a:r>
              <a:rPr lang="el-GR" sz="2800" dirty="0"/>
              <a:t>γέεννα</a:t>
            </a:r>
            <a:r>
              <a:rPr lang="en-US" sz="2800" dirty="0"/>
              <a:t>, 1067) represents the Hebrew Ge-</a:t>
            </a:r>
            <a:r>
              <a:rPr lang="en-US" sz="2800" dirty="0" err="1"/>
              <a:t>Hinnom</a:t>
            </a:r>
            <a:r>
              <a:rPr lang="en-US" sz="2800" dirty="0"/>
              <a:t> (the valley of Tophet) and a corresponding Aramaic word; it is found twelve times in the NT,  in every instance as uttered by the Lord Himself.  </a:t>
            </a:r>
          </a:p>
          <a:p>
            <a:pPr marL="457200" indent="-457200">
              <a:buAutoNum type="arabicPeriod"/>
            </a:pPr>
            <a:endParaRPr lang="en-US" sz="800" dirty="0"/>
          </a:p>
          <a:p>
            <a:r>
              <a:rPr lang="en-US" sz="2400" dirty="0"/>
              <a:t>in Mark 9:43–47, is parallel; here to the word “hell” are applied the extended descriptions “the unquenchable fire” and “where their worm </a:t>
            </a:r>
            <a:r>
              <a:rPr lang="en-US" sz="2400" dirty="0" err="1"/>
              <a:t>dieth</a:t>
            </a:r>
            <a:r>
              <a:rPr lang="en-US" sz="2400" dirty="0"/>
              <a:t> not and the fire is not quenched.”</a:t>
            </a:r>
          </a:p>
          <a:p>
            <a:endParaRPr lang="en-US" sz="800" dirty="0"/>
          </a:p>
          <a:p>
            <a:r>
              <a:rPr lang="en-US" sz="2400" dirty="0"/>
              <a:t>That God, “after He hath killed, hath power to cast into hell,” is assigned as a reason why He should be feared with the fear that keeps from evil doing, Luke 12:5; the parallel passage to this in Matt. 10:28 declares, not the casting in, but the doom which follows, namely, the destruction (not the loss of being, but of wellbeing) of “both soul and body.”</a:t>
            </a:r>
          </a:p>
          <a:p>
            <a:pPr lvl="1"/>
            <a:r>
              <a:rPr lang="en-US" dirty="0"/>
              <a:t> </a:t>
            </a:r>
          </a:p>
          <a:p>
            <a:r>
              <a:rPr lang="en-US" dirty="0"/>
              <a:t> </a:t>
            </a:r>
            <a:r>
              <a:rPr lang="en-US" i="1" u="sng" dirty="0">
                <a:solidFill>
                  <a:srgbClr val="0000FF"/>
                </a:solidFill>
                <a:hlinkClick r:id="rId2"/>
              </a:rPr>
              <a:t>Vine’s Complete Expository Dictionary </a:t>
            </a:r>
            <a:endParaRPr lang="en-US" dirty="0">
              <a:solidFill>
                <a:srgbClr val="0000FF"/>
              </a:solidFill>
              <a:hlinkClick r:id="rId2"/>
            </a:endParaRPr>
          </a:p>
        </p:txBody>
      </p:sp>
    </p:spTree>
    <p:extLst>
      <p:ext uri="{BB962C8B-B14F-4D97-AF65-F5344CB8AC3E}">
        <p14:creationId xmlns:p14="http://schemas.microsoft.com/office/powerpoint/2010/main" val="407608494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Luke24_52_TheAssension-AfterFug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924" y="457200"/>
            <a:ext cx="4056757"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9144000" cy="6858000"/>
          </a:xfrm>
          <a:prstGeom prst="frame">
            <a:avLst>
              <a:gd name="adj1" fmla="val 7130"/>
            </a:avLst>
          </a:prstGeom>
          <a:blipFill>
            <a:blip r:embed="rId3"/>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Rectangle 2"/>
          <p:cNvSpPr>
            <a:spLocks noChangeArrowheads="1"/>
          </p:cNvSpPr>
          <p:nvPr/>
        </p:nvSpPr>
        <p:spPr bwMode="auto">
          <a:xfrm>
            <a:off x="533400" y="1302127"/>
            <a:ext cx="4038600" cy="4031873"/>
          </a:xfrm>
          <a:prstGeom prst="rect">
            <a:avLst/>
          </a:prstGeom>
          <a:noFill/>
          <a:ln>
            <a:noFill/>
          </a:ln>
        </p:spPr>
        <p:txBody>
          <a:bodyPr wrap="square">
            <a:spAutoFit/>
          </a:bodyPr>
          <a:lstStyle/>
          <a:p>
            <a:pPr algn="just"/>
            <a:r>
              <a:rPr lang="en-US" sz="3200" dirty="0">
                <a:latin typeface="Arial" pitchFamily="34" charset="0"/>
                <a:cs typeface="Arial" pitchFamily="34" charset="0"/>
              </a:rPr>
              <a:t>After 3 days in the tomb Christ arose from the dead, and appeared to many for 40 days after which he ascended to heaven where he now abides.</a:t>
            </a:r>
          </a:p>
        </p:txBody>
      </p:sp>
    </p:spTree>
    <p:extLst>
      <p:ext uri="{BB962C8B-B14F-4D97-AF65-F5344CB8AC3E}">
        <p14:creationId xmlns:p14="http://schemas.microsoft.com/office/powerpoint/2010/main" val="222818158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l="28704" t="19048" b="6436"/>
          <a:stretch/>
        </p:blipFill>
        <p:spPr bwMode="auto">
          <a:xfrm>
            <a:off x="457200" y="464652"/>
            <a:ext cx="8234363" cy="3934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Freeform 1"/>
          <p:cNvSpPr/>
          <p:nvPr/>
        </p:nvSpPr>
        <p:spPr>
          <a:xfrm>
            <a:off x="1050324" y="960760"/>
            <a:ext cx="1075038" cy="1300526"/>
          </a:xfrm>
          <a:custGeom>
            <a:avLst/>
            <a:gdLst>
              <a:gd name="connsiteX0" fmla="*/ 766119 w 1075038"/>
              <a:gd name="connsiteY0" fmla="*/ 3067 h 1300526"/>
              <a:gd name="connsiteX1" fmla="*/ 704335 w 1075038"/>
              <a:gd name="connsiteY1" fmla="*/ 15424 h 1300526"/>
              <a:gd name="connsiteX2" fmla="*/ 407773 w 1075038"/>
              <a:gd name="connsiteY2" fmla="*/ 40137 h 1300526"/>
              <a:gd name="connsiteX3" fmla="*/ 370703 w 1075038"/>
              <a:gd name="connsiteY3" fmla="*/ 64851 h 1300526"/>
              <a:gd name="connsiteX4" fmla="*/ 296562 w 1075038"/>
              <a:gd name="connsiteY4" fmla="*/ 101921 h 1300526"/>
              <a:gd name="connsiteX5" fmla="*/ 271849 w 1075038"/>
              <a:gd name="connsiteY5" fmla="*/ 138991 h 1300526"/>
              <a:gd name="connsiteX6" fmla="*/ 234779 w 1075038"/>
              <a:gd name="connsiteY6" fmla="*/ 151348 h 1300526"/>
              <a:gd name="connsiteX7" fmla="*/ 197708 w 1075038"/>
              <a:gd name="connsiteY7" fmla="*/ 188418 h 1300526"/>
              <a:gd name="connsiteX8" fmla="*/ 135925 w 1075038"/>
              <a:gd name="connsiteY8" fmla="*/ 299629 h 1300526"/>
              <a:gd name="connsiteX9" fmla="*/ 98854 w 1075038"/>
              <a:gd name="connsiteY9" fmla="*/ 373770 h 1300526"/>
              <a:gd name="connsiteX10" fmla="*/ 86498 w 1075038"/>
              <a:gd name="connsiteY10" fmla="*/ 410840 h 1300526"/>
              <a:gd name="connsiteX11" fmla="*/ 49427 w 1075038"/>
              <a:gd name="connsiteY11" fmla="*/ 435554 h 1300526"/>
              <a:gd name="connsiteX12" fmla="*/ 12357 w 1075038"/>
              <a:gd name="connsiteY12" fmla="*/ 546764 h 1300526"/>
              <a:gd name="connsiteX13" fmla="*/ 0 w 1075038"/>
              <a:gd name="connsiteY13" fmla="*/ 583835 h 1300526"/>
              <a:gd name="connsiteX14" fmla="*/ 12357 w 1075038"/>
              <a:gd name="connsiteY14" fmla="*/ 830970 h 1300526"/>
              <a:gd name="connsiteX15" fmla="*/ 49427 w 1075038"/>
              <a:gd name="connsiteY15" fmla="*/ 1041035 h 1300526"/>
              <a:gd name="connsiteX16" fmla="*/ 86498 w 1075038"/>
              <a:gd name="connsiteY16" fmla="*/ 1115175 h 1300526"/>
              <a:gd name="connsiteX17" fmla="*/ 197708 w 1075038"/>
              <a:gd name="connsiteY17" fmla="*/ 1152245 h 1300526"/>
              <a:gd name="connsiteX18" fmla="*/ 271849 w 1075038"/>
              <a:gd name="connsiteY18" fmla="*/ 1189316 h 1300526"/>
              <a:gd name="connsiteX19" fmla="*/ 308919 w 1075038"/>
              <a:gd name="connsiteY19" fmla="*/ 1201672 h 1300526"/>
              <a:gd name="connsiteX20" fmla="*/ 370703 w 1075038"/>
              <a:gd name="connsiteY20" fmla="*/ 1189316 h 1300526"/>
              <a:gd name="connsiteX21" fmla="*/ 457200 w 1075038"/>
              <a:gd name="connsiteY21" fmla="*/ 1226386 h 1300526"/>
              <a:gd name="connsiteX22" fmla="*/ 506627 w 1075038"/>
              <a:gd name="connsiteY22" fmla="*/ 1238743 h 1300526"/>
              <a:gd name="connsiteX23" fmla="*/ 543698 w 1075038"/>
              <a:gd name="connsiteY23" fmla="*/ 1251099 h 1300526"/>
              <a:gd name="connsiteX24" fmla="*/ 580768 w 1075038"/>
              <a:gd name="connsiteY24" fmla="*/ 1275813 h 1300526"/>
              <a:gd name="connsiteX25" fmla="*/ 654908 w 1075038"/>
              <a:gd name="connsiteY25" fmla="*/ 1300526 h 1300526"/>
              <a:gd name="connsiteX26" fmla="*/ 790833 w 1075038"/>
              <a:gd name="connsiteY26" fmla="*/ 1263456 h 1300526"/>
              <a:gd name="connsiteX27" fmla="*/ 827903 w 1075038"/>
              <a:gd name="connsiteY27" fmla="*/ 1251099 h 1300526"/>
              <a:gd name="connsiteX28" fmla="*/ 864973 w 1075038"/>
              <a:gd name="connsiteY28" fmla="*/ 1226386 h 1300526"/>
              <a:gd name="connsiteX29" fmla="*/ 976184 w 1075038"/>
              <a:gd name="connsiteY29" fmla="*/ 1176959 h 1300526"/>
              <a:gd name="connsiteX30" fmla="*/ 1013254 w 1075038"/>
              <a:gd name="connsiteY30" fmla="*/ 1139889 h 1300526"/>
              <a:gd name="connsiteX31" fmla="*/ 1025611 w 1075038"/>
              <a:gd name="connsiteY31" fmla="*/ 1102818 h 1300526"/>
              <a:gd name="connsiteX32" fmla="*/ 1050325 w 1075038"/>
              <a:gd name="connsiteY32" fmla="*/ 1065748 h 1300526"/>
              <a:gd name="connsiteX33" fmla="*/ 1062681 w 1075038"/>
              <a:gd name="connsiteY33" fmla="*/ 1016321 h 1300526"/>
              <a:gd name="connsiteX34" fmla="*/ 1075038 w 1075038"/>
              <a:gd name="connsiteY34" fmla="*/ 979251 h 1300526"/>
              <a:gd name="connsiteX35" fmla="*/ 1062681 w 1075038"/>
              <a:gd name="connsiteY35" fmla="*/ 905110 h 1300526"/>
              <a:gd name="connsiteX36" fmla="*/ 1025611 w 1075038"/>
              <a:gd name="connsiteY36" fmla="*/ 917467 h 1300526"/>
              <a:gd name="connsiteX37" fmla="*/ 1000898 w 1075038"/>
              <a:gd name="connsiteY37" fmla="*/ 954537 h 1300526"/>
              <a:gd name="connsiteX38" fmla="*/ 963827 w 1075038"/>
              <a:gd name="connsiteY38" fmla="*/ 991608 h 1300526"/>
              <a:gd name="connsiteX39" fmla="*/ 889687 w 1075038"/>
              <a:gd name="connsiteY39" fmla="*/ 1016321 h 1300526"/>
              <a:gd name="connsiteX40" fmla="*/ 852617 w 1075038"/>
              <a:gd name="connsiteY40" fmla="*/ 1028678 h 1300526"/>
              <a:gd name="connsiteX41" fmla="*/ 741406 w 1075038"/>
              <a:gd name="connsiteY41" fmla="*/ 1065748 h 1300526"/>
              <a:gd name="connsiteX42" fmla="*/ 704335 w 1075038"/>
              <a:gd name="connsiteY42" fmla="*/ 1078105 h 1300526"/>
              <a:gd name="connsiteX43" fmla="*/ 494271 w 1075038"/>
              <a:gd name="connsiteY43" fmla="*/ 1053391 h 1300526"/>
              <a:gd name="connsiteX44" fmla="*/ 457200 w 1075038"/>
              <a:gd name="connsiteY44" fmla="*/ 1028678 h 1300526"/>
              <a:gd name="connsiteX45" fmla="*/ 432487 w 1075038"/>
              <a:gd name="connsiteY45" fmla="*/ 991608 h 1300526"/>
              <a:gd name="connsiteX46" fmla="*/ 481914 w 1075038"/>
              <a:gd name="connsiteY46" fmla="*/ 929824 h 1300526"/>
              <a:gd name="connsiteX47" fmla="*/ 741406 w 1075038"/>
              <a:gd name="connsiteY47" fmla="*/ 917467 h 1300526"/>
              <a:gd name="connsiteX48" fmla="*/ 469557 w 1075038"/>
              <a:gd name="connsiteY48" fmla="*/ 868040 h 1300526"/>
              <a:gd name="connsiteX49" fmla="*/ 432487 w 1075038"/>
              <a:gd name="connsiteY49" fmla="*/ 830970 h 1300526"/>
              <a:gd name="connsiteX50" fmla="*/ 432487 w 1075038"/>
              <a:gd name="connsiteY50" fmla="*/ 732116 h 1300526"/>
              <a:gd name="connsiteX51" fmla="*/ 469557 w 1075038"/>
              <a:gd name="connsiteY51" fmla="*/ 707402 h 1300526"/>
              <a:gd name="connsiteX52" fmla="*/ 494271 w 1075038"/>
              <a:gd name="connsiteY52" fmla="*/ 670332 h 1300526"/>
              <a:gd name="connsiteX53" fmla="*/ 407773 w 1075038"/>
              <a:gd name="connsiteY53" fmla="*/ 633262 h 1300526"/>
              <a:gd name="connsiteX54" fmla="*/ 370703 w 1075038"/>
              <a:gd name="connsiteY54" fmla="*/ 645618 h 1300526"/>
              <a:gd name="connsiteX55" fmla="*/ 345990 w 1075038"/>
              <a:gd name="connsiteY55" fmla="*/ 571478 h 1300526"/>
              <a:gd name="connsiteX56" fmla="*/ 333633 w 1075038"/>
              <a:gd name="connsiteY56" fmla="*/ 534408 h 1300526"/>
              <a:gd name="connsiteX57" fmla="*/ 345990 w 1075038"/>
              <a:gd name="connsiteY57" fmla="*/ 472624 h 1300526"/>
              <a:gd name="connsiteX58" fmla="*/ 420130 w 1075038"/>
              <a:gd name="connsiteY58" fmla="*/ 435554 h 1300526"/>
              <a:gd name="connsiteX59" fmla="*/ 864973 w 1075038"/>
              <a:gd name="connsiteY59" fmla="*/ 423197 h 1300526"/>
              <a:gd name="connsiteX60" fmla="*/ 939114 w 1075038"/>
              <a:gd name="connsiteY60" fmla="*/ 373770 h 1300526"/>
              <a:gd name="connsiteX61" fmla="*/ 914400 w 1075038"/>
              <a:gd name="connsiteY61" fmla="*/ 336699 h 1300526"/>
              <a:gd name="connsiteX62" fmla="*/ 877330 w 1075038"/>
              <a:gd name="connsiteY62" fmla="*/ 324343 h 1300526"/>
              <a:gd name="connsiteX63" fmla="*/ 617838 w 1075038"/>
              <a:gd name="connsiteY63" fmla="*/ 311986 h 1300526"/>
              <a:gd name="connsiteX64" fmla="*/ 605481 w 1075038"/>
              <a:gd name="connsiteY64" fmla="*/ 274916 h 1300526"/>
              <a:gd name="connsiteX65" fmla="*/ 642552 w 1075038"/>
              <a:gd name="connsiteY65" fmla="*/ 262559 h 1300526"/>
              <a:gd name="connsiteX66" fmla="*/ 716692 w 1075038"/>
              <a:gd name="connsiteY66" fmla="*/ 213132 h 1300526"/>
              <a:gd name="connsiteX67" fmla="*/ 753762 w 1075038"/>
              <a:gd name="connsiteY67" fmla="*/ 188418 h 1300526"/>
              <a:gd name="connsiteX68" fmla="*/ 741406 w 1075038"/>
              <a:gd name="connsiteY68" fmla="*/ 151348 h 1300526"/>
              <a:gd name="connsiteX69" fmla="*/ 642552 w 1075038"/>
              <a:gd name="connsiteY69" fmla="*/ 176062 h 1300526"/>
              <a:gd name="connsiteX70" fmla="*/ 518984 w 1075038"/>
              <a:gd name="connsiteY70" fmla="*/ 163705 h 1300526"/>
              <a:gd name="connsiteX71" fmla="*/ 531341 w 1075038"/>
              <a:gd name="connsiteY71" fmla="*/ 126635 h 1300526"/>
              <a:gd name="connsiteX72" fmla="*/ 568411 w 1075038"/>
              <a:gd name="connsiteY72" fmla="*/ 114278 h 1300526"/>
              <a:gd name="connsiteX73" fmla="*/ 642552 w 1075038"/>
              <a:gd name="connsiteY73" fmla="*/ 64851 h 1300526"/>
              <a:gd name="connsiteX74" fmla="*/ 716692 w 1075038"/>
              <a:gd name="connsiteY74" fmla="*/ 40137 h 1300526"/>
              <a:gd name="connsiteX75" fmla="*/ 729049 w 1075038"/>
              <a:gd name="connsiteY75" fmla="*/ 3067 h 1300526"/>
              <a:gd name="connsiteX76" fmla="*/ 506627 w 1075038"/>
              <a:gd name="connsiteY76" fmla="*/ 27781 h 1300526"/>
              <a:gd name="connsiteX77" fmla="*/ 469557 w 1075038"/>
              <a:gd name="connsiteY77" fmla="*/ 40137 h 1300526"/>
              <a:gd name="connsiteX78" fmla="*/ 432487 w 1075038"/>
              <a:gd name="connsiteY78" fmla="*/ 64851 h 13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75038" h="1300526">
                <a:moveTo>
                  <a:pt x="766119" y="3067"/>
                </a:moveTo>
                <a:cubicBezTo>
                  <a:pt x="745524" y="7186"/>
                  <a:pt x="725276" y="13813"/>
                  <a:pt x="704335" y="15424"/>
                </a:cubicBezTo>
                <a:cubicBezTo>
                  <a:pt x="400686" y="38782"/>
                  <a:pt x="531681" y="-1162"/>
                  <a:pt x="407773" y="40137"/>
                </a:cubicBezTo>
                <a:cubicBezTo>
                  <a:pt x="395416" y="48375"/>
                  <a:pt x="383986" y="58209"/>
                  <a:pt x="370703" y="64851"/>
                </a:cubicBezTo>
                <a:cubicBezTo>
                  <a:pt x="268371" y="116018"/>
                  <a:pt x="402817" y="31087"/>
                  <a:pt x="296562" y="101921"/>
                </a:cubicBezTo>
                <a:cubicBezTo>
                  <a:pt x="288324" y="114278"/>
                  <a:pt x="283445" y="129714"/>
                  <a:pt x="271849" y="138991"/>
                </a:cubicBezTo>
                <a:cubicBezTo>
                  <a:pt x="261678" y="147128"/>
                  <a:pt x="245617" y="144123"/>
                  <a:pt x="234779" y="151348"/>
                </a:cubicBezTo>
                <a:cubicBezTo>
                  <a:pt x="220239" y="161041"/>
                  <a:pt x="210065" y="176061"/>
                  <a:pt x="197708" y="188418"/>
                </a:cubicBezTo>
                <a:cubicBezTo>
                  <a:pt x="167469" y="279137"/>
                  <a:pt x="191415" y="244139"/>
                  <a:pt x="135925" y="299629"/>
                </a:cubicBezTo>
                <a:cubicBezTo>
                  <a:pt x="104863" y="392811"/>
                  <a:pt x="146765" y="277946"/>
                  <a:pt x="98854" y="373770"/>
                </a:cubicBezTo>
                <a:cubicBezTo>
                  <a:pt x="93029" y="385420"/>
                  <a:pt x="94635" y="400669"/>
                  <a:pt x="86498" y="410840"/>
                </a:cubicBezTo>
                <a:cubicBezTo>
                  <a:pt x="77221" y="422437"/>
                  <a:pt x="61784" y="427316"/>
                  <a:pt x="49427" y="435554"/>
                </a:cubicBezTo>
                <a:lnTo>
                  <a:pt x="12357" y="546764"/>
                </a:lnTo>
                <a:lnTo>
                  <a:pt x="0" y="583835"/>
                </a:lnTo>
                <a:cubicBezTo>
                  <a:pt x="4119" y="666213"/>
                  <a:pt x="6682" y="748684"/>
                  <a:pt x="12357" y="830970"/>
                </a:cubicBezTo>
                <a:cubicBezTo>
                  <a:pt x="17537" y="906078"/>
                  <a:pt x="25619" y="969614"/>
                  <a:pt x="49427" y="1041035"/>
                </a:cubicBezTo>
                <a:cubicBezTo>
                  <a:pt x="59478" y="1071186"/>
                  <a:pt x="62543" y="1091220"/>
                  <a:pt x="86498" y="1115175"/>
                </a:cubicBezTo>
                <a:cubicBezTo>
                  <a:pt x="121249" y="1149926"/>
                  <a:pt x="147999" y="1143961"/>
                  <a:pt x="197708" y="1152245"/>
                </a:cubicBezTo>
                <a:cubicBezTo>
                  <a:pt x="290891" y="1183306"/>
                  <a:pt x="176028" y="1141406"/>
                  <a:pt x="271849" y="1189316"/>
                </a:cubicBezTo>
                <a:cubicBezTo>
                  <a:pt x="283499" y="1195141"/>
                  <a:pt x="296562" y="1197553"/>
                  <a:pt x="308919" y="1201672"/>
                </a:cubicBezTo>
                <a:cubicBezTo>
                  <a:pt x="329514" y="1197553"/>
                  <a:pt x="349701" y="1189316"/>
                  <a:pt x="370703" y="1189316"/>
                </a:cubicBezTo>
                <a:cubicBezTo>
                  <a:pt x="429832" y="1189316"/>
                  <a:pt x="410115" y="1206206"/>
                  <a:pt x="457200" y="1226386"/>
                </a:cubicBezTo>
                <a:cubicBezTo>
                  <a:pt x="472810" y="1233076"/>
                  <a:pt x="490298" y="1234078"/>
                  <a:pt x="506627" y="1238743"/>
                </a:cubicBezTo>
                <a:cubicBezTo>
                  <a:pt x="519151" y="1242321"/>
                  <a:pt x="531341" y="1246980"/>
                  <a:pt x="543698" y="1251099"/>
                </a:cubicBezTo>
                <a:cubicBezTo>
                  <a:pt x="556055" y="1259337"/>
                  <a:pt x="567197" y="1269781"/>
                  <a:pt x="580768" y="1275813"/>
                </a:cubicBezTo>
                <a:cubicBezTo>
                  <a:pt x="604573" y="1286393"/>
                  <a:pt x="654908" y="1300526"/>
                  <a:pt x="654908" y="1300526"/>
                </a:cubicBezTo>
                <a:cubicBezTo>
                  <a:pt x="742236" y="1283062"/>
                  <a:pt x="696768" y="1294811"/>
                  <a:pt x="790833" y="1263456"/>
                </a:cubicBezTo>
                <a:cubicBezTo>
                  <a:pt x="803190" y="1259337"/>
                  <a:pt x="817065" y="1258324"/>
                  <a:pt x="827903" y="1251099"/>
                </a:cubicBezTo>
                <a:cubicBezTo>
                  <a:pt x="840260" y="1242861"/>
                  <a:pt x="851402" y="1232417"/>
                  <a:pt x="864973" y="1226386"/>
                </a:cubicBezTo>
                <a:cubicBezTo>
                  <a:pt x="934245" y="1195599"/>
                  <a:pt x="928246" y="1216907"/>
                  <a:pt x="976184" y="1176959"/>
                </a:cubicBezTo>
                <a:cubicBezTo>
                  <a:pt x="989609" y="1165772"/>
                  <a:pt x="1000897" y="1152246"/>
                  <a:pt x="1013254" y="1139889"/>
                </a:cubicBezTo>
                <a:cubicBezTo>
                  <a:pt x="1017373" y="1127532"/>
                  <a:pt x="1019786" y="1114468"/>
                  <a:pt x="1025611" y="1102818"/>
                </a:cubicBezTo>
                <a:cubicBezTo>
                  <a:pt x="1032253" y="1089535"/>
                  <a:pt x="1044475" y="1079398"/>
                  <a:pt x="1050325" y="1065748"/>
                </a:cubicBezTo>
                <a:cubicBezTo>
                  <a:pt x="1057015" y="1050138"/>
                  <a:pt x="1058016" y="1032650"/>
                  <a:pt x="1062681" y="1016321"/>
                </a:cubicBezTo>
                <a:cubicBezTo>
                  <a:pt x="1066259" y="1003797"/>
                  <a:pt x="1070919" y="991608"/>
                  <a:pt x="1075038" y="979251"/>
                </a:cubicBezTo>
                <a:cubicBezTo>
                  <a:pt x="1070919" y="954537"/>
                  <a:pt x="1078332" y="924674"/>
                  <a:pt x="1062681" y="905110"/>
                </a:cubicBezTo>
                <a:cubicBezTo>
                  <a:pt x="1054544" y="894939"/>
                  <a:pt x="1035782" y="909330"/>
                  <a:pt x="1025611" y="917467"/>
                </a:cubicBezTo>
                <a:cubicBezTo>
                  <a:pt x="1014015" y="926744"/>
                  <a:pt x="1010405" y="943128"/>
                  <a:pt x="1000898" y="954537"/>
                </a:cubicBezTo>
                <a:cubicBezTo>
                  <a:pt x="989711" y="967962"/>
                  <a:pt x="979103" y="983121"/>
                  <a:pt x="963827" y="991608"/>
                </a:cubicBezTo>
                <a:cubicBezTo>
                  <a:pt x="941055" y="1004259"/>
                  <a:pt x="914400" y="1008083"/>
                  <a:pt x="889687" y="1016321"/>
                </a:cubicBezTo>
                <a:lnTo>
                  <a:pt x="852617" y="1028678"/>
                </a:lnTo>
                <a:lnTo>
                  <a:pt x="741406" y="1065748"/>
                </a:lnTo>
                <a:lnTo>
                  <a:pt x="704335" y="1078105"/>
                </a:lnTo>
                <a:cubicBezTo>
                  <a:pt x="676989" y="1076152"/>
                  <a:pt x="550444" y="1081477"/>
                  <a:pt x="494271" y="1053391"/>
                </a:cubicBezTo>
                <a:cubicBezTo>
                  <a:pt x="480988" y="1046749"/>
                  <a:pt x="469557" y="1036916"/>
                  <a:pt x="457200" y="1028678"/>
                </a:cubicBezTo>
                <a:cubicBezTo>
                  <a:pt x="448962" y="1016321"/>
                  <a:pt x="434928" y="1006257"/>
                  <a:pt x="432487" y="991608"/>
                </a:cubicBezTo>
                <a:cubicBezTo>
                  <a:pt x="428199" y="965876"/>
                  <a:pt x="458339" y="932771"/>
                  <a:pt x="481914" y="929824"/>
                </a:cubicBezTo>
                <a:cubicBezTo>
                  <a:pt x="567841" y="919083"/>
                  <a:pt x="654909" y="921586"/>
                  <a:pt x="741406" y="917467"/>
                </a:cubicBezTo>
                <a:cubicBezTo>
                  <a:pt x="699942" y="793079"/>
                  <a:pt x="753509" y="915365"/>
                  <a:pt x="469557" y="868040"/>
                </a:cubicBezTo>
                <a:cubicBezTo>
                  <a:pt x="452320" y="865167"/>
                  <a:pt x="444844" y="843327"/>
                  <a:pt x="432487" y="830970"/>
                </a:cubicBezTo>
                <a:cubicBezTo>
                  <a:pt x="419816" y="792957"/>
                  <a:pt x="407373" y="776065"/>
                  <a:pt x="432487" y="732116"/>
                </a:cubicBezTo>
                <a:cubicBezTo>
                  <a:pt x="439855" y="719222"/>
                  <a:pt x="457200" y="715640"/>
                  <a:pt x="469557" y="707402"/>
                </a:cubicBezTo>
                <a:cubicBezTo>
                  <a:pt x="477795" y="695045"/>
                  <a:pt x="497184" y="684895"/>
                  <a:pt x="494271" y="670332"/>
                </a:cubicBezTo>
                <a:cubicBezTo>
                  <a:pt x="489779" y="647874"/>
                  <a:pt x="418194" y="635867"/>
                  <a:pt x="407773" y="633262"/>
                </a:cubicBezTo>
                <a:cubicBezTo>
                  <a:pt x="395416" y="637381"/>
                  <a:pt x="379913" y="654828"/>
                  <a:pt x="370703" y="645618"/>
                </a:cubicBezTo>
                <a:cubicBezTo>
                  <a:pt x="352283" y="627198"/>
                  <a:pt x="354228" y="596191"/>
                  <a:pt x="345990" y="571478"/>
                </a:cubicBezTo>
                <a:lnTo>
                  <a:pt x="333633" y="534408"/>
                </a:lnTo>
                <a:cubicBezTo>
                  <a:pt x="337752" y="513813"/>
                  <a:pt x="335570" y="490859"/>
                  <a:pt x="345990" y="472624"/>
                </a:cubicBezTo>
                <a:cubicBezTo>
                  <a:pt x="353661" y="459200"/>
                  <a:pt x="404260" y="436368"/>
                  <a:pt x="420130" y="435554"/>
                </a:cubicBezTo>
                <a:cubicBezTo>
                  <a:pt x="568274" y="427957"/>
                  <a:pt x="716692" y="427316"/>
                  <a:pt x="864973" y="423197"/>
                </a:cubicBezTo>
                <a:cubicBezTo>
                  <a:pt x="888184" y="415460"/>
                  <a:pt x="933670" y="406438"/>
                  <a:pt x="939114" y="373770"/>
                </a:cubicBezTo>
                <a:cubicBezTo>
                  <a:pt x="941555" y="359121"/>
                  <a:pt x="925997" y="345976"/>
                  <a:pt x="914400" y="336699"/>
                </a:cubicBezTo>
                <a:cubicBezTo>
                  <a:pt x="904229" y="328562"/>
                  <a:pt x="890310" y="325425"/>
                  <a:pt x="877330" y="324343"/>
                </a:cubicBezTo>
                <a:cubicBezTo>
                  <a:pt x="791034" y="317152"/>
                  <a:pt x="704335" y="316105"/>
                  <a:pt x="617838" y="311986"/>
                </a:cubicBezTo>
                <a:cubicBezTo>
                  <a:pt x="613719" y="299629"/>
                  <a:pt x="599656" y="286566"/>
                  <a:pt x="605481" y="274916"/>
                </a:cubicBezTo>
                <a:cubicBezTo>
                  <a:pt x="611306" y="263266"/>
                  <a:pt x="631166" y="268885"/>
                  <a:pt x="642552" y="262559"/>
                </a:cubicBezTo>
                <a:cubicBezTo>
                  <a:pt x="668516" y="248135"/>
                  <a:pt x="691979" y="229608"/>
                  <a:pt x="716692" y="213132"/>
                </a:cubicBezTo>
                <a:lnTo>
                  <a:pt x="753762" y="188418"/>
                </a:lnTo>
                <a:cubicBezTo>
                  <a:pt x="749643" y="176061"/>
                  <a:pt x="753763" y="155467"/>
                  <a:pt x="741406" y="151348"/>
                </a:cubicBezTo>
                <a:cubicBezTo>
                  <a:pt x="726494" y="146377"/>
                  <a:pt x="662557" y="169393"/>
                  <a:pt x="642552" y="176062"/>
                </a:cubicBezTo>
                <a:cubicBezTo>
                  <a:pt x="601363" y="171943"/>
                  <a:pt x="556811" y="180517"/>
                  <a:pt x="518984" y="163705"/>
                </a:cubicBezTo>
                <a:cubicBezTo>
                  <a:pt x="507082" y="158415"/>
                  <a:pt x="522131" y="135845"/>
                  <a:pt x="531341" y="126635"/>
                </a:cubicBezTo>
                <a:cubicBezTo>
                  <a:pt x="540551" y="117425"/>
                  <a:pt x="557025" y="120604"/>
                  <a:pt x="568411" y="114278"/>
                </a:cubicBezTo>
                <a:cubicBezTo>
                  <a:pt x="594375" y="99853"/>
                  <a:pt x="614374" y="74244"/>
                  <a:pt x="642552" y="64851"/>
                </a:cubicBezTo>
                <a:lnTo>
                  <a:pt x="716692" y="40137"/>
                </a:lnTo>
                <a:cubicBezTo>
                  <a:pt x="720811" y="27780"/>
                  <a:pt x="741923" y="5048"/>
                  <a:pt x="729049" y="3067"/>
                </a:cubicBezTo>
                <a:cubicBezTo>
                  <a:pt x="665633" y="-6689"/>
                  <a:pt x="574974" y="8254"/>
                  <a:pt x="506627" y="27781"/>
                </a:cubicBezTo>
                <a:cubicBezTo>
                  <a:pt x="494103" y="31359"/>
                  <a:pt x="481914" y="36018"/>
                  <a:pt x="469557" y="40137"/>
                </a:cubicBezTo>
                <a:lnTo>
                  <a:pt x="432487" y="64851"/>
                </a:lnTo>
              </a:path>
            </a:pathLst>
          </a:custGeom>
          <a:solidFill>
            <a:srgbClr val="FF0000">
              <a:alpha val="36863"/>
            </a:srgb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6017741" y="1581665"/>
            <a:ext cx="1107549" cy="1260389"/>
          </a:xfrm>
          <a:custGeom>
            <a:avLst/>
            <a:gdLst>
              <a:gd name="connsiteX0" fmla="*/ 1000897 w 1107549"/>
              <a:gd name="connsiteY0" fmla="*/ 12357 h 1260389"/>
              <a:gd name="connsiteX1" fmla="*/ 902043 w 1107549"/>
              <a:gd name="connsiteY1" fmla="*/ 0 h 1260389"/>
              <a:gd name="connsiteX2" fmla="*/ 766118 w 1107549"/>
              <a:gd name="connsiteY2" fmla="*/ 24713 h 1260389"/>
              <a:gd name="connsiteX3" fmla="*/ 654908 w 1107549"/>
              <a:gd name="connsiteY3" fmla="*/ 49427 h 1260389"/>
              <a:gd name="connsiteX4" fmla="*/ 617837 w 1107549"/>
              <a:gd name="connsiteY4" fmla="*/ 61784 h 1260389"/>
              <a:gd name="connsiteX5" fmla="*/ 506627 w 1107549"/>
              <a:gd name="connsiteY5" fmla="*/ 74140 h 1260389"/>
              <a:gd name="connsiteX6" fmla="*/ 457200 w 1107549"/>
              <a:gd name="connsiteY6" fmla="*/ 86497 h 1260389"/>
              <a:gd name="connsiteX7" fmla="*/ 420129 w 1107549"/>
              <a:gd name="connsiteY7" fmla="*/ 98854 h 1260389"/>
              <a:gd name="connsiteX8" fmla="*/ 383059 w 1107549"/>
              <a:gd name="connsiteY8" fmla="*/ 74140 h 1260389"/>
              <a:gd name="connsiteX9" fmla="*/ 185351 w 1107549"/>
              <a:gd name="connsiteY9" fmla="*/ 111211 h 1260389"/>
              <a:gd name="connsiteX10" fmla="*/ 111210 w 1107549"/>
              <a:gd name="connsiteY10" fmla="*/ 160638 h 1260389"/>
              <a:gd name="connsiteX11" fmla="*/ 86497 w 1107549"/>
              <a:gd name="connsiteY11" fmla="*/ 197708 h 1260389"/>
              <a:gd name="connsiteX12" fmla="*/ 61783 w 1107549"/>
              <a:gd name="connsiteY12" fmla="*/ 271849 h 1260389"/>
              <a:gd name="connsiteX13" fmla="*/ 37070 w 1107549"/>
              <a:gd name="connsiteY13" fmla="*/ 308919 h 1260389"/>
              <a:gd name="connsiteX14" fmla="*/ 0 w 1107549"/>
              <a:gd name="connsiteY14" fmla="*/ 432486 h 1260389"/>
              <a:gd name="connsiteX15" fmla="*/ 12356 w 1107549"/>
              <a:gd name="connsiteY15" fmla="*/ 704335 h 1260389"/>
              <a:gd name="connsiteX16" fmla="*/ 37070 w 1107549"/>
              <a:gd name="connsiteY16" fmla="*/ 803189 h 1260389"/>
              <a:gd name="connsiteX17" fmla="*/ 86497 w 1107549"/>
              <a:gd name="connsiteY17" fmla="*/ 951470 h 1260389"/>
              <a:gd name="connsiteX18" fmla="*/ 98854 w 1107549"/>
              <a:gd name="connsiteY18" fmla="*/ 988540 h 1260389"/>
              <a:gd name="connsiteX19" fmla="*/ 123567 w 1107549"/>
              <a:gd name="connsiteY19" fmla="*/ 1025611 h 1260389"/>
              <a:gd name="connsiteX20" fmla="*/ 135924 w 1107549"/>
              <a:gd name="connsiteY20" fmla="*/ 1062681 h 1260389"/>
              <a:gd name="connsiteX21" fmla="*/ 172994 w 1107549"/>
              <a:gd name="connsiteY21" fmla="*/ 1087394 h 1260389"/>
              <a:gd name="connsiteX22" fmla="*/ 210064 w 1107549"/>
              <a:gd name="connsiteY22" fmla="*/ 1173892 h 1260389"/>
              <a:gd name="connsiteX23" fmla="*/ 259491 w 1107549"/>
              <a:gd name="connsiteY23" fmla="*/ 1161535 h 1260389"/>
              <a:gd name="connsiteX24" fmla="*/ 420129 w 1107549"/>
              <a:gd name="connsiteY24" fmla="*/ 1223319 h 1260389"/>
              <a:gd name="connsiteX25" fmla="*/ 420129 w 1107549"/>
              <a:gd name="connsiteY25" fmla="*/ 1223319 h 1260389"/>
              <a:gd name="connsiteX26" fmla="*/ 494270 w 1107549"/>
              <a:gd name="connsiteY26" fmla="*/ 1248032 h 1260389"/>
              <a:gd name="connsiteX27" fmla="*/ 531340 w 1107549"/>
              <a:gd name="connsiteY27" fmla="*/ 1260389 h 1260389"/>
              <a:gd name="connsiteX28" fmla="*/ 667264 w 1107549"/>
              <a:gd name="connsiteY28" fmla="*/ 1248032 h 1260389"/>
              <a:gd name="connsiteX29" fmla="*/ 741405 w 1107549"/>
              <a:gd name="connsiteY29" fmla="*/ 1223319 h 1260389"/>
              <a:gd name="connsiteX30" fmla="*/ 803189 w 1107549"/>
              <a:gd name="connsiteY30" fmla="*/ 1210962 h 1260389"/>
              <a:gd name="connsiteX31" fmla="*/ 877329 w 1107549"/>
              <a:gd name="connsiteY31" fmla="*/ 1173892 h 1260389"/>
              <a:gd name="connsiteX32" fmla="*/ 963827 w 1107549"/>
              <a:gd name="connsiteY32" fmla="*/ 1136821 h 1260389"/>
              <a:gd name="connsiteX33" fmla="*/ 1000897 w 1107549"/>
              <a:gd name="connsiteY33" fmla="*/ 1112108 h 1260389"/>
              <a:gd name="connsiteX34" fmla="*/ 1050324 w 1107549"/>
              <a:gd name="connsiteY34" fmla="*/ 1037967 h 1260389"/>
              <a:gd name="connsiteX35" fmla="*/ 1075037 w 1107549"/>
              <a:gd name="connsiteY35" fmla="*/ 1000897 h 1260389"/>
              <a:gd name="connsiteX36" fmla="*/ 1099751 w 1107549"/>
              <a:gd name="connsiteY36" fmla="*/ 926757 h 1260389"/>
              <a:gd name="connsiteX37" fmla="*/ 1062681 w 1107549"/>
              <a:gd name="connsiteY37" fmla="*/ 939113 h 1260389"/>
              <a:gd name="connsiteX38" fmla="*/ 1037967 w 1107549"/>
              <a:gd name="connsiteY38" fmla="*/ 976184 h 1260389"/>
              <a:gd name="connsiteX39" fmla="*/ 963827 w 1107549"/>
              <a:gd name="connsiteY39" fmla="*/ 1000897 h 1260389"/>
              <a:gd name="connsiteX40" fmla="*/ 766118 w 1107549"/>
              <a:gd name="connsiteY40" fmla="*/ 988540 h 1260389"/>
              <a:gd name="connsiteX41" fmla="*/ 778475 w 1107549"/>
              <a:gd name="connsiteY41" fmla="*/ 951470 h 1260389"/>
              <a:gd name="connsiteX42" fmla="*/ 852616 w 1107549"/>
              <a:gd name="connsiteY42" fmla="*/ 902043 h 1260389"/>
              <a:gd name="connsiteX43" fmla="*/ 877329 w 1107549"/>
              <a:gd name="connsiteY43" fmla="*/ 864973 h 1260389"/>
              <a:gd name="connsiteX44" fmla="*/ 803189 w 1107549"/>
              <a:gd name="connsiteY44" fmla="*/ 877330 h 1260389"/>
              <a:gd name="connsiteX45" fmla="*/ 642551 w 1107549"/>
              <a:gd name="connsiteY45" fmla="*/ 902043 h 1260389"/>
              <a:gd name="connsiteX46" fmla="*/ 679621 w 1107549"/>
              <a:gd name="connsiteY46" fmla="*/ 827903 h 1260389"/>
              <a:gd name="connsiteX47" fmla="*/ 605481 w 1107549"/>
              <a:gd name="connsiteY47" fmla="*/ 815546 h 1260389"/>
              <a:gd name="connsiteX48" fmla="*/ 518983 w 1107549"/>
              <a:gd name="connsiteY48" fmla="*/ 803189 h 1260389"/>
              <a:gd name="connsiteX49" fmla="*/ 432486 w 1107549"/>
              <a:gd name="connsiteY49" fmla="*/ 778476 h 1260389"/>
              <a:gd name="connsiteX50" fmla="*/ 420129 w 1107549"/>
              <a:gd name="connsiteY50" fmla="*/ 716692 h 1260389"/>
              <a:gd name="connsiteX51" fmla="*/ 494270 w 1107549"/>
              <a:gd name="connsiteY51" fmla="*/ 691978 h 1260389"/>
              <a:gd name="connsiteX52" fmla="*/ 407773 w 1107549"/>
              <a:gd name="connsiteY52" fmla="*/ 679621 h 1260389"/>
              <a:gd name="connsiteX53" fmla="*/ 383059 w 1107549"/>
              <a:gd name="connsiteY53" fmla="*/ 642551 h 1260389"/>
              <a:gd name="connsiteX54" fmla="*/ 333632 w 1107549"/>
              <a:gd name="connsiteY54" fmla="*/ 617838 h 1260389"/>
              <a:gd name="connsiteX55" fmla="*/ 308918 w 1107549"/>
              <a:gd name="connsiteY55" fmla="*/ 580767 h 1260389"/>
              <a:gd name="connsiteX56" fmla="*/ 321275 w 1107549"/>
              <a:gd name="connsiteY56" fmla="*/ 518984 h 1260389"/>
              <a:gd name="connsiteX57" fmla="*/ 358345 w 1107549"/>
              <a:gd name="connsiteY57" fmla="*/ 494270 h 1260389"/>
              <a:gd name="connsiteX58" fmla="*/ 444843 w 1107549"/>
              <a:gd name="connsiteY58" fmla="*/ 469557 h 1260389"/>
              <a:gd name="connsiteX59" fmla="*/ 432486 w 1107549"/>
              <a:gd name="connsiteY59" fmla="*/ 395416 h 1260389"/>
              <a:gd name="connsiteX60" fmla="*/ 358345 w 1107549"/>
              <a:gd name="connsiteY60" fmla="*/ 370703 h 1260389"/>
              <a:gd name="connsiteX61" fmla="*/ 395416 w 1107549"/>
              <a:gd name="connsiteY61" fmla="*/ 333632 h 1260389"/>
              <a:gd name="connsiteX62" fmla="*/ 469556 w 1107549"/>
              <a:gd name="connsiteY62" fmla="*/ 308919 h 1260389"/>
              <a:gd name="connsiteX63" fmla="*/ 506627 w 1107549"/>
              <a:gd name="connsiteY63" fmla="*/ 296562 h 1260389"/>
              <a:gd name="connsiteX64" fmla="*/ 543697 w 1107549"/>
              <a:gd name="connsiteY64" fmla="*/ 284205 h 1260389"/>
              <a:gd name="connsiteX65" fmla="*/ 580767 w 1107549"/>
              <a:gd name="connsiteY65" fmla="*/ 271849 h 1260389"/>
              <a:gd name="connsiteX66" fmla="*/ 605481 w 1107549"/>
              <a:gd name="connsiteY66" fmla="*/ 234778 h 1260389"/>
              <a:gd name="connsiteX67" fmla="*/ 568410 w 1107549"/>
              <a:gd name="connsiteY67" fmla="*/ 222421 h 1260389"/>
              <a:gd name="connsiteX68" fmla="*/ 481913 w 1107549"/>
              <a:gd name="connsiteY68" fmla="*/ 234778 h 1260389"/>
              <a:gd name="connsiteX69" fmla="*/ 308918 w 1107549"/>
              <a:gd name="connsiteY69" fmla="*/ 210065 h 1260389"/>
              <a:gd name="connsiteX70" fmla="*/ 345989 w 1107549"/>
              <a:gd name="connsiteY70" fmla="*/ 197708 h 1260389"/>
              <a:gd name="connsiteX71" fmla="*/ 457200 w 1107549"/>
              <a:gd name="connsiteY71" fmla="*/ 185351 h 1260389"/>
              <a:gd name="connsiteX72" fmla="*/ 568410 w 1107549"/>
              <a:gd name="connsiteY72" fmla="*/ 148281 h 1260389"/>
              <a:gd name="connsiteX73" fmla="*/ 605481 w 1107549"/>
              <a:gd name="connsiteY73" fmla="*/ 135924 h 1260389"/>
              <a:gd name="connsiteX74" fmla="*/ 630194 w 1107549"/>
              <a:gd name="connsiteY74" fmla="*/ 98854 h 1260389"/>
              <a:gd name="connsiteX75" fmla="*/ 518983 w 1107549"/>
              <a:gd name="connsiteY75" fmla="*/ 74140 h 12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07549" h="1260389">
                <a:moveTo>
                  <a:pt x="1000897" y="12357"/>
                </a:moveTo>
                <a:cubicBezTo>
                  <a:pt x="967946" y="8238"/>
                  <a:pt x="935251" y="0"/>
                  <a:pt x="902043" y="0"/>
                </a:cubicBezTo>
                <a:cubicBezTo>
                  <a:pt x="848502" y="0"/>
                  <a:pt x="814781" y="13899"/>
                  <a:pt x="766118" y="24713"/>
                </a:cubicBezTo>
                <a:cubicBezTo>
                  <a:pt x="708793" y="37452"/>
                  <a:pt x="707639" y="34361"/>
                  <a:pt x="654908" y="49427"/>
                </a:cubicBezTo>
                <a:cubicBezTo>
                  <a:pt x="642384" y="53005"/>
                  <a:pt x="630685" y="59643"/>
                  <a:pt x="617837" y="61784"/>
                </a:cubicBezTo>
                <a:cubicBezTo>
                  <a:pt x="581046" y="67916"/>
                  <a:pt x="543697" y="70021"/>
                  <a:pt x="506627" y="74140"/>
                </a:cubicBezTo>
                <a:cubicBezTo>
                  <a:pt x="490151" y="78259"/>
                  <a:pt x="473529" y="81831"/>
                  <a:pt x="457200" y="86497"/>
                </a:cubicBezTo>
                <a:cubicBezTo>
                  <a:pt x="444676" y="90075"/>
                  <a:pt x="432977" y="100995"/>
                  <a:pt x="420129" y="98854"/>
                </a:cubicBezTo>
                <a:cubicBezTo>
                  <a:pt x="405480" y="96412"/>
                  <a:pt x="395416" y="82378"/>
                  <a:pt x="383059" y="74140"/>
                </a:cubicBezTo>
                <a:cubicBezTo>
                  <a:pt x="339575" y="78488"/>
                  <a:pt x="232051" y="80078"/>
                  <a:pt x="185351" y="111211"/>
                </a:cubicBezTo>
                <a:lnTo>
                  <a:pt x="111210" y="160638"/>
                </a:lnTo>
                <a:cubicBezTo>
                  <a:pt x="102972" y="172995"/>
                  <a:pt x="92528" y="184137"/>
                  <a:pt x="86497" y="197708"/>
                </a:cubicBezTo>
                <a:cubicBezTo>
                  <a:pt x="75917" y="221513"/>
                  <a:pt x="76233" y="250174"/>
                  <a:pt x="61783" y="271849"/>
                </a:cubicBezTo>
                <a:cubicBezTo>
                  <a:pt x="53545" y="284206"/>
                  <a:pt x="43102" y="295348"/>
                  <a:pt x="37070" y="308919"/>
                </a:cubicBezTo>
                <a:cubicBezTo>
                  <a:pt x="19876" y="347606"/>
                  <a:pt x="10270" y="391402"/>
                  <a:pt x="0" y="432486"/>
                </a:cubicBezTo>
                <a:cubicBezTo>
                  <a:pt x="4119" y="523102"/>
                  <a:pt x="3330" y="614075"/>
                  <a:pt x="12356" y="704335"/>
                </a:cubicBezTo>
                <a:cubicBezTo>
                  <a:pt x="15736" y="738132"/>
                  <a:pt x="26329" y="770966"/>
                  <a:pt x="37070" y="803189"/>
                </a:cubicBezTo>
                <a:lnTo>
                  <a:pt x="86497" y="951470"/>
                </a:lnTo>
                <a:cubicBezTo>
                  <a:pt x="90616" y="963827"/>
                  <a:pt x="91629" y="977702"/>
                  <a:pt x="98854" y="988540"/>
                </a:cubicBezTo>
                <a:cubicBezTo>
                  <a:pt x="107092" y="1000897"/>
                  <a:pt x="116925" y="1012328"/>
                  <a:pt x="123567" y="1025611"/>
                </a:cubicBezTo>
                <a:cubicBezTo>
                  <a:pt x="129392" y="1037261"/>
                  <a:pt x="127787" y="1052510"/>
                  <a:pt x="135924" y="1062681"/>
                </a:cubicBezTo>
                <a:cubicBezTo>
                  <a:pt x="145201" y="1074277"/>
                  <a:pt x="160637" y="1079156"/>
                  <a:pt x="172994" y="1087394"/>
                </a:cubicBezTo>
                <a:cubicBezTo>
                  <a:pt x="178219" y="1103069"/>
                  <a:pt x="197849" y="1167785"/>
                  <a:pt x="210064" y="1173892"/>
                </a:cubicBezTo>
                <a:cubicBezTo>
                  <a:pt x="225254" y="1181487"/>
                  <a:pt x="243015" y="1165654"/>
                  <a:pt x="259491" y="1161535"/>
                </a:cubicBezTo>
                <a:cubicBezTo>
                  <a:pt x="375392" y="1178093"/>
                  <a:pt x="321755" y="1157736"/>
                  <a:pt x="420129" y="1223319"/>
                </a:cubicBezTo>
                <a:lnTo>
                  <a:pt x="420129" y="1223319"/>
                </a:lnTo>
                <a:lnTo>
                  <a:pt x="494270" y="1248032"/>
                </a:lnTo>
                <a:lnTo>
                  <a:pt x="531340" y="1260389"/>
                </a:lnTo>
                <a:cubicBezTo>
                  <a:pt x="576648" y="1256270"/>
                  <a:pt x="622461" y="1255938"/>
                  <a:pt x="667264" y="1248032"/>
                </a:cubicBezTo>
                <a:cubicBezTo>
                  <a:pt x="692918" y="1243505"/>
                  <a:pt x="715860" y="1228428"/>
                  <a:pt x="741405" y="1223319"/>
                </a:cubicBezTo>
                <a:lnTo>
                  <a:pt x="803189" y="1210962"/>
                </a:lnTo>
                <a:cubicBezTo>
                  <a:pt x="909431" y="1140135"/>
                  <a:pt x="775008" y="1225053"/>
                  <a:pt x="877329" y="1173892"/>
                </a:cubicBezTo>
                <a:cubicBezTo>
                  <a:pt x="962663" y="1131224"/>
                  <a:pt x="860961" y="1162538"/>
                  <a:pt x="963827" y="1136821"/>
                </a:cubicBezTo>
                <a:cubicBezTo>
                  <a:pt x="976184" y="1128583"/>
                  <a:pt x="991118" y="1123284"/>
                  <a:pt x="1000897" y="1112108"/>
                </a:cubicBezTo>
                <a:cubicBezTo>
                  <a:pt x="1020456" y="1089755"/>
                  <a:pt x="1033848" y="1062681"/>
                  <a:pt x="1050324" y="1037967"/>
                </a:cubicBezTo>
                <a:cubicBezTo>
                  <a:pt x="1058562" y="1025610"/>
                  <a:pt x="1070341" y="1014986"/>
                  <a:pt x="1075037" y="1000897"/>
                </a:cubicBezTo>
                <a:cubicBezTo>
                  <a:pt x="1083275" y="976184"/>
                  <a:pt x="1124465" y="918520"/>
                  <a:pt x="1099751" y="926757"/>
                </a:cubicBezTo>
                <a:lnTo>
                  <a:pt x="1062681" y="939113"/>
                </a:lnTo>
                <a:cubicBezTo>
                  <a:pt x="1054443" y="951470"/>
                  <a:pt x="1050561" y="968313"/>
                  <a:pt x="1037967" y="976184"/>
                </a:cubicBezTo>
                <a:cubicBezTo>
                  <a:pt x="1015877" y="989991"/>
                  <a:pt x="963827" y="1000897"/>
                  <a:pt x="963827" y="1000897"/>
                </a:cubicBezTo>
                <a:cubicBezTo>
                  <a:pt x="897924" y="996778"/>
                  <a:pt x="829920" y="1005554"/>
                  <a:pt x="766118" y="988540"/>
                </a:cubicBezTo>
                <a:cubicBezTo>
                  <a:pt x="753533" y="985184"/>
                  <a:pt x="769265" y="960680"/>
                  <a:pt x="778475" y="951470"/>
                </a:cubicBezTo>
                <a:cubicBezTo>
                  <a:pt x="799478" y="930468"/>
                  <a:pt x="852616" y="902043"/>
                  <a:pt x="852616" y="902043"/>
                </a:cubicBezTo>
                <a:cubicBezTo>
                  <a:pt x="860854" y="889686"/>
                  <a:pt x="880931" y="879380"/>
                  <a:pt x="877329" y="864973"/>
                </a:cubicBezTo>
                <a:cubicBezTo>
                  <a:pt x="866298" y="820852"/>
                  <a:pt x="805343" y="876253"/>
                  <a:pt x="803189" y="877330"/>
                </a:cubicBezTo>
                <a:cubicBezTo>
                  <a:pt x="758661" y="899594"/>
                  <a:pt x="677975" y="898500"/>
                  <a:pt x="642551" y="902043"/>
                </a:cubicBezTo>
                <a:cubicBezTo>
                  <a:pt x="652601" y="871894"/>
                  <a:pt x="655668" y="851856"/>
                  <a:pt x="679621" y="827903"/>
                </a:cubicBezTo>
                <a:cubicBezTo>
                  <a:pt x="722186" y="785337"/>
                  <a:pt x="795591" y="794422"/>
                  <a:pt x="605481" y="815546"/>
                </a:cubicBezTo>
                <a:cubicBezTo>
                  <a:pt x="576648" y="811427"/>
                  <a:pt x="547639" y="808399"/>
                  <a:pt x="518983" y="803189"/>
                </a:cubicBezTo>
                <a:cubicBezTo>
                  <a:pt x="484853" y="796983"/>
                  <a:pt x="464244" y="789061"/>
                  <a:pt x="432486" y="778476"/>
                </a:cubicBezTo>
                <a:cubicBezTo>
                  <a:pt x="405381" y="760406"/>
                  <a:pt x="364857" y="751237"/>
                  <a:pt x="420129" y="716692"/>
                </a:cubicBezTo>
                <a:cubicBezTo>
                  <a:pt x="442220" y="702885"/>
                  <a:pt x="494270" y="691978"/>
                  <a:pt x="494270" y="691978"/>
                </a:cubicBezTo>
                <a:cubicBezTo>
                  <a:pt x="465438" y="687859"/>
                  <a:pt x="434388" y="691450"/>
                  <a:pt x="407773" y="679621"/>
                </a:cubicBezTo>
                <a:cubicBezTo>
                  <a:pt x="394202" y="673589"/>
                  <a:pt x="394468" y="652058"/>
                  <a:pt x="383059" y="642551"/>
                </a:cubicBezTo>
                <a:cubicBezTo>
                  <a:pt x="368908" y="630759"/>
                  <a:pt x="350108" y="626076"/>
                  <a:pt x="333632" y="617838"/>
                </a:cubicBezTo>
                <a:cubicBezTo>
                  <a:pt x="325394" y="605481"/>
                  <a:pt x="310760" y="595504"/>
                  <a:pt x="308918" y="580767"/>
                </a:cubicBezTo>
                <a:cubicBezTo>
                  <a:pt x="306313" y="559927"/>
                  <a:pt x="310855" y="537219"/>
                  <a:pt x="321275" y="518984"/>
                </a:cubicBezTo>
                <a:cubicBezTo>
                  <a:pt x="328643" y="506090"/>
                  <a:pt x="345062" y="500912"/>
                  <a:pt x="358345" y="494270"/>
                </a:cubicBezTo>
                <a:cubicBezTo>
                  <a:pt x="376074" y="485405"/>
                  <a:pt x="429004" y="473517"/>
                  <a:pt x="444843" y="469557"/>
                </a:cubicBezTo>
                <a:cubicBezTo>
                  <a:pt x="470508" y="431058"/>
                  <a:pt x="490343" y="427558"/>
                  <a:pt x="432486" y="395416"/>
                </a:cubicBezTo>
                <a:cubicBezTo>
                  <a:pt x="409714" y="382765"/>
                  <a:pt x="358345" y="370703"/>
                  <a:pt x="358345" y="370703"/>
                </a:cubicBezTo>
                <a:cubicBezTo>
                  <a:pt x="370702" y="358346"/>
                  <a:pt x="380140" y="342119"/>
                  <a:pt x="395416" y="333632"/>
                </a:cubicBezTo>
                <a:cubicBezTo>
                  <a:pt x="418188" y="320981"/>
                  <a:pt x="444843" y="317157"/>
                  <a:pt x="469556" y="308919"/>
                </a:cubicBezTo>
                <a:lnTo>
                  <a:pt x="506627" y="296562"/>
                </a:lnTo>
                <a:lnTo>
                  <a:pt x="543697" y="284205"/>
                </a:lnTo>
                <a:lnTo>
                  <a:pt x="580767" y="271849"/>
                </a:lnTo>
                <a:cubicBezTo>
                  <a:pt x="589005" y="259492"/>
                  <a:pt x="609083" y="249186"/>
                  <a:pt x="605481" y="234778"/>
                </a:cubicBezTo>
                <a:cubicBezTo>
                  <a:pt x="602322" y="222141"/>
                  <a:pt x="581435" y="222421"/>
                  <a:pt x="568410" y="222421"/>
                </a:cubicBezTo>
                <a:cubicBezTo>
                  <a:pt x="539285" y="222421"/>
                  <a:pt x="510745" y="230659"/>
                  <a:pt x="481913" y="234778"/>
                </a:cubicBezTo>
                <a:cubicBezTo>
                  <a:pt x="424248" y="226540"/>
                  <a:pt x="365116" y="225392"/>
                  <a:pt x="308918" y="210065"/>
                </a:cubicBezTo>
                <a:cubicBezTo>
                  <a:pt x="296352" y="206638"/>
                  <a:pt x="333141" y="199849"/>
                  <a:pt x="345989" y="197708"/>
                </a:cubicBezTo>
                <a:cubicBezTo>
                  <a:pt x="382780" y="191576"/>
                  <a:pt x="420130" y="189470"/>
                  <a:pt x="457200" y="185351"/>
                </a:cubicBezTo>
                <a:lnTo>
                  <a:pt x="568410" y="148281"/>
                </a:lnTo>
                <a:lnTo>
                  <a:pt x="605481" y="135924"/>
                </a:lnTo>
                <a:cubicBezTo>
                  <a:pt x="613719" y="123567"/>
                  <a:pt x="633107" y="113416"/>
                  <a:pt x="630194" y="98854"/>
                </a:cubicBezTo>
                <a:cubicBezTo>
                  <a:pt x="622509" y="60431"/>
                  <a:pt x="524856" y="74140"/>
                  <a:pt x="518983" y="74140"/>
                </a:cubicBezTo>
              </a:path>
            </a:pathLst>
          </a:custGeom>
          <a:solidFill>
            <a:srgbClr val="FF0000">
              <a:alpha val="29020"/>
            </a:srgb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6178378" y="2916195"/>
            <a:ext cx="123568" cy="111210"/>
          </a:xfrm>
          <a:custGeom>
            <a:avLst/>
            <a:gdLst>
              <a:gd name="connsiteX0" fmla="*/ 0 w 123568"/>
              <a:gd name="connsiteY0" fmla="*/ 0 h 111210"/>
              <a:gd name="connsiteX1" fmla="*/ 37071 w 123568"/>
              <a:gd name="connsiteY1" fmla="*/ 61783 h 111210"/>
              <a:gd name="connsiteX2" fmla="*/ 123568 w 123568"/>
              <a:gd name="connsiteY2" fmla="*/ 111210 h 111210"/>
            </a:gdLst>
            <a:ahLst/>
            <a:cxnLst>
              <a:cxn ang="0">
                <a:pos x="connsiteX0" y="connsiteY0"/>
              </a:cxn>
              <a:cxn ang="0">
                <a:pos x="connsiteX1" y="connsiteY1"/>
              </a:cxn>
              <a:cxn ang="0">
                <a:pos x="connsiteX2" y="connsiteY2"/>
              </a:cxn>
            </a:cxnLst>
            <a:rect l="l" t="t" r="r" b="b"/>
            <a:pathLst>
              <a:path w="123568" h="111210">
                <a:moveTo>
                  <a:pt x="0" y="0"/>
                </a:moveTo>
                <a:cubicBezTo>
                  <a:pt x="12357" y="20594"/>
                  <a:pt x="18113" y="47038"/>
                  <a:pt x="37071" y="61783"/>
                </a:cubicBezTo>
                <a:cubicBezTo>
                  <a:pt x="150087" y="149684"/>
                  <a:pt x="88905" y="41887"/>
                  <a:pt x="123568" y="111210"/>
                </a:cubicBezTo>
              </a:path>
            </a:pathLst>
          </a:custGeom>
          <a:noFill/>
          <a:ln w="76200">
            <a:solidFill>
              <a:srgbClr val="793905">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7549579" y="2644179"/>
            <a:ext cx="412240" cy="482842"/>
          </a:xfrm>
          <a:custGeom>
            <a:avLst/>
            <a:gdLst>
              <a:gd name="connsiteX0" fmla="*/ 12756 w 412240"/>
              <a:gd name="connsiteY0" fmla="*/ 383226 h 482842"/>
              <a:gd name="connsiteX1" fmla="*/ 399 w 412240"/>
              <a:gd name="connsiteY1" fmla="*/ 445010 h 482842"/>
              <a:gd name="connsiteX2" fmla="*/ 86897 w 412240"/>
              <a:gd name="connsiteY2" fmla="*/ 469724 h 482842"/>
              <a:gd name="connsiteX3" fmla="*/ 161037 w 412240"/>
              <a:gd name="connsiteY3" fmla="*/ 432653 h 482842"/>
              <a:gd name="connsiteX4" fmla="*/ 247535 w 412240"/>
              <a:gd name="connsiteY4" fmla="*/ 333799 h 482842"/>
              <a:gd name="connsiteX5" fmla="*/ 259891 w 412240"/>
              <a:gd name="connsiteY5" fmla="*/ 296729 h 482842"/>
              <a:gd name="connsiteX6" fmla="*/ 321675 w 412240"/>
              <a:gd name="connsiteY6" fmla="*/ 222589 h 482842"/>
              <a:gd name="connsiteX7" fmla="*/ 358745 w 412240"/>
              <a:gd name="connsiteY7" fmla="*/ 148448 h 482842"/>
              <a:gd name="connsiteX8" fmla="*/ 383459 w 412240"/>
              <a:gd name="connsiteY8" fmla="*/ 74307 h 482842"/>
              <a:gd name="connsiteX9" fmla="*/ 395816 w 412240"/>
              <a:gd name="connsiteY9" fmla="*/ 37237 h 482842"/>
              <a:gd name="connsiteX10" fmla="*/ 408172 w 412240"/>
              <a:gd name="connsiteY10" fmla="*/ 167 h 482842"/>
              <a:gd name="connsiteX11" fmla="*/ 346389 w 412240"/>
              <a:gd name="connsiteY11" fmla="*/ 12524 h 482842"/>
              <a:gd name="connsiteX12" fmla="*/ 321675 w 412240"/>
              <a:gd name="connsiteY12" fmla="*/ 49594 h 482842"/>
              <a:gd name="connsiteX13" fmla="*/ 309318 w 412240"/>
              <a:gd name="connsiteY13" fmla="*/ 86664 h 482842"/>
              <a:gd name="connsiteX14" fmla="*/ 272248 w 412240"/>
              <a:gd name="connsiteY14" fmla="*/ 111378 h 482842"/>
              <a:gd name="connsiteX15" fmla="*/ 210464 w 412240"/>
              <a:gd name="connsiteY15" fmla="*/ 173162 h 482842"/>
              <a:gd name="connsiteX16" fmla="*/ 148680 w 412240"/>
              <a:gd name="connsiteY16" fmla="*/ 234945 h 482842"/>
              <a:gd name="connsiteX17" fmla="*/ 99253 w 412240"/>
              <a:gd name="connsiteY17" fmla="*/ 284372 h 482842"/>
              <a:gd name="connsiteX18" fmla="*/ 25113 w 412240"/>
              <a:gd name="connsiteY18" fmla="*/ 333799 h 482842"/>
              <a:gd name="connsiteX19" fmla="*/ 25113 w 412240"/>
              <a:gd name="connsiteY19" fmla="*/ 432653 h 482842"/>
              <a:gd name="connsiteX20" fmla="*/ 62183 w 412240"/>
              <a:gd name="connsiteY20" fmla="*/ 44501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240" h="482842">
                <a:moveTo>
                  <a:pt x="12756" y="383226"/>
                </a:moveTo>
                <a:cubicBezTo>
                  <a:pt x="8637" y="403821"/>
                  <a:pt x="-2206" y="424170"/>
                  <a:pt x="399" y="445010"/>
                </a:cubicBezTo>
                <a:cubicBezTo>
                  <a:pt x="7785" y="504100"/>
                  <a:pt x="51531" y="478565"/>
                  <a:pt x="86897" y="469724"/>
                </a:cubicBezTo>
                <a:cubicBezTo>
                  <a:pt x="127823" y="459493"/>
                  <a:pt x="124797" y="456814"/>
                  <a:pt x="161037" y="432653"/>
                </a:cubicBezTo>
                <a:cubicBezTo>
                  <a:pt x="218702" y="346156"/>
                  <a:pt x="185751" y="374989"/>
                  <a:pt x="247535" y="333799"/>
                </a:cubicBezTo>
                <a:cubicBezTo>
                  <a:pt x="251654" y="321442"/>
                  <a:pt x="254066" y="308379"/>
                  <a:pt x="259891" y="296729"/>
                </a:cubicBezTo>
                <a:cubicBezTo>
                  <a:pt x="277093" y="262324"/>
                  <a:pt x="294349" y="249915"/>
                  <a:pt x="321675" y="222589"/>
                </a:cubicBezTo>
                <a:cubicBezTo>
                  <a:pt x="366740" y="87393"/>
                  <a:pt x="294869" y="292169"/>
                  <a:pt x="358745" y="148448"/>
                </a:cubicBezTo>
                <a:cubicBezTo>
                  <a:pt x="369325" y="124643"/>
                  <a:pt x="375221" y="99021"/>
                  <a:pt x="383459" y="74307"/>
                </a:cubicBezTo>
                <a:lnTo>
                  <a:pt x="395816" y="37237"/>
                </a:lnTo>
                <a:cubicBezTo>
                  <a:pt x="399935" y="24880"/>
                  <a:pt x="420944" y="-2387"/>
                  <a:pt x="408172" y="167"/>
                </a:cubicBezTo>
                <a:lnTo>
                  <a:pt x="346389" y="12524"/>
                </a:lnTo>
                <a:cubicBezTo>
                  <a:pt x="338151" y="24881"/>
                  <a:pt x="328317" y="36311"/>
                  <a:pt x="321675" y="49594"/>
                </a:cubicBezTo>
                <a:cubicBezTo>
                  <a:pt x="315850" y="61244"/>
                  <a:pt x="317455" y="76493"/>
                  <a:pt x="309318" y="86664"/>
                </a:cubicBezTo>
                <a:cubicBezTo>
                  <a:pt x="300041" y="98261"/>
                  <a:pt x="284605" y="103140"/>
                  <a:pt x="272248" y="111378"/>
                </a:cubicBezTo>
                <a:cubicBezTo>
                  <a:pt x="206348" y="210230"/>
                  <a:pt x="292842" y="90784"/>
                  <a:pt x="210464" y="173162"/>
                </a:cubicBezTo>
                <a:cubicBezTo>
                  <a:pt x="128089" y="255537"/>
                  <a:pt x="247533" y="169046"/>
                  <a:pt x="148680" y="234945"/>
                </a:cubicBezTo>
                <a:cubicBezTo>
                  <a:pt x="127712" y="297854"/>
                  <a:pt x="153174" y="254416"/>
                  <a:pt x="99253" y="284372"/>
                </a:cubicBezTo>
                <a:cubicBezTo>
                  <a:pt x="73289" y="298796"/>
                  <a:pt x="25113" y="333799"/>
                  <a:pt x="25113" y="333799"/>
                </a:cubicBezTo>
                <a:cubicBezTo>
                  <a:pt x="13307" y="369217"/>
                  <a:pt x="-1396" y="392890"/>
                  <a:pt x="25113" y="432653"/>
                </a:cubicBezTo>
                <a:cubicBezTo>
                  <a:pt x="32338" y="443491"/>
                  <a:pt x="62183" y="445010"/>
                  <a:pt x="62183" y="445010"/>
                </a:cubicBezTo>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6178378" y="2916195"/>
            <a:ext cx="494271" cy="208005"/>
          </a:xfrm>
          <a:custGeom>
            <a:avLst/>
            <a:gdLst>
              <a:gd name="connsiteX0" fmla="*/ 0 w 271849"/>
              <a:gd name="connsiteY0" fmla="*/ 0 h 98854"/>
              <a:gd name="connsiteX1" fmla="*/ 86497 w 271849"/>
              <a:gd name="connsiteY1" fmla="*/ 49427 h 98854"/>
              <a:gd name="connsiteX2" fmla="*/ 123568 w 271849"/>
              <a:gd name="connsiteY2" fmla="*/ 61784 h 98854"/>
              <a:gd name="connsiteX3" fmla="*/ 197708 w 271849"/>
              <a:gd name="connsiteY3" fmla="*/ 98854 h 98854"/>
              <a:gd name="connsiteX4" fmla="*/ 271849 w 271849"/>
              <a:gd name="connsiteY4" fmla="*/ 74140 h 9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49" h="98854">
                <a:moveTo>
                  <a:pt x="0" y="0"/>
                </a:moveTo>
                <a:cubicBezTo>
                  <a:pt x="136346" y="27270"/>
                  <a:pt x="7709" y="-13603"/>
                  <a:pt x="86497" y="49427"/>
                </a:cubicBezTo>
                <a:cubicBezTo>
                  <a:pt x="96668" y="57564"/>
                  <a:pt x="111918" y="55959"/>
                  <a:pt x="123568" y="61784"/>
                </a:cubicBezTo>
                <a:cubicBezTo>
                  <a:pt x="219387" y="109693"/>
                  <a:pt x="104528" y="67793"/>
                  <a:pt x="197708" y="98854"/>
                </a:cubicBezTo>
                <a:cubicBezTo>
                  <a:pt x="265204" y="85355"/>
                  <a:pt x="244641" y="101348"/>
                  <a:pt x="271849" y="74140"/>
                </a:cubicBezTo>
              </a:path>
            </a:pathLst>
          </a:custGeom>
          <a:solidFill>
            <a:srgbClr val="000000"/>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8"/>
          <p:cNvSpPr>
            <a:spLocks noChangeArrowheads="1"/>
          </p:cNvSpPr>
          <p:nvPr/>
        </p:nvSpPr>
        <p:spPr bwMode="auto">
          <a:xfrm>
            <a:off x="533400" y="4713982"/>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a:latin typeface="Arial" pitchFamily="34" charset="0"/>
                <a:cs typeface="Arial" pitchFamily="34" charset="0"/>
              </a:rPr>
              <a:t>What was it like for </a:t>
            </a:r>
            <a:r>
              <a:rPr lang="en-US" sz="3200" u="sng" dirty="0">
                <a:latin typeface="Arial" pitchFamily="34" charset="0"/>
                <a:cs typeface="Arial" pitchFamily="34" charset="0"/>
              </a:rPr>
              <a:t>The Rich Man </a:t>
            </a:r>
            <a:r>
              <a:rPr lang="en-US" sz="3200" dirty="0">
                <a:latin typeface="Arial" pitchFamily="34" charset="0"/>
                <a:cs typeface="Arial" pitchFamily="34" charset="0"/>
              </a:rPr>
              <a:t>when he looked up in Tartarus?</a:t>
            </a:r>
          </a:p>
        </p:txBody>
      </p:sp>
      <p:sp>
        <p:nvSpPr>
          <p:cNvPr id="17" name="Rectangle 5"/>
          <p:cNvSpPr>
            <a:spLocks noChangeArrowheads="1"/>
          </p:cNvSpPr>
          <p:nvPr/>
        </p:nvSpPr>
        <p:spPr bwMode="auto">
          <a:xfrm>
            <a:off x="762000" y="4648200"/>
            <a:ext cx="7543800" cy="1361911"/>
          </a:xfrm>
          <a:prstGeom prst="rect">
            <a:avLst/>
          </a:prstGeom>
          <a:noFill/>
          <a:ln>
            <a:noFill/>
          </a:ln>
        </p:spPr>
        <p:txBody>
          <a:bodyPr wrap="square">
            <a:spAutoFit/>
          </a:bodyPr>
          <a:lstStyle/>
          <a:p>
            <a:r>
              <a:rPr lang="en-US" sz="2400" dirty="0">
                <a:latin typeface="Times" charset="0"/>
                <a:cs typeface="Times New Roman" pitchFamily="18" charset="0"/>
              </a:rPr>
              <a:t>Luke 16:23—</a:t>
            </a:r>
          </a:p>
          <a:p>
            <a:endParaRPr lang="en-US" sz="1050" dirty="0"/>
          </a:p>
          <a:p>
            <a:r>
              <a:rPr lang="en-US" sz="2400" dirty="0">
                <a:latin typeface="Times" charset="0"/>
                <a:cs typeface="Times New Roman" pitchFamily="18" charset="0"/>
              </a:rPr>
              <a:t>“And in hell he lift up his eyes, being in torments . . . and he cried and said . . . I am tormented in this flame.”</a:t>
            </a:r>
            <a:endParaRPr lang="en-US" sz="2800" dirty="0">
              <a:latin typeface="Times" charset="0"/>
              <a:cs typeface="Times New Roman" pitchFamily="18" charset="0"/>
            </a:endParaRPr>
          </a:p>
        </p:txBody>
      </p:sp>
      <p:pic>
        <p:nvPicPr>
          <p:cNvPr id="34818" name="Picture 2" descr="C:\Users\sheila\Desktop\POWER POINTS\BIBLE STUDY\ULTIMATE Royality Free\4-Bib Pics-Misc\Heaven &amp; Hell\Man in flames of hell.JPG"/>
          <p:cNvPicPr>
            <a:picLocks noChangeAspect="1" noChangeArrowheads="1"/>
          </p:cNvPicPr>
          <p:nvPr/>
        </p:nvPicPr>
        <p:blipFill rotWithShape="1">
          <a:blip r:embed="rId4">
            <a:extLst>
              <a:ext uri="{28A0092B-C50C-407E-A947-70E740481C1C}">
                <a14:useLocalDpi xmlns:a14="http://schemas.microsoft.com/office/drawing/2010/main" val="0"/>
              </a:ext>
            </a:extLst>
          </a:blip>
          <a:srcRect t="17870" b="25373"/>
          <a:stretch/>
        </p:blipFill>
        <p:spPr bwMode="auto">
          <a:xfrm>
            <a:off x="416718" y="527222"/>
            <a:ext cx="8234363" cy="3892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9144000" cy="6858000"/>
          </a:xfrm>
          <a:prstGeom prst="frame">
            <a:avLst>
              <a:gd name="adj1" fmla="val 7130"/>
            </a:avLst>
          </a:prstGeom>
          <a:blipFill>
            <a:blip r:embed="rId5"/>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a:p>
            <a:pPr algn="ctr"/>
            <a:endParaRPr lang="en-US" dirty="0">
              <a:solidFill>
                <a:prstClr val="black"/>
              </a:solidFill>
            </a:endParaRPr>
          </a:p>
        </p:txBody>
      </p:sp>
    </p:spTree>
    <p:extLst>
      <p:ext uri="{BB962C8B-B14F-4D97-AF65-F5344CB8AC3E}">
        <p14:creationId xmlns:p14="http://schemas.microsoft.com/office/powerpoint/2010/main" val="5472967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34818"/>
                                        </p:tgtEl>
                                        <p:attrNameLst>
                                          <p:attrName>style.visibility</p:attrName>
                                        </p:attrNameLst>
                                      </p:cBhvr>
                                      <p:to>
                                        <p:strVal val="visible"/>
                                      </p:to>
                                    </p:set>
                                    <p:animEffect transition="in" filter="fade">
                                      <p:cBhvr>
                                        <p:cTn id="18"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heila\Desktop\POWER POINTS\BIBLE STUDY\ULTIMATE Royality Free\2-Bible Pics-Nt\Parables &amp; Illustrations\Great Supper\Parable of the Great Supper 1216-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04" y="447671"/>
            <a:ext cx="8173995" cy="4122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8"/>
          <p:cNvSpPr>
            <a:spLocks noChangeArrowheads="1"/>
          </p:cNvSpPr>
          <p:nvPr/>
        </p:nvSpPr>
        <p:spPr bwMode="auto">
          <a:xfrm>
            <a:off x="533400" y="4713982"/>
            <a:ext cx="807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Arial" pitchFamily="34" charset="0"/>
                <a:cs typeface="Arial" pitchFamily="34" charset="0"/>
              </a:rPr>
              <a:t>It is possible to </a:t>
            </a:r>
            <a:r>
              <a:rPr lang="en-US" sz="2400" b="1" dirty="0">
                <a:solidFill>
                  <a:srgbClr val="FF0000"/>
                </a:solidFill>
                <a:latin typeface="Arial" pitchFamily="34" charset="0"/>
                <a:cs typeface="Arial" pitchFamily="34" charset="0"/>
              </a:rPr>
              <a:t>remember</a:t>
            </a:r>
            <a:r>
              <a:rPr lang="en-US" sz="2400" dirty="0">
                <a:latin typeface="Arial" pitchFamily="34" charset="0"/>
                <a:cs typeface="Arial" pitchFamily="34" charset="0"/>
              </a:rPr>
              <a:t> your life on earth, for the rich man in Tartarus was told to “</a:t>
            </a:r>
            <a:r>
              <a:rPr lang="en-US" sz="2400" b="1" dirty="0">
                <a:solidFill>
                  <a:srgbClr val="FF0000"/>
                </a:solidFill>
                <a:latin typeface="Arial" pitchFamily="34" charset="0"/>
                <a:cs typeface="Arial" pitchFamily="34" charset="0"/>
              </a:rPr>
              <a:t>remember</a:t>
            </a:r>
            <a:r>
              <a:rPr lang="en-US" sz="2400" dirty="0">
                <a:latin typeface="Arial" pitchFamily="34" charset="0"/>
                <a:cs typeface="Arial" pitchFamily="34" charset="0"/>
              </a:rPr>
              <a:t>” the good things he’d had in his life, and he spoke of his family, begging to warn them about Tartarus.</a:t>
            </a:r>
          </a:p>
        </p:txBody>
      </p:sp>
      <p:sp>
        <p:nvSpPr>
          <p:cNvPr id="4" name="Frame 3"/>
          <p:cNvSpPr/>
          <p:nvPr/>
        </p:nvSpPr>
        <p:spPr>
          <a:xfrm>
            <a:off x="0" y="0"/>
            <a:ext cx="9144000" cy="6858000"/>
          </a:xfrm>
          <a:prstGeom prst="frame">
            <a:avLst>
              <a:gd name="adj1" fmla="val 7130"/>
            </a:avLst>
          </a:prstGeom>
          <a:blipFill>
            <a:blip r:embed="rId3"/>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18770032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37821"/>
            <a:ext cx="7924800" cy="5262979"/>
          </a:xfrm>
          <a:prstGeom prst="rect">
            <a:avLst/>
          </a:prstGeom>
          <a:noFill/>
        </p:spPr>
        <p:txBody>
          <a:bodyPr wrap="square" rtlCol="0">
            <a:spAutoFit/>
          </a:bodyPr>
          <a:lstStyle/>
          <a:p>
            <a:r>
              <a:rPr lang="en-US" sz="2800" dirty="0"/>
              <a:t>You will remember what you heard in Bible classes.</a:t>
            </a:r>
          </a:p>
          <a:p>
            <a:endParaRPr lang="en-US" sz="2800" dirty="0"/>
          </a:p>
          <a:p>
            <a:r>
              <a:rPr lang="en-US" sz="2800" dirty="0"/>
              <a:t>You will remember what you heard in sermons.</a:t>
            </a:r>
          </a:p>
          <a:p>
            <a:endParaRPr lang="en-US" sz="2800" dirty="0"/>
          </a:p>
          <a:p>
            <a:r>
              <a:rPr lang="en-US" sz="2800" dirty="0"/>
              <a:t>You will remember the words of encouragement from others to make your life right.</a:t>
            </a:r>
          </a:p>
          <a:p>
            <a:endParaRPr lang="en-US" sz="2800" dirty="0"/>
          </a:p>
          <a:p>
            <a:r>
              <a:rPr lang="en-US" sz="2800" dirty="0"/>
              <a:t>You will remember every invitation to obey the gospel that you heard.</a:t>
            </a:r>
          </a:p>
          <a:p>
            <a:endParaRPr lang="en-US" sz="2800" dirty="0"/>
          </a:p>
          <a:p>
            <a:r>
              <a:rPr lang="en-US" sz="2800" dirty="0"/>
              <a:t>…but when you are in hades, it will be too late to make your life right.</a:t>
            </a:r>
          </a:p>
        </p:txBody>
      </p:sp>
      <p:sp>
        <p:nvSpPr>
          <p:cNvPr id="3" name="TextBox 2"/>
          <p:cNvSpPr txBox="1"/>
          <p:nvPr/>
        </p:nvSpPr>
        <p:spPr>
          <a:xfrm>
            <a:off x="457200" y="304800"/>
            <a:ext cx="4953000" cy="707886"/>
          </a:xfrm>
          <a:prstGeom prst="rect">
            <a:avLst/>
          </a:prstGeom>
          <a:noFill/>
        </p:spPr>
        <p:txBody>
          <a:bodyPr wrap="square" rtlCol="0">
            <a:spAutoFit/>
          </a:bodyPr>
          <a:lstStyle/>
          <a:p>
            <a:r>
              <a:rPr lang="en-US" sz="2800" dirty="0"/>
              <a:t>V 25 </a:t>
            </a:r>
            <a:r>
              <a:rPr lang="en-US" sz="4000" b="1" u="sng" dirty="0">
                <a:solidFill>
                  <a:srgbClr val="FF0000"/>
                </a:solidFill>
                <a:latin typeface="Arial Black" panose="020B0A04020102020204" pitchFamily="34" charset="0"/>
              </a:rPr>
              <a:t>Remember</a:t>
            </a:r>
          </a:p>
        </p:txBody>
      </p:sp>
    </p:spTree>
    <p:extLst>
      <p:ext uri="{BB962C8B-B14F-4D97-AF65-F5344CB8AC3E}">
        <p14:creationId xmlns:p14="http://schemas.microsoft.com/office/powerpoint/2010/main" val="14820798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C:\Users\sheila\Desktop\POWER POINTS\BIBLE STUDY\ULTIMATE Royality Free\4-Bib Pics-Misc\Pastors&amp;Preachers\03-2004 (5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360" t="9075" r="36321" b="-4815"/>
          <a:stretch/>
        </p:blipFill>
        <p:spPr bwMode="auto">
          <a:xfrm>
            <a:off x="304800" y="139700"/>
            <a:ext cx="4546600" cy="65659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2227" name="Rectangle 4"/>
          <p:cNvSpPr>
            <a:spLocks noChangeArrowheads="1"/>
          </p:cNvSpPr>
          <p:nvPr/>
        </p:nvSpPr>
        <p:spPr bwMode="auto">
          <a:xfrm>
            <a:off x="4953000" y="771465"/>
            <a:ext cx="3657600" cy="5632311"/>
          </a:xfrm>
          <a:prstGeom prst="rect">
            <a:avLst/>
          </a:prstGeom>
          <a:solidFill>
            <a:schemeClr val="bg1"/>
          </a:solidFill>
          <a:ln>
            <a:noFill/>
          </a:ln>
        </p:spPr>
        <p:txBody>
          <a:bodyPr wrap="square">
            <a:spAutoFit/>
          </a:bodyPr>
          <a:lstStyle/>
          <a:p>
            <a:pPr algn="just" fontAlgn="base">
              <a:spcBef>
                <a:spcPct val="0"/>
              </a:spcBef>
              <a:spcAft>
                <a:spcPct val="0"/>
              </a:spcAft>
            </a:pPr>
            <a:r>
              <a:rPr lang="en-US" sz="2000" dirty="0">
                <a:latin typeface="Arial" pitchFamily="34" charset="0"/>
                <a:cs typeface="Arial" pitchFamily="34" charset="0"/>
              </a:rPr>
              <a:t>Have you heard people say their loved one that died is in heaven? At funerals you might even hear preachers speak of death as if you immediately go either to Heaven or Hell, but they are in error for they are ignoring Luke 16 and the need to be judged by Christ before entering Heaven.</a:t>
            </a:r>
          </a:p>
          <a:p>
            <a:pPr algn="just" fontAlgn="base">
              <a:spcBef>
                <a:spcPct val="0"/>
              </a:spcBef>
              <a:spcAft>
                <a:spcPct val="0"/>
              </a:spcAft>
            </a:pPr>
            <a:endParaRPr lang="en-US" sz="2000" dirty="0">
              <a:latin typeface="Arial" pitchFamily="34" charset="0"/>
              <a:cs typeface="Arial" pitchFamily="34" charset="0"/>
            </a:endParaRPr>
          </a:p>
          <a:p>
            <a:pPr algn="just" fontAlgn="base">
              <a:spcBef>
                <a:spcPct val="0"/>
              </a:spcBef>
              <a:spcAft>
                <a:spcPct val="0"/>
              </a:spcAft>
            </a:pPr>
            <a:r>
              <a:rPr lang="en-US" sz="2000" b="1" dirty="0">
                <a:latin typeface="Arial" panose="020B0604020202020204" pitchFamily="34" charset="0"/>
                <a:cs typeface="Arial" panose="020B0604020202020204" pitchFamily="34" charset="0"/>
              </a:rPr>
              <a:t>“All must appear before the judgment seat of Christ; that every one may receive the things done in his body, according to that he hath done, whether it be good or bad” </a:t>
            </a:r>
            <a:r>
              <a:rPr lang="en-US" sz="2000" b="1" dirty="0">
                <a:solidFill>
                  <a:srgbClr val="0070C0"/>
                </a:solidFill>
                <a:latin typeface="Arial" panose="020B0604020202020204" pitchFamily="34" charset="0"/>
                <a:cs typeface="Arial" panose="020B0604020202020204" pitchFamily="34" charset="0"/>
              </a:rPr>
              <a:t>2 Cor.5:10.</a:t>
            </a:r>
          </a:p>
        </p:txBody>
      </p:sp>
      <p:sp>
        <p:nvSpPr>
          <p:cNvPr id="4" name="Frame 3"/>
          <p:cNvSpPr/>
          <p:nvPr/>
        </p:nvSpPr>
        <p:spPr>
          <a:xfrm>
            <a:off x="0" y="35767"/>
            <a:ext cx="9144000" cy="6858000"/>
          </a:xfrm>
          <a:prstGeom prst="frame">
            <a:avLst>
              <a:gd name="adj1" fmla="val 7130"/>
            </a:avLst>
          </a:prstGeom>
          <a:blipFill>
            <a:blip r:embed="rId4"/>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364432823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ChangeArrowheads="1"/>
          </p:cNvSpPr>
          <p:nvPr/>
        </p:nvSpPr>
        <p:spPr bwMode="auto">
          <a:xfrm>
            <a:off x="533400" y="533400"/>
            <a:ext cx="807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3200" dirty="0">
                <a:latin typeface="Arial" pitchFamily="34" charset="0"/>
                <a:cs typeface="Arial" pitchFamily="34" charset="0"/>
              </a:rPr>
              <a:t>The Catholic church teaches a false doctrine regarding what happens after death. This doctrine is called Purgatory.</a:t>
            </a:r>
          </a:p>
        </p:txBody>
      </p:sp>
      <p:sp>
        <p:nvSpPr>
          <p:cNvPr id="52228" name="Rectangle 5"/>
          <p:cNvSpPr>
            <a:spLocks noChangeArrowheads="1"/>
          </p:cNvSpPr>
          <p:nvPr/>
        </p:nvSpPr>
        <p:spPr bwMode="auto">
          <a:xfrm>
            <a:off x="533399" y="2216527"/>
            <a:ext cx="487680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2400" b="1" i="1" dirty="0">
                <a:solidFill>
                  <a:srgbClr val="FF0000"/>
                </a:solidFill>
                <a:latin typeface="Arial Black" panose="020B0A04020102020204" pitchFamily="34" charset="0"/>
                <a:cs typeface="Arial" pitchFamily="34" charset="0"/>
              </a:rPr>
              <a:t>Purgatory</a:t>
            </a:r>
            <a:r>
              <a:rPr lang="en-US" sz="2400" i="1" dirty="0">
                <a:latin typeface="Arial" pitchFamily="34" charset="0"/>
                <a:cs typeface="Arial" pitchFamily="34" charset="0"/>
              </a:rPr>
              <a:t>—</a:t>
            </a:r>
          </a:p>
          <a:p>
            <a:pPr fontAlgn="base">
              <a:spcBef>
                <a:spcPct val="0"/>
              </a:spcBef>
              <a:spcAft>
                <a:spcPct val="0"/>
              </a:spcAft>
            </a:pPr>
            <a:r>
              <a:rPr lang="en-US" sz="2400" dirty="0">
                <a:latin typeface="Arial" pitchFamily="34" charset="0"/>
                <a:cs typeface="Arial" pitchFamily="34" charset="0"/>
              </a:rPr>
              <a:t>Fiery purification of</a:t>
            </a:r>
          </a:p>
          <a:p>
            <a:pPr fontAlgn="base">
              <a:spcBef>
                <a:spcPct val="0"/>
              </a:spcBef>
              <a:spcAft>
                <a:spcPct val="0"/>
              </a:spcAft>
            </a:pPr>
            <a:r>
              <a:rPr lang="en-US" sz="2400" dirty="0">
                <a:latin typeface="Arial" pitchFamily="34" charset="0"/>
                <a:cs typeface="Arial" pitchFamily="34" charset="0"/>
              </a:rPr>
              <a:t>the dead to achieve</a:t>
            </a:r>
          </a:p>
          <a:p>
            <a:pPr fontAlgn="base">
              <a:spcBef>
                <a:spcPct val="0"/>
              </a:spcBef>
              <a:spcAft>
                <a:spcPct val="0"/>
              </a:spcAft>
            </a:pPr>
            <a:r>
              <a:rPr lang="en-US" sz="2400" dirty="0">
                <a:latin typeface="Arial" pitchFamily="34" charset="0"/>
                <a:cs typeface="Arial" pitchFamily="34" charset="0"/>
              </a:rPr>
              <a:t>the holiness</a:t>
            </a:r>
          </a:p>
          <a:p>
            <a:pPr fontAlgn="base">
              <a:spcBef>
                <a:spcPct val="0"/>
              </a:spcBef>
              <a:spcAft>
                <a:spcPct val="0"/>
              </a:spcAft>
            </a:pPr>
            <a:r>
              <a:rPr lang="en-US" sz="2400" dirty="0">
                <a:latin typeface="Arial" pitchFamily="34" charset="0"/>
                <a:cs typeface="Arial" pitchFamily="34" charset="0"/>
              </a:rPr>
              <a:t>necessary to enter</a:t>
            </a:r>
          </a:p>
          <a:p>
            <a:pPr fontAlgn="base">
              <a:spcBef>
                <a:spcPct val="0"/>
              </a:spcBef>
              <a:spcAft>
                <a:spcPct val="0"/>
              </a:spcAft>
            </a:pPr>
            <a:r>
              <a:rPr lang="en-US" sz="2400" dirty="0">
                <a:latin typeface="Arial" pitchFamily="34" charset="0"/>
                <a:cs typeface="Arial" pitchFamily="34" charset="0"/>
              </a:rPr>
              <a:t>heaven.</a:t>
            </a:r>
          </a:p>
          <a:p>
            <a:pPr fontAlgn="base">
              <a:spcBef>
                <a:spcPct val="0"/>
              </a:spcBef>
              <a:spcAft>
                <a:spcPct val="0"/>
              </a:spcAft>
            </a:pPr>
            <a:endParaRPr lang="en-US" sz="1600" dirty="0">
              <a:latin typeface="Arial" pitchFamily="34" charset="0"/>
              <a:cs typeface="Arial" pitchFamily="34" charset="0"/>
            </a:endParaRPr>
          </a:p>
          <a:p>
            <a:pPr fontAlgn="base">
              <a:spcBef>
                <a:spcPct val="0"/>
              </a:spcBef>
              <a:spcAft>
                <a:spcPct val="0"/>
              </a:spcAft>
            </a:pPr>
            <a:r>
              <a:rPr lang="en-US" sz="2400" dirty="0">
                <a:latin typeface="Arial" pitchFamily="34" charset="0"/>
                <a:cs typeface="Arial" pitchFamily="34" charset="0"/>
              </a:rPr>
              <a:t>They believe the</a:t>
            </a:r>
          </a:p>
          <a:p>
            <a:pPr fontAlgn="base">
              <a:spcBef>
                <a:spcPct val="0"/>
              </a:spcBef>
              <a:spcAft>
                <a:spcPct val="0"/>
              </a:spcAft>
            </a:pPr>
            <a:r>
              <a:rPr lang="en-US" sz="2400" dirty="0">
                <a:latin typeface="Arial" pitchFamily="34" charset="0"/>
                <a:cs typeface="Arial" pitchFamily="34" charset="0"/>
              </a:rPr>
              <a:t>dead may be aided</a:t>
            </a:r>
          </a:p>
          <a:p>
            <a:pPr fontAlgn="base">
              <a:spcBef>
                <a:spcPct val="0"/>
              </a:spcBef>
              <a:spcAft>
                <a:spcPct val="0"/>
              </a:spcAft>
            </a:pPr>
            <a:r>
              <a:rPr lang="en-US" sz="2400" dirty="0">
                <a:latin typeface="Arial" pitchFamily="34" charset="0"/>
                <a:cs typeface="Arial" pitchFamily="34" charset="0"/>
              </a:rPr>
              <a:t>by the prayers and</a:t>
            </a:r>
          </a:p>
          <a:p>
            <a:pPr fontAlgn="base">
              <a:spcBef>
                <a:spcPct val="0"/>
              </a:spcBef>
              <a:spcAft>
                <a:spcPct val="0"/>
              </a:spcAft>
            </a:pPr>
            <a:r>
              <a:rPr lang="en-US" sz="2400" dirty="0">
                <a:latin typeface="Arial" pitchFamily="34" charset="0"/>
                <a:cs typeface="Arial" pitchFamily="34" charset="0"/>
              </a:rPr>
              <a:t>sufferings of the faithful.</a:t>
            </a:r>
          </a:p>
        </p:txBody>
      </p:sp>
      <p:sp>
        <p:nvSpPr>
          <p:cNvPr id="4" name="Frame 3"/>
          <p:cNvSpPr/>
          <p:nvPr/>
        </p:nvSpPr>
        <p:spPr>
          <a:xfrm>
            <a:off x="0" y="-32657"/>
            <a:ext cx="9144000" cy="68580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36867" name="Picture 3" descr="C:\Users\sheila\Desktop\POWER POINTS\BIBLE STUDY\ULTIMATE Royality Free\4-Bib Pics-Misc\Heaven &amp; Hell\Torment of h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0581" y="2286000"/>
            <a:ext cx="5105400" cy="3271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48328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678" l="385" r="98462"/>
                    </a14:imgEffect>
                  </a14:imgLayer>
                </a14:imgProps>
              </a:ext>
              <a:ext uri="{28A0092B-C50C-407E-A947-70E740481C1C}">
                <a14:useLocalDpi xmlns:a14="http://schemas.microsoft.com/office/drawing/2010/main" val="0"/>
              </a:ext>
            </a:extLst>
          </a:blip>
          <a:srcRect/>
          <a:stretch>
            <a:fillRect/>
          </a:stretch>
        </p:blipFill>
        <p:spPr bwMode="auto">
          <a:xfrm>
            <a:off x="453081" y="457200"/>
            <a:ext cx="247650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a:off x="2040722" y="4967416"/>
            <a:ext cx="150491" cy="1025611"/>
          </a:xfrm>
          <a:custGeom>
            <a:avLst/>
            <a:gdLst>
              <a:gd name="connsiteX0" fmla="*/ 10500 w 150491"/>
              <a:gd name="connsiteY0" fmla="*/ 160638 h 1025611"/>
              <a:gd name="connsiteX1" fmla="*/ 10500 w 150491"/>
              <a:gd name="connsiteY1" fmla="*/ 395416 h 1025611"/>
              <a:gd name="connsiteX2" fmla="*/ 35213 w 150491"/>
              <a:gd name="connsiteY2" fmla="*/ 469557 h 1025611"/>
              <a:gd name="connsiteX3" fmla="*/ 59927 w 150491"/>
              <a:gd name="connsiteY3" fmla="*/ 556054 h 1025611"/>
              <a:gd name="connsiteX4" fmla="*/ 72283 w 150491"/>
              <a:gd name="connsiteY4" fmla="*/ 716692 h 1025611"/>
              <a:gd name="connsiteX5" fmla="*/ 59927 w 150491"/>
              <a:gd name="connsiteY5" fmla="*/ 889687 h 1025611"/>
              <a:gd name="connsiteX6" fmla="*/ 84640 w 150491"/>
              <a:gd name="connsiteY6" fmla="*/ 1025611 h 1025611"/>
              <a:gd name="connsiteX7" fmla="*/ 96997 w 150491"/>
              <a:gd name="connsiteY7" fmla="*/ 988541 h 1025611"/>
              <a:gd name="connsiteX8" fmla="*/ 121710 w 150491"/>
              <a:gd name="connsiteY8" fmla="*/ 852616 h 1025611"/>
              <a:gd name="connsiteX9" fmla="*/ 109354 w 150491"/>
              <a:gd name="connsiteY9" fmla="*/ 704335 h 1025611"/>
              <a:gd name="connsiteX10" fmla="*/ 96997 w 150491"/>
              <a:gd name="connsiteY10" fmla="*/ 667265 h 1025611"/>
              <a:gd name="connsiteX11" fmla="*/ 121710 w 150491"/>
              <a:gd name="connsiteY11" fmla="*/ 407773 h 1025611"/>
              <a:gd name="connsiteX12" fmla="*/ 134067 w 150491"/>
              <a:gd name="connsiteY12" fmla="*/ 247135 h 1025611"/>
              <a:gd name="connsiteX13" fmla="*/ 134067 w 150491"/>
              <a:gd name="connsiteY13" fmla="*/ 148281 h 1025611"/>
              <a:gd name="connsiteX14" fmla="*/ 109354 w 150491"/>
              <a:gd name="connsiteY14" fmla="*/ 111211 h 1025611"/>
              <a:gd name="connsiteX15" fmla="*/ 96997 w 150491"/>
              <a:gd name="connsiteY15" fmla="*/ 74141 h 1025611"/>
              <a:gd name="connsiteX16" fmla="*/ 47570 w 150491"/>
              <a:gd name="connsiteY16" fmla="*/ 0 h 1025611"/>
              <a:gd name="connsiteX17" fmla="*/ 59927 w 150491"/>
              <a:gd name="connsiteY17" fmla="*/ 86498 h 1025611"/>
              <a:gd name="connsiteX18" fmla="*/ 22856 w 150491"/>
              <a:gd name="connsiteY18" fmla="*/ 111211 h 1025611"/>
              <a:gd name="connsiteX19" fmla="*/ 10500 w 150491"/>
              <a:gd name="connsiteY19" fmla="*/ 160638 h 102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0491" h="1025611">
                <a:moveTo>
                  <a:pt x="10500" y="160638"/>
                </a:moveTo>
                <a:cubicBezTo>
                  <a:pt x="8441" y="208005"/>
                  <a:pt x="-12061" y="245009"/>
                  <a:pt x="10500" y="395416"/>
                </a:cubicBezTo>
                <a:cubicBezTo>
                  <a:pt x="14364" y="421178"/>
                  <a:pt x="28895" y="444284"/>
                  <a:pt x="35213" y="469557"/>
                </a:cubicBezTo>
                <a:cubicBezTo>
                  <a:pt x="50729" y="531620"/>
                  <a:pt x="42199" y="502873"/>
                  <a:pt x="59927" y="556054"/>
                </a:cubicBezTo>
                <a:cubicBezTo>
                  <a:pt x="64046" y="609600"/>
                  <a:pt x="72283" y="662988"/>
                  <a:pt x="72283" y="716692"/>
                </a:cubicBezTo>
                <a:cubicBezTo>
                  <a:pt x="72283" y="774504"/>
                  <a:pt x="59927" y="831875"/>
                  <a:pt x="59927" y="889687"/>
                </a:cubicBezTo>
                <a:cubicBezTo>
                  <a:pt x="59927" y="959552"/>
                  <a:pt x="67262" y="973477"/>
                  <a:pt x="84640" y="1025611"/>
                </a:cubicBezTo>
                <a:cubicBezTo>
                  <a:pt x="88759" y="1013254"/>
                  <a:pt x="94667" y="1001356"/>
                  <a:pt x="96997" y="988541"/>
                </a:cubicBezTo>
                <a:cubicBezTo>
                  <a:pt x="124944" y="834836"/>
                  <a:pt x="93372" y="937636"/>
                  <a:pt x="121710" y="852616"/>
                </a:cubicBezTo>
                <a:cubicBezTo>
                  <a:pt x="117591" y="803189"/>
                  <a:pt x="115909" y="753498"/>
                  <a:pt x="109354" y="704335"/>
                </a:cubicBezTo>
                <a:cubicBezTo>
                  <a:pt x="107633" y="691424"/>
                  <a:pt x="96997" y="680290"/>
                  <a:pt x="96997" y="667265"/>
                </a:cubicBezTo>
                <a:cubicBezTo>
                  <a:pt x="96997" y="493667"/>
                  <a:pt x="95576" y="512315"/>
                  <a:pt x="121710" y="407773"/>
                </a:cubicBezTo>
                <a:cubicBezTo>
                  <a:pt x="125829" y="354227"/>
                  <a:pt x="127406" y="300424"/>
                  <a:pt x="134067" y="247135"/>
                </a:cubicBezTo>
                <a:cubicBezTo>
                  <a:pt x="142137" y="182574"/>
                  <a:pt x="166600" y="235037"/>
                  <a:pt x="134067" y="148281"/>
                </a:cubicBezTo>
                <a:cubicBezTo>
                  <a:pt x="128853" y="134376"/>
                  <a:pt x="115995" y="124494"/>
                  <a:pt x="109354" y="111211"/>
                </a:cubicBezTo>
                <a:cubicBezTo>
                  <a:pt x="103529" y="99561"/>
                  <a:pt x="103323" y="85527"/>
                  <a:pt x="96997" y="74141"/>
                </a:cubicBezTo>
                <a:cubicBezTo>
                  <a:pt x="82572" y="48177"/>
                  <a:pt x="47570" y="0"/>
                  <a:pt x="47570" y="0"/>
                </a:cubicBezTo>
                <a:cubicBezTo>
                  <a:pt x="51689" y="28833"/>
                  <a:pt x="66245" y="58066"/>
                  <a:pt x="59927" y="86498"/>
                </a:cubicBezTo>
                <a:cubicBezTo>
                  <a:pt x="56705" y="100995"/>
                  <a:pt x="32133" y="99614"/>
                  <a:pt x="22856" y="111211"/>
                </a:cubicBezTo>
                <a:cubicBezTo>
                  <a:pt x="14719" y="121382"/>
                  <a:pt x="12559" y="113271"/>
                  <a:pt x="10500" y="160638"/>
                </a:cubicBezTo>
                <a:close/>
              </a:path>
            </a:pathLst>
          </a:custGeom>
          <a:solidFill>
            <a:srgbClr val="C00000">
              <a:alpha val="52157"/>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5"/>
          <p:cNvSpPr>
            <a:spLocks noChangeArrowheads="1"/>
          </p:cNvSpPr>
          <p:nvPr/>
        </p:nvSpPr>
        <p:spPr bwMode="auto">
          <a:xfrm>
            <a:off x="2819400" y="1439882"/>
            <a:ext cx="5715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Souls are not</a:t>
            </a:r>
          </a:p>
          <a:p>
            <a:pPr algn="ctr" fontAlgn="base">
              <a:spcBef>
                <a:spcPct val="0"/>
              </a:spcBef>
              <a:spcAft>
                <a:spcPct val="0"/>
              </a:spcAft>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purified by fire.</a:t>
            </a:r>
          </a:p>
          <a:p>
            <a:pPr algn="just" fontAlgn="base">
              <a:spcBef>
                <a:spcPct val="0"/>
              </a:spcBef>
              <a:spcAft>
                <a:spcPct val="0"/>
              </a:spcAft>
            </a:pP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pPr algn="just" fontAlgn="base">
              <a:spcBef>
                <a:spcPct val="0"/>
              </a:spcBef>
              <a:spcAft>
                <a:spcPct val="0"/>
              </a:spcAft>
            </a:pP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They are purified by the </a:t>
            </a:r>
            <a:r>
              <a:rPr lang="en-US" sz="4000" b="1" dirty="0">
                <a:ln w="1905"/>
                <a:solidFill>
                  <a:srgbClr val="C00000"/>
                </a:solidFill>
                <a:effectLst>
                  <a:innerShdw blurRad="69850" dist="43180" dir="5400000">
                    <a:srgbClr val="000000">
                      <a:alpha val="65000"/>
                    </a:srgbClr>
                  </a:innerShdw>
                </a:effectLst>
                <a:latin typeface="Arial" pitchFamily="34" charset="0"/>
                <a:cs typeface="Arial" pitchFamily="34" charset="0"/>
              </a:rPr>
              <a:t>blood</a:t>
            </a:r>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of Jesus who suffered for our sins.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8" name="Freeform 7"/>
          <p:cNvSpPr/>
          <p:nvPr/>
        </p:nvSpPr>
        <p:spPr>
          <a:xfrm>
            <a:off x="1703551" y="4939534"/>
            <a:ext cx="236460" cy="1164704"/>
          </a:xfrm>
          <a:custGeom>
            <a:avLst/>
            <a:gdLst>
              <a:gd name="connsiteX0" fmla="*/ 14038 w 236460"/>
              <a:gd name="connsiteY0" fmla="*/ 126736 h 1164704"/>
              <a:gd name="connsiteX1" fmla="*/ 26395 w 236460"/>
              <a:gd name="connsiteY1" fmla="*/ 188520 h 1164704"/>
              <a:gd name="connsiteX2" fmla="*/ 38752 w 236460"/>
              <a:gd name="connsiteY2" fmla="*/ 250304 h 1164704"/>
              <a:gd name="connsiteX3" fmla="*/ 63465 w 236460"/>
              <a:gd name="connsiteY3" fmla="*/ 287374 h 1164704"/>
              <a:gd name="connsiteX4" fmla="*/ 75822 w 236460"/>
              <a:gd name="connsiteY4" fmla="*/ 336801 h 1164704"/>
              <a:gd name="connsiteX5" fmla="*/ 88179 w 236460"/>
              <a:gd name="connsiteY5" fmla="*/ 596293 h 1164704"/>
              <a:gd name="connsiteX6" fmla="*/ 100535 w 236460"/>
              <a:gd name="connsiteY6" fmla="*/ 559223 h 1164704"/>
              <a:gd name="connsiteX7" fmla="*/ 112892 w 236460"/>
              <a:gd name="connsiteY7" fmla="*/ 361515 h 1164704"/>
              <a:gd name="connsiteX8" fmla="*/ 149963 w 236460"/>
              <a:gd name="connsiteY8" fmla="*/ 373871 h 1164704"/>
              <a:gd name="connsiteX9" fmla="*/ 137606 w 236460"/>
              <a:gd name="connsiteY9" fmla="*/ 460369 h 1164704"/>
              <a:gd name="connsiteX10" fmla="*/ 125249 w 236460"/>
              <a:gd name="connsiteY10" fmla="*/ 497439 h 1164704"/>
              <a:gd name="connsiteX11" fmla="*/ 137606 w 236460"/>
              <a:gd name="connsiteY11" fmla="*/ 1164704 h 1164704"/>
              <a:gd name="connsiteX12" fmla="*/ 162319 w 236460"/>
              <a:gd name="connsiteY12" fmla="*/ 1004066 h 1164704"/>
              <a:gd name="connsiteX13" fmla="*/ 174676 w 236460"/>
              <a:gd name="connsiteY13" fmla="*/ 781644 h 1164704"/>
              <a:gd name="connsiteX14" fmla="*/ 199390 w 236460"/>
              <a:gd name="connsiteY14" fmla="*/ 818715 h 1164704"/>
              <a:gd name="connsiteX15" fmla="*/ 211746 w 236460"/>
              <a:gd name="connsiteY15" fmla="*/ 979352 h 1164704"/>
              <a:gd name="connsiteX16" fmla="*/ 224103 w 236460"/>
              <a:gd name="connsiteY16" fmla="*/ 1028780 h 1164704"/>
              <a:gd name="connsiteX17" fmla="*/ 211746 w 236460"/>
              <a:gd name="connsiteY17" fmla="*/ 806358 h 1164704"/>
              <a:gd name="connsiteX18" fmla="*/ 199390 w 236460"/>
              <a:gd name="connsiteY18" fmla="*/ 732217 h 1164704"/>
              <a:gd name="connsiteX19" fmla="*/ 187033 w 236460"/>
              <a:gd name="connsiteY19" fmla="*/ 645720 h 1164704"/>
              <a:gd name="connsiteX20" fmla="*/ 211746 w 236460"/>
              <a:gd name="connsiteY20" fmla="*/ 361515 h 1164704"/>
              <a:gd name="connsiteX21" fmla="*/ 236460 w 236460"/>
              <a:gd name="connsiteY21" fmla="*/ 151450 h 1164704"/>
              <a:gd name="connsiteX22" fmla="*/ 224103 w 236460"/>
              <a:gd name="connsiteY22" fmla="*/ 3169 h 1164704"/>
              <a:gd name="connsiteX23" fmla="*/ 199390 w 236460"/>
              <a:gd name="connsiteY23" fmla="*/ 40239 h 1164704"/>
              <a:gd name="connsiteX24" fmla="*/ 187033 w 236460"/>
              <a:gd name="connsiteY24" fmla="*/ 188520 h 1164704"/>
              <a:gd name="connsiteX25" fmla="*/ 38752 w 236460"/>
              <a:gd name="connsiteY25" fmla="*/ 151450 h 1164704"/>
              <a:gd name="connsiteX26" fmla="*/ 14038 w 236460"/>
              <a:gd name="connsiteY26" fmla="*/ 200877 h 116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460" h="1164704">
                <a:moveTo>
                  <a:pt x="14038" y="126736"/>
                </a:moveTo>
                <a:cubicBezTo>
                  <a:pt x="18157" y="147331"/>
                  <a:pt x="29000" y="167680"/>
                  <a:pt x="26395" y="188520"/>
                </a:cubicBezTo>
                <a:cubicBezTo>
                  <a:pt x="18157" y="254423"/>
                  <a:pt x="-35390" y="200876"/>
                  <a:pt x="38752" y="250304"/>
                </a:cubicBezTo>
                <a:cubicBezTo>
                  <a:pt x="46990" y="262661"/>
                  <a:pt x="57615" y="273724"/>
                  <a:pt x="63465" y="287374"/>
                </a:cubicBezTo>
                <a:cubicBezTo>
                  <a:pt x="70155" y="302984"/>
                  <a:pt x="74468" y="319872"/>
                  <a:pt x="75822" y="336801"/>
                </a:cubicBezTo>
                <a:cubicBezTo>
                  <a:pt x="82728" y="423121"/>
                  <a:pt x="84060" y="509796"/>
                  <a:pt x="88179" y="596293"/>
                </a:cubicBezTo>
                <a:cubicBezTo>
                  <a:pt x="92298" y="583936"/>
                  <a:pt x="99172" y="572176"/>
                  <a:pt x="100535" y="559223"/>
                </a:cubicBezTo>
                <a:cubicBezTo>
                  <a:pt x="107447" y="493555"/>
                  <a:pt x="95878" y="425317"/>
                  <a:pt x="112892" y="361515"/>
                </a:cubicBezTo>
                <a:cubicBezTo>
                  <a:pt x="116248" y="348929"/>
                  <a:pt x="137606" y="369752"/>
                  <a:pt x="149963" y="373871"/>
                </a:cubicBezTo>
                <a:cubicBezTo>
                  <a:pt x="145844" y="402704"/>
                  <a:pt x="143318" y="431809"/>
                  <a:pt x="137606" y="460369"/>
                </a:cubicBezTo>
                <a:cubicBezTo>
                  <a:pt x="135052" y="473141"/>
                  <a:pt x="125249" y="484414"/>
                  <a:pt x="125249" y="497439"/>
                </a:cubicBezTo>
                <a:cubicBezTo>
                  <a:pt x="125249" y="719899"/>
                  <a:pt x="133487" y="942282"/>
                  <a:pt x="137606" y="1164704"/>
                </a:cubicBezTo>
                <a:cubicBezTo>
                  <a:pt x="161492" y="1093049"/>
                  <a:pt x="153631" y="1125704"/>
                  <a:pt x="162319" y="1004066"/>
                </a:cubicBezTo>
                <a:cubicBezTo>
                  <a:pt x="167609" y="930000"/>
                  <a:pt x="170557" y="855785"/>
                  <a:pt x="174676" y="781644"/>
                </a:cubicBezTo>
                <a:cubicBezTo>
                  <a:pt x="182914" y="794001"/>
                  <a:pt x="196653" y="804118"/>
                  <a:pt x="199390" y="818715"/>
                </a:cubicBezTo>
                <a:cubicBezTo>
                  <a:pt x="209287" y="871499"/>
                  <a:pt x="205471" y="926016"/>
                  <a:pt x="211746" y="979352"/>
                </a:cubicBezTo>
                <a:cubicBezTo>
                  <a:pt x="213730" y="996219"/>
                  <a:pt x="219984" y="1012304"/>
                  <a:pt x="224103" y="1028780"/>
                </a:cubicBezTo>
                <a:cubicBezTo>
                  <a:pt x="219984" y="954639"/>
                  <a:pt x="217912" y="880357"/>
                  <a:pt x="211746" y="806358"/>
                </a:cubicBezTo>
                <a:cubicBezTo>
                  <a:pt x="209665" y="781390"/>
                  <a:pt x="203200" y="756980"/>
                  <a:pt x="199390" y="732217"/>
                </a:cubicBezTo>
                <a:cubicBezTo>
                  <a:pt x="194961" y="703431"/>
                  <a:pt x="191152" y="674552"/>
                  <a:pt x="187033" y="645720"/>
                </a:cubicBezTo>
                <a:cubicBezTo>
                  <a:pt x="214045" y="294575"/>
                  <a:pt x="185198" y="653548"/>
                  <a:pt x="211746" y="361515"/>
                </a:cubicBezTo>
                <a:cubicBezTo>
                  <a:pt x="228196" y="180559"/>
                  <a:pt x="213381" y="266843"/>
                  <a:pt x="236460" y="151450"/>
                </a:cubicBezTo>
                <a:cubicBezTo>
                  <a:pt x="232341" y="102023"/>
                  <a:pt x="239787" y="50222"/>
                  <a:pt x="224103" y="3169"/>
                </a:cubicBezTo>
                <a:cubicBezTo>
                  <a:pt x="219407" y="-10920"/>
                  <a:pt x="202302" y="25677"/>
                  <a:pt x="199390" y="40239"/>
                </a:cubicBezTo>
                <a:cubicBezTo>
                  <a:pt x="189663" y="88874"/>
                  <a:pt x="191152" y="139093"/>
                  <a:pt x="187033" y="188520"/>
                </a:cubicBezTo>
                <a:cubicBezTo>
                  <a:pt x="89123" y="155884"/>
                  <a:pt x="138588" y="168090"/>
                  <a:pt x="38752" y="151450"/>
                </a:cubicBezTo>
                <a:cubicBezTo>
                  <a:pt x="11753" y="191947"/>
                  <a:pt x="14038" y="173669"/>
                  <a:pt x="14038" y="200877"/>
                </a:cubicBezTo>
              </a:path>
            </a:pathLst>
          </a:custGeom>
          <a:solidFill>
            <a:srgbClr val="C00000">
              <a:alpha val="60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519881" y="4275438"/>
            <a:ext cx="432492" cy="630194"/>
          </a:xfrm>
          <a:custGeom>
            <a:avLst/>
            <a:gdLst>
              <a:gd name="connsiteX0" fmla="*/ 259492 w 432492"/>
              <a:gd name="connsiteY0" fmla="*/ 135924 h 630194"/>
              <a:gd name="connsiteX1" fmla="*/ 247135 w 432492"/>
              <a:gd name="connsiteY1" fmla="*/ 74140 h 630194"/>
              <a:gd name="connsiteX2" fmla="*/ 197708 w 432492"/>
              <a:gd name="connsiteY2" fmla="*/ 0 h 630194"/>
              <a:gd name="connsiteX3" fmla="*/ 123568 w 432492"/>
              <a:gd name="connsiteY3" fmla="*/ 12357 h 630194"/>
              <a:gd name="connsiteX4" fmla="*/ 111211 w 432492"/>
              <a:gd name="connsiteY4" fmla="*/ 49427 h 630194"/>
              <a:gd name="connsiteX5" fmla="*/ 98854 w 432492"/>
              <a:gd name="connsiteY5" fmla="*/ 148281 h 630194"/>
              <a:gd name="connsiteX6" fmla="*/ 49427 w 432492"/>
              <a:gd name="connsiteY6" fmla="*/ 98854 h 630194"/>
              <a:gd name="connsiteX7" fmla="*/ 12357 w 432492"/>
              <a:gd name="connsiteY7" fmla="*/ 74140 h 630194"/>
              <a:gd name="connsiteX8" fmla="*/ 0 w 432492"/>
              <a:gd name="connsiteY8" fmla="*/ 111211 h 630194"/>
              <a:gd name="connsiteX9" fmla="*/ 24714 w 432492"/>
              <a:gd name="connsiteY9" fmla="*/ 284205 h 630194"/>
              <a:gd name="connsiteX10" fmla="*/ 86497 w 432492"/>
              <a:gd name="connsiteY10" fmla="*/ 271848 h 630194"/>
              <a:gd name="connsiteX11" fmla="*/ 123568 w 432492"/>
              <a:gd name="connsiteY11" fmla="*/ 259492 h 630194"/>
              <a:gd name="connsiteX12" fmla="*/ 172995 w 432492"/>
              <a:gd name="connsiteY12" fmla="*/ 271848 h 630194"/>
              <a:gd name="connsiteX13" fmla="*/ 185351 w 432492"/>
              <a:gd name="connsiteY13" fmla="*/ 308919 h 630194"/>
              <a:gd name="connsiteX14" fmla="*/ 210065 w 432492"/>
              <a:gd name="connsiteY14" fmla="*/ 457200 h 630194"/>
              <a:gd name="connsiteX15" fmla="*/ 234778 w 432492"/>
              <a:gd name="connsiteY15" fmla="*/ 531340 h 630194"/>
              <a:gd name="connsiteX16" fmla="*/ 271849 w 432492"/>
              <a:gd name="connsiteY16" fmla="*/ 556054 h 630194"/>
              <a:gd name="connsiteX17" fmla="*/ 284205 w 432492"/>
              <a:gd name="connsiteY17" fmla="*/ 593124 h 630194"/>
              <a:gd name="connsiteX18" fmla="*/ 370703 w 432492"/>
              <a:gd name="connsiteY18" fmla="*/ 580767 h 630194"/>
              <a:gd name="connsiteX19" fmla="*/ 407773 w 432492"/>
              <a:gd name="connsiteY19" fmla="*/ 593124 h 630194"/>
              <a:gd name="connsiteX20" fmla="*/ 420130 w 432492"/>
              <a:gd name="connsiteY20" fmla="*/ 630194 h 630194"/>
              <a:gd name="connsiteX21" fmla="*/ 432487 w 432492"/>
              <a:gd name="connsiteY21" fmla="*/ 593124 h 630194"/>
              <a:gd name="connsiteX22" fmla="*/ 395416 w 432492"/>
              <a:gd name="connsiteY22" fmla="*/ 518984 h 630194"/>
              <a:gd name="connsiteX23" fmla="*/ 383060 w 432492"/>
              <a:gd name="connsiteY23" fmla="*/ 481913 h 630194"/>
              <a:gd name="connsiteX24" fmla="*/ 358346 w 432492"/>
              <a:gd name="connsiteY24" fmla="*/ 444843 h 630194"/>
              <a:gd name="connsiteX25" fmla="*/ 333633 w 432492"/>
              <a:gd name="connsiteY25" fmla="*/ 370703 h 630194"/>
              <a:gd name="connsiteX26" fmla="*/ 321276 w 432492"/>
              <a:gd name="connsiteY26" fmla="*/ 259492 h 630194"/>
              <a:gd name="connsiteX27" fmla="*/ 284205 w 432492"/>
              <a:gd name="connsiteY27" fmla="*/ 284205 h 630194"/>
              <a:gd name="connsiteX28" fmla="*/ 247135 w 432492"/>
              <a:gd name="connsiteY28" fmla="*/ 259492 h 630194"/>
              <a:gd name="connsiteX29" fmla="*/ 210065 w 432492"/>
              <a:gd name="connsiteY29" fmla="*/ 247135 h 630194"/>
              <a:gd name="connsiteX30" fmla="*/ 222422 w 432492"/>
              <a:gd name="connsiteY30" fmla="*/ 160638 h 630194"/>
              <a:gd name="connsiteX31" fmla="*/ 247135 w 432492"/>
              <a:gd name="connsiteY31" fmla="*/ 86497 h 6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2492" h="630194">
                <a:moveTo>
                  <a:pt x="259492" y="135924"/>
                </a:moveTo>
                <a:cubicBezTo>
                  <a:pt x="255373" y="115329"/>
                  <a:pt x="255826" y="93260"/>
                  <a:pt x="247135" y="74140"/>
                </a:cubicBezTo>
                <a:cubicBezTo>
                  <a:pt x="234844" y="47101"/>
                  <a:pt x="197708" y="0"/>
                  <a:pt x="197708" y="0"/>
                </a:cubicBezTo>
                <a:cubicBezTo>
                  <a:pt x="172995" y="4119"/>
                  <a:pt x="145321" y="-73"/>
                  <a:pt x="123568" y="12357"/>
                </a:cubicBezTo>
                <a:cubicBezTo>
                  <a:pt x="112259" y="18819"/>
                  <a:pt x="113541" y="36612"/>
                  <a:pt x="111211" y="49427"/>
                </a:cubicBezTo>
                <a:cubicBezTo>
                  <a:pt x="105270" y="82099"/>
                  <a:pt x="102973" y="115330"/>
                  <a:pt x="98854" y="148281"/>
                </a:cubicBezTo>
                <a:cubicBezTo>
                  <a:pt x="17975" y="121320"/>
                  <a:pt x="97356" y="158765"/>
                  <a:pt x="49427" y="98854"/>
                </a:cubicBezTo>
                <a:cubicBezTo>
                  <a:pt x="40150" y="87257"/>
                  <a:pt x="24714" y="82378"/>
                  <a:pt x="12357" y="74140"/>
                </a:cubicBezTo>
                <a:cubicBezTo>
                  <a:pt x="8238" y="86497"/>
                  <a:pt x="0" y="98186"/>
                  <a:pt x="0" y="111211"/>
                </a:cubicBezTo>
                <a:cubicBezTo>
                  <a:pt x="0" y="219499"/>
                  <a:pt x="1845" y="215601"/>
                  <a:pt x="24714" y="284205"/>
                </a:cubicBezTo>
                <a:cubicBezTo>
                  <a:pt x="45308" y="280086"/>
                  <a:pt x="66122" y="276942"/>
                  <a:pt x="86497" y="271848"/>
                </a:cubicBezTo>
                <a:cubicBezTo>
                  <a:pt x="99133" y="268689"/>
                  <a:pt x="110543" y="259492"/>
                  <a:pt x="123568" y="259492"/>
                </a:cubicBezTo>
                <a:cubicBezTo>
                  <a:pt x="140551" y="259492"/>
                  <a:pt x="156519" y="267729"/>
                  <a:pt x="172995" y="271848"/>
                </a:cubicBezTo>
                <a:cubicBezTo>
                  <a:pt x="177114" y="284205"/>
                  <a:pt x="182797" y="296147"/>
                  <a:pt x="185351" y="308919"/>
                </a:cubicBezTo>
                <a:cubicBezTo>
                  <a:pt x="195178" y="358055"/>
                  <a:pt x="194219" y="409663"/>
                  <a:pt x="210065" y="457200"/>
                </a:cubicBezTo>
                <a:cubicBezTo>
                  <a:pt x="218303" y="481913"/>
                  <a:pt x="213103" y="516890"/>
                  <a:pt x="234778" y="531340"/>
                </a:cubicBezTo>
                <a:lnTo>
                  <a:pt x="271849" y="556054"/>
                </a:lnTo>
                <a:cubicBezTo>
                  <a:pt x="275968" y="568411"/>
                  <a:pt x="271569" y="589965"/>
                  <a:pt x="284205" y="593124"/>
                </a:cubicBezTo>
                <a:cubicBezTo>
                  <a:pt x="312461" y="600188"/>
                  <a:pt x="341578" y="580767"/>
                  <a:pt x="370703" y="580767"/>
                </a:cubicBezTo>
                <a:cubicBezTo>
                  <a:pt x="383728" y="580767"/>
                  <a:pt x="395416" y="589005"/>
                  <a:pt x="407773" y="593124"/>
                </a:cubicBezTo>
                <a:cubicBezTo>
                  <a:pt x="411892" y="605481"/>
                  <a:pt x="407105" y="630194"/>
                  <a:pt x="420130" y="630194"/>
                </a:cubicBezTo>
                <a:cubicBezTo>
                  <a:pt x="433155" y="630194"/>
                  <a:pt x="432487" y="606149"/>
                  <a:pt x="432487" y="593124"/>
                </a:cubicBezTo>
                <a:cubicBezTo>
                  <a:pt x="432487" y="567545"/>
                  <a:pt x="407911" y="537726"/>
                  <a:pt x="395416" y="518984"/>
                </a:cubicBezTo>
                <a:cubicBezTo>
                  <a:pt x="391297" y="506627"/>
                  <a:pt x="388885" y="493563"/>
                  <a:pt x="383060" y="481913"/>
                </a:cubicBezTo>
                <a:cubicBezTo>
                  <a:pt x="376419" y="468630"/>
                  <a:pt x="364378" y="458414"/>
                  <a:pt x="358346" y="444843"/>
                </a:cubicBezTo>
                <a:cubicBezTo>
                  <a:pt x="347766" y="421038"/>
                  <a:pt x="333633" y="370703"/>
                  <a:pt x="333633" y="370703"/>
                </a:cubicBezTo>
                <a:cubicBezTo>
                  <a:pt x="329514" y="333633"/>
                  <a:pt x="339781" y="291876"/>
                  <a:pt x="321276" y="259492"/>
                </a:cubicBezTo>
                <a:cubicBezTo>
                  <a:pt x="313908" y="246598"/>
                  <a:pt x="299056" y="284205"/>
                  <a:pt x="284205" y="284205"/>
                </a:cubicBezTo>
                <a:cubicBezTo>
                  <a:pt x="269354" y="284205"/>
                  <a:pt x="260418" y="266133"/>
                  <a:pt x="247135" y="259492"/>
                </a:cubicBezTo>
                <a:cubicBezTo>
                  <a:pt x="235485" y="253667"/>
                  <a:pt x="222422" y="251254"/>
                  <a:pt x="210065" y="247135"/>
                </a:cubicBezTo>
                <a:cubicBezTo>
                  <a:pt x="214184" y="218303"/>
                  <a:pt x="215873" y="189017"/>
                  <a:pt x="222422" y="160638"/>
                </a:cubicBezTo>
                <a:cubicBezTo>
                  <a:pt x="228280" y="135255"/>
                  <a:pt x="247135" y="86497"/>
                  <a:pt x="247135" y="86497"/>
                </a:cubicBezTo>
              </a:path>
            </a:pathLst>
          </a:custGeom>
          <a:solidFill>
            <a:srgbClr val="C00000">
              <a:alpha val="7098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285103" y="3558746"/>
            <a:ext cx="407773" cy="2967631"/>
          </a:xfrm>
          <a:custGeom>
            <a:avLst/>
            <a:gdLst>
              <a:gd name="connsiteX0" fmla="*/ 86497 w 407773"/>
              <a:gd name="connsiteY0" fmla="*/ 49427 h 2967631"/>
              <a:gd name="connsiteX1" fmla="*/ 74140 w 407773"/>
              <a:gd name="connsiteY1" fmla="*/ 111211 h 2967631"/>
              <a:gd name="connsiteX2" fmla="*/ 61783 w 407773"/>
              <a:gd name="connsiteY2" fmla="*/ 160638 h 2967631"/>
              <a:gd name="connsiteX3" fmla="*/ 86497 w 407773"/>
              <a:gd name="connsiteY3" fmla="*/ 420130 h 2967631"/>
              <a:gd name="connsiteX4" fmla="*/ 98854 w 407773"/>
              <a:gd name="connsiteY4" fmla="*/ 457200 h 2967631"/>
              <a:gd name="connsiteX5" fmla="*/ 123567 w 407773"/>
              <a:gd name="connsiteY5" fmla="*/ 494270 h 2967631"/>
              <a:gd name="connsiteX6" fmla="*/ 172994 w 407773"/>
              <a:gd name="connsiteY6" fmla="*/ 605481 h 2967631"/>
              <a:gd name="connsiteX7" fmla="*/ 160638 w 407773"/>
              <a:gd name="connsiteY7" fmla="*/ 741405 h 2967631"/>
              <a:gd name="connsiteX8" fmla="*/ 148281 w 407773"/>
              <a:gd name="connsiteY8" fmla="*/ 790832 h 2967631"/>
              <a:gd name="connsiteX9" fmla="*/ 135924 w 407773"/>
              <a:gd name="connsiteY9" fmla="*/ 852616 h 2967631"/>
              <a:gd name="connsiteX10" fmla="*/ 123567 w 407773"/>
              <a:gd name="connsiteY10" fmla="*/ 926757 h 2967631"/>
              <a:gd name="connsiteX11" fmla="*/ 86497 w 407773"/>
              <a:gd name="connsiteY11" fmla="*/ 1062681 h 2967631"/>
              <a:gd name="connsiteX12" fmla="*/ 74140 w 407773"/>
              <a:gd name="connsiteY12" fmla="*/ 1482811 h 2967631"/>
              <a:gd name="connsiteX13" fmla="*/ 61783 w 407773"/>
              <a:gd name="connsiteY13" fmla="*/ 1594022 h 2967631"/>
              <a:gd name="connsiteX14" fmla="*/ 37070 w 407773"/>
              <a:gd name="connsiteY14" fmla="*/ 1853513 h 2967631"/>
              <a:gd name="connsiteX15" fmla="*/ 24713 w 407773"/>
              <a:gd name="connsiteY15" fmla="*/ 1940011 h 2967631"/>
              <a:gd name="connsiteX16" fmla="*/ 12356 w 407773"/>
              <a:gd name="connsiteY16" fmla="*/ 1989438 h 2967631"/>
              <a:gd name="connsiteX17" fmla="*/ 0 w 407773"/>
              <a:gd name="connsiteY17" fmla="*/ 2088292 h 2967631"/>
              <a:gd name="connsiteX18" fmla="*/ 12356 w 407773"/>
              <a:gd name="connsiteY18" fmla="*/ 2236573 h 2967631"/>
              <a:gd name="connsiteX19" fmla="*/ 49427 w 407773"/>
              <a:gd name="connsiteY19" fmla="*/ 2397211 h 2967631"/>
              <a:gd name="connsiteX20" fmla="*/ 61783 w 407773"/>
              <a:gd name="connsiteY20" fmla="*/ 2446638 h 2967631"/>
              <a:gd name="connsiteX21" fmla="*/ 74140 w 407773"/>
              <a:gd name="connsiteY21" fmla="*/ 2496065 h 2967631"/>
              <a:gd name="connsiteX22" fmla="*/ 86497 w 407773"/>
              <a:gd name="connsiteY22" fmla="*/ 2891481 h 2967631"/>
              <a:gd name="connsiteX23" fmla="*/ 222421 w 407773"/>
              <a:gd name="connsiteY23" fmla="*/ 2842054 h 2967631"/>
              <a:gd name="connsiteX24" fmla="*/ 234778 w 407773"/>
              <a:gd name="connsiteY24" fmla="*/ 2681416 h 2967631"/>
              <a:gd name="connsiteX25" fmla="*/ 259492 w 407773"/>
              <a:gd name="connsiteY25" fmla="*/ 2384854 h 2967631"/>
              <a:gd name="connsiteX26" fmla="*/ 296562 w 407773"/>
              <a:gd name="connsiteY26" fmla="*/ 2310713 h 2967631"/>
              <a:gd name="connsiteX27" fmla="*/ 333632 w 407773"/>
              <a:gd name="connsiteY27" fmla="*/ 2224216 h 2967631"/>
              <a:gd name="connsiteX28" fmla="*/ 358346 w 407773"/>
              <a:gd name="connsiteY28" fmla="*/ 2187146 h 2967631"/>
              <a:gd name="connsiteX29" fmla="*/ 370702 w 407773"/>
              <a:gd name="connsiteY29" fmla="*/ 2137719 h 2967631"/>
              <a:gd name="connsiteX30" fmla="*/ 395416 w 407773"/>
              <a:gd name="connsiteY30" fmla="*/ 2088292 h 2967631"/>
              <a:gd name="connsiteX31" fmla="*/ 407773 w 407773"/>
              <a:gd name="connsiteY31" fmla="*/ 2051222 h 2967631"/>
              <a:gd name="connsiteX32" fmla="*/ 395416 w 407773"/>
              <a:gd name="connsiteY32" fmla="*/ 1940011 h 2967631"/>
              <a:gd name="connsiteX33" fmla="*/ 383059 w 407773"/>
              <a:gd name="connsiteY33" fmla="*/ 1890584 h 2967631"/>
              <a:gd name="connsiteX34" fmla="*/ 358346 w 407773"/>
              <a:gd name="connsiteY34" fmla="*/ 1754659 h 2967631"/>
              <a:gd name="connsiteX35" fmla="*/ 321275 w 407773"/>
              <a:gd name="connsiteY35" fmla="*/ 1643449 h 2967631"/>
              <a:gd name="connsiteX36" fmla="*/ 308919 w 407773"/>
              <a:gd name="connsiteY36" fmla="*/ 1606378 h 2967631"/>
              <a:gd name="connsiteX37" fmla="*/ 296562 w 407773"/>
              <a:gd name="connsiteY37" fmla="*/ 1495168 h 2967631"/>
              <a:gd name="connsiteX38" fmla="*/ 271848 w 407773"/>
              <a:gd name="connsiteY38" fmla="*/ 1421027 h 2967631"/>
              <a:gd name="connsiteX39" fmla="*/ 259492 w 407773"/>
              <a:gd name="connsiteY39" fmla="*/ 1383957 h 2967631"/>
              <a:gd name="connsiteX40" fmla="*/ 259492 w 407773"/>
              <a:gd name="connsiteY40" fmla="*/ 864973 h 2967631"/>
              <a:gd name="connsiteX41" fmla="*/ 284205 w 407773"/>
              <a:gd name="connsiteY41" fmla="*/ 667265 h 2967631"/>
              <a:gd name="connsiteX42" fmla="*/ 259492 w 407773"/>
              <a:gd name="connsiteY42" fmla="*/ 444843 h 2967631"/>
              <a:gd name="connsiteX43" fmla="*/ 234778 w 407773"/>
              <a:gd name="connsiteY43" fmla="*/ 345989 h 2967631"/>
              <a:gd name="connsiteX44" fmla="*/ 210065 w 407773"/>
              <a:gd name="connsiteY44" fmla="*/ 271849 h 2967631"/>
              <a:gd name="connsiteX45" fmla="*/ 197708 w 407773"/>
              <a:gd name="connsiteY45" fmla="*/ 148281 h 2967631"/>
              <a:gd name="connsiteX46" fmla="*/ 172994 w 407773"/>
              <a:gd name="connsiteY46" fmla="*/ 74140 h 2967631"/>
              <a:gd name="connsiteX47" fmla="*/ 135924 w 407773"/>
              <a:gd name="connsiteY47" fmla="*/ 0 h 2967631"/>
              <a:gd name="connsiteX48" fmla="*/ 86497 w 407773"/>
              <a:gd name="connsiteY48" fmla="*/ 49427 h 296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7773" h="2967631">
                <a:moveTo>
                  <a:pt x="86497" y="49427"/>
                </a:moveTo>
                <a:cubicBezTo>
                  <a:pt x="76200" y="67962"/>
                  <a:pt x="78696" y="90709"/>
                  <a:pt x="74140" y="111211"/>
                </a:cubicBezTo>
                <a:cubicBezTo>
                  <a:pt x="70456" y="127789"/>
                  <a:pt x="61783" y="143655"/>
                  <a:pt x="61783" y="160638"/>
                </a:cubicBezTo>
                <a:cubicBezTo>
                  <a:pt x="61783" y="280266"/>
                  <a:pt x="60361" y="328656"/>
                  <a:pt x="86497" y="420130"/>
                </a:cubicBezTo>
                <a:cubicBezTo>
                  <a:pt x="90075" y="432654"/>
                  <a:pt x="93029" y="445550"/>
                  <a:pt x="98854" y="457200"/>
                </a:cubicBezTo>
                <a:cubicBezTo>
                  <a:pt x="105495" y="470483"/>
                  <a:pt x="117536" y="480699"/>
                  <a:pt x="123567" y="494270"/>
                </a:cubicBezTo>
                <a:cubicBezTo>
                  <a:pt x="182386" y="626614"/>
                  <a:pt x="117065" y="521587"/>
                  <a:pt x="172994" y="605481"/>
                </a:cubicBezTo>
                <a:cubicBezTo>
                  <a:pt x="168875" y="650789"/>
                  <a:pt x="166651" y="696309"/>
                  <a:pt x="160638" y="741405"/>
                </a:cubicBezTo>
                <a:cubicBezTo>
                  <a:pt x="158394" y="758239"/>
                  <a:pt x="151965" y="774254"/>
                  <a:pt x="148281" y="790832"/>
                </a:cubicBezTo>
                <a:cubicBezTo>
                  <a:pt x="143725" y="811334"/>
                  <a:pt x="139681" y="831952"/>
                  <a:pt x="135924" y="852616"/>
                </a:cubicBezTo>
                <a:cubicBezTo>
                  <a:pt x="131442" y="877266"/>
                  <a:pt x="129644" y="902450"/>
                  <a:pt x="123567" y="926757"/>
                </a:cubicBezTo>
                <a:cubicBezTo>
                  <a:pt x="60855" y="1177607"/>
                  <a:pt x="129244" y="848947"/>
                  <a:pt x="86497" y="1062681"/>
                </a:cubicBezTo>
                <a:cubicBezTo>
                  <a:pt x="82378" y="1202724"/>
                  <a:pt x="80650" y="1342858"/>
                  <a:pt x="74140" y="1482811"/>
                </a:cubicBezTo>
                <a:cubicBezTo>
                  <a:pt x="72407" y="1520069"/>
                  <a:pt x="64538" y="1556825"/>
                  <a:pt x="61783" y="1594022"/>
                </a:cubicBezTo>
                <a:cubicBezTo>
                  <a:pt x="43099" y="1846265"/>
                  <a:pt x="73892" y="1743049"/>
                  <a:pt x="37070" y="1853513"/>
                </a:cubicBezTo>
                <a:cubicBezTo>
                  <a:pt x="32951" y="1882346"/>
                  <a:pt x="29923" y="1911355"/>
                  <a:pt x="24713" y="1940011"/>
                </a:cubicBezTo>
                <a:cubicBezTo>
                  <a:pt x="21675" y="1956720"/>
                  <a:pt x="15148" y="1972686"/>
                  <a:pt x="12356" y="1989438"/>
                </a:cubicBezTo>
                <a:cubicBezTo>
                  <a:pt x="6897" y="2022194"/>
                  <a:pt x="4119" y="2055341"/>
                  <a:pt x="0" y="2088292"/>
                </a:cubicBezTo>
                <a:cubicBezTo>
                  <a:pt x="4119" y="2137719"/>
                  <a:pt x="6561" y="2187314"/>
                  <a:pt x="12356" y="2236573"/>
                </a:cubicBezTo>
                <a:cubicBezTo>
                  <a:pt x="16582" y="2272496"/>
                  <a:pt x="43541" y="2373667"/>
                  <a:pt x="49427" y="2397211"/>
                </a:cubicBezTo>
                <a:lnTo>
                  <a:pt x="61783" y="2446638"/>
                </a:lnTo>
                <a:lnTo>
                  <a:pt x="74140" y="2496065"/>
                </a:lnTo>
                <a:cubicBezTo>
                  <a:pt x="78259" y="2627870"/>
                  <a:pt x="42398" y="2767203"/>
                  <a:pt x="86497" y="2891481"/>
                </a:cubicBezTo>
                <a:cubicBezTo>
                  <a:pt x="154550" y="3083265"/>
                  <a:pt x="218521" y="2853753"/>
                  <a:pt x="222421" y="2842054"/>
                </a:cubicBezTo>
                <a:cubicBezTo>
                  <a:pt x="226540" y="2788508"/>
                  <a:pt x="231320" y="2735009"/>
                  <a:pt x="234778" y="2681416"/>
                </a:cubicBezTo>
                <a:cubicBezTo>
                  <a:pt x="241722" y="2573781"/>
                  <a:pt x="237223" y="2485068"/>
                  <a:pt x="259492" y="2384854"/>
                </a:cubicBezTo>
                <a:cubicBezTo>
                  <a:pt x="269790" y="2338511"/>
                  <a:pt x="272324" y="2353130"/>
                  <a:pt x="296562" y="2310713"/>
                </a:cubicBezTo>
                <a:cubicBezTo>
                  <a:pt x="399430" y="2130693"/>
                  <a:pt x="264305" y="2362867"/>
                  <a:pt x="333632" y="2224216"/>
                </a:cubicBezTo>
                <a:cubicBezTo>
                  <a:pt x="340274" y="2210933"/>
                  <a:pt x="350108" y="2199503"/>
                  <a:pt x="358346" y="2187146"/>
                </a:cubicBezTo>
                <a:cubicBezTo>
                  <a:pt x="362465" y="2170670"/>
                  <a:pt x="364739" y="2153620"/>
                  <a:pt x="370702" y="2137719"/>
                </a:cubicBezTo>
                <a:cubicBezTo>
                  <a:pt x="377170" y="2120471"/>
                  <a:pt x="388160" y="2105223"/>
                  <a:pt x="395416" y="2088292"/>
                </a:cubicBezTo>
                <a:cubicBezTo>
                  <a:pt x="400547" y="2076320"/>
                  <a:pt x="403654" y="2063579"/>
                  <a:pt x="407773" y="2051222"/>
                </a:cubicBezTo>
                <a:cubicBezTo>
                  <a:pt x="403654" y="2014152"/>
                  <a:pt x="401088" y="1976876"/>
                  <a:pt x="395416" y="1940011"/>
                </a:cubicBezTo>
                <a:cubicBezTo>
                  <a:pt x="392834" y="1923226"/>
                  <a:pt x="386097" y="1907293"/>
                  <a:pt x="383059" y="1890584"/>
                </a:cubicBezTo>
                <a:cubicBezTo>
                  <a:pt x="368334" y="1809597"/>
                  <a:pt x="377746" y="1819326"/>
                  <a:pt x="358346" y="1754659"/>
                </a:cubicBezTo>
                <a:cubicBezTo>
                  <a:pt x="358340" y="1754639"/>
                  <a:pt x="327457" y="1661994"/>
                  <a:pt x="321275" y="1643449"/>
                </a:cubicBezTo>
                <a:lnTo>
                  <a:pt x="308919" y="1606378"/>
                </a:lnTo>
                <a:cubicBezTo>
                  <a:pt x="304800" y="1569308"/>
                  <a:pt x="303877" y="1531742"/>
                  <a:pt x="296562" y="1495168"/>
                </a:cubicBezTo>
                <a:cubicBezTo>
                  <a:pt x="291453" y="1469623"/>
                  <a:pt x="280086" y="1445741"/>
                  <a:pt x="271848" y="1421027"/>
                </a:cubicBezTo>
                <a:lnTo>
                  <a:pt x="259492" y="1383957"/>
                </a:lnTo>
                <a:cubicBezTo>
                  <a:pt x="247300" y="1127921"/>
                  <a:pt x="238732" y="1121009"/>
                  <a:pt x="259492" y="864973"/>
                </a:cubicBezTo>
                <a:cubicBezTo>
                  <a:pt x="264859" y="798775"/>
                  <a:pt x="284205" y="667265"/>
                  <a:pt x="284205" y="667265"/>
                </a:cubicBezTo>
                <a:cubicBezTo>
                  <a:pt x="262052" y="334981"/>
                  <a:pt x="293306" y="568830"/>
                  <a:pt x="259492" y="444843"/>
                </a:cubicBezTo>
                <a:cubicBezTo>
                  <a:pt x="250555" y="412074"/>
                  <a:pt x="245519" y="378212"/>
                  <a:pt x="234778" y="345989"/>
                </a:cubicBezTo>
                <a:lnTo>
                  <a:pt x="210065" y="271849"/>
                </a:lnTo>
                <a:cubicBezTo>
                  <a:pt x="205946" y="230660"/>
                  <a:pt x="205337" y="188967"/>
                  <a:pt x="197708" y="148281"/>
                </a:cubicBezTo>
                <a:cubicBezTo>
                  <a:pt x="192907" y="122677"/>
                  <a:pt x="181232" y="98854"/>
                  <a:pt x="172994" y="74140"/>
                </a:cubicBezTo>
                <a:cubicBezTo>
                  <a:pt x="155940" y="22979"/>
                  <a:pt x="167865" y="47910"/>
                  <a:pt x="135924" y="0"/>
                </a:cubicBezTo>
                <a:cubicBezTo>
                  <a:pt x="79317" y="18870"/>
                  <a:pt x="96794" y="30892"/>
                  <a:pt x="86497" y="49427"/>
                </a:cubicBezTo>
                <a:close/>
              </a:path>
            </a:pathLst>
          </a:custGeom>
          <a:solidFill>
            <a:srgbClr val="C00000">
              <a:alpha val="61176"/>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075038" y="851027"/>
            <a:ext cx="252491" cy="1336119"/>
          </a:xfrm>
          <a:custGeom>
            <a:avLst/>
            <a:gdLst>
              <a:gd name="connsiteX0" fmla="*/ 0 w 716692"/>
              <a:gd name="connsiteY0" fmla="*/ 26303 h 1336119"/>
              <a:gd name="connsiteX1" fmla="*/ 61784 w 716692"/>
              <a:gd name="connsiteY1" fmla="*/ 63373 h 1336119"/>
              <a:gd name="connsiteX2" fmla="*/ 135924 w 716692"/>
              <a:gd name="connsiteY2" fmla="*/ 112800 h 1336119"/>
              <a:gd name="connsiteX3" fmla="*/ 172994 w 716692"/>
              <a:gd name="connsiteY3" fmla="*/ 125157 h 1336119"/>
              <a:gd name="connsiteX4" fmla="*/ 247135 w 716692"/>
              <a:gd name="connsiteY4" fmla="*/ 162227 h 1336119"/>
              <a:gd name="connsiteX5" fmla="*/ 284205 w 716692"/>
              <a:gd name="connsiteY5" fmla="*/ 199297 h 1336119"/>
              <a:gd name="connsiteX6" fmla="*/ 358346 w 716692"/>
              <a:gd name="connsiteY6" fmla="*/ 248724 h 1336119"/>
              <a:gd name="connsiteX7" fmla="*/ 407773 w 716692"/>
              <a:gd name="connsiteY7" fmla="*/ 359935 h 1336119"/>
              <a:gd name="connsiteX8" fmla="*/ 420130 w 716692"/>
              <a:gd name="connsiteY8" fmla="*/ 397005 h 1336119"/>
              <a:gd name="connsiteX9" fmla="*/ 432486 w 716692"/>
              <a:gd name="connsiteY9" fmla="*/ 520573 h 1336119"/>
              <a:gd name="connsiteX10" fmla="*/ 457200 w 716692"/>
              <a:gd name="connsiteY10" fmla="*/ 557643 h 1336119"/>
              <a:gd name="connsiteX11" fmla="*/ 469557 w 716692"/>
              <a:gd name="connsiteY11" fmla="*/ 607070 h 1336119"/>
              <a:gd name="connsiteX12" fmla="*/ 506627 w 716692"/>
              <a:gd name="connsiteY12" fmla="*/ 742995 h 1336119"/>
              <a:gd name="connsiteX13" fmla="*/ 543697 w 716692"/>
              <a:gd name="connsiteY13" fmla="*/ 780065 h 1336119"/>
              <a:gd name="connsiteX14" fmla="*/ 556054 w 716692"/>
              <a:gd name="connsiteY14" fmla="*/ 817135 h 1336119"/>
              <a:gd name="connsiteX15" fmla="*/ 605481 w 716692"/>
              <a:gd name="connsiteY15" fmla="*/ 903632 h 1336119"/>
              <a:gd name="connsiteX16" fmla="*/ 654908 w 716692"/>
              <a:gd name="connsiteY16" fmla="*/ 1014843 h 1336119"/>
              <a:gd name="connsiteX17" fmla="*/ 667265 w 716692"/>
              <a:gd name="connsiteY17" fmla="*/ 1051914 h 1336119"/>
              <a:gd name="connsiteX18" fmla="*/ 716692 w 716692"/>
              <a:gd name="connsiteY18" fmla="*/ 1126054 h 1336119"/>
              <a:gd name="connsiteX19" fmla="*/ 679621 w 716692"/>
              <a:gd name="connsiteY19" fmla="*/ 1299049 h 1336119"/>
              <a:gd name="connsiteX20" fmla="*/ 667265 w 716692"/>
              <a:gd name="connsiteY20" fmla="*/ 1336119 h 1336119"/>
              <a:gd name="connsiteX21" fmla="*/ 593124 w 716692"/>
              <a:gd name="connsiteY21" fmla="*/ 1286692 h 1336119"/>
              <a:gd name="connsiteX22" fmla="*/ 556054 w 716692"/>
              <a:gd name="connsiteY22" fmla="*/ 1261978 h 1336119"/>
              <a:gd name="connsiteX23" fmla="*/ 506627 w 716692"/>
              <a:gd name="connsiteY23" fmla="*/ 1237265 h 1336119"/>
              <a:gd name="connsiteX24" fmla="*/ 444843 w 716692"/>
              <a:gd name="connsiteY24" fmla="*/ 1126054 h 1336119"/>
              <a:gd name="connsiteX25" fmla="*/ 420130 w 716692"/>
              <a:gd name="connsiteY25" fmla="*/ 1088984 h 1336119"/>
              <a:gd name="connsiteX26" fmla="*/ 395416 w 716692"/>
              <a:gd name="connsiteY26" fmla="*/ 1051914 h 1336119"/>
              <a:gd name="connsiteX27" fmla="*/ 345989 w 716692"/>
              <a:gd name="connsiteY27" fmla="*/ 940703 h 1336119"/>
              <a:gd name="connsiteX28" fmla="*/ 308919 w 716692"/>
              <a:gd name="connsiteY28" fmla="*/ 866562 h 1336119"/>
              <a:gd name="connsiteX29" fmla="*/ 296562 w 716692"/>
              <a:gd name="connsiteY29" fmla="*/ 829492 h 1336119"/>
              <a:gd name="connsiteX30" fmla="*/ 247135 w 716692"/>
              <a:gd name="connsiteY30" fmla="*/ 755351 h 1336119"/>
              <a:gd name="connsiteX31" fmla="*/ 234778 w 716692"/>
              <a:gd name="connsiteY31" fmla="*/ 718281 h 1336119"/>
              <a:gd name="connsiteX32" fmla="*/ 185351 w 716692"/>
              <a:gd name="connsiteY32" fmla="*/ 644141 h 1336119"/>
              <a:gd name="connsiteX33" fmla="*/ 172994 w 716692"/>
              <a:gd name="connsiteY33" fmla="*/ 607070 h 1336119"/>
              <a:gd name="connsiteX34" fmla="*/ 111211 w 716692"/>
              <a:gd name="connsiteY34" fmla="*/ 594714 h 1336119"/>
              <a:gd name="connsiteX35" fmla="*/ 74140 w 716692"/>
              <a:gd name="connsiteY35" fmla="*/ 582357 h 1336119"/>
              <a:gd name="connsiteX36" fmla="*/ 61784 w 716692"/>
              <a:gd name="connsiteY36" fmla="*/ 495859 h 1336119"/>
              <a:gd name="connsiteX37" fmla="*/ 49427 w 716692"/>
              <a:gd name="connsiteY37" fmla="*/ 335222 h 1336119"/>
              <a:gd name="connsiteX38" fmla="*/ 24713 w 716692"/>
              <a:gd name="connsiteY38" fmla="*/ 261081 h 1336119"/>
              <a:gd name="connsiteX39" fmla="*/ 12357 w 716692"/>
              <a:gd name="connsiteY39" fmla="*/ 38659 h 1336119"/>
              <a:gd name="connsiteX40" fmla="*/ 24713 w 716692"/>
              <a:gd name="connsiteY40" fmla="*/ 1589 h 1336119"/>
              <a:gd name="connsiteX41" fmla="*/ 49427 w 716692"/>
              <a:gd name="connsiteY41" fmla="*/ 75730 h 1336119"/>
              <a:gd name="connsiteX42" fmla="*/ 123567 w 716692"/>
              <a:gd name="connsiteY42" fmla="*/ 125157 h 133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16692" h="1336119">
                <a:moveTo>
                  <a:pt x="0" y="26303"/>
                </a:moveTo>
                <a:cubicBezTo>
                  <a:pt x="20595" y="38660"/>
                  <a:pt x="41522" y="50479"/>
                  <a:pt x="61784" y="63373"/>
                </a:cubicBezTo>
                <a:cubicBezTo>
                  <a:pt x="86842" y="79319"/>
                  <a:pt x="107746" y="103407"/>
                  <a:pt x="135924" y="112800"/>
                </a:cubicBezTo>
                <a:cubicBezTo>
                  <a:pt x="148281" y="116919"/>
                  <a:pt x="161344" y="119332"/>
                  <a:pt x="172994" y="125157"/>
                </a:cubicBezTo>
                <a:cubicBezTo>
                  <a:pt x="268810" y="173064"/>
                  <a:pt x="153959" y="131167"/>
                  <a:pt x="247135" y="162227"/>
                </a:cubicBezTo>
                <a:cubicBezTo>
                  <a:pt x="259492" y="174584"/>
                  <a:pt x="270411" y="188568"/>
                  <a:pt x="284205" y="199297"/>
                </a:cubicBezTo>
                <a:cubicBezTo>
                  <a:pt x="307650" y="217532"/>
                  <a:pt x="358346" y="248724"/>
                  <a:pt x="358346" y="248724"/>
                </a:cubicBezTo>
                <a:cubicBezTo>
                  <a:pt x="397509" y="307470"/>
                  <a:pt x="378363" y="271706"/>
                  <a:pt x="407773" y="359935"/>
                </a:cubicBezTo>
                <a:lnTo>
                  <a:pt x="420130" y="397005"/>
                </a:lnTo>
                <a:cubicBezTo>
                  <a:pt x="424249" y="438194"/>
                  <a:pt x="423178" y="480238"/>
                  <a:pt x="432486" y="520573"/>
                </a:cubicBezTo>
                <a:cubicBezTo>
                  <a:pt x="435825" y="535044"/>
                  <a:pt x="451350" y="543993"/>
                  <a:pt x="457200" y="557643"/>
                </a:cubicBezTo>
                <a:cubicBezTo>
                  <a:pt x="463890" y="573253"/>
                  <a:pt x="465873" y="590492"/>
                  <a:pt x="469557" y="607070"/>
                </a:cubicBezTo>
                <a:cubicBezTo>
                  <a:pt x="475073" y="631892"/>
                  <a:pt x="490092" y="726460"/>
                  <a:pt x="506627" y="742995"/>
                </a:cubicBezTo>
                <a:lnTo>
                  <a:pt x="543697" y="780065"/>
                </a:lnTo>
                <a:cubicBezTo>
                  <a:pt x="547816" y="792422"/>
                  <a:pt x="550229" y="805485"/>
                  <a:pt x="556054" y="817135"/>
                </a:cubicBezTo>
                <a:cubicBezTo>
                  <a:pt x="600632" y="906291"/>
                  <a:pt x="562159" y="795327"/>
                  <a:pt x="605481" y="903632"/>
                </a:cubicBezTo>
                <a:cubicBezTo>
                  <a:pt x="649596" y="1013920"/>
                  <a:pt x="607360" y="943523"/>
                  <a:pt x="654908" y="1014843"/>
                </a:cubicBezTo>
                <a:cubicBezTo>
                  <a:pt x="659027" y="1027200"/>
                  <a:pt x="660939" y="1040528"/>
                  <a:pt x="667265" y="1051914"/>
                </a:cubicBezTo>
                <a:cubicBezTo>
                  <a:pt x="681689" y="1077878"/>
                  <a:pt x="716692" y="1126054"/>
                  <a:pt x="716692" y="1126054"/>
                </a:cubicBezTo>
                <a:cubicBezTo>
                  <a:pt x="701103" y="1250762"/>
                  <a:pt x="714837" y="1193401"/>
                  <a:pt x="679621" y="1299049"/>
                </a:cubicBezTo>
                <a:lnTo>
                  <a:pt x="667265" y="1336119"/>
                </a:lnTo>
                <a:lnTo>
                  <a:pt x="593124" y="1286692"/>
                </a:lnTo>
                <a:cubicBezTo>
                  <a:pt x="580767" y="1278454"/>
                  <a:pt x="569337" y="1268619"/>
                  <a:pt x="556054" y="1261978"/>
                </a:cubicBezTo>
                <a:lnTo>
                  <a:pt x="506627" y="1237265"/>
                </a:lnTo>
                <a:cubicBezTo>
                  <a:pt x="484877" y="1172017"/>
                  <a:pt x="501495" y="1211033"/>
                  <a:pt x="444843" y="1126054"/>
                </a:cubicBezTo>
                <a:lnTo>
                  <a:pt x="420130" y="1088984"/>
                </a:lnTo>
                <a:lnTo>
                  <a:pt x="395416" y="1051914"/>
                </a:lnTo>
                <a:cubicBezTo>
                  <a:pt x="366007" y="963684"/>
                  <a:pt x="385153" y="999448"/>
                  <a:pt x="345989" y="940703"/>
                </a:cubicBezTo>
                <a:cubicBezTo>
                  <a:pt x="314930" y="847526"/>
                  <a:pt x="356826" y="962375"/>
                  <a:pt x="308919" y="866562"/>
                </a:cubicBezTo>
                <a:cubicBezTo>
                  <a:pt x="303094" y="854912"/>
                  <a:pt x="302888" y="840878"/>
                  <a:pt x="296562" y="829492"/>
                </a:cubicBezTo>
                <a:cubicBezTo>
                  <a:pt x="282137" y="803528"/>
                  <a:pt x="256528" y="783529"/>
                  <a:pt x="247135" y="755351"/>
                </a:cubicBezTo>
                <a:cubicBezTo>
                  <a:pt x="243016" y="742994"/>
                  <a:pt x="241104" y="729667"/>
                  <a:pt x="234778" y="718281"/>
                </a:cubicBezTo>
                <a:cubicBezTo>
                  <a:pt x="220353" y="692317"/>
                  <a:pt x="185351" y="644141"/>
                  <a:pt x="185351" y="644141"/>
                </a:cubicBezTo>
                <a:cubicBezTo>
                  <a:pt x="181232" y="631784"/>
                  <a:pt x="183832" y="614295"/>
                  <a:pt x="172994" y="607070"/>
                </a:cubicBezTo>
                <a:cubicBezTo>
                  <a:pt x="155519" y="595420"/>
                  <a:pt x="131586" y="599808"/>
                  <a:pt x="111211" y="594714"/>
                </a:cubicBezTo>
                <a:cubicBezTo>
                  <a:pt x="98574" y="591555"/>
                  <a:pt x="86497" y="586476"/>
                  <a:pt x="74140" y="582357"/>
                </a:cubicBezTo>
                <a:cubicBezTo>
                  <a:pt x="70021" y="553524"/>
                  <a:pt x="64682" y="524840"/>
                  <a:pt x="61784" y="495859"/>
                </a:cubicBezTo>
                <a:cubicBezTo>
                  <a:pt x="56440" y="442422"/>
                  <a:pt x="57803" y="388269"/>
                  <a:pt x="49427" y="335222"/>
                </a:cubicBezTo>
                <a:cubicBezTo>
                  <a:pt x="45364" y="309490"/>
                  <a:pt x="24713" y="261081"/>
                  <a:pt x="24713" y="261081"/>
                </a:cubicBezTo>
                <a:cubicBezTo>
                  <a:pt x="20594" y="186940"/>
                  <a:pt x="12357" y="112914"/>
                  <a:pt x="12357" y="38659"/>
                </a:cubicBezTo>
                <a:cubicBezTo>
                  <a:pt x="12357" y="25634"/>
                  <a:pt x="15503" y="-7621"/>
                  <a:pt x="24713" y="1589"/>
                </a:cubicBezTo>
                <a:cubicBezTo>
                  <a:pt x="43133" y="20010"/>
                  <a:pt x="27752" y="61280"/>
                  <a:pt x="49427" y="75730"/>
                </a:cubicBezTo>
                <a:lnTo>
                  <a:pt x="123567" y="125157"/>
                </a:lnTo>
              </a:path>
            </a:pathLst>
          </a:custGeom>
          <a:solidFill>
            <a:srgbClr val="C00000">
              <a:alpha val="58039"/>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990600" y="1235676"/>
            <a:ext cx="508272" cy="1383956"/>
          </a:xfrm>
          <a:custGeom>
            <a:avLst/>
            <a:gdLst>
              <a:gd name="connsiteX0" fmla="*/ 14002 w 508272"/>
              <a:gd name="connsiteY0" fmla="*/ 98854 h 1383956"/>
              <a:gd name="connsiteX1" fmla="*/ 14002 w 508272"/>
              <a:gd name="connsiteY1" fmla="*/ 321275 h 1383956"/>
              <a:gd name="connsiteX2" fmla="*/ 26358 w 508272"/>
              <a:gd name="connsiteY2" fmla="*/ 358346 h 1383956"/>
              <a:gd name="connsiteX3" fmla="*/ 100499 w 508272"/>
              <a:gd name="connsiteY3" fmla="*/ 444843 h 1383956"/>
              <a:gd name="connsiteX4" fmla="*/ 112856 w 508272"/>
              <a:gd name="connsiteY4" fmla="*/ 481913 h 1383956"/>
              <a:gd name="connsiteX5" fmla="*/ 137569 w 508272"/>
              <a:gd name="connsiteY5" fmla="*/ 531340 h 1383956"/>
              <a:gd name="connsiteX6" fmla="*/ 162283 w 508272"/>
              <a:gd name="connsiteY6" fmla="*/ 667265 h 1383956"/>
              <a:gd name="connsiteX7" fmla="*/ 224066 w 508272"/>
              <a:gd name="connsiteY7" fmla="*/ 741405 h 1383956"/>
              <a:gd name="connsiteX8" fmla="*/ 273493 w 508272"/>
              <a:gd name="connsiteY8" fmla="*/ 852616 h 1383956"/>
              <a:gd name="connsiteX9" fmla="*/ 285850 w 508272"/>
              <a:gd name="connsiteY9" fmla="*/ 1037967 h 1383956"/>
              <a:gd name="connsiteX10" fmla="*/ 298207 w 508272"/>
              <a:gd name="connsiteY10" fmla="*/ 1334529 h 1383956"/>
              <a:gd name="connsiteX11" fmla="*/ 310564 w 508272"/>
              <a:gd name="connsiteY11" fmla="*/ 1371600 h 1383956"/>
              <a:gd name="connsiteX12" fmla="*/ 347634 w 508272"/>
              <a:gd name="connsiteY12" fmla="*/ 1383956 h 1383956"/>
              <a:gd name="connsiteX13" fmla="*/ 409418 w 508272"/>
              <a:gd name="connsiteY13" fmla="*/ 1322173 h 1383956"/>
              <a:gd name="connsiteX14" fmla="*/ 434131 w 508272"/>
              <a:gd name="connsiteY14" fmla="*/ 1248032 h 1383956"/>
              <a:gd name="connsiteX15" fmla="*/ 471202 w 508272"/>
              <a:gd name="connsiteY15" fmla="*/ 1173892 h 1383956"/>
              <a:gd name="connsiteX16" fmla="*/ 508272 w 508272"/>
              <a:gd name="connsiteY16" fmla="*/ 1099751 h 1383956"/>
              <a:gd name="connsiteX17" fmla="*/ 483558 w 508272"/>
              <a:gd name="connsiteY17" fmla="*/ 815546 h 1383956"/>
              <a:gd name="connsiteX18" fmla="*/ 458845 w 508272"/>
              <a:gd name="connsiteY18" fmla="*/ 741405 h 1383956"/>
              <a:gd name="connsiteX19" fmla="*/ 434131 w 508272"/>
              <a:gd name="connsiteY19" fmla="*/ 704335 h 1383956"/>
              <a:gd name="connsiteX20" fmla="*/ 347634 w 508272"/>
              <a:gd name="connsiteY20" fmla="*/ 667265 h 1383956"/>
              <a:gd name="connsiteX21" fmla="*/ 273493 w 508272"/>
              <a:gd name="connsiteY21" fmla="*/ 642551 h 1383956"/>
              <a:gd name="connsiteX22" fmla="*/ 211710 w 508272"/>
              <a:gd name="connsiteY22" fmla="*/ 531340 h 1383956"/>
              <a:gd name="connsiteX23" fmla="*/ 199353 w 508272"/>
              <a:gd name="connsiteY23" fmla="*/ 481913 h 1383956"/>
              <a:gd name="connsiteX24" fmla="*/ 174639 w 508272"/>
              <a:gd name="connsiteY24" fmla="*/ 407773 h 1383956"/>
              <a:gd name="connsiteX25" fmla="*/ 162283 w 508272"/>
              <a:gd name="connsiteY25" fmla="*/ 370702 h 1383956"/>
              <a:gd name="connsiteX26" fmla="*/ 149926 w 508272"/>
              <a:gd name="connsiteY26" fmla="*/ 259492 h 1383956"/>
              <a:gd name="connsiteX27" fmla="*/ 137569 w 508272"/>
              <a:gd name="connsiteY27" fmla="*/ 222421 h 1383956"/>
              <a:gd name="connsiteX28" fmla="*/ 125212 w 508272"/>
              <a:gd name="connsiteY28" fmla="*/ 172994 h 1383956"/>
              <a:gd name="connsiteX29" fmla="*/ 112856 w 508272"/>
              <a:gd name="connsiteY29" fmla="*/ 98854 h 1383956"/>
              <a:gd name="connsiteX30" fmla="*/ 75785 w 508272"/>
              <a:gd name="connsiteY30" fmla="*/ 24713 h 1383956"/>
              <a:gd name="connsiteX31" fmla="*/ 38715 w 508272"/>
              <a:gd name="connsiteY31" fmla="*/ 0 h 1383956"/>
              <a:gd name="connsiteX32" fmla="*/ 26358 w 508272"/>
              <a:gd name="connsiteY32" fmla="*/ 160638 h 138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8272" h="1383956">
                <a:moveTo>
                  <a:pt x="14002" y="98854"/>
                </a:moveTo>
                <a:cubicBezTo>
                  <a:pt x="-4078" y="207333"/>
                  <a:pt x="-5248" y="176898"/>
                  <a:pt x="14002" y="321275"/>
                </a:cubicBezTo>
                <a:cubicBezTo>
                  <a:pt x="15723" y="334186"/>
                  <a:pt x="19896" y="347037"/>
                  <a:pt x="26358" y="358346"/>
                </a:cubicBezTo>
                <a:cubicBezTo>
                  <a:pt x="47492" y="395331"/>
                  <a:pt x="71286" y="415630"/>
                  <a:pt x="100499" y="444843"/>
                </a:cubicBezTo>
                <a:cubicBezTo>
                  <a:pt x="104618" y="457200"/>
                  <a:pt x="107725" y="469941"/>
                  <a:pt x="112856" y="481913"/>
                </a:cubicBezTo>
                <a:cubicBezTo>
                  <a:pt x="120112" y="498844"/>
                  <a:pt x="132722" y="513569"/>
                  <a:pt x="137569" y="531340"/>
                </a:cubicBezTo>
                <a:cubicBezTo>
                  <a:pt x="138896" y="536206"/>
                  <a:pt x="150694" y="646984"/>
                  <a:pt x="162283" y="667265"/>
                </a:cubicBezTo>
                <a:cubicBezTo>
                  <a:pt x="220482" y="769114"/>
                  <a:pt x="180627" y="643668"/>
                  <a:pt x="224066" y="741405"/>
                </a:cubicBezTo>
                <a:cubicBezTo>
                  <a:pt x="282885" y="873749"/>
                  <a:pt x="217564" y="768722"/>
                  <a:pt x="273493" y="852616"/>
                </a:cubicBezTo>
                <a:cubicBezTo>
                  <a:pt x="277612" y="914400"/>
                  <a:pt x="282679" y="976127"/>
                  <a:pt x="285850" y="1037967"/>
                </a:cubicBezTo>
                <a:cubicBezTo>
                  <a:pt x="290917" y="1136777"/>
                  <a:pt x="290898" y="1235860"/>
                  <a:pt x="298207" y="1334529"/>
                </a:cubicBezTo>
                <a:cubicBezTo>
                  <a:pt x="299169" y="1347519"/>
                  <a:pt x="301354" y="1362390"/>
                  <a:pt x="310564" y="1371600"/>
                </a:cubicBezTo>
                <a:cubicBezTo>
                  <a:pt x="319774" y="1380810"/>
                  <a:pt x="335277" y="1379837"/>
                  <a:pt x="347634" y="1383956"/>
                </a:cubicBezTo>
                <a:cubicBezTo>
                  <a:pt x="381451" y="1361411"/>
                  <a:pt x="392076" y="1361193"/>
                  <a:pt x="409418" y="1322173"/>
                </a:cubicBezTo>
                <a:cubicBezTo>
                  <a:pt x="419998" y="1298368"/>
                  <a:pt x="419681" y="1269707"/>
                  <a:pt x="434131" y="1248032"/>
                </a:cubicBezTo>
                <a:cubicBezTo>
                  <a:pt x="504949" y="1141808"/>
                  <a:pt x="420050" y="1276197"/>
                  <a:pt x="471202" y="1173892"/>
                </a:cubicBezTo>
                <a:cubicBezTo>
                  <a:pt x="519109" y="1078076"/>
                  <a:pt x="477212" y="1192927"/>
                  <a:pt x="508272" y="1099751"/>
                </a:cubicBezTo>
                <a:cubicBezTo>
                  <a:pt x="503603" y="1015706"/>
                  <a:pt x="507974" y="905072"/>
                  <a:pt x="483558" y="815546"/>
                </a:cubicBezTo>
                <a:cubicBezTo>
                  <a:pt x="476704" y="790413"/>
                  <a:pt x="473295" y="763080"/>
                  <a:pt x="458845" y="741405"/>
                </a:cubicBezTo>
                <a:cubicBezTo>
                  <a:pt x="450607" y="729048"/>
                  <a:pt x="444632" y="714836"/>
                  <a:pt x="434131" y="704335"/>
                </a:cubicBezTo>
                <a:cubicBezTo>
                  <a:pt x="403322" y="673526"/>
                  <a:pt x="388150" y="679420"/>
                  <a:pt x="347634" y="667265"/>
                </a:cubicBezTo>
                <a:cubicBezTo>
                  <a:pt x="322682" y="659780"/>
                  <a:pt x="273493" y="642551"/>
                  <a:pt x="273493" y="642551"/>
                </a:cubicBezTo>
                <a:cubicBezTo>
                  <a:pt x="229237" y="576166"/>
                  <a:pt x="228022" y="588434"/>
                  <a:pt x="211710" y="531340"/>
                </a:cubicBezTo>
                <a:cubicBezTo>
                  <a:pt x="207045" y="515011"/>
                  <a:pt x="204233" y="498179"/>
                  <a:pt x="199353" y="481913"/>
                </a:cubicBezTo>
                <a:cubicBezTo>
                  <a:pt x="191867" y="456961"/>
                  <a:pt x="182877" y="432486"/>
                  <a:pt x="174639" y="407773"/>
                </a:cubicBezTo>
                <a:lnTo>
                  <a:pt x="162283" y="370702"/>
                </a:lnTo>
                <a:cubicBezTo>
                  <a:pt x="158164" y="333632"/>
                  <a:pt x="156058" y="296283"/>
                  <a:pt x="149926" y="259492"/>
                </a:cubicBezTo>
                <a:cubicBezTo>
                  <a:pt x="147785" y="246644"/>
                  <a:pt x="141147" y="234945"/>
                  <a:pt x="137569" y="222421"/>
                </a:cubicBezTo>
                <a:cubicBezTo>
                  <a:pt x="132903" y="206092"/>
                  <a:pt x="128543" y="189647"/>
                  <a:pt x="125212" y="172994"/>
                </a:cubicBezTo>
                <a:cubicBezTo>
                  <a:pt x="120299" y="148426"/>
                  <a:pt x="118291" y="123312"/>
                  <a:pt x="112856" y="98854"/>
                </a:cubicBezTo>
                <a:cubicBezTo>
                  <a:pt x="107113" y="73010"/>
                  <a:pt x="94829" y="43756"/>
                  <a:pt x="75785" y="24713"/>
                </a:cubicBezTo>
                <a:cubicBezTo>
                  <a:pt x="65284" y="14212"/>
                  <a:pt x="51072" y="8238"/>
                  <a:pt x="38715" y="0"/>
                </a:cubicBezTo>
                <a:lnTo>
                  <a:pt x="26358" y="160638"/>
                </a:lnTo>
              </a:path>
            </a:pathLst>
          </a:custGeom>
          <a:solidFill>
            <a:srgbClr val="C00000">
              <a:alpha val="60000"/>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797885" y="333632"/>
            <a:ext cx="786320" cy="1238933"/>
          </a:xfrm>
          <a:custGeom>
            <a:avLst/>
            <a:gdLst>
              <a:gd name="connsiteX0" fmla="*/ 18558 w 786320"/>
              <a:gd name="connsiteY0" fmla="*/ 74141 h 1238933"/>
              <a:gd name="connsiteX1" fmla="*/ 55629 w 786320"/>
              <a:gd name="connsiteY1" fmla="*/ 210065 h 1238933"/>
              <a:gd name="connsiteX2" fmla="*/ 92699 w 786320"/>
              <a:gd name="connsiteY2" fmla="*/ 234779 h 1238933"/>
              <a:gd name="connsiteX3" fmla="*/ 129769 w 786320"/>
              <a:gd name="connsiteY3" fmla="*/ 308919 h 1238933"/>
              <a:gd name="connsiteX4" fmla="*/ 228623 w 786320"/>
              <a:gd name="connsiteY4" fmla="*/ 444844 h 1238933"/>
              <a:gd name="connsiteX5" fmla="*/ 265693 w 786320"/>
              <a:gd name="connsiteY5" fmla="*/ 481914 h 1238933"/>
              <a:gd name="connsiteX6" fmla="*/ 290407 w 786320"/>
              <a:gd name="connsiteY6" fmla="*/ 518984 h 1238933"/>
              <a:gd name="connsiteX7" fmla="*/ 339834 w 786320"/>
              <a:gd name="connsiteY7" fmla="*/ 556054 h 1238933"/>
              <a:gd name="connsiteX8" fmla="*/ 413974 w 786320"/>
              <a:gd name="connsiteY8" fmla="*/ 630195 h 1238933"/>
              <a:gd name="connsiteX9" fmla="*/ 451045 w 786320"/>
              <a:gd name="connsiteY9" fmla="*/ 667265 h 1238933"/>
              <a:gd name="connsiteX10" fmla="*/ 463401 w 786320"/>
              <a:gd name="connsiteY10" fmla="*/ 704336 h 1238933"/>
              <a:gd name="connsiteX11" fmla="*/ 512829 w 786320"/>
              <a:gd name="connsiteY11" fmla="*/ 778476 h 1238933"/>
              <a:gd name="connsiteX12" fmla="*/ 525185 w 786320"/>
              <a:gd name="connsiteY12" fmla="*/ 815546 h 1238933"/>
              <a:gd name="connsiteX13" fmla="*/ 549899 w 786320"/>
              <a:gd name="connsiteY13" fmla="*/ 939114 h 1238933"/>
              <a:gd name="connsiteX14" fmla="*/ 574612 w 786320"/>
              <a:gd name="connsiteY14" fmla="*/ 1013254 h 1238933"/>
              <a:gd name="connsiteX15" fmla="*/ 624039 w 786320"/>
              <a:gd name="connsiteY15" fmla="*/ 1087395 h 1238933"/>
              <a:gd name="connsiteX16" fmla="*/ 661110 w 786320"/>
              <a:gd name="connsiteY16" fmla="*/ 1112109 h 1238933"/>
              <a:gd name="connsiteX17" fmla="*/ 722893 w 786320"/>
              <a:gd name="connsiteY17" fmla="*/ 1186249 h 1238933"/>
              <a:gd name="connsiteX18" fmla="*/ 759964 w 786320"/>
              <a:gd name="connsiteY18" fmla="*/ 1198606 h 1238933"/>
              <a:gd name="connsiteX19" fmla="*/ 784677 w 786320"/>
              <a:gd name="connsiteY19" fmla="*/ 1235676 h 1238933"/>
              <a:gd name="connsiteX20" fmla="*/ 759964 w 786320"/>
              <a:gd name="connsiteY20" fmla="*/ 1037968 h 1238933"/>
              <a:gd name="connsiteX21" fmla="*/ 747607 w 786320"/>
              <a:gd name="connsiteY21" fmla="*/ 1000898 h 1238933"/>
              <a:gd name="connsiteX22" fmla="*/ 759964 w 786320"/>
              <a:gd name="connsiteY22" fmla="*/ 877330 h 1238933"/>
              <a:gd name="connsiteX23" fmla="*/ 772320 w 786320"/>
              <a:gd name="connsiteY23" fmla="*/ 827903 h 1238933"/>
              <a:gd name="connsiteX24" fmla="*/ 735250 w 786320"/>
              <a:gd name="connsiteY24" fmla="*/ 630195 h 1238933"/>
              <a:gd name="connsiteX25" fmla="*/ 698180 w 786320"/>
              <a:gd name="connsiteY25" fmla="*/ 531341 h 1238933"/>
              <a:gd name="connsiteX26" fmla="*/ 661110 w 786320"/>
              <a:gd name="connsiteY26" fmla="*/ 506627 h 1238933"/>
              <a:gd name="connsiteX27" fmla="*/ 636396 w 786320"/>
              <a:gd name="connsiteY27" fmla="*/ 469557 h 1238933"/>
              <a:gd name="connsiteX28" fmla="*/ 611683 w 786320"/>
              <a:gd name="connsiteY28" fmla="*/ 395417 h 1238933"/>
              <a:gd name="connsiteX29" fmla="*/ 586969 w 786320"/>
              <a:gd name="connsiteY29" fmla="*/ 308919 h 1238933"/>
              <a:gd name="connsiteX30" fmla="*/ 562256 w 786320"/>
              <a:gd name="connsiteY30" fmla="*/ 86498 h 1238933"/>
              <a:gd name="connsiteX31" fmla="*/ 537542 w 786320"/>
              <a:gd name="connsiteY31" fmla="*/ 12357 h 1238933"/>
              <a:gd name="connsiteX32" fmla="*/ 500472 w 786320"/>
              <a:gd name="connsiteY32" fmla="*/ 0 h 1238933"/>
              <a:gd name="connsiteX33" fmla="*/ 401618 w 786320"/>
              <a:gd name="connsiteY33" fmla="*/ 12357 h 1238933"/>
              <a:gd name="connsiteX34" fmla="*/ 179196 w 786320"/>
              <a:gd name="connsiteY34" fmla="*/ 24714 h 1238933"/>
              <a:gd name="connsiteX35" fmla="*/ 105056 w 786320"/>
              <a:gd name="connsiteY35" fmla="*/ 86498 h 1238933"/>
              <a:gd name="connsiteX36" fmla="*/ 67985 w 786320"/>
              <a:gd name="connsiteY36" fmla="*/ 74141 h 1238933"/>
              <a:gd name="connsiteX37" fmla="*/ 30915 w 786320"/>
              <a:gd name="connsiteY37" fmla="*/ 49427 h 1238933"/>
              <a:gd name="connsiteX38" fmla="*/ 18558 w 786320"/>
              <a:gd name="connsiteY38" fmla="*/ 74141 h 123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6320" h="1238933">
                <a:moveTo>
                  <a:pt x="18558" y="74141"/>
                </a:moveTo>
                <a:cubicBezTo>
                  <a:pt x="22412" y="93410"/>
                  <a:pt x="41157" y="200417"/>
                  <a:pt x="55629" y="210065"/>
                </a:cubicBezTo>
                <a:lnTo>
                  <a:pt x="92699" y="234779"/>
                </a:lnTo>
                <a:cubicBezTo>
                  <a:pt x="202413" y="399352"/>
                  <a:pt x="44501" y="155437"/>
                  <a:pt x="129769" y="308919"/>
                </a:cubicBezTo>
                <a:cubicBezTo>
                  <a:pt x="152100" y="349115"/>
                  <a:pt x="197691" y="409493"/>
                  <a:pt x="228623" y="444844"/>
                </a:cubicBezTo>
                <a:cubicBezTo>
                  <a:pt x="240130" y="457995"/>
                  <a:pt x="254506" y="468489"/>
                  <a:pt x="265693" y="481914"/>
                </a:cubicBezTo>
                <a:cubicBezTo>
                  <a:pt x="275200" y="493323"/>
                  <a:pt x="279906" y="508483"/>
                  <a:pt x="290407" y="518984"/>
                </a:cubicBezTo>
                <a:cubicBezTo>
                  <a:pt x="304970" y="533546"/>
                  <a:pt x="324526" y="542277"/>
                  <a:pt x="339834" y="556054"/>
                </a:cubicBezTo>
                <a:cubicBezTo>
                  <a:pt x="365812" y="579435"/>
                  <a:pt x="389260" y="605481"/>
                  <a:pt x="413974" y="630195"/>
                </a:cubicBezTo>
                <a:lnTo>
                  <a:pt x="451045" y="667265"/>
                </a:lnTo>
                <a:cubicBezTo>
                  <a:pt x="455164" y="679622"/>
                  <a:pt x="457075" y="692950"/>
                  <a:pt x="463401" y="704336"/>
                </a:cubicBezTo>
                <a:cubicBezTo>
                  <a:pt x="477826" y="730300"/>
                  <a:pt x="512829" y="778476"/>
                  <a:pt x="512829" y="778476"/>
                </a:cubicBezTo>
                <a:cubicBezTo>
                  <a:pt x="516948" y="790833"/>
                  <a:pt x="522256" y="802855"/>
                  <a:pt x="525185" y="815546"/>
                </a:cubicBezTo>
                <a:cubicBezTo>
                  <a:pt x="534630" y="856475"/>
                  <a:pt x="536616" y="899264"/>
                  <a:pt x="549899" y="939114"/>
                </a:cubicBezTo>
                <a:cubicBezTo>
                  <a:pt x="558137" y="963827"/>
                  <a:pt x="560162" y="991579"/>
                  <a:pt x="574612" y="1013254"/>
                </a:cubicBezTo>
                <a:cubicBezTo>
                  <a:pt x="591088" y="1037968"/>
                  <a:pt x="599325" y="1070919"/>
                  <a:pt x="624039" y="1087395"/>
                </a:cubicBezTo>
                <a:lnTo>
                  <a:pt x="661110" y="1112109"/>
                </a:lnTo>
                <a:cubicBezTo>
                  <a:pt x="679346" y="1139463"/>
                  <a:pt x="694350" y="1167220"/>
                  <a:pt x="722893" y="1186249"/>
                </a:cubicBezTo>
                <a:cubicBezTo>
                  <a:pt x="733731" y="1193474"/>
                  <a:pt x="747607" y="1194487"/>
                  <a:pt x="759964" y="1198606"/>
                </a:cubicBezTo>
                <a:cubicBezTo>
                  <a:pt x="768202" y="1210963"/>
                  <a:pt x="783037" y="1250436"/>
                  <a:pt x="784677" y="1235676"/>
                </a:cubicBezTo>
                <a:cubicBezTo>
                  <a:pt x="791188" y="1177069"/>
                  <a:pt x="777405" y="1099013"/>
                  <a:pt x="759964" y="1037968"/>
                </a:cubicBezTo>
                <a:cubicBezTo>
                  <a:pt x="756386" y="1025444"/>
                  <a:pt x="751726" y="1013255"/>
                  <a:pt x="747607" y="1000898"/>
                </a:cubicBezTo>
                <a:cubicBezTo>
                  <a:pt x="751726" y="959709"/>
                  <a:pt x="754110" y="918309"/>
                  <a:pt x="759964" y="877330"/>
                </a:cubicBezTo>
                <a:cubicBezTo>
                  <a:pt x="762366" y="860518"/>
                  <a:pt x="772320" y="844886"/>
                  <a:pt x="772320" y="827903"/>
                </a:cubicBezTo>
                <a:cubicBezTo>
                  <a:pt x="772320" y="633014"/>
                  <a:pt x="763647" y="772178"/>
                  <a:pt x="735250" y="630195"/>
                </a:cubicBezTo>
                <a:cubicBezTo>
                  <a:pt x="726409" y="585990"/>
                  <a:pt x="729997" y="563159"/>
                  <a:pt x="698180" y="531341"/>
                </a:cubicBezTo>
                <a:cubicBezTo>
                  <a:pt x="687679" y="520840"/>
                  <a:pt x="673467" y="514865"/>
                  <a:pt x="661110" y="506627"/>
                </a:cubicBezTo>
                <a:cubicBezTo>
                  <a:pt x="652872" y="494270"/>
                  <a:pt x="642428" y="483128"/>
                  <a:pt x="636396" y="469557"/>
                </a:cubicBezTo>
                <a:cubicBezTo>
                  <a:pt x="625816" y="445752"/>
                  <a:pt x="619921" y="420130"/>
                  <a:pt x="611683" y="395417"/>
                </a:cubicBezTo>
                <a:cubicBezTo>
                  <a:pt x="593955" y="342233"/>
                  <a:pt x="602486" y="370985"/>
                  <a:pt x="586969" y="308919"/>
                </a:cubicBezTo>
                <a:cubicBezTo>
                  <a:pt x="579016" y="197577"/>
                  <a:pt x="586983" y="168924"/>
                  <a:pt x="562256" y="86498"/>
                </a:cubicBezTo>
                <a:cubicBezTo>
                  <a:pt x="554771" y="61546"/>
                  <a:pt x="562256" y="20595"/>
                  <a:pt x="537542" y="12357"/>
                </a:cubicBezTo>
                <a:lnTo>
                  <a:pt x="500472" y="0"/>
                </a:lnTo>
                <a:cubicBezTo>
                  <a:pt x="467521" y="4119"/>
                  <a:pt x="434728" y="9810"/>
                  <a:pt x="401618" y="12357"/>
                </a:cubicBezTo>
                <a:cubicBezTo>
                  <a:pt x="327582" y="18052"/>
                  <a:pt x="252705" y="14213"/>
                  <a:pt x="179196" y="24714"/>
                </a:cubicBezTo>
                <a:cubicBezTo>
                  <a:pt x="159124" y="27581"/>
                  <a:pt x="115515" y="76038"/>
                  <a:pt x="105056" y="86498"/>
                </a:cubicBezTo>
                <a:cubicBezTo>
                  <a:pt x="92699" y="82379"/>
                  <a:pt x="79635" y="79966"/>
                  <a:pt x="67985" y="74141"/>
                </a:cubicBezTo>
                <a:cubicBezTo>
                  <a:pt x="54702" y="67499"/>
                  <a:pt x="45564" y="51869"/>
                  <a:pt x="30915" y="49427"/>
                </a:cubicBezTo>
                <a:cubicBezTo>
                  <a:pt x="-10063" y="42597"/>
                  <a:pt x="-6155" y="55238"/>
                  <a:pt x="18558" y="74141"/>
                </a:cubicBezTo>
                <a:close/>
              </a:path>
            </a:pathLst>
          </a:custGeom>
          <a:solidFill>
            <a:srgbClr val="C00000">
              <a:alpha val="61961"/>
            </a:srgb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1009511" y="1445741"/>
            <a:ext cx="337375" cy="1210962"/>
          </a:xfrm>
          <a:custGeom>
            <a:avLst/>
            <a:gdLst>
              <a:gd name="connsiteX0" fmla="*/ 28457 w 337375"/>
              <a:gd name="connsiteY0" fmla="*/ 37070 h 1210962"/>
              <a:gd name="connsiteX1" fmla="*/ 16100 w 337375"/>
              <a:gd name="connsiteY1" fmla="*/ 123567 h 1210962"/>
              <a:gd name="connsiteX2" fmla="*/ 28457 w 337375"/>
              <a:gd name="connsiteY2" fmla="*/ 321275 h 1210962"/>
              <a:gd name="connsiteX3" fmla="*/ 102597 w 337375"/>
              <a:gd name="connsiteY3" fmla="*/ 469556 h 1210962"/>
              <a:gd name="connsiteX4" fmla="*/ 139667 w 337375"/>
              <a:gd name="connsiteY4" fmla="*/ 506627 h 1210962"/>
              <a:gd name="connsiteX5" fmla="*/ 176738 w 337375"/>
              <a:gd name="connsiteY5" fmla="*/ 580767 h 1210962"/>
              <a:gd name="connsiteX6" fmla="*/ 189094 w 337375"/>
              <a:gd name="connsiteY6" fmla="*/ 617837 h 1210962"/>
              <a:gd name="connsiteX7" fmla="*/ 164381 w 337375"/>
              <a:gd name="connsiteY7" fmla="*/ 864973 h 1210962"/>
              <a:gd name="connsiteX8" fmla="*/ 189094 w 337375"/>
              <a:gd name="connsiteY8" fmla="*/ 902043 h 1210962"/>
              <a:gd name="connsiteX9" fmla="*/ 213808 w 337375"/>
              <a:gd name="connsiteY9" fmla="*/ 976183 h 1210962"/>
              <a:gd name="connsiteX10" fmla="*/ 238521 w 337375"/>
              <a:gd name="connsiteY10" fmla="*/ 1062681 h 1210962"/>
              <a:gd name="connsiteX11" fmla="*/ 263235 w 337375"/>
              <a:gd name="connsiteY11" fmla="*/ 1136821 h 1210962"/>
              <a:gd name="connsiteX12" fmla="*/ 300305 w 337375"/>
              <a:gd name="connsiteY12" fmla="*/ 1210962 h 1210962"/>
              <a:gd name="connsiteX13" fmla="*/ 325019 w 337375"/>
              <a:gd name="connsiteY13" fmla="*/ 1062681 h 1210962"/>
              <a:gd name="connsiteX14" fmla="*/ 337375 w 337375"/>
              <a:gd name="connsiteY14" fmla="*/ 914400 h 1210962"/>
              <a:gd name="connsiteX15" fmla="*/ 300305 w 337375"/>
              <a:gd name="connsiteY15" fmla="*/ 642551 h 1210962"/>
              <a:gd name="connsiteX16" fmla="*/ 275592 w 337375"/>
              <a:gd name="connsiteY16" fmla="*/ 543697 h 1210962"/>
              <a:gd name="connsiteX17" fmla="*/ 263235 w 337375"/>
              <a:gd name="connsiteY17" fmla="*/ 506627 h 1210962"/>
              <a:gd name="connsiteX18" fmla="*/ 238521 w 337375"/>
              <a:gd name="connsiteY18" fmla="*/ 469556 h 1210962"/>
              <a:gd name="connsiteX19" fmla="*/ 213808 w 337375"/>
              <a:gd name="connsiteY19" fmla="*/ 395416 h 1210962"/>
              <a:gd name="connsiteX20" fmla="*/ 189094 w 337375"/>
              <a:gd name="connsiteY20" fmla="*/ 259491 h 1210962"/>
              <a:gd name="connsiteX21" fmla="*/ 164381 w 337375"/>
              <a:gd name="connsiteY21" fmla="*/ 222421 h 1210962"/>
              <a:gd name="connsiteX22" fmla="*/ 152024 w 337375"/>
              <a:gd name="connsiteY22" fmla="*/ 185351 h 1210962"/>
              <a:gd name="connsiteX23" fmla="*/ 127311 w 337375"/>
              <a:gd name="connsiteY23" fmla="*/ 148281 h 1210962"/>
              <a:gd name="connsiteX24" fmla="*/ 102597 w 337375"/>
              <a:gd name="connsiteY24" fmla="*/ 74140 h 1210962"/>
              <a:gd name="connsiteX25" fmla="*/ 53170 w 337375"/>
              <a:gd name="connsiteY25" fmla="*/ 0 h 1210962"/>
              <a:gd name="connsiteX26" fmla="*/ 3743 w 337375"/>
              <a:gd name="connsiteY26" fmla="*/ 86497 h 121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7375" h="1210962">
                <a:moveTo>
                  <a:pt x="28457" y="37070"/>
                </a:moveTo>
                <a:cubicBezTo>
                  <a:pt x="24338" y="65902"/>
                  <a:pt x="16100" y="94442"/>
                  <a:pt x="16100" y="123567"/>
                </a:cubicBezTo>
                <a:cubicBezTo>
                  <a:pt x="16100" y="189598"/>
                  <a:pt x="19535" y="255849"/>
                  <a:pt x="28457" y="321275"/>
                </a:cubicBezTo>
                <a:cubicBezTo>
                  <a:pt x="34805" y="367825"/>
                  <a:pt x="70368" y="437326"/>
                  <a:pt x="102597" y="469556"/>
                </a:cubicBezTo>
                <a:lnTo>
                  <a:pt x="139667" y="506627"/>
                </a:lnTo>
                <a:cubicBezTo>
                  <a:pt x="170729" y="599810"/>
                  <a:pt x="128827" y="484944"/>
                  <a:pt x="176738" y="580767"/>
                </a:cubicBezTo>
                <a:cubicBezTo>
                  <a:pt x="182563" y="592417"/>
                  <a:pt x="184975" y="605480"/>
                  <a:pt x="189094" y="617837"/>
                </a:cubicBezTo>
                <a:cubicBezTo>
                  <a:pt x="175495" y="699438"/>
                  <a:pt x="159463" y="781357"/>
                  <a:pt x="164381" y="864973"/>
                </a:cubicBezTo>
                <a:cubicBezTo>
                  <a:pt x="165253" y="879798"/>
                  <a:pt x="183062" y="888472"/>
                  <a:pt x="189094" y="902043"/>
                </a:cubicBezTo>
                <a:cubicBezTo>
                  <a:pt x="199674" y="925848"/>
                  <a:pt x="205570" y="951470"/>
                  <a:pt x="213808" y="976183"/>
                </a:cubicBezTo>
                <a:cubicBezTo>
                  <a:pt x="255336" y="1100764"/>
                  <a:pt x="191975" y="907527"/>
                  <a:pt x="238521" y="1062681"/>
                </a:cubicBezTo>
                <a:cubicBezTo>
                  <a:pt x="246006" y="1087633"/>
                  <a:pt x="248785" y="1115146"/>
                  <a:pt x="263235" y="1136821"/>
                </a:cubicBezTo>
                <a:cubicBezTo>
                  <a:pt x="295173" y="1184729"/>
                  <a:pt x="283252" y="1159802"/>
                  <a:pt x="300305" y="1210962"/>
                </a:cubicBezTo>
                <a:cubicBezTo>
                  <a:pt x="323493" y="1141398"/>
                  <a:pt x="313983" y="1178557"/>
                  <a:pt x="325019" y="1062681"/>
                </a:cubicBezTo>
                <a:cubicBezTo>
                  <a:pt x="329721" y="1013306"/>
                  <a:pt x="333256" y="963827"/>
                  <a:pt x="337375" y="914400"/>
                </a:cubicBezTo>
                <a:cubicBezTo>
                  <a:pt x="313762" y="536569"/>
                  <a:pt x="349700" y="840137"/>
                  <a:pt x="300305" y="642551"/>
                </a:cubicBezTo>
                <a:cubicBezTo>
                  <a:pt x="292067" y="609600"/>
                  <a:pt x="286333" y="575919"/>
                  <a:pt x="275592" y="543697"/>
                </a:cubicBezTo>
                <a:cubicBezTo>
                  <a:pt x="271473" y="531340"/>
                  <a:pt x="269060" y="518277"/>
                  <a:pt x="263235" y="506627"/>
                </a:cubicBezTo>
                <a:cubicBezTo>
                  <a:pt x="256593" y="493344"/>
                  <a:pt x="246759" y="481913"/>
                  <a:pt x="238521" y="469556"/>
                </a:cubicBezTo>
                <a:cubicBezTo>
                  <a:pt x="230283" y="444843"/>
                  <a:pt x="217039" y="421265"/>
                  <a:pt x="213808" y="395416"/>
                </a:cubicBezTo>
                <a:cubicBezTo>
                  <a:pt x="209548" y="361337"/>
                  <a:pt x="208143" y="297589"/>
                  <a:pt x="189094" y="259491"/>
                </a:cubicBezTo>
                <a:cubicBezTo>
                  <a:pt x="182453" y="246208"/>
                  <a:pt x="171022" y="235704"/>
                  <a:pt x="164381" y="222421"/>
                </a:cubicBezTo>
                <a:cubicBezTo>
                  <a:pt x="158556" y="210771"/>
                  <a:pt x="157849" y="197001"/>
                  <a:pt x="152024" y="185351"/>
                </a:cubicBezTo>
                <a:cubicBezTo>
                  <a:pt x="145383" y="172068"/>
                  <a:pt x="133342" y="161852"/>
                  <a:pt x="127311" y="148281"/>
                </a:cubicBezTo>
                <a:cubicBezTo>
                  <a:pt x="116731" y="124476"/>
                  <a:pt x="117047" y="95815"/>
                  <a:pt x="102597" y="74140"/>
                </a:cubicBezTo>
                <a:lnTo>
                  <a:pt x="53170" y="0"/>
                </a:lnTo>
                <a:cubicBezTo>
                  <a:pt x="-20233" y="18350"/>
                  <a:pt x="3743" y="-4627"/>
                  <a:pt x="3743" y="86497"/>
                </a:cubicBezTo>
              </a:path>
            </a:pathLst>
          </a:custGeom>
          <a:solidFill>
            <a:srgbClr val="7E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1285102" y="152400"/>
            <a:ext cx="451025" cy="644611"/>
          </a:xfrm>
          <a:custGeom>
            <a:avLst/>
            <a:gdLst>
              <a:gd name="connsiteX0" fmla="*/ 0 w 519156"/>
              <a:gd name="connsiteY0" fmla="*/ 301896 h 573745"/>
              <a:gd name="connsiteX1" fmla="*/ 210065 w 519156"/>
              <a:gd name="connsiteY1" fmla="*/ 289539 h 573745"/>
              <a:gd name="connsiteX2" fmla="*/ 271849 w 519156"/>
              <a:gd name="connsiteY2" fmla="*/ 277183 h 573745"/>
              <a:gd name="connsiteX3" fmla="*/ 345989 w 519156"/>
              <a:gd name="connsiteY3" fmla="*/ 252469 h 573745"/>
              <a:gd name="connsiteX4" fmla="*/ 358346 w 519156"/>
              <a:gd name="connsiteY4" fmla="*/ 215399 h 573745"/>
              <a:gd name="connsiteX5" fmla="*/ 469557 w 519156"/>
              <a:gd name="connsiteY5" fmla="*/ 153615 h 573745"/>
              <a:gd name="connsiteX6" fmla="*/ 481913 w 519156"/>
              <a:gd name="connsiteY6" fmla="*/ 17691 h 573745"/>
              <a:gd name="connsiteX7" fmla="*/ 518984 w 519156"/>
              <a:gd name="connsiteY7" fmla="*/ 5334 h 573745"/>
              <a:gd name="connsiteX8" fmla="*/ 494270 w 519156"/>
              <a:gd name="connsiteY8" fmla="*/ 203042 h 573745"/>
              <a:gd name="connsiteX9" fmla="*/ 444843 w 519156"/>
              <a:gd name="connsiteY9" fmla="*/ 277183 h 573745"/>
              <a:gd name="connsiteX10" fmla="*/ 420130 w 519156"/>
              <a:gd name="connsiteY10" fmla="*/ 314253 h 573745"/>
              <a:gd name="connsiteX11" fmla="*/ 407773 w 519156"/>
              <a:gd name="connsiteY11" fmla="*/ 376037 h 573745"/>
              <a:gd name="connsiteX12" fmla="*/ 383059 w 519156"/>
              <a:gd name="connsiteY12" fmla="*/ 487247 h 573745"/>
              <a:gd name="connsiteX13" fmla="*/ 358346 w 519156"/>
              <a:gd name="connsiteY13" fmla="*/ 524318 h 573745"/>
              <a:gd name="connsiteX14" fmla="*/ 259492 w 519156"/>
              <a:gd name="connsiteY14" fmla="*/ 536674 h 573745"/>
              <a:gd name="connsiteX15" fmla="*/ 222422 w 519156"/>
              <a:gd name="connsiteY15" fmla="*/ 549031 h 573745"/>
              <a:gd name="connsiteX16" fmla="*/ 135924 w 519156"/>
              <a:gd name="connsiteY16" fmla="*/ 573745 h 573745"/>
              <a:gd name="connsiteX17" fmla="*/ 98854 w 519156"/>
              <a:gd name="connsiteY17" fmla="*/ 561388 h 573745"/>
              <a:gd name="connsiteX18" fmla="*/ 86497 w 519156"/>
              <a:gd name="connsiteY18" fmla="*/ 499604 h 573745"/>
              <a:gd name="connsiteX19" fmla="*/ 61784 w 519156"/>
              <a:gd name="connsiteY19" fmla="*/ 462534 h 573745"/>
              <a:gd name="connsiteX20" fmla="*/ 49427 w 519156"/>
              <a:gd name="connsiteY20" fmla="*/ 314253 h 57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156" h="573745">
                <a:moveTo>
                  <a:pt x="0" y="301896"/>
                </a:moveTo>
                <a:cubicBezTo>
                  <a:pt x="70022" y="297777"/>
                  <a:pt x="140210" y="295889"/>
                  <a:pt x="210065" y="289539"/>
                </a:cubicBezTo>
                <a:cubicBezTo>
                  <a:pt x="230981" y="287638"/>
                  <a:pt x="251587" y="282709"/>
                  <a:pt x="271849" y="277183"/>
                </a:cubicBezTo>
                <a:cubicBezTo>
                  <a:pt x="296981" y="270329"/>
                  <a:pt x="345989" y="252469"/>
                  <a:pt x="345989" y="252469"/>
                </a:cubicBezTo>
                <a:cubicBezTo>
                  <a:pt x="350108" y="240112"/>
                  <a:pt x="349136" y="224609"/>
                  <a:pt x="358346" y="215399"/>
                </a:cubicBezTo>
                <a:cubicBezTo>
                  <a:pt x="400835" y="172910"/>
                  <a:pt x="422941" y="169154"/>
                  <a:pt x="469557" y="153615"/>
                </a:cubicBezTo>
                <a:cubicBezTo>
                  <a:pt x="473676" y="108307"/>
                  <a:pt x="467526" y="60851"/>
                  <a:pt x="481913" y="17691"/>
                </a:cubicBezTo>
                <a:cubicBezTo>
                  <a:pt x="486032" y="5334"/>
                  <a:pt x="516843" y="-7514"/>
                  <a:pt x="518984" y="5334"/>
                </a:cubicBezTo>
                <a:cubicBezTo>
                  <a:pt x="519551" y="8738"/>
                  <a:pt x="520233" y="156308"/>
                  <a:pt x="494270" y="203042"/>
                </a:cubicBezTo>
                <a:cubicBezTo>
                  <a:pt x="479845" y="229006"/>
                  <a:pt x="461319" y="252469"/>
                  <a:pt x="444843" y="277183"/>
                </a:cubicBezTo>
                <a:lnTo>
                  <a:pt x="420130" y="314253"/>
                </a:lnTo>
                <a:cubicBezTo>
                  <a:pt x="416011" y="334848"/>
                  <a:pt x="411530" y="355373"/>
                  <a:pt x="407773" y="376037"/>
                </a:cubicBezTo>
                <a:cubicBezTo>
                  <a:pt x="402348" y="405872"/>
                  <a:pt x="398622" y="456121"/>
                  <a:pt x="383059" y="487247"/>
                </a:cubicBezTo>
                <a:cubicBezTo>
                  <a:pt x="376417" y="500530"/>
                  <a:pt x="372135" y="518802"/>
                  <a:pt x="358346" y="524318"/>
                </a:cubicBezTo>
                <a:cubicBezTo>
                  <a:pt x="327513" y="536651"/>
                  <a:pt x="292443" y="532555"/>
                  <a:pt x="259492" y="536674"/>
                </a:cubicBezTo>
                <a:cubicBezTo>
                  <a:pt x="247135" y="540793"/>
                  <a:pt x="234946" y="545453"/>
                  <a:pt x="222422" y="549031"/>
                </a:cubicBezTo>
                <a:cubicBezTo>
                  <a:pt x="113802" y="580066"/>
                  <a:pt x="224814" y="544115"/>
                  <a:pt x="135924" y="573745"/>
                </a:cubicBezTo>
                <a:cubicBezTo>
                  <a:pt x="123567" y="569626"/>
                  <a:pt x="106079" y="572226"/>
                  <a:pt x="98854" y="561388"/>
                </a:cubicBezTo>
                <a:cubicBezTo>
                  <a:pt x="87204" y="543913"/>
                  <a:pt x="93871" y="519269"/>
                  <a:pt x="86497" y="499604"/>
                </a:cubicBezTo>
                <a:cubicBezTo>
                  <a:pt x="81283" y="485699"/>
                  <a:pt x="70022" y="474891"/>
                  <a:pt x="61784" y="462534"/>
                </a:cubicBezTo>
                <a:cubicBezTo>
                  <a:pt x="48607" y="330769"/>
                  <a:pt x="49427" y="380361"/>
                  <a:pt x="49427" y="314253"/>
                </a:cubicBezTo>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ame 5"/>
          <p:cNvSpPr/>
          <p:nvPr/>
        </p:nvSpPr>
        <p:spPr>
          <a:xfrm>
            <a:off x="0" y="0"/>
            <a:ext cx="9144000" cy="68580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8" name="Freeform 17"/>
          <p:cNvSpPr/>
          <p:nvPr/>
        </p:nvSpPr>
        <p:spPr>
          <a:xfrm>
            <a:off x="1964724" y="4372353"/>
            <a:ext cx="308998" cy="619777"/>
          </a:xfrm>
          <a:custGeom>
            <a:avLst/>
            <a:gdLst>
              <a:gd name="connsiteX0" fmla="*/ 148281 w 308998"/>
              <a:gd name="connsiteY0" fmla="*/ 1939 h 619777"/>
              <a:gd name="connsiteX1" fmla="*/ 86498 w 308998"/>
              <a:gd name="connsiteY1" fmla="*/ 51366 h 619777"/>
              <a:gd name="connsiteX2" fmla="*/ 49427 w 308998"/>
              <a:gd name="connsiteY2" fmla="*/ 76079 h 619777"/>
              <a:gd name="connsiteX3" fmla="*/ 0 w 308998"/>
              <a:gd name="connsiteY3" fmla="*/ 212004 h 619777"/>
              <a:gd name="connsiteX4" fmla="*/ 12357 w 308998"/>
              <a:gd name="connsiteY4" fmla="*/ 261431 h 619777"/>
              <a:gd name="connsiteX5" fmla="*/ 24714 w 308998"/>
              <a:gd name="connsiteY5" fmla="*/ 298501 h 619777"/>
              <a:gd name="connsiteX6" fmla="*/ 98854 w 308998"/>
              <a:gd name="connsiteY6" fmla="*/ 323215 h 619777"/>
              <a:gd name="connsiteX7" fmla="*/ 98854 w 308998"/>
              <a:gd name="connsiteY7" fmla="*/ 446782 h 619777"/>
              <a:gd name="connsiteX8" fmla="*/ 74141 w 308998"/>
              <a:gd name="connsiteY8" fmla="*/ 520923 h 619777"/>
              <a:gd name="connsiteX9" fmla="*/ 98854 w 308998"/>
              <a:gd name="connsiteY9" fmla="*/ 607420 h 619777"/>
              <a:gd name="connsiteX10" fmla="*/ 135925 w 308998"/>
              <a:gd name="connsiteY10" fmla="*/ 619777 h 619777"/>
              <a:gd name="connsiteX11" fmla="*/ 172995 w 308998"/>
              <a:gd name="connsiteY11" fmla="*/ 545636 h 619777"/>
              <a:gd name="connsiteX12" fmla="*/ 185352 w 308998"/>
              <a:gd name="connsiteY12" fmla="*/ 483852 h 619777"/>
              <a:gd name="connsiteX13" fmla="*/ 197708 w 308998"/>
              <a:gd name="connsiteY13" fmla="*/ 446782 h 619777"/>
              <a:gd name="connsiteX14" fmla="*/ 284206 w 308998"/>
              <a:gd name="connsiteY14" fmla="*/ 422069 h 619777"/>
              <a:gd name="connsiteX15" fmla="*/ 308919 w 308998"/>
              <a:gd name="connsiteY15" fmla="*/ 384998 h 619777"/>
              <a:gd name="connsiteX16" fmla="*/ 284206 w 308998"/>
              <a:gd name="connsiteY16" fmla="*/ 298501 h 619777"/>
              <a:gd name="connsiteX17" fmla="*/ 234779 w 308998"/>
              <a:gd name="connsiteY17" fmla="*/ 310858 h 619777"/>
              <a:gd name="connsiteX18" fmla="*/ 197708 w 308998"/>
              <a:gd name="connsiteY18" fmla="*/ 323215 h 619777"/>
              <a:gd name="connsiteX19" fmla="*/ 160638 w 308998"/>
              <a:gd name="connsiteY19" fmla="*/ 298501 h 619777"/>
              <a:gd name="connsiteX20" fmla="*/ 135925 w 308998"/>
              <a:gd name="connsiteY20" fmla="*/ 261431 h 619777"/>
              <a:gd name="connsiteX21" fmla="*/ 123568 w 308998"/>
              <a:gd name="connsiteY21" fmla="*/ 187290 h 619777"/>
              <a:gd name="connsiteX22" fmla="*/ 111211 w 308998"/>
              <a:gd name="connsiteY22" fmla="*/ 137863 h 619777"/>
              <a:gd name="connsiteX23" fmla="*/ 148281 w 308998"/>
              <a:gd name="connsiteY23" fmla="*/ 14296 h 619777"/>
              <a:gd name="connsiteX24" fmla="*/ 148281 w 308998"/>
              <a:gd name="connsiteY24" fmla="*/ 1939 h 61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8998" h="619777">
                <a:moveTo>
                  <a:pt x="148281" y="1939"/>
                </a:moveTo>
                <a:cubicBezTo>
                  <a:pt x="137984" y="8117"/>
                  <a:pt x="107597" y="35542"/>
                  <a:pt x="86498" y="51366"/>
                </a:cubicBezTo>
                <a:cubicBezTo>
                  <a:pt x="74617" y="60277"/>
                  <a:pt x="59928" y="65578"/>
                  <a:pt x="49427" y="76079"/>
                </a:cubicBezTo>
                <a:cubicBezTo>
                  <a:pt x="14332" y="111174"/>
                  <a:pt x="9068" y="166666"/>
                  <a:pt x="0" y="212004"/>
                </a:cubicBezTo>
                <a:cubicBezTo>
                  <a:pt x="4119" y="228480"/>
                  <a:pt x="7691" y="245102"/>
                  <a:pt x="12357" y="261431"/>
                </a:cubicBezTo>
                <a:cubicBezTo>
                  <a:pt x="15935" y="273955"/>
                  <a:pt x="14115" y="290930"/>
                  <a:pt x="24714" y="298501"/>
                </a:cubicBezTo>
                <a:cubicBezTo>
                  <a:pt x="45912" y="313642"/>
                  <a:pt x="98854" y="323215"/>
                  <a:pt x="98854" y="323215"/>
                </a:cubicBezTo>
                <a:cubicBezTo>
                  <a:pt x="118112" y="380989"/>
                  <a:pt x="118216" y="362879"/>
                  <a:pt x="98854" y="446782"/>
                </a:cubicBezTo>
                <a:cubicBezTo>
                  <a:pt x="92996" y="472165"/>
                  <a:pt x="74141" y="520923"/>
                  <a:pt x="74141" y="520923"/>
                </a:cubicBezTo>
                <a:cubicBezTo>
                  <a:pt x="74247" y="521348"/>
                  <a:pt x="92947" y="601513"/>
                  <a:pt x="98854" y="607420"/>
                </a:cubicBezTo>
                <a:cubicBezTo>
                  <a:pt x="108064" y="616630"/>
                  <a:pt x="123568" y="615658"/>
                  <a:pt x="135925" y="619777"/>
                </a:cubicBezTo>
                <a:cubicBezTo>
                  <a:pt x="160085" y="583536"/>
                  <a:pt x="162763" y="586562"/>
                  <a:pt x="172995" y="545636"/>
                </a:cubicBezTo>
                <a:cubicBezTo>
                  <a:pt x="178089" y="525261"/>
                  <a:pt x="180258" y="504227"/>
                  <a:pt x="185352" y="483852"/>
                </a:cubicBezTo>
                <a:cubicBezTo>
                  <a:pt x="188511" y="471216"/>
                  <a:pt x="188498" y="455992"/>
                  <a:pt x="197708" y="446782"/>
                </a:cubicBezTo>
                <a:cubicBezTo>
                  <a:pt x="203618" y="440872"/>
                  <a:pt x="283776" y="422176"/>
                  <a:pt x="284206" y="422069"/>
                </a:cubicBezTo>
                <a:cubicBezTo>
                  <a:pt x="292444" y="409712"/>
                  <a:pt x="306819" y="399700"/>
                  <a:pt x="308919" y="384998"/>
                </a:cubicBezTo>
                <a:cubicBezTo>
                  <a:pt x="310470" y="374139"/>
                  <a:pt x="288842" y="312411"/>
                  <a:pt x="284206" y="298501"/>
                </a:cubicBezTo>
                <a:cubicBezTo>
                  <a:pt x="267730" y="302620"/>
                  <a:pt x="251108" y="306192"/>
                  <a:pt x="234779" y="310858"/>
                </a:cubicBezTo>
                <a:cubicBezTo>
                  <a:pt x="222255" y="314436"/>
                  <a:pt x="210556" y="325356"/>
                  <a:pt x="197708" y="323215"/>
                </a:cubicBezTo>
                <a:cubicBezTo>
                  <a:pt x="183059" y="320773"/>
                  <a:pt x="172995" y="306739"/>
                  <a:pt x="160638" y="298501"/>
                </a:cubicBezTo>
                <a:cubicBezTo>
                  <a:pt x="152400" y="286144"/>
                  <a:pt x="140621" y="275520"/>
                  <a:pt x="135925" y="261431"/>
                </a:cubicBezTo>
                <a:cubicBezTo>
                  <a:pt x="128002" y="237662"/>
                  <a:pt x="128482" y="211858"/>
                  <a:pt x="123568" y="187290"/>
                </a:cubicBezTo>
                <a:cubicBezTo>
                  <a:pt x="120237" y="170637"/>
                  <a:pt x="115330" y="154339"/>
                  <a:pt x="111211" y="137863"/>
                </a:cubicBezTo>
                <a:cubicBezTo>
                  <a:pt x="162457" y="60994"/>
                  <a:pt x="172188" y="86019"/>
                  <a:pt x="148281" y="14296"/>
                </a:cubicBezTo>
                <a:cubicBezTo>
                  <a:pt x="145369" y="5558"/>
                  <a:pt x="158578" y="-4239"/>
                  <a:pt x="148281" y="1939"/>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1753128" y="874130"/>
            <a:ext cx="63315" cy="96830"/>
          </a:xfrm>
          <a:custGeom>
            <a:avLst/>
            <a:gdLst>
              <a:gd name="connsiteX0" fmla="*/ 13888 w 63315"/>
              <a:gd name="connsiteY0" fmla="*/ 3200 h 96830"/>
              <a:gd name="connsiteX1" fmla="*/ 1531 w 63315"/>
              <a:gd name="connsiteY1" fmla="*/ 64984 h 96830"/>
              <a:gd name="connsiteX2" fmla="*/ 63315 w 63315"/>
              <a:gd name="connsiteY2" fmla="*/ 52627 h 96830"/>
              <a:gd name="connsiteX3" fmla="*/ 38602 w 63315"/>
              <a:gd name="connsiteY3" fmla="*/ 15556 h 96830"/>
              <a:gd name="connsiteX4" fmla="*/ 13888 w 63315"/>
              <a:gd name="connsiteY4" fmla="*/ 3200 h 9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5" h="96830">
                <a:moveTo>
                  <a:pt x="13888" y="3200"/>
                </a:moveTo>
                <a:cubicBezTo>
                  <a:pt x="7710" y="11438"/>
                  <a:pt x="-4239" y="44790"/>
                  <a:pt x="1531" y="64984"/>
                </a:cubicBezTo>
                <a:cubicBezTo>
                  <a:pt x="22950" y="139948"/>
                  <a:pt x="58373" y="60041"/>
                  <a:pt x="63315" y="52627"/>
                </a:cubicBezTo>
                <a:cubicBezTo>
                  <a:pt x="55077" y="40270"/>
                  <a:pt x="45244" y="28839"/>
                  <a:pt x="38602" y="15556"/>
                </a:cubicBezTo>
                <a:cubicBezTo>
                  <a:pt x="32777" y="3906"/>
                  <a:pt x="20066" y="-5038"/>
                  <a:pt x="13888" y="3200"/>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609600" y="533400"/>
            <a:ext cx="117389" cy="216426"/>
          </a:xfrm>
          <a:custGeom>
            <a:avLst/>
            <a:gdLst>
              <a:gd name="connsiteX0" fmla="*/ 13888 w 63315"/>
              <a:gd name="connsiteY0" fmla="*/ 3200 h 96830"/>
              <a:gd name="connsiteX1" fmla="*/ 1531 w 63315"/>
              <a:gd name="connsiteY1" fmla="*/ 64984 h 96830"/>
              <a:gd name="connsiteX2" fmla="*/ 63315 w 63315"/>
              <a:gd name="connsiteY2" fmla="*/ 52627 h 96830"/>
              <a:gd name="connsiteX3" fmla="*/ 38602 w 63315"/>
              <a:gd name="connsiteY3" fmla="*/ 15556 h 96830"/>
              <a:gd name="connsiteX4" fmla="*/ 13888 w 63315"/>
              <a:gd name="connsiteY4" fmla="*/ 3200 h 9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5" h="96830">
                <a:moveTo>
                  <a:pt x="13888" y="3200"/>
                </a:moveTo>
                <a:cubicBezTo>
                  <a:pt x="7710" y="11438"/>
                  <a:pt x="-4239" y="44790"/>
                  <a:pt x="1531" y="64984"/>
                </a:cubicBezTo>
                <a:cubicBezTo>
                  <a:pt x="22950" y="139948"/>
                  <a:pt x="58373" y="60041"/>
                  <a:pt x="63315" y="52627"/>
                </a:cubicBezTo>
                <a:cubicBezTo>
                  <a:pt x="55077" y="40270"/>
                  <a:pt x="45244" y="28839"/>
                  <a:pt x="38602" y="15556"/>
                </a:cubicBezTo>
                <a:cubicBezTo>
                  <a:pt x="32777" y="3906"/>
                  <a:pt x="20066" y="-5038"/>
                  <a:pt x="13888" y="3200"/>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1994085" y="5389570"/>
            <a:ext cx="63315" cy="96830"/>
          </a:xfrm>
          <a:custGeom>
            <a:avLst/>
            <a:gdLst>
              <a:gd name="connsiteX0" fmla="*/ 13888 w 63315"/>
              <a:gd name="connsiteY0" fmla="*/ 3200 h 96830"/>
              <a:gd name="connsiteX1" fmla="*/ 1531 w 63315"/>
              <a:gd name="connsiteY1" fmla="*/ 64984 h 96830"/>
              <a:gd name="connsiteX2" fmla="*/ 63315 w 63315"/>
              <a:gd name="connsiteY2" fmla="*/ 52627 h 96830"/>
              <a:gd name="connsiteX3" fmla="*/ 38602 w 63315"/>
              <a:gd name="connsiteY3" fmla="*/ 15556 h 96830"/>
              <a:gd name="connsiteX4" fmla="*/ 13888 w 63315"/>
              <a:gd name="connsiteY4" fmla="*/ 3200 h 9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5" h="96830">
                <a:moveTo>
                  <a:pt x="13888" y="3200"/>
                </a:moveTo>
                <a:cubicBezTo>
                  <a:pt x="7710" y="11438"/>
                  <a:pt x="-4239" y="44790"/>
                  <a:pt x="1531" y="64984"/>
                </a:cubicBezTo>
                <a:cubicBezTo>
                  <a:pt x="22950" y="139948"/>
                  <a:pt x="58373" y="60041"/>
                  <a:pt x="63315" y="52627"/>
                </a:cubicBezTo>
                <a:cubicBezTo>
                  <a:pt x="55077" y="40270"/>
                  <a:pt x="45244" y="28839"/>
                  <a:pt x="38602" y="15556"/>
                </a:cubicBezTo>
                <a:cubicBezTo>
                  <a:pt x="32777" y="3906"/>
                  <a:pt x="20066" y="-5038"/>
                  <a:pt x="13888" y="3200"/>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1905528" y="6151570"/>
            <a:ext cx="63315" cy="96830"/>
          </a:xfrm>
          <a:custGeom>
            <a:avLst/>
            <a:gdLst>
              <a:gd name="connsiteX0" fmla="*/ 13888 w 63315"/>
              <a:gd name="connsiteY0" fmla="*/ 3200 h 96830"/>
              <a:gd name="connsiteX1" fmla="*/ 1531 w 63315"/>
              <a:gd name="connsiteY1" fmla="*/ 64984 h 96830"/>
              <a:gd name="connsiteX2" fmla="*/ 63315 w 63315"/>
              <a:gd name="connsiteY2" fmla="*/ 52627 h 96830"/>
              <a:gd name="connsiteX3" fmla="*/ 38602 w 63315"/>
              <a:gd name="connsiteY3" fmla="*/ 15556 h 96830"/>
              <a:gd name="connsiteX4" fmla="*/ 13888 w 63315"/>
              <a:gd name="connsiteY4" fmla="*/ 3200 h 9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5" h="96830">
                <a:moveTo>
                  <a:pt x="13888" y="3200"/>
                </a:moveTo>
                <a:cubicBezTo>
                  <a:pt x="7710" y="11438"/>
                  <a:pt x="-4239" y="44790"/>
                  <a:pt x="1531" y="64984"/>
                </a:cubicBezTo>
                <a:cubicBezTo>
                  <a:pt x="22950" y="139948"/>
                  <a:pt x="58373" y="60041"/>
                  <a:pt x="63315" y="52627"/>
                </a:cubicBezTo>
                <a:cubicBezTo>
                  <a:pt x="55077" y="40270"/>
                  <a:pt x="45244" y="28839"/>
                  <a:pt x="38602" y="15556"/>
                </a:cubicBezTo>
                <a:cubicBezTo>
                  <a:pt x="32777" y="3906"/>
                  <a:pt x="20066" y="-5038"/>
                  <a:pt x="13888" y="3200"/>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2025742" y="5867400"/>
            <a:ext cx="95501" cy="249230"/>
          </a:xfrm>
          <a:custGeom>
            <a:avLst/>
            <a:gdLst>
              <a:gd name="connsiteX0" fmla="*/ 13888 w 63315"/>
              <a:gd name="connsiteY0" fmla="*/ 3200 h 96830"/>
              <a:gd name="connsiteX1" fmla="*/ 1531 w 63315"/>
              <a:gd name="connsiteY1" fmla="*/ 64984 h 96830"/>
              <a:gd name="connsiteX2" fmla="*/ 63315 w 63315"/>
              <a:gd name="connsiteY2" fmla="*/ 52627 h 96830"/>
              <a:gd name="connsiteX3" fmla="*/ 38602 w 63315"/>
              <a:gd name="connsiteY3" fmla="*/ 15556 h 96830"/>
              <a:gd name="connsiteX4" fmla="*/ 13888 w 63315"/>
              <a:gd name="connsiteY4" fmla="*/ 3200 h 9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15" h="96830">
                <a:moveTo>
                  <a:pt x="13888" y="3200"/>
                </a:moveTo>
                <a:cubicBezTo>
                  <a:pt x="7710" y="11438"/>
                  <a:pt x="-4239" y="44790"/>
                  <a:pt x="1531" y="64984"/>
                </a:cubicBezTo>
                <a:cubicBezTo>
                  <a:pt x="22950" y="139948"/>
                  <a:pt x="58373" y="60041"/>
                  <a:pt x="63315" y="52627"/>
                </a:cubicBezTo>
                <a:cubicBezTo>
                  <a:pt x="55077" y="40270"/>
                  <a:pt x="45244" y="28839"/>
                  <a:pt x="38602" y="15556"/>
                </a:cubicBezTo>
                <a:cubicBezTo>
                  <a:pt x="32777" y="3906"/>
                  <a:pt x="20066" y="-5038"/>
                  <a:pt x="13888" y="3200"/>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6288858"/>
      </p:ext>
    </p:extLst>
  </p:cSld>
  <p:clrMapOvr>
    <a:masterClrMapping/>
  </p:clrMapOvr>
  <p:transition spd="slow">
    <p:strip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uke4_16_JesusTeachingInTheTe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229600" cy="48768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4" name="Frame 3"/>
          <p:cNvSpPr/>
          <p:nvPr/>
        </p:nvSpPr>
        <p:spPr>
          <a:xfrm>
            <a:off x="-76200" y="-23091"/>
            <a:ext cx="9144000" cy="6858000"/>
          </a:xfrm>
          <a:prstGeom prst="frame">
            <a:avLst>
              <a:gd name="adj1" fmla="val 7130"/>
            </a:avLst>
          </a:prstGeom>
          <a:blipFill>
            <a:blip r:embed="rId3"/>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extBox 1"/>
          <p:cNvSpPr txBox="1"/>
          <p:nvPr/>
        </p:nvSpPr>
        <p:spPr>
          <a:xfrm>
            <a:off x="3124200" y="5525869"/>
            <a:ext cx="3733800" cy="646331"/>
          </a:xfrm>
          <a:prstGeom prst="rect">
            <a:avLst/>
          </a:prstGeom>
          <a:noFill/>
        </p:spPr>
        <p:txBody>
          <a:bodyPr wrap="square" rtlCol="0">
            <a:spAutoFit/>
          </a:bodyPr>
          <a:lstStyle/>
          <a:p>
            <a:r>
              <a:rPr lang="en-US" sz="3600" dirty="0"/>
              <a:t>Luke 16:19-31</a:t>
            </a:r>
          </a:p>
        </p:txBody>
      </p:sp>
    </p:spTree>
    <p:extLst>
      <p:ext uri="{BB962C8B-B14F-4D97-AF65-F5344CB8AC3E}">
        <p14:creationId xmlns:p14="http://schemas.microsoft.com/office/powerpoint/2010/main" val="336680277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81000" y="152400"/>
            <a:ext cx="8153400" cy="6478697"/>
          </a:xfrm>
          <a:prstGeom prst="rect">
            <a:avLst/>
          </a:prstGeom>
          <a:solidFill>
            <a:schemeClr val="bg1"/>
          </a:solidFill>
          <a:ln>
            <a:noFill/>
          </a:ln>
        </p:spPr>
        <p:txBody>
          <a:bodyPr wrap="square">
            <a:spAutoFit/>
          </a:bodyPr>
          <a:lstStyle/>
          <a:p>
            <a:pPr fontAlgn="base">
              <a:spcBef>
                <a:spcPct val="0"/>
              </a:spcBef>
              <a:spcAft>
                <a:spcPct val="0"/>
              </a:spcAft>
            </a:pPr>
            <a:r>
              <a:rPr lang="en-US" sz="3200" b="1" dirty="0">
                <a:solidFill>
                  <a:srgbClr val="0070C0"/>
                </a:solidFill>
                <a:latin typeface="Calibri" panose="020F0502020204030204" pitchFamily="34" charset="0"/>
                <a:cs typeface="Calibri" panose="020F0502020204030204" pitchFamily="34" charset="0"/>
              </a:rPr>
              <a:t>Isaiah 53</a:t>
            </a:r>
          </a:p>
          <a:p>
            <a:pPr fontAlgn="base">
              <a:spcBef>
                <a:spcPct val="0"/>
              </a:spcBef>
              <a:spcAft>
                <a:spcPct val="0"/>
              </a:spcAft>
            </a:pPr>
            <a:endParaRPr lang="en-US" sz="1100" dirty="0">
              <a:latin typeface="Times New Roman" pitchFamily="18" charset="0"/>
              <a:cs typeface="Times New Roman" pitchFamily="18" charset="0"/>
            </a:endParaRPr>
          </a:p>
          <a:p>
            <a:pPr algn="just" fontAlgn="base">
              <a:spcBef>
                <a:spcPct val="0"/>
              </a:spcBef>
              <a:spcAft>
                <a:spcPct val="0"/>
              </a:spcAft>
            </a:pPr>
            <a:r>
              <a:rPr lang="en-US" sz="2400" dirty="0">
                <a:latin typeface="Calibri" panose="020F0502020204030204" pitchFamily="34" charset="0"/>
                <a:cs typeface="Calibri" panose="020F0502020204030204" pitchFamily="34" charset="0"/>
              </a:rPr>
              <a:t>“</a:t>
            </a:r>
            <a:r>
              <a:rPr lang="en-US" sz="2400" baseline="30000" dirty="0">
                <a:latin typeface="Calibri" panose="020F0502020204030204" pitchFamily="34" charset="0"/>
                <a:cs typeface="Calibri" panose="020F0502020204030204" pitchFamily="34" charset="0"/>
              </a:rPr>
              <a:t>5</a:t>
            </a:r>
            <a:r>
              <a:rPr lang="en-US" sz="2400" dirty="0">
                <a:latin typeface="Calibri" panose="020F0502020204030204" pitchFamily="34" charset="0"/>
                <a:cs typeface="Calibri" panose="020F0502020204030204" pitchFamily="34" charset="0"/>
              </a:rPr>
              <a:t>But </a:t>
            </a:r>
            <a:r>
              <a:rPr lang="en-US" sz="2400" b="1" u="sng" dirty="0">
                <a:solidFill>
                  <a:srgbClr val="FF0000"/>
                </a:solidFill>
                <a:latin typeface="Calibri" panose="020F0502020204030204" pitchFamily="34" charset="0"/>
                <a:cs typeface="Calibri" panose="020F0502020204030204" pitchFamily="34" charset="0"/>
              </a:rPr>
              <a:t>he was wounded </a:t>
            </a:r>
            <a:r>
              <a:rPr lang="en-US" sz="2400" dirty="0">
                <a:latin typeface="Calibri" panose="020F0502020204030204" pitchFamily="34" charset="0"/>
                <a:cs typeface="Calibri" panose="020F0502020204030204" pitchFamily="34" charset="0"/>
              </a:rPr>
              <a:t>for our transgressions, </a:t>
            </a:r>
            <a:r>
              <a:rPr lang="en-US" sz="2400" b="1" u="sng" dirty="0">
                <a:solidFill>
                  <a:srgbClr val="FF0000"/>
                </a:solidFill>
                <a:latin typeface="Calibri" panose="020F0502020204030204" pitchFamily="34" charset="0"/>
                <a:cs typeface="Calibri" panose="020F0502020204030204" pitchFamily="34" charset="0"/>
              </a:rPr>
              <a:t>he was bruised </a:t>
            </a:r>
            <a:r>
              <a:rPr lang="en-US" sz="2400" dirty="0">
                <a:latin typeface="Calibri" panose="020F0502020204030204" pitchFamily="34" charset="0"/>
                <a:cs typeface="Calibri" panose="020F0502020204030204" pitchFamily="34" charset="0"/>
              </a:rPr>
              <a:t>for our iniquities: the chastisement of our peace was upon him; and </a:t>
            </a:r>
            <a:r>
              <a:rPr lang="en-US" sz="2400" b="1" u="sng" dirty="0">
                <a:solidFill>
                  <a:srgbClr val="FF0000"/>
                </a:solidFill>
                <a:latin typeface="Calibri" panose="020F0502020204030204" pitchFamily="34" charset="0"/>
                <a:cs typeface="Calibri" panose="020F0502020204030204" pitchFamily="34" charset="0"/>
              </a:rPr>
              <a:t>with his stripes we are healed</a:t>
            </a:r>
            <a:r>
              <a:rPr lang="en-US" sz="2400" dirty="0">
                <a:solidFill>
                  <a:srgbClr val="FF0000"/>
                </a:solidFill>
                <a:latin typeface="Calibri" panose="020F0502020204030204" pitchFamily="34" charset="0"/>
                <a:cs typeface="Calibri" panose="020F0502020204030204" pitchFamily="34" charset="0"/>
              </a:rPr>
              <a:t>. </a:t>
            </a:r>
            <a:r>
              <a:rPr lang="en-US" sz="2400" baseline="30000" dirty="0">
                <a:latin typeface="Calibri" panose="020F0502020204030204" pitchFamily="34" charset="0"/>
                <a:cs typeface="Calibri" panose="020F0502020204030204" pitchFamily="34" charset="0"/>
              </a:rPr>
              <a:t>6</a:t>
            </a:r>
            <a:r>
              <a:rPr lang="en-US" sz="2400" dirty="0">
                <a:latin typeface="Calibri" panose="020F0502020204030204" pitchFamily="34" charset="0"/>
                <a:cs typeface="Calibri" panose="020F0502020204030204" pitchFamily="34" charset="0"/>
              </a:rPr>
              <a:t>All we like sheep have gone astray; we have turned every one to his own way; and the LORD hath laid on him the iniquity of us all. </a:t>
            </a:r>
          </a:p>
          <a:p>
            <a:pPr algn="just" fontAlgn="base">
              <a:spcBef>
                <a:spcPct val="0"/>
              </a:spcBef>
              <a:spcAft>
                <a:spcPct val="0"/>
              </a:spcAft>
            </a:pPr>
            <a:endParaRPr lang="en-US" sz="2400" baseline="30000" dirty="0">
              <a:solidFill>
                <a:srgbClr val="FF0000"/>
              </a:solidFill>
              <a:latin typeface="Calibri" panose="020F0502020204030204" pitchFamily="34" charset="0"/>
              <a:cs typeface="Calibri" panose="020F0502020204030204" pitchFamily="34" charset="0"/>
            </a:endParaRPr>
          </a:p>
          <a:p>
            <a:pPr algn="just" fontAlgn="base">
              <a:spcBef>
                <a:spcPct val="0"/>
              </a:spcBef>
              <a:spcAft>
                <a:spcPct val="0"/>
              </a:spcAft>
            </a:pPr>
            <a:r>
              <a:rPr lang="en-US" sz="2400" b="1" u="sng" baseline="30000" dirty="0">
                <a:solidFill>
                  <a:srgbClr val="FF0000"/>
                </a:solidFill>
                <a:latin typeface="Calibri" panose="020F0502020204030204" pitchFamily="34" charset="0"/>
                <a:cs typeface="Calibri" panose="020F0502020204030204" pitchFamily="34" charset="0"/>
              </a:rPr>
              <a:t>7</a:t>
            </a:r>
            <a:r>
              <a:rPr lang="en-US" sz="2400" b="1" u="sng" dirty="0">
                <a:solidFill>
                  <a:srgbClr val="FF0000"/>
                </a:solidFill>
                <a:latin typeface="Calibri" panose="020F0502020204030204" pitchFamily="34" charset="0"/>
                <a:cs typeface="Calibri" panose="020F0502020204030204" pitchFamily="34" charset="0"/>
              </a:rPr>
              <a:t>He was oppressed, and he was afflicted,</a:t>
            </a:r>
            <a:r>
              <a:rPr lang="en-US" sz="2400" dirty="0">
                <a:latin typeface="Calibri" panose="020F0502020204030204" pitchFamily="34" charset="0"/>
                <a:cs typeface="Calibri" panose="020F0502020204030204" pitchFamily="34" charset="0"/>
              </a:rPr>
              <a:t> yet he opened not his mouth: he is brought </a:t>
            </a:r>
            <a:r>
              <a:rPr lang="en-US" sz="2400" b="1" u="sng" dirty="0">
                <a:solidFill>
                  <a:srgbClr val="FF0000"/>
                </a:solidFill>
                <a:latin typeface="Calibri" panose="020F0502020204030204" pitchFamily="34" charset="0"/>
                <a:cs typeface="Calibri" panose="020F0502020204030204" pitchFamily="34" charset="0"/>
              </a:rPr>
              <a:t>as a lamb to the slaughter, </a:t>
            </a:r>
            <a:r>
              <a:rPr lang="en-US" sz="2400" dirty="0">
                <a:latin typeface="Calibri" panose="020F0502020204030204" pitchFamily="34" charset="0"/>
                <a:cs typeface="Calibri" panose="020F0502020204030204" pitchFamily="34" charset="0"/>
              </a:rPr>
              <a:t>and as a sheep before her shearers is dumb, so he openeth not his mouth. </a:t>
            </a:r>
            <a:r>
              <a:rPr lang="en-US" sz="2400" baseline="300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He was taken from prison and from judgment: and who shall declare his generation? for he was </a:t>
            </a:r>
            <a:r>
              <a:rPr lang="en-US" sz="2400" b="1" u="sng" dirty="0">
                <a:solidFill>
                  <a:srgbClr val="FF0000"/>
                </a:solidFill>
                <a:latin typeface="Calibri" panose="020F0502020204030204" pitchFamily="34" charset="0"/>
                <a:cs typeface="Calibri" panose="020F0502020204030204" pitchFamily="34" charset="0"/>
              </a:rPr>
              <a:t>cut off out of the land of the living: for the transgression of my people was he stricken.</a:t>
            </a:r>
          </a:p>
          <a:p>
            <a:pPr algn="just" fontAlgn="base">
              <a:spcBef>
                <a:spcPct val="0"/>
              </a:spcBef>
              <a:spcAft>
                <a:spcPct val="0"/>
              </a:spcAft>
            </a:pPr>
            <a:r>
              <a:rPr lang="en-US" sz="2400" dirty="0">
                <a:latin typeface="Calibri" panose="020F0502020204030204" pitchFamily="34" charset="0"/>
                <a:cs typeface="Calibri" panose="020F0502020204030204" pitchFamily="34" charset="0"/>
              </a:rPr>
              <a:t> </a:t>
            </a:r>
          </a:p>
          <a:p>
            <a:pPr algn="just" fontAlgn="base">
              <a:spcBef>
                <a:spcPct val="0"/>
              </a:spcBef>
              <a:spcAft>
                <a:spcPct val="0"/>
              </a:spcAft>
            </a:pPr>
            <a:r>
              <a:rPr lang="en-US" sz="2400" baseline="30000" dirty="0">
                <a:latin typeface="Calibri" panose="020F0502020204030204" pitchFamily="34" charset="0"/>
                <a:cs typeface="Calibri" panose="020F0502020204030204" pitchFamily="34" charset="0"/>
              </a:rPr>
              <a:t>9</a:t>
            </a:r>
            <a:r>
              <a:rPr lang="en-US" sz="2400" dirty="0">
                <a:latin typeface="Calibri" panose="020F0502020204030204" pitchFamily="34" charset="0"/>
                <a:cs typeface="Calibri" panose="020F0502020204030204" pitchFamily="34" charset="0"/>
              </a:rPr>
              <a:t>And he made his grave with the wicked, and with the rich in his death; because he had done no violence, neither was any deceit in his mouth. &gt;&gt;&gt;</a:t>
            </a:r>
          </a:p>
        </p:txBody>
      </p:sp>
    </p:spTree>
    <p:extLst>
      <p:ext uri="{BB962C8B-B14F-4D97-AF65-F5344CB8AC3E}">
        <p14:creationId xmlns:p14="http://schemas.microsoft.com/office/powerpoint/2010/main" val="3364547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81000" y="228601"/>
            <a:ext cx="8153400" cy="6165790"/>
          </a:xfrm>
          <a:prstGeom prst="rect">
            <a:avLst/>
          </a:prstGeom>
          <a:solidFill>
            <a:schemeClr val="bg1"/>
          </a:solidFill>
          <a:ln>
            <a:noFill/>
          </a:ln>
        </p:spPr>
        <p:txBody>
          <a:bodyPr wrap="square">
            <a:spAutoFit/>
          </a:bodyPr>
          <a:lstStyle/>
          <a:p>
            <a:pPr fontAlgn="base">
              <a:spcBef>
                <a:spcPct val="0"/>
              </a:spcBef>
              <a:spcAft>
                <a:spcPct val="0"/>
              </a:spcAft>
            </a:pPr>
            <a:r>
              <a:rPr lang="en-US" sz="3200" b="1" dirty="0">
                <a:solidFill>
                  <a:srgbClr val="0070C0"/>
                </a:solidFill>
                <a:latin typeface="Calibri" panose="020F0502020204030204" pitchFamily="34" charset="0"/>
                <a:cs typeface="Calibri" panose="020F0502020204030204" pitchFamily="34" charset="0"/>
              </a:rPr>
              <a:t>Isaiah 53</a:t>
            </a:r>
          </a:p>
          <a:p>
            <a:pPr fontAlgn="base">
              <a:spcBef>
                <a:spcPct val="0"/>
              </a:spcBef>
              <a:spcAft>
                <a:spcPct val="0"/>
              </a:spcAft>
            </a:pPr>
            <a:endParaRPr lang="en-US" sz="800" dirty="0">
              <a:latin typeface="Calibri" panose="020F0502020204030204" pitchFamily="34" charset="0"/>
              <a:cs typeface="Calibri" panose="020F0502020204030204" pitchFamily="34" charset="0"/>
            </a:endParaRPr>
          </a:p>
          <a:p>
            <a:pPr algn="just" fontAlgn="base">
              <a:spcBef>
                <a:spcPct val="0"/>
              </a:spcBef>
              <a:spcAft>
                <a:spcPct val="0"/>
              </a:spcAft>
            </a:pPr>
            <a:r>
              <a:rPr lang="en-US" sz="2800" baseline="30000" dirty="0">
                <a:latin typeface="Calibri" panose="020F0502020204030204" pitchFamily="34" charset="0"/>
                <a:cs typeface="Calibri" panose="020F0502020204030204" pitchFamily="34" charset="0"/>
              </a:rPr>
              <a:t>10</a:t>
            </a:r>
            <a:r>
              <a:rPr lang="en-US" sz="2800" dirty="0">
                <a:latin typeface="Calibri" panose="020F0502020204030204" pitchFamily="34" charset="0"/>
                <a:cs typeface="Calibri" panose="020F0502020204030204" pitchFamily="34" charset="0"/>
              </a:rPr>
              <a:t>Yet it pleased the LORD to </a:t>
            </a:r>
            <a:r>
              <a:rPr lang="en-US" sz="2800" b="1" u="sng" dirty="0">
                <a:solidFill>
                  <a:srgbClr val="FF0000"/>
                </a:solidFill>
                <a:latin typeface="Calibri" panose="020F0502020204030204" pitchFamily="34" charset="0"/>
                <a:cs typeface="Calibri" panose="020F0502020204030204" pitchFamily="34" charset="0"/>
              </a:rPr>
              <a:t>bruise him</a:t>
            </a:r>
            <a:r>
              <a:rPr lang="en-US" sz="2800" dirty="0">
                <a:latin typeface="Calibri" panose="020F0502020204030204" pitchFamily="34" charset="0"/>
                <a:cs typeface="Calibri" panose="020F0502020204030204" pitchFamily="34" charset="0"/>
              </a:rPr>
              <a:t>; he hath </a:t>
            </a:r>
            <a:r>
              <a:rPr lang="en-US" sz="2800" b="1" u="sng" dirty="0">
                <a:solidFill>
                  <a:srgbClr val="FF0000"/>
                </a:solidFill>
                <a:latin typeface="Calibri" panose="020F0502020204030204" pitchFamily="34" charset="0"/>
                <a:cs typeface="Calibri" panose="020F0502020204030204" pitchFamily="34" charset="0"/>
              </a:rPr>
              <a:t>put</a:t>
            </a:r>
            <a:r>
              <a:rPr lang="en-US" sz="2800" dirty="0">
                <a:solidFill>
                  <a:srgbClr val="FF0000"/>
                </a:solidFill>
                <a:latin typeface="Calibri" panose="020F0502020204030204" pitchFamily="34" charset="0"/>
                <a:cs typeface="Calibri" panose="020F0502020204030204" pitchFamily="34" charset="0"/>
              </a:rPr>
              <a:t> </a:t>
            </a:r>
            <a:r>
              <a:rPr lang="en-US" sz="2800" b="1" u="sng" dirty="0">
                <a:solidFill>
                  <a:srgbClr val="FF0000"/>
                </a:solidFill>
                <a:latin typeface="Calibri" panose="020F0502020204030204" pitchFamily="34" charset="0"/>
                <a:cs typeface="Calibri" panose="020F0502020204030204" pitchFamily="34" charset="0"/>
              </a:rPr>
              <a:t>him to grief</a:t>
            </a:r>
            <a:r>
              <a:rPr lang="en-US" sz="2800" dirty="0">
                <a:latin typeface="Calibri" panose="020F0502020204030204" pitchFamily="34" charset="0"/>
                <a:cs typeface="Calibri" panose="020F0502020204030204" pitchFamily="34" charset="0"/>
              </a:rPr>
              <a:t>: when thou shalt </a:t>
            </a:r>
            <a:r>
              <a:rPr lang="en-US" sz="2800" b="1" u="sng" dirty="0">
                <a:solidFill>
                  <a:srgbClr val="FF0000"/>
                </a:solidFill>
                <a:latin typeface="Calibri" panose="020F0502020204030204" pitchFamily="34" charset="0"/>
                <a:cs typeface="Calibri" panose="020F0502020204030204" pitchFamily="34" charset="0"/>
              </a:rPr>
              <a:t>make his soul an offering for sin</a:t>
            </a:r>
            <a:r>
              <a:rPr lang="en-US" sz="2800" dirty="0">
                <a:solidFill>
                  <a:srgbClr val="FF0000"/>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he shall see his seed, he shall prolong his days, and the pleasure of the LORD shall prosper in his hand. </a:t>
            </a:r>
            <a:r>
              <a:rPr lang="en-US" sz="2800" baseline="30000" dirty="0">
                <a:latin typeface="Calibri" panose="020F0502020204030204" pitchFamily="34" charset="0"/>
                <a:cs typeface="Calibri" panose="020F0502020204030204" pitchFamily="34" charset="0"/>
              </a:rPr>
              <a:t>11</a:t>
            </a:r>
            <a:r>
              <a:rPr lang="en-US" sz="2800" dirty="0">
                <a:latin typeface="Calibri" panose="020F0502020204030204" pitchFamily="34" charset="0"/>
                <a:cs typeface="Calibri" panose="020F0502020204030204" pitchFamily="34" charset="0"/>
              </a:rPr>
              <a:t>He shall see of the </a:t>
            </a:r>
            <a:r>
              <a:rPr lang="en-US" sz="2800" b="1" u="sng" dirty="0">
                <a:solidFill>
                  <a:srgbClr val="FF0000"/>
                </a:solidFill>
                <a:latin typeface="Calibri" panose="020F0502020204030204" pitchFamily="34" charset="0"/>
                <a:cs typeface="Calibri" panose="020F0502020204030204" pitchFamily="34" charset="0"/>
              </a:rPr>
              <a:t>travail of his soul,</a:t>
            </a:r>
            <a:r>
              <a:rPr lang="en-US" sz="2800" b="1" u="sng"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and shall be satisfied: by his knowledge shall my righteous servant justify many; for he shall bear their iniquities. </a:t>
            </a:r>
          </a:p>
          <a:p>
            <a:pPr algn="just" fontAlgn="base">
              <a:spcBef>
                <a:spcPct val="0"/>
              </a:spcBef>
              <a:spcAft>
                <a:spcPct val="0"/>
              </a:spcAft>
            </a:pPr>
            <a:endParaRPr lang="en-US" sz="2800" baseline="30000" dirty="0">
              <a:latin typeface="Calibri" panose="020F0502020204030204" pitchFamily="34" charset="0"/>
              <a:cs typeface="Calibri" panose="020F0502020204030204" pitchFamily="34" charset="0"/>
            </a:endParaRPr>
          </a:p>
          <a:p>
            <a:pPr algn="just" fontAlgn="base">
              <a:spcBef>
                <a:spcPct val="0"/>
              </a:spcBef>
              <a:spcAft>
                <a:spcPct val="0"/>
              </a:spcAft>
            </a:pPr>
            <a:r>
              <a:rPr lang="en-US" sz="2800" baseline="30000" dirty="0">
                <a:latin typeface="Calibri" panose="020F0502020204030204" pitchFamily="34" charset="0"/>
                <a:cs typeface="Calibri" panose="020F0502020204030204" pitchFamily="34" charset="0"/>
              </a:rPr>
              <a:t>12</a:t>
            </a:r>
            <a:r>
              <a:rPr lang="en-US" sz="2800" dirty="0">
                <a:latin typeface="Calibri" panose="020F0502020204030204" pitchFamily="34" charset="0"/>
                <a:cs typeface="Calibri" panose="020F0502020204030204" pitchFamily="34" charset="0"/>
              </a:rPr>
              <a:t>Therefore will I divide him a portion with the great, and he shall divide the spoil with the strong; because </a:t>
            </a:r>
            <a:r>
              <a:rPr lang="en-US" sz="2800" b="1" u="sng" dirty="0">
                <a:solidFill>
                  <a:srgbClr val="FF0000"/>
                </a:solidFill>
                <a:latin typeface="Calibri" panose="020F0502020204030204" pitchFamily="34" charset="0"/>
                <a:cs typeface="Calibri" panose="020F0502020204030204" pitchFamily="34" charset="0"/>
              </a:rPr>
              <a:t>he hath poured out his soul unto death:</a:t>
            </a:r>
            <a:r>
              <a:rPr lang="en-US" sz="2800" b="1" u="sng"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and he was numbered with the transgressors; and he bare the sin of many, and made intercession for the transgressors.”</a:t>
            </a:r>
          </a:p>
        </p:txBody>
      </p:sp>
    </p:spTree>
    <p:extLst>
      <p:ext uri="{BB962C8B-B14F-4D97-AF65-F5344CB8AC3E}">
        <p14:creationId xmlns:p14="http://schemas.microsoft.com/office/powerpoint/2010/main" val="3605981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C:\Users\sheila\Desktop\POWER POINTS\BIBLE STUDY\ULTIMATE Royality Free\4-Bib Pics-Misc\Sky\100_26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2190"/>
            <a:ext cx="9144000" cy="60936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7"/>
          <p:cNvSpPr>
            <a:spLocks noChangeArrowheads="1"/>
          </p:cNvSpPr>
          <p:nvPr/>
        </p:nvSpPr>
        <p:spPr bwMode="auto">
          <a:xfrm>
            <a:off x="990600" y="1295400"/>
            <a:ext cx="4038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dirty="0">
                <a:latin typeface="Arial" pitchFamily="34" charset="0"/>
                <a:cs typeface="Arial" pitchFamily="34" charset="0"/>
              </a:rPr>
              <a:t>We have taken a look at the Rich Man in Tartarus, now let’s look at what it was like for Lazarus in Paradise.</a:t>
            </a:r>
          </a:p>
        </p:txBody>
      </p:sp>
      <p:pic>
        <p:nvPicPr>
          <p:cNvPr id="5017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4" b="99273" l="232" r="99304">
                        <a14:foregroundMark x1="58469" y1="6545" x2="65893" y2="24182"/>
                        <a14:foregroundMark x1="65197" y1="7455" x2="66357" y2="13818"/>
                        <a14:foregroundMark x1="45940" y1="21818" x2="56148" y2="21091"/>
                        <a14:foregroundMark x1="54988" y1="33273" x2="59629" y2="26182"/>
                        <a14:foregroundMark x1="98144" y1="55818" x2="98144" y2="98182"/>
                        <a14:foregroundMark x1="67981" y1="8364" x2="67981" y2="11273"/>
                      </a14:backgroundRemoval>
                    </a14:imgEffect>
                  </a14:imgLayer>
                </a14:imgProps>
              </a:ext>
              <a:ext uri="{28A0092B-C50C-407E-A947-70E740481C1C}">
                <a14:useLocalDpi xmlns:a14="http://schemas.microsoft.com/office/drawing/2010/main" val="0"/>
              </a:ext>
            </a:extLst>
          </a:blip>
          <a:srcRect/>
          <a:stretch>
            <a:fillRect/>
          </a:stretch>
        </p:blipFill>
        <p:spPr bwMode="auto">
          <a:xfrm>
            <a:off x="4114800" y="559566"/>
            <a:ext cx="4562475" cy="582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0" y="0"/>
            <a:ext cx="9144000" cy="6858000"/>
          </a:xfrm>
          <a:prstGeom prst="frame">
            <a:avLst>
              <a:gd name="adj1" fmla="val 7130"/>
            </a:avLst>
          </a:prstGeom>
          <a:blipFill>
            <a:blip r:embed="rId5"/>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3467394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sheila\Desktop\POWER POINTS\BIBLE STUDY\ULTIMATE Royality Free\4-Bib Pics-Misc\Bible Men\The Penitent 55-154.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467">
                        <a14:foregroundMark x1="56133" y1="4178" x2="90000" y2="70933"/>
                        <a14:foregroundMark x1="87467" y1="36978" x2="98133" y2="56800"/>
                        <a14:foregroundMark x1="54533" y1="36356" x2="71600" y2="97244"/>
                        <a14:foregroundMark x1="74533" y1="55289" x2="86133" y2="97689"/>
                        <a14:foregroundMark x1="40400" y1="50933" x2="52667" y2="98489"/>
                        <a14:foregroundMark x1="51733" y1="50933" x2="64133" y2="97244"/>
                        <a14:foregroundMark x1="22400" y1="55911" x2="45733" y2="91556"/>
                        <a14:foregroundMark x1="23600" y1="26222" x2="45467" y2="3724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800600" y="571500"/>
            <a:ext cx="3886200" cy="5829300"/>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p:cNvSpPr/>
          <p:nvPr/>
        </p:nvSpPr>
        <p:spPr>
          <a:xfrm>
            <a:off x="0" y="0"/>
            <a:ext cx="9144000" cy="6858000"/>
          </a:xfrm>
          <a:prstGeom prst="frame">
            <a:avLst>
              <a:gd name="adj1" fmla="val 7130"/>
            </a:avLst>
          </a:prstGeom>
          <a:blipFill>
            <a:blip r:embed="rId4"/>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4" name="Rectangle 4"/>
          <p:cNvSpPr>
            <a:spLocks noChangeArrowheads="1"/>
          </p:cNvSpPr>
          <p:nvPr/>
        </p:nvSpPr>
        <p:spPr bwMode="auto">
          <a:xfrm>
            <a:off x="1066800" y="1828800"/>
            <a:ext cx="4288353" cy="646331"/>
          </a:xfrm>
          <a:prstGeom prst="rect">
            <a:avLst/>
          </a:prstGeom>
          <a:noFill/>
          <a:ln>
            <a:noFill/>
          </a:ln>
        </p:spPr>
        <p:txBody>
          <a:bodyPr wrap="none">
            <a:spAutoFit/>
          </a:bodyPr>
          <a:lstStyle/>
          <a:p>
            <a:r>
              <a:rPr lang="en-US" sz="3600" b="1" dirty="0">
                <a:solidFill>
                  <a:srgbClr val="0070C0"/>
                </a:solidFill>
                <a:latin typeface="Arial" pitchFamily="34" charset="0"/>
                <a:cs typeface="Arial" pitchFamily="34" charset="0"/>
              </a:rPr>
              <a:t>He was comforted.</a:t>
            </a:r>
          </a:p>
        </p:txBody>
      </p:sp>
      <p:sp>
        <p:nvSpPr>
          <p:cNvPr id="5" name="Rectangular Callout 4"/>
          <p:cNvSpPr/>
          <p:nvPr/>
        </p:nvSpPr>
        <p:spPr>
          <a:xfrm>
            <a:off x="1072704" y="2895600"/>
            <a:ext cx="3733800" cy="2431435"/>
          </a:xfrm>
          <a:prstGeom prst="wedgeRectCallout">
            <a:avLst>
              <a:gd name="adj1" fmla="val 50320"/>
              <a:gd name="adj2" fmla="val -23982"/>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25</a:t>
            </a:r>
            <a:r>
              <a:rPr lang="en-US" sz="2000" dirty="0">
                <a:latin typeface="Times New Roman" pitchFamily="18" charset="0"/>
                <a:cs typeface="Times New Roman" pitchFamily="18" charset="0"/>
              </a:rPr>
              <a:t>But Abraham said, Son, remember that thou in thy lifetime receivedst thy good things, and likewise Lazarus evil things: but now he is </a:t>
            </a:r>
            <a:r>
              <a:rPr lang="en-US" sz="2000" u="sng" dirty="0">
                <a:latin typeface="Times New Roman" pitchFamily="18" charset="0"/>
                <a:cs typeface="Times New Roman" pitchFamily="18" charset="0"/>
              </a:rPr>
              <a:t>comforted</a:t>
            </a:r>
            <a:r>
              <a:rPr lang="en-US" sz="2000" dirty="0">
                <a:latin typeface="Times New Roman" pitchFamily="18" charset="0"/>
                <a:cs typeface="Times New Roman" pitchFamily="18" charset="0"/>
              </a:rPr>
              <a:t>, and thou art tormented.”</a:t>
            </a:r>
          </a:p>
        </p:txBody>
      </p:sp>
    </p:spTree>
    <p:extLst>
      <p:ext uri="{BB962C8B-B14F-4D97-AF65-F5344CB8AC3E}">
        <p14:creationId xmlns:p14="http://schemas.microsoft.com/office/powerpoint/2010/main" val="7133170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6"/>
          <p:cNvSpPr>
            <a:spLocks noChangeArrowheads="1"/>
          </p:cNvSpPr>
          <p:nvPr/>
        </p:nvSpPr>
        <p:spPr bwMode="auto">
          <a:xfrm>
            <a:off x="707424" y="685800"/>
            <a:ext cx="7750776" cy="1200329"/>
          </a:xfrm>
          <a:prstGeom prst="rect">
            <a:avLst/>
          </a:prstGeom>
          <a:noFill/>
          <a:ln>
            <a:noFill/>
          </a:ln>
        </p:spPr>
        <p:txBody>
          <a:bodyPr wrap="square">
            <a:spAutoFit/>
          </a:bodyPr>
          <a:lstStyle/>
          <a:p>
            <a:r>
              <a:rPr lang="en-US" sz="2400" dirty="0">
                <a:latin typeface="Arial" pitchFamily="34" charset="0"/>
                <a:cs typeface="Arial" pitchFamily="34" charset="0"/>
              </a:rPr>
              <a:t>Six different verses in the New Testament describe Christians who have died as being ASLEEP which indicates comfort.</a:t>
            </a:r>
          </a:p>
        </p:txBody>
      </p:sp>
      <p:sp>
        <p:nvSpPr>
          <p:cNvPr id="3" name="Rectangle 17"/>
          <p:cNvSpPr>
            <a:spLocks noChangeArrowheads="1"/>
          </p:cNvSpPr>
          <p:nvPr/>
        </p:nvSpPr>
        <p:spPr bwMode="auto">
          <a:xfrm>
            <a:off x="707424" y="1882676"/>
            <a:ext cx="2873976" cy="2308324"/>
          </a:xfrm>
          <a:prstGeom prst="rect">
            <a:avLst/>
          </a:prstGeom>
          <a:noFill/>
          <a:ln w="38100">
            <a:solidFill>
              <a:schemeClr val="tx1"/>
            </a:solidFill>
          </a:ln>
        </p:spPr>
        <p:txBody>
          <a:bodyPr wrap="square">
            <a:spAutoFit/>
          </a:bodyPr>
          <a:lstStyle/>
          <a:p>
            <a:r>
              <a:rPr lang="en-US" sz="2400" dirty="0">
                <a:latin typeface="Times" charset="0"/>
                <a:cs typeface="Times New Roman" pitchFamily="18" charset="0"/>
              </a:rPr>
              <a:t>Acts 7:60</a:t>
            </a:r>
          </a:p>
          <a:p>
            <a:r>
              <a:rPr lang="en-US" sz="2400" dirty="0">
                <a:latin typeface="Times" charset="0"/>
                <a:cs typeface="Times New Roman" pitchFamily="18" charset="0"/>
              </a:rPr>
              <a:t>1 Corinthians 15:6</a:t>
            </a:r>
          </a:p>
          <a:p>
            <a:r>
              <a:rPr lang="en-US" sz="2400" dirty="0">
                <a:latin typeface="Times" charset="0"/>
                <a:cs typeface="Times New Roman" pitchFamily="18" charset="0"/>
              </a:rPr>
              <a:t>1 Corinthians 15:18</a:t>
            </a:r>
          </a:p>
          <a:p>
            <a:r>
              <a:rPr lang="en-US" sz="2400" dirty="0">
                <a:latin typeface="Times" charset="0"/>
                <a:cs typeface="Times New Roman" pitchFamily="18" charset="0"/>
              </a:rPr>
              <a:t>1 Thessalonians 4:13</a:t>
            </a:r>
          </a:p>
          <a:p>
            <a:r>
              <a:rPr lang="en-US" sz="2400" dirty="0">
                <a:latin typeface="Times" charset="0"/>
                <a:cs typeface="Times New Roman" pitchFamily="18" charset="0"/>
              </a:rPr>
              <a:t>1 Thessalonians 4:15</a:t>
            </a:r>
          </a:p>
          <a:p>
            <a:r>
              <a:rPr lang="en-US" sz="2400" dirty="0">
                <a:latin typeface="Times" charset="0"/>
                <a:cs typeface="Times New Roman" pitchFamily="18" charset="0"/>
              </a:rPr>
              <a:t>2 Peter 3:4</a:t>
            </a:r>
            <a:endParaRPr lang="en-US" sz="4400" dirty="0">
              <a:latin typeface="Times" charset="0"/>
              <a:cs typeface="Times New Roman" pitchFamily="18" charset="0"/>
            </a:endParaRPr>
          </a:p>
        </p:txBody>
      </p:sp>
      <p:sp>
        <p:nvSpPr>
          <p:cNvPr id="6" name="Frame 5"/>
          <p:cNvSpPr/>
          <p:nvPr/>
        </p:nvSpPr>
        <p:spPr>
          <a:xfrm>
            <a:off x="-3110" y="0"/>
            <a:ext cx="9144000" cy="68580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7" name="Picture 4" descr="http://upload.wikimedia.org/wikipedia/commons/9/93/Paul_Delaroche_-_Study_for_%22Louise_Vernet_on_Her_Death_Bed%22_-_Walters_371379.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745340" y="1886129"/>
            <a:ext cx="4655697" cy="4209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5638800" y="6096000"/>
            <a:ext cx="3124200" cy="195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prstClr val="black"/>
                </a:solidFill>
                <a:latin typeface="Arial" pitchFamily="34" charset="0"/>
                <a:cs typeface="Arial" pitchFamily="34" charset="0"/>
              </a:rPr>
              <a:t>PHOTO: Wikimedia / Public Domain / America 100 years old</a:t>
            </a:r>
          </a:p>
        </p:txBody>
      </p:sp>
    </p:spTree>
    <p:extLst>
      <p:ext uri="{BB962C8B-B14F-4D97-AF65-F5344CB8AC3E}">
        <p14:creationId xmlns:p14="http://schemas.microsoft.com/office/powerpoint/2010/main" val="313717616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http://upload.wikimedia.org/wikipedia/commons/5/5a/Mount-saul_and_the_witch_of_en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229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2"/>
          <p:cNvSpPr>
            <a:spLocks noChangeArrowheads="1"/>
          </p:cNvSpPr>
          <p:nvPr/>
        </p:nvSpPr>
        <p:spPr bwMode="auto">
          <a:xfrm>
            <a:off x="762000" y="804208"/>
            <a:ext cx="586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In the Old Testament when King Saul asked the Witch of Endor to raise the prophet Samuel from the dead that he might prophecy to Saul, Samuel had been asleep—</a:t>
            </a:r>
          </a:p>
        </p:txBody>
      </p:sp>
      <p:sp>
        <p:nvSpPr>
          <p:cNvPr id="4" name="Frame 3"/>
          <p:cNvSpPr/>
          <p:nvPr/>
        </p:nvSpPr>
        <p:spPr>
          <a:xfrm>
            <a:off x="0" y="0"/>
            <a:ext cx="9144000" cy="6858000"/>
          </a:xfrm>
          <a:prstGeom prst="frame">
            <a:avLst>
              <a:gd name="adj1" fmla="val 7130"/>
            </a:avLst>
          </a:prstGeom>
          <a:blipFill>
            <a:blip r:embed="rId3"/>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 name="Rectangle 11"/>
          <p:cNvSpPr>
            <a:spLocks noChangeArrowheads="1"/>
          </p:cNvSpPr>
          <p:nvPr/>
        </p:nvSpPr>
        <p:spPr bwMode="auto">
          <a:xfrm>
            <a:off x="749490" y="804208"/>
            <a:ext cx="6781800" cy="1384995"/>
          </a:xfrm>
          <a:prstGeom prst="rect">
            <a:avLst/>
          </a:prstGeom>
          <a:noFill/>
          <a:ln w="9525">
            <a:noFill/>
            <a:miter lim="800000"/>
            <a:headEnd/>
            <a:tailEnd/>
          </a:ln>
          <a:effectLst/>
        </p:spPr>
        <p:txBody>
          <a:bodyPr wrap="square">
            <a:spAutoFit/>
          </a:bodyPr>
          <a:lstStyle/>
          <a:p>
            <a:pP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“And Samuel said to Saul, Why hast thou disquieted me, to bring me up . . .” </a:t>
            </a:r>
          </a:p>
          <a:p>
            <a:pP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 Samuel 28:15).</a:t>
            </a:r>
          </a:p>
        </p:txBody>
      </p:sp>
    </p:spTree>
    <p:extLst>
      <p:ext uri="{BB962C8B-B14F-4D97-AF65-F5344CB8AC3E}">
        <p14:creationId xmlns:p14="http://schemas.microsoft.com/office/powerpoint/2010/main" val="3134444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sheila\Desktop\POWER POINTS\BIBLE STUDY\ULTIMATE Royality Free\3-Jesus\19 Return\Jesus Coming.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38600" y="436206"/>
            <a:ext cx="4616501" cy="58883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2"/>
          <p:cNvSpPr>
            <a:spLocks noChangeArrowheads="1"/>
          </p:cNvSpPr>
          <p:nvPr/>
        </p:nvSpPr>
        <p:spPr bwMode="auto">
          <a:xfrm>
            <a:off x="762000" y="1219200"/>
            <a:ext cx="2971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a:ln>
                  <a:solidFill>
                    <a:schemeClr val="tx1"/>
                  </a:solidFill>
                </a:ln>
                <a:latin typeface="Arial" pitchFamily="34" charset="0"/>
                <a:cs typeface="Arial" pitchFamily="34" charset="0"/>
              </a:rPr>
              <a:t>The dead will be released from Hades on Judgment Day.</a:t>
            </a:r>
          </a:p>
        </p:txBody>
      </p:sp>
      <p:sp>
        <p:nvSpPr>
          <p:cNvPr id="4" name="Frame 3"/>
          <p:cNvSpPr/>
          <p:nvPr/>
        </p:nvSpPr>
        <p:spPr>
          <a:xfrm>
            <a:off x="0" y="0"/>
            <a:ext cx="9144000" cy="6858000"/>
          </a:xfrm>
          <a:prstGeom prst="frame">
            <a:avLst>
              <a:gd name="adj1" fmla="val 7130"/>
            </a:avLst>
          </a:prstGeom>
          <a:blipFill>
            <a:blip r:embed="rId4"/>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Rectangle 4"/>
          <p:cNvSpPr/>
          <p:nvPr/>
        </p:nvSpPr>
        <p:spPr>
          <a:xfrm>
            <a:off x="731108" y="3380403"/>
            <a:ext cx="3078892" cy="256319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Those in Paradise will receive degrees of reward at Judgment,</a:t>
            </a:r>
          </a:p>
          <a:p>
            <a:pPr algn="ctr"/>
            <a:r>
              <a:rPr lang="en-US" sz="2000" dirty="0">
                <a:solidFill>
                  <a:schemeClr val="tx1"/>
                </a:solidFill>
                <a:latin typeface="Arial" pitchFamily="34" charset="0"/>
                <a:cs typeface="Arial" pitchFamily="34" charset="0"/>
              </a:rPr>
              <a:t>and</a:t>
            </a:r>
          </a:p>
          <a:p>
            <a:pPr algn="ctr"/>
            <a:r>
              <a:rPr lang="en-US" sz="2000" dirty="0">
                <a:solidFill>
                  <a:schemeClr val="tx1"/>
                </a:solidFill>
                <a:latin typeface="Arial" pitchFamily="34" charset="0"/>
                <a:cs typeface="Arial" pitchFamily="34" charset="0"/>
              </a:rPr>
              <a:t>those in Tartarus will receive degrees of punishment at Judgment.</a:t>
            </a:r>
          </a:p>
        </p:txBody>
      </p:sp>
      <p:sp>
        <p:nvSpPr>
          <p:cNvPr id="3" name="Rectangle 2"/>
          <p:cNvSpPr/>
          <p:nvPr/>
        </p:nvSpPr>
        <p:spPr>
          <a:xfrm>
            <a:off x="558113" y="533400"/>
            <a:ext cx="3251887" cy="5796459"/>
          </a:xfrm>
          <a:prstGeom prst="rect">
            <a:avLst/>
          </a:prstGeom>
          <a:solidFill>
            <a:schemeClr val="bg1"/>
          </a:solidFill>
        </p:spPr>
        <p:txBody>
          <a:bodyPr wrap="square">
            <a:spAutoFit/>
          </a:bodyPr>
          <a:lstStyle/>
          <a:p>
            <a:pPr algn="just"/>
            <a:endParaRPr lang="en-US" sz="2000" dirty="0">
              <a:latin typeface="Times New Roman" pitchFamily="18" charset="0"/>
              <a:cs typeface="Times New Roman" pitchFamily="18" charset="0"/>
            </a:endParaRPr>
          </a:p>
          <a:p>
            <a:pPr algn="just"/>
            <a:r>
              <a:rPr lang="en-US" sz="2400" b="1" dirty="0">
                <a:solidFill>
                  <a:srgbClr val="0070C0"/>
                </a:solidFill>
                <a:latin typeface="Calibri" panose="020F0502020204030204" pitchFamily="34" charset="0"/>
                <a:cs typeface="Calibri" panose="020F0502020204030204" pitchFamily="34" charset="0"/>
              </a:rPr>
              <a:t>Luke 12</a:t>
            </a:r>
          </a:p>
          <a:p>
            <a:pPr algn="just"/>
            <a:endParaRPr lang="en-US" sz="2000" baseline="30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a:t>
            </a:r>
            <a:r>
              <a:rPr lang="en-US" sz="2000" baseline="30000" dirty="0">
                <a:latin typeface="Calibri" panose="020F0502020204030204" pitchFamily="34" charset="0"/>
                <a:cs typeface="Calibri" panose="020F0502020204030204" pitchFamily="34" charset="0"/>
              </a:rPr>
              <a:t>47</a:t>
            </a:r>
            <a:r>
              <a:rPr lang="en-US" sz="2000" dirty="0">
                <a:latin typeface="Calibri" panose="020F0502020204030204" pitchFamily="34" charset="0"/>
                <a:cs typeface="Calibri" panose="020F0502020204030204" pitchFamily="34" charset="0"/>
              </a:rPr>
              <a:t>And that servant, which knew his lord’s will, and prepared not himself, neither did according to his will, </a:t>
            </a:r>
            <a:r>
              <a:rPr lang="en-US" sz="2000" b="1" dirty="0">
                <a:latin typeface="Calibri" panose="020F0502020204030204" pitchFamily="34" charset="0"/>
                <a:cs typeface="Calibri" panose="020F0502020204030204" pitchFamily="34" charset="0"/>
              </a:rPr>
              <a:t>shall be beaten with many stripes. </a:t>
            </a:r>
          </a:p>
          <a:p>
            <a:pPr algn="just"/>
            <a:endParaRPr lang="en-US" sz="2000" baseline="30000" dirty="0">
              <a:latin typeface="Calibri" panose="020F0502020204030204" pitchFamily="34" charset="0"/>
              <a:cs typeface="Calibri" panose="020F0502020204030204" pitchFamily="34" charset="0"/>
            </a:endParaRPr>
          </a:p>
          <a:p>
            <a:pPr algn="just"/>
            <a:r>
              <a:rPr lang="en-US" sz="2000" baseline="30000" dirty="0">
                <a:latin typeface="Calibri" panose="020F0502020204030204" pitchFamily="34" charset="0"/>
                <a:cs typeface="Calibri" panose="020F0502020204030204" pitchFamily="34" charset="0"/>
              </a:rPr>
              <a:t>48</a:t>
            </a:r>
            <a:r>
              <a:rPr lang="en-US" sz="2000" dirty="0">
                <a:latin typeface="Calibri" panose="020F0502020204030204" pitchFamily="34" charset="0"/>
                <a:cs typeface="Calibri" panose="020F0502020204030204" pitchFamily="34" charset="0"/>
              </a:rPr>
              <a:t>But he that knew not, and did commit things worthy of stripes, </a:t>
            </a:r>
            <a:r>
              <a:rPr lang="en-US" sz="2000" b="1" dirty="0">
                <a:latin typeface="Calibri" panose="020F0502020204030204" pitchFamily="34" charset="0"/>
                <a:cs typeface="Calibri" panose="020F0502020204030204" pitchFamily="34" charset="0"/>
              </a:rPr>
              <a:t>shall be beaten with few stripes</a:t>
            </a:r>
            <a:r>
              <a:rPr lang="en-US" sz="2000" dirty="0">
                <a:latin typeface="Calibri" panose="020F0502020204030204" pitchFamily="34" charset="0"/>
                <a:cs typeface="Calibri" panose="020F0502020204030204" pitchFamily="34" charset="0"/>
              </a:rPr>
              <a:t>. </a:t>
            </a:r>
            <a:r>
              <a:rPr lang="en-US" sz="2000" b="1" dirty="0">
                <a:solidFill>
                  <a:srgbClr val="FF0000"/>
                </a:solidFill>
                <a:latin typeface="Calibri" panose="020F0502020204030204" pitchFamily="34" charset="0"/>
                <a:cs typeface="Calibri" panose="020F0502020204030204" pitchFamily="34" charset="0"/>
              </a:rPr>
              <a:t>For unto whomsoever much is given, of him shall be much required: and to whom men have committed much, of him they will ask the more.”</a:t>
            </a:r>
          </a:p>
          <a:p>
            <a:pPr algn="just"/>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952710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0" y="0"/>
            <a:ext cx="9144000" cy="69342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 name="Rectangle 7"/>
          <p:cNvSpPr/>
          <p:nvPr/>
        </p:nvSpPr>
        <p:spPr>
          <a:xfrm>
            <a:off x="609600" y="990600"/>
            <a:ext cx="7924800" cy="502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a:t>
            </a:r>
            <a:r>
              <a:rPr lang="en-US" sz="2800" b="1" dirty="0">
                <a:solidFill>
                  <a:schemeClr val="tx1"/>
                </a:solidFill>
                <a:latin typeface="Calibri" panose="020F0502020204030204" pitchFamily="34" charset="0"/>
                <a:cs typeface="Calibri" panose="020F0502020204030204" pitchFamily="34" charset="0"/>
              </a:rPr>
              <a:t>Opportunity and ability measure one’s responsibility, and it seems that the reward and punishment will very according to the responsibilities. </a:t>
            </a:r>
          </a:p>
          <a:p>
            <a:endParaRPr lang="en-US" sz="800" dirty="0">
              <a:solidFill>
                <a:schemeClr val="tx1"/>
              </a:solidFill>
              <a:latin typeface="Calibri" panose="020F0502020204030204" pitchFamily="34" charset="0"/>
              <a:cs typeface="Calibri" panose="020F0502020204030204" pitchFamily="34" charset="0"/>
            </a:endParaRPr>
          </a:p>
          <a:p>
            <a:r>
              <a:rPr lang="en-US" sz="2800" dirty="0">
                <a:solidFill>
                  <a:srgbClr val="FF0000"/>
                </a:solidFill>
                <a:latin typeface="Calibri" panose="020F0502020204030204" pitchFamily="34" charset="0"/>
                <a:cs typeface="Calibri" panose="020F0502020204030204" pitchFamily="34" charset="0"/>
              </a:rPr>
              <a:t>The one who knows the will of God and does it not ‘shall be beaten with many stripes’; this implies severe punishment and degrees of punishment for different offences. . . . </a:t>
            </a:r>
          </a:p>
          <a:p>
            <a:endParaRPr lang="en-US" sz="800" dirty="0">
              <a:solidFill>
                <a:schemeClr val="tx1"/>
              </a:solidFill>
              <a:latin typeface="Calibri" panose="020F0502020204030204" pitchFamily="34" charset="0"/>
              <a:cs typeface="Calibri" panose="020F0502020204030204" pitchFamily="34" charset="0"/>
            </a:endParaRPr>
          </a:p>
          <a:p>
            <a:r>
              <a:rPr lang="en-US" sz="2800" dirty="0">
                <a:solidFill>
                  <a:srgbClr val="0033CC"/>
                </a:solidFill>
                <a:latin typeface="Calibri" panose="020F0502020204030204" pitchFamily="34" charset="0"/>
                <a:cs typeface="Calibri" panose="020F0502020204030204" pitchFamily="34" charset="0"/>
              </a:rPr>
              <a:t>The principle here seems to be that the possession of great gifts involves a corresponding responsibility. . . . Of those to whom much is given, much is required.”</a:t>
            </a:r>
          </a:p>
        </p:txBody>
      </p:sp>
    </p:spTree>
    <p:extLst>
      <p:ext uri="{BB962C8B-B14F-4D97-AF65-F5344CB8AC3E}">
        <p14:creationId xmlns:p14="http://schemas.microsoft.com/office/powerpoint/2010/main" val="254805548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sheila\Desktop\POWER POINTS\BIBLE STUDY\ULTIMATE Royality Free\4-Bib Pics-Misc\Death - Cemetery\Cemetery (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2"/>
          <p:cNvSpPr>
            <a:spLocks noChangeArrowheads="1"/>
          </p:cNvSpPr>
          <p:nvPr/>
        </p:nvSpPr>
        <p:spPr bwMode="auto">
          <a:xfrm>
            <a:off x="685800" y="750668"/>
            <a:ext cx="7620000" cy="1384995"/>
          </a:xfrm>
          <a:prstGeom prst="rect">
            <a:avLst/>
          </a:pr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2800" dirty="0">
                <a:ln w="11430"/>
                <a:solidFill>
                  <a:schemeClr val="tx1">
                    <a:lumMod val="95000"/>
                    <a:lumOff val="5000"/>
                  </a:schemeClr>
                </a:solidFill>
                <a:cs typeface="Arial" pitchFamily="34" charset="0"/>
              </a:rPr>
              <a:t>Everyone who lived and died on this earth is now in Hades and awaits God’s judgment according to their works (Rev. 20:12).</a:t>
            </a:r>
          </a:p>
        </p:txBody>
      </p:sp>
      <p:sp>
        <p:nvSpPr>
          <p:cNvPr id="4" name="Frame 3"/>
          <p:cNvSpPr/>
          <p:nvPr/>
        </p:nvSpPr>
        <p:spPr>
          <a:xfrm>
            <a:off x="34212" y="15551"/>
            <a:ext cx="9144000" cy="6858000"/>
          </a:xfrm>
          <a:prstGeom prst="frame">
            <a:avLst>
              <a:gd name="adj1" fmla="val 7130"/>
            </a:avLst>
          </a:prstGeom>
          <a:blipFill>
            <a:blip r:embed="rId4"/>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2699331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10600" cy="6242735"/>
          </a:xfrm>
          <a:prstGeom prst="rect">
            <a:avLst/>
          </a:prstGeom>
        </p:spPr>
        <p:txBody>
          <a:bodyPr wrap="square">
            <a:spAutoFit/>
          </a:bodyPr>
          <a:lstStyle/>
          <a:p>
            <a:pPr>
              <a:lnSpc>
                <a:spcPct val="115000"/>
              </a:lnSpc>
              <a:spcAft>
                <a:spcPts val="1000"/>
              </a:spcAft>
            </a:pPr>
            <a:r>
              <a:rPr lang="en-US" sz="3200" b="1" dirty="0">
                <a:solidFill>
                  <a:srgbClr val="0070C0"/>
                </a:solidFill>
                <a:latin typeface="Calibri" panose="020F0502020204030204" pitchFamily="34" charset="0"/>
              </a:rPr>
              <a:t>Rev. 20:11–15 </a:t>
            </a:r>
          </a:p>
          <a:p>
            <a:pPr indent="228600">
              <a:lnSpc>
                <a:spcPct val="115000"/>
              </a:lnSpc>
              <a:spcBef>
                <a:spcPts val="900"/>
              </a:spcBef>
              <a:spcAft>
                <a:spcPts val="1000"/>
              </a:spcAft>
            </a:pPr>
            <a:r>
              <a:rPr lang="en-US" sz="2400" baseline="30000" dirty="0">
                <a:latin typeface="Calibri" panose="020F0502020204030204" pitchFamily="34" charset="0"/>
              </a:rPr>
              <a:t>11 </a:t>
            </a:r>
            <a:r>
              <a:rPr lang="en-US" sz="2400" dirty="0">
                <a:latin typeface="Calibri" panose="020F0502020204030204" pitchFamily="34" charset="0"/>
              </a:rPr>
              <a:t>Then I saw a great white throne and Him who sat on it, from whose face the earth and the heaven fled away. And there was found no place for them. </a:t>
            </a:r>
            <a:r>
              <a:rPr lang="en-US" sz="2400" baseline="30000" dirty="0">
                <a:latin typeface="Calibri" panose="020F0502020204030204" pitchFamily="34" charset="0"/>
              </a:rPr>
              <a:t>12 </a:t>
            </a:r>
            <a:r>
              <a:rPr lang="en-US" sz="2400" dirty="0">
                <a:latin typeface="Calibri" panose="020F0502020204030204" pitchFamily="34" charset="0"/>
              </a:rPr>
              <a:t>And I saw the dead, small and great, standing before God, and books were opened. And another book was opened, which is </a:t>
            </a:r>
            <a:r>
              <a:rPr lang="en-US" sz="2400" i="1" dirty="0">
                <a:latin typeface="Calibri" panose="020F0502020204030204" pitchFamily="34" charset="0"/>
              </a:rPr>
              <a:t>the Book</a:t>
            </a:r>
            <a:r>
              <a:rPr lang="en-US" sz="2400" dirty="0">
                <a:latin typeface="Calibri" panose="020F0502020204030204" pitchFamily="34" charset="0"/>
              </a:rPr>
              <a:t> of Life. And the dead were judged according to their works, by the things which were written in the books. </a:t>
            </a:r>
          </a:p>
          <a:p>
            <a:pPr indent="228600">
              <a:lnSpc>
                <a:spcPct val="115000"/>
              </a:lnSpc>
              <a:spcBef>
                <a:spcPts val="900"/>
              </a:spcBef>
              <a:spcAft>
                <a:spcPts val="1000"/>
              </a:spcAft>
            </a:pPr>
            <a:r>
              <a:rPr lang="en-US" sz="2400" baseline="30000" dirty="0">
                <a:latin typeface="Calibri" panose="020F0502020204030204" pitchFamily="34" charset="0"/>
              </a:rPr>
              <a:t>13 </a:t>
            </a:r>
            <a:r>
              <a:rPr lang="en-US" sz="2400" dirty="0">
                <a:latin typeface="Calibri" panose="020F0502020204030204" pitchFamily="34" charset="0"/>
              </a:rPr>
              <a:t>The sea gave up the dead who were in it, </a:t>
            </a:r>
            <a:r>
              <a:rPr lang="en-US" sz="2400" b="1" dirty="0">
                <a:latin typeface="Calibri" panose="020F0502020204030204" pitchFamily="34" charset="0"/>
              </a:rPr>
              <a:t>and Death and Hades delivered up the dead who were in them</a:t>
            </a:r>
            <a:r>
              <a:rPr lang="en-US" sz="2400" dirty="0">
                <a:latin typeface="Calibri" panose="020F0502020204030204" pitchFamily="34" charset="0"/>
              </a:rPr>
              <a:t>. </a:t>
            </a:r>
            <a:r>
              <a:rPr lang="en-US" sz="2400" b="1" dirty="0">
                <a:solidFill>
                  <a:srgbClr val="0070C0"/>
                </a:solidFill>
                <a:latin typeface="Calibri" panose="020F0502020204030204" pitchFamily="34" charset="0"/>
              </a:rPr>
              <a:t>And they were judged, each one according to his works. </a:t>
            </a:r>
            <a:r>
              <a:rPr lang="en-US" sz="2400" baseline="30000" dirty="0">
                <a:latin typeface="Calibri" panose="020F0502020204030204" pitchFamily="34" charset="0"/>
              </a:rPr>
              <a:t>14 </a:t>
            </a:r>
            <a:r>
              <a:rPr lang="en-US" sz="2400" b="1" dirty="0">
                <a:solidFill>
                  <a:srgbClr val="FF0000"/>
                </a:solidFill>
                <a:latin typeface="Calibri" panose="020F0502020204030204" pitchFamily="34" charset="0"/>
              </a:rPr>
              <a:t>Then Death and Hades were cast into the lake of fire. This is the second death. </a:t>
            </a:r>
            <a:r>
              <a:rPr lang="en-US" sz="2400" b="1" baseline="30000" dirty="0">
                <a:solidFill>
                  <a:srgbClr val="FF0000"/>
                </a:solidFill>
                <a:latin typeface="Calibri" panose="020F0502020204030204" pitchFamily="34" charset="0"/>
              </a:rPr>
              <a:t>15 </a:t>
            </a:r>
            <a:r>
              <a:rPr lang="en-US" sz="2400" b="1" dirty="0">
                <a:solidFill>
                  <a:srgbClr val="FF0000"/>
                </a:solidFill>
                <a:latin typeface="Calibri" panose="020F0502020204030204" pitchFamily="34" charset="0"/>
              </a:rPr>
              <a:t>And anyone not found written in the Book of Life was cast into the lake of fire. </a:t>
            </a:r>
            <a:endParaRPr lang="en-US" sz="2400" b="1" dirty="0">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25389236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0" y="1617588"/>
            <a:ext cx="3352800" cy="2677656"/>
          </a:xfrm>
          <a:prstGeom prst="rect">
            <a:avLst/>
          </a:prstGeom>
        </p:spPr>
        <p:txBody>
          <a:bodyPr wrap="square">
            <a:spAutoFit/>
          </a:bodyPr>
          <a:lstStyle/>
          <a:p>
            <a:r>
              <a:rPr lang="en-US" sz="2400" dirty="0">
                <a:cs typeface="Times New Roman" pitchFamily="18" charset="0"/>
              </a:rPr>
              <a:t>Luke 16</a:t>
            </a:r>
          </a:p>
          <a:p>
            <a:endParaRPr lang="en-US" sz="2400" dirty="0">
              <a:cs typeface="Times New Roman" pitchFamily="18" charset="0"/>
            </a:endParaRPr>
          </a:p>
          <a:p>
            <a:r>
              <a:rPr lang="en-US" sz="2400" dirty="0">
                <a:cs typeface="Times New Roman" pitchFamily="18" charset="0"/>
              </a:rPr>
              <a:t>“</a:t>
            </a:r>
            <a:r>
              <a:rPr lang="en-US" sz="2400" baseline="30000" dirty="0">
                <a:cs typeface="Times New Roman" pitchFamily="18" charset="0"/>
              </a:rPr>
              <a:t>19</a:t>
            </a:r>
            <a:r>
              <a:rPr lang="en-US" sz="2400" dirty="0">
                <a:cs typeface="Times New Roman" pitchFamily="18" charset="0"/>
              </a:rPr>
              <a:t>There was a certain rich man, which was clothed in purple and fine linen, and fared sumptuously every day:”</a:t>
            </a:r>
          </a:p>
        </p:txBody>
      </p:sp>
      <p:sp>
        <p:nvSpPr>
          <p:cNvPr id="3" name="Frame 2"/>
          <p:cNvSpPr/>
          <p:nvPr/>
        </p:nvSpPr>
        <p:spPr>
          <a:xfrm>
            <a:off x="0" y="0"/>
            <a:ext cx="9144000" cy="68580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5122" name="Picture 2" descr="http://upload.wikimedia.org/wikipedia/commons/c/ca/Bernaerd_van_Orley_00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85800" y="657225"/>
            <a:ext cx="4038600" cy="55443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c/ca/Bernaerd_van_Orley_007.jpg"/>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99789" l="867" r="100000">
                        <a14:foregroundMark x1="42486" y1="35789" x2="1445" y2="1895"/>
                        <a14:foregroundMark x1="68208" y1="36000" x2="97977" y2="1474"/>
                        <a14:foregroundMark x1="41908" y1="36000" x2="3179" y2="52632"/>
                        <a14:foregroundMark x1="60694" y1="41053" x2="24277" y2="0"/>
                        <a14:backgroundMark x1="43642" y1="37684" x2="32948" y2="95789"/>
                        <a14:backgroundMark x1="6936" y1="59158" x2="20231" y2="97684"/>
                        <a14:backgroundMark x1="27168" y1="46316" x2="29480" y2="84211"/>
                        <a14:backgroundMark x1="19942" y1="50526" x2="29480" y2="90947"/>
                        <a14:backgroundMark x1="70231" y1="36421" x2="71098" y2="91368"/>
                        <a14:backgroundMark x1="84682" y1="45053" x2="82948" y2="96632"/>
                        <a14:backgroundMark x1="72254" y1="37474" x2="84682" y2="47579"/>
                        <a14:backgroundMark x1="86416" y1="47158" x2="97688" y2="54105"/>
                        <a14:backgroundMark x1="93353" y1="53474" x2="96532" y2="98316"/>
                        <a14:backgroundMark x1="47399" y1="41474" x2="55780" y2="58316"/>
                        <a14:backgroundMark x1="59827" y1="42526" x2="63873" y2="61263"/>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85800" y="683928"/>
            <a:ext cx="4005649" cy="549908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2449316" y="3532781"/>
            <a:ext cx="701657" cy="1805408"/>
          </a:xfrm>
          <a:custGeom>
            <a:avLst/>
            <a:gdLst>
              <a:gd name="connsiteX0" fmla="*/ 244457 w 701657"/>
              <a:gd name="connsiteY0" fmla="*/ 1805338 h 1805408"/>
              <a:gd name="connsiteX1" fmla="*/ 232100 w 701657"/>
              <a:gd name="connsiteY1" fmla="*/ 1743554 h 1805408"/>
              <a:gd name="connsiteX2" fmla="*/ 207387 w 701657"/>
              <a:gd name="connsiteY2" fmla="*/ 1669414 h 1805408"/>
              <a:gd name="connsiteX3" fmla="*/ 195030 w 701657"/>
              <a:gd name="connsiteY3" fmla="*/ 1558203 h 1805408"/>
              <a:gd name="connsiteX4" fmla="*/ 170316 w 701657"/>
              <a:gd name="connsiteY4" fmla="*/ 1484062 h 1805408"/>
              <a:gd name="connsiteX5" fmla="*/ 133246 w 701657"/>
              <a:gd name="connsiteY5" fmla="*/ 1323424 h 1805408"/>
              <a:gd name="connsiteX6" fmla="*/ 120889 w 701657"/>
              <a:gd name="connsiteY6" fmla="*/ 1286354 h 1805408"/>
              <a:gd name="connsiteX7" fmla="*/ 83819 w 701657"/>
              <a:gd name="connsiteY7" fmla="*/ 1063933 h 1805408"/>
              <a:gd name="connsiteX8" fmla="*/ 59106 w 701657"/>
              <a:gd name="connsiteY8" fmla="*/ 989792 h 1805408"/>
              <a:gd name="connsiteX9" fmla="*/ 46749 w 701657"/>
              <a:gd name="connsiteY9" fmla="*/ 705587 h 1805408"/>
              <a:gd name="connsiteX10" fmla="*/ 22035 w 701657"/>
              <a:gd name="connsiteY10" fmla="*/ 520235 h 1805408"/>
              <a:gd name="connsiteX11" fmla="*/ 9679 w 701657"/>
              <a:gd name="connsiteY11" fmla="*/ 186603 h 1805408"/>
              <a:gd name="connsiteX12" fmla="*/ 22035 w 701657"/>
              <a:gd name="connsiteY12" fmla="*/ 13608 h 1805408"/>
              <a:gd name="connsiteX13" fmla="*/ 170316 w 701657"/>
              <a:gd name="connsiteY13" fmla="*/ 25965 h 1805408"/>
              <a:gd name="connsiteX14" fmla="*/ 528662 w 701657"/>
              <a:gd name="connsiteY14" fmla="*/ 25965 h 1805408"/>
              <a:gd name="connsiteX15" fmla="*/ 565733 w 701657"/>
              <a:gd name="connsiteY15" fmla="*/ 38322 h 1805408"/>
              <a:gd name="connsiteX16" fmla="*/ 652230 w 701657"/>
              <a:gd name="connsiteY16" fmla="*/ 25965 h 1805408"/>
              <a:gd name="connsiteX17" fmla="*/ 689300 w 701657"/>
              <a:gd name="connsiteY17" fmla="*/ 13608 h 1805408"/>
              <a:gd name="connsiteX18" fmla="*/ 701657 w 701657"/>
              <a:gd name="connsiteY18" fmla="*/ 50678 h 1805408"/>
              <a:gd name="connsiteX19" fmla="*/ 676943 w 701657"/>
              <a:gd name="connsiteY19" fmla="*/ 87749 h 1805408"/>
              <a:gd name="connsiteX20" fmla="*/ 652230 w 701657"/>
              <a:gd name="connsiteY20" fmla="*/ 211316 h 1805408"/>
              <a:gd name="connsiteX21" fmla="*/ 627516 w 701657"/>
              <a:gd name="connsiteY21" fmla="*/ 285457 h 1805408"/>
              <a:gd name="connsiteX22" fmla="*/ 615160 w 701657"/>
              <a:gd name="connsiteY22" fmla="*/ 322527 h 1805408"/>
              <a:gd name="connsiteX23" fmla="*/ 590446 w 701657"/>
              <a:gd name="connsiteY23" fmla="*/ 446095 h 1805408"/>
              <a:gd name="connsiteX24" fmla="*/ 578089 w 701657"/>
              <a:gd name="connsiteY24" fmla="*/ 483165 h 1805408"/>
              <a:gd name="connsiteX25" fmla="*/ 553376 w 701657"/>
              <a:gd name="connsiteY25" fmla="*/ 606733 h 1805408"/>
              <a:gd name="connsiteX26" fmla="*/ 528662 w 701657"/>
              <a:gd name="connsiteY26" fmla="*/ 680873 h 1805408"/>
              <a:gd name="connsiteX27" fmla="*/ 516306 w 701657"/>
              <a:gd name="connsiteY27" fmla="*/ 742657 h 1805408"/>
              <a:gd name="connsiteX28" fmla="*/ 503949 w 701657"/>
              <a:gd name="connsiteY28" fmla="*/ 853868 h 1805408"/>
              <a:gd name="connsiteX29" fmla="*/ 479235 w 701657"/>
              <a:gd name="connsiteY29" fmla="*/ 928008 h 1805408"/>
              <a:gd name="connsiteX30" fmla="*/ 466879 w 701657"/>
              <a:gd name="connsiteY30" fmla="*/ 965078 h 1805408"/>
              <a:gd name="connsiteX31" fmla="*/ 442165 w 701657"/>
              <a:gd name="connsiteY31" fmla="*/ 1088646 h 1805408"/>
              <a:gd name="connsiteX32" fmla="*/ 417452 w 701657"/>
              <a:gd name="connsiteY32" fmla="*/ 1125716 h 1805408"/>
              <a:gd name="connsiteX33" fmla="*/ 380381 w 701657"/>
              <a:gd name="connsiteY33" fmla="*/ 1273997 h 1805408"/>
              <a:gd name="connsiteX34" fmla="*/ 368025 w 701657"/>
              <a:gd name="connsiteY34" fmla="*/ 1311068 h 1805408"/>
              <a:gd name="connsiteX35" fmla="*/ 355668 w 701657"/>
              <a:gd name="connsiteY35" fmla="*/ 1397565 h 1805408"/>
              <a:gd name="connsiteX36" fmla="*/ 343311 w 701657"/>
              <a:gd name="connsiteY36" fmla="*/ 1471705 h 1805408"/>
              <a:gd name="connsiteX37" fmla="*/ 330954 w 701657"/>
              <a:gd name="connsiteY37" fmla="*/ 1570560 h 1805408"/>
              <a:gd name="connsiteX38" fmla="*/ 306241 w 701657"/>
              <a:gd name="connsiteY38" fmla="*/ 1644700 h 1805408"/>
              <a:gd name="connsiteX39" fmla="*/ 281527 w 701657"/>
              <a:gd name="connsiteY39" fmla="*/ 1731197 h 1805408"/>
              <a:gd name="connsiteX40" fmla="*/ 244457 w 701657"/>
              <a:gd name="connsiteY40" fmla="*/ 1805338 h 180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01657" h="1805408">
                <a:moveTo>
                  <a:pt x="244457" y="1805338"/>
                </a:moveTo>
                <a:cubicBezTo>
                  <a:pt x="236219" y="1807398"/>
                  <a:pt x="237626" y="1763816"/>
                  <a:pt x="232100" y="1743554"/>
                </a:cubicBezTo>
                <a:cubicBezTo>
                  <a:pt x="225246" y="1718422"/>
                  <a:pt x="207387" y="1669414"/>
                  <a:pt x="207387" y="1669414"/>
                </a:cubicBezTo>
                <a:cubicBezTo>
                  <a:pt x="203268" y="1632344"/>
                  <a:pt x="202345" y="1594777"/>
                  <a:pt x="195030" y="1558203"/>
                </a:cubicBezTo>
                <a:cubicBezTo>
                  <a:pt x="189921" y="1532658"/>
                  <a:pt x="175425" y="1509607"/>
                  <a:pt x="170316" y="1484062"/>
                </a:cubicBezTo>
                <a:cubicBezTo>
                  <a:pt x="160513" y="1435045"/>
                  <a:pt x="148153" y="1368144"/>
                  <a:pt x="133246" y="1323424"/>
                </a:cubicBezTo>
                <a:lnTo>
                  <a:pt x="120889" y="1286354"/>
                </a:lnTo>
                <a:cubicBezTo>
                  <a:pt x="110288" y="1212145"/>
                  <a:pt x="105489" y="1136169"/>
                  <a:pt x="83819" y="1063933"/>
                </a:cubicBezTo>
                <a:cubicBezTo>
                  <a:pt x="76334" y="1038981"/>
                  <a:pt x="59106" y="989792"/>
                  <a:pt x="59106" y="989792"/>
                </a:cubicBezTo>
                <a:cubicBezTo>
                  <a:pt x="54987" y="895057"/>
                  <a:pt x="52854" y="800215"/>
                  <a:pt x="46749" y="705587"/>
                </a:cubicBezTo>
                <a:cubicBezTo>
                  <a:pt x="44870" y="676468"/>
                  <a:pt x="26730" y="553097"/>
                  <a:pt x="22035" y="520235"/>
                </a:cubicBezTo>
                <a:cubicBezTo>
                  <a:pt x="17916" y="409024"/>
                  <a:pt x="9679" y="297890"/>
                  <a:pt x="9679" y="186603"/>
                </a:cubicBezTo>
                <a:cubicBezTo>
                  <a:pt x="9679" y="128791"/>
                  <a:pt x="-18844" y="54487"/>
                  <a:pt x="22035" y="13608"/>
                </a:cubicBezTo>
                <a:cubicBezTo>
                  <a:pt x="57106" y="-21463"/>
                  <a:pt x="120889" y="21846"/>
                  <a:pt x="170316" y="25965"/>
                </a:cubicBezTo>
                <a:cubicBezTo>
                  <a:pt x="342620" y="8734"/>
                  <a:pt x="307908" y="5896"/>
                  <a:pt x="528662" y="25965"/>
                </a:cubicBezTo>
                <a:cubicBezTo>
                  <a:pt x="541634" y="27144"/>
                  <a:pt x="553376" y="34203"/>
                  <a:pt x="565733" y="38322"/>
                </a:cubicBezTo>
                <a:cubicBezTo>
                  <a:pt x="594565" y="34203"/>
                  <a:pt x="623671" y="31677"/>
                  <a:pt x="652230" y="25965"/>
                </a:cubicBezTo>
                <a:cubicBezTo>
                  <a:pt x="665002" y="23411"/>
                  <a:pt x="677650" y="7783"/>
                  <a:pt x="689300" y="13608"/>
                </a:cubicBezTo>
                <a:cubicBezTo>
                  <a:pt x="700950" y="19433"/>
                  <a:pt x="697538" y="38321"/>
                  <a:pt x="701657" y="50678"/>
                </a:cubicBezTo>
                <a:cubicBezTo>
                  <a:pt x="693419" y="63035"/>
                  <a:pt x="683585" y="74466"/>
                  <a:pt x="676943" y="87749"/>
                </a:cubicBezTo>
                <a:cubicBezTo>
                  <a:pt x="657364" y="126907"/>
                  <a:pt x="661986" y="169040"/>
                  <a:pt x="652230" y="211316"/>
                </a:cubicBezTo>
                <a:cubicBezTo>
                  <a:pt x="646372" y="236699"/>
                  <a:pt x="635754" y="260743"/>
                  <a:pt x="627516" y="285457"/>
                </a:cubicBezTo>
                <a:cubicBezTo>
                  <a:pt x="623397" y="297814"/>
                  <a:pt x="617714" y="309755"/>
                  <a:pt x="615160" y="322527"/>
                </a:cubicBezTo>
                <a:cubicBezTo>
                  <a:pt x="606922" y="363716"/>
                  <a:pt x="603729" y="406246"/>
                  <a:pt x="590446" y="446095"/>
                </a:cubicBezTo>
                <a:cubicBezTo>
                  <a:pt x="586327" y="458452"/>
                  <a:pt x="581018" y="470473"/>
                  <a:pt x="578089" y="483165"/>
                </a:cubicBezTo>
                <a:cubicBezTo>
                  <a:pt x="568644" y="524094"/>
                  <a:pt x="566659" y="566884"/>
                  <a:pt x="553376" y="606733"/>
                </a:cubicBezTo>
                <a:cubicBezTo>
                  <a:pt x="545138" y="631446"/>
                  <a:pt x="533771" y="655329"/>
                  <a:pt x="528662" y="680873"/>
                </a:cubicBezTo>
                <a:cubicBezTo>
                  <a:pt x="524543" y="701468"/>
                  <a:pt x="519276" y="721866"/>
                  <a:pt x="516306" y="742657"/>
                </a:cubicBezTo>
                <a:cubicBezTo>
                  <a:pt x="511031" y="779581"/>
                  <a:pt x="511264" y="817294"/>
                  <a:pt x="503949" y="853868"/>
                </a:cubicBezTo>
                <a:cubicBezTo>
                  <a:pt x="498840" y="879412"/>
                  <a:pt x="487473" y="903295"/>
                  <a:pt x="479235" y="928008"/>
                </a:cubicBezTo>
                <a:lnTo>
                  <a:pt x="466879" y="965078"/>
                </a:lnTo>
                <a:cubicBezTo>
                  <a:pt x="462325" y="996958"/>
                  <a:pt x="459419" y="1054137"/>
                  <a:pt x="442165" y="1088646"/>
                </a:cubicBezTo>
                <a:cubicBezTo>
                  <a:pt x="435524" y="1101929"/>
                  <a:pt x="425690" y="1113359"/>
                  <a:pt x="417452" y="1125716"/>
                </a:cubicBezTo>
                <a:cubicBezTo>
                  <a:pt x="400811" y="1225560"/>
                  <a:pt x="413019" y="1176081"/>
                  <a:pt x="380381" y="1273997"/>
                </a:cubicBezTo>
                <a:lnTo>
                  <a:pt x="368025" y="1311068"/>
                </a:lnTo>
                <a:cubicBezTo>
                  <a:pt x="363906" y="1339900"/>
                  <a:pt x="360097" y="1368779"/>
                  <a:pt x="355668" y="1397565"/>
                </a:cubicBezTo>
                <a:cubicBezTo>
                  <a:pt x="351858" y="1422328"/>
                  <a:pt x="346854" y="1446903"/>
                  <a:pt x="343311" y="1471705"/>
                </a:cubicBezTo>
                <a:cubicBezTo>
                  <a:pt x="338615" y="1504579"/>
                  <a:pt x="337912" y="1538089"/>
                  <a:pt x="330954" y="1570560"/>
                </a:cubicBezTo>
                <a:cubicBezTo>
                  <a:pt x="325496" y="1596032"/>
                  <a:pt x="314479" y="1619987"/>
                  <a:pt x="306241" y="1644700"/>
                </a:cubicBezTo>
                <a:cubicBezTo>
                  <a:pt x="264715" y="1769277"/>
                  <a:pt x="328072" y="1576045"/>
                  <a:pt x="281527" y="1731197"/>
                </a:cubicBezTo>
                <a:cubicBezTo>
                  <a:pt x="255511" y="1817916"/>
                  <a:pt x="252695" y="1803278"/>
                  <a:pt x="244457" y="1805338"/>
                </a:cubicBezTo>
                <a:close/>
              </a:path>
            </a:pathLst>
          </a:custGeom>
          <a:solidFill>
            <a:srgbClr val="632B9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977978" y="4806778"/>
            <a:ext cx="1714116" cy="1396314"/>
          </a:xfrm>
          <a:custGeom>
            <a:avLst/>
            <a:gdLst>
              <a:gd name="connsiteX0" fmla="*/ 0 w 1714116"/>
              <a:gd name="connsiteY0" fmla="*/ 790833 h 1396314"/>
              <a:gd name="connsiteX1" fmla="*/ 49427 w 1714116"/>
              <a:gd name="connsiteY1" fmla="*/ 729049 h 1396314"/>
              <a:gd name="connsiteX2" fmla="*/ 123568 w 1714116"/>
              <a:gd name="connsiteY2" fmla="*/ 704336 h 1396314"/>
              <a:gd name="connsiteX3" fmla="*/ 160638 w 1714116"/>
              <a:gd name="connsiteY3" fmla="*/ 691979 h 1396314"/>
              <a:gd name="connsiteX4" fmla="*/ 197708 w 1714116"/>
              <a:gd name="connsiteY4" fmla="*/ 667265 h 1396314"/>
              <a:gd name="connsiteX5" fmla="*/ 271849 w 1714116"/>
              <a:gd name="connsiteY5" fmla="*/ 642552 h 1396314"/>
              <a:gd name="connsiteX6" fmla="*/ 308919 w 1714116"/>
              <a:gd name="connsiteY6" fmla="*/ 617838 h 1396314"/>
              <a:gd name="connsiteX7" fmla="*/ 345990 w 1714116"/>
              <a:gd name="connsiteY7" fmla="*/ 605481 h 1396314"/>
              <a:gd name="connsiteX8" fmla="*/ 370703 w 1714116"/>
              <a:gd name="connsiteY8" fmla="*/ 568411 h 1396314"/>
              <a:gd name="connsiteX9" fmla="*/ 407773 w 1714116"/>
              <a:gd name="connsiteY9" fmla="*/ 556054 h 1396314"/>
              <a:gd name="connsiteX10" fmla="*/ 481914 w 1714116"/>
              <a:gd name="connsiteY10" fmla="*/ 506627 h 1396314"/>
              <a:gd name="connsiteX11" fmla="*/ 518984 w 1714116"/>
              <a:gd name="connsiteY11" fmla="*/ 481914 h 1396314"/>
              <a:gd name="connsiteX12" fmla="*/ 506627 w 1714116"/>
              <a:gd name="connsiteY12" fmla="*/ 370703 h 1396314"/>
              <a:gd name="connsiteX13" fmla="*/ 494271 w 1714116"/>
              <a:gd name="connsiteY13" fmla="*/ 333633 h 1396314"/>
              <a:gd name="connsiteX14" fmla="*/ 518984 w 1714116"/>
              <a:gd name="connsiteY14" fmla="*/ 296563 h 1396314"/>
              <a:gd name="connsiteX15" fmla="*/ 605481 w 1714116"/>
              <a:gd name="connsiteY15" fmla="*/ 284206 h 1396314"/>
              <a:gd name="connsiteX16" fmla="*/ 667265 w 1714116"/>
              <a:gd name="connsiteY16" fmla="*/ 271849 h 1396314"/>
              <a:gd name="connsiteX17" fmla="*/ 704336 w 1714116"/>
              <a:gd name="connsiteY17" fmla="*/ 247136 h 1396314"/>
              <a:gd name="connsiteX18" fmla="*/ 778476 w 1714116"/>
              <a:gd name="connsiteY18" fmla="*/ 222422 h 1396314"/>
              <a:gd name="connsiteX19" fmla="*/ 840260 w 1714116"/>
              <a:gd name="connsiteY19" fmla="*/ 160638 h 1396314"/>
              <a:gd name="connsiteX20" fmla="*/ 877330 w 1714116"/>
              <a:gd name="connsiteY20" fmla="*/ 148281 h 1396314"/>
              <a:gd name="connsiteX21" fmla="*/ 951471 w 1714116"/>
              <a:gd name="connsiteY21" fmla="*/ 98854 h 1396314"/>
              <a:gd name="connsiteX22" fmla="*/ 988541 w 1714116"/>
              <a:gd name="connsiteY22" fmla="*/ 74141 h 1396314"/>
              <a:gd name="connsiteX23" fmla="*/ 1062681 w 1714116"/>
              <a:gd name="connsiteY23" fmla="*/ 24714 h 1396314"/>
              <a:gd name="connsiteX24" fmla="*/ 1099752 w 1714116"/>
              <a:gd name="connsiteY24" fmla="*/ 0 h 1396314"/>
              <a:gd name="connsiteX25" fmla="*/ 1149179 w 1714116"/>
              <a:gd name="connsiteY25" fmla="*/ 61784 h 1396314"/>
              <a:gd name="connsiteX26" fmla="*/ 1198606 w 1714116"/>
              <a:gd name="connsiteY26" fmla="*/ 135925 h 1396314"/>
              <a:gd name="connsiteX27" fmla="*/ 1223319 w 1714116"/>
              <a:gd name="connsiteY27" fmla="*/ 172995 h 1396314"/>
              <a:gd name="connsiteX28" fmla="*/ 1285103 w 1714116"/>
              <a:gd name="connsiteY28" fmla="*/ 284206 h 1396314"/>
              <a:gd name="connsiteX29" fmla="*/ 1322173 w 1714116"/>
              <a:gd name="connsiteY29" fmla="*/ 308919 h 1396314"/>
              <a:gd name="connsiteX30" fmla="*/ 1371600 w 1714116"/>
              <a:gd name="connsiteY30" fmla="*/ 383060 h 1396314"/>
              <a:gd name="connsiteX31" fmla="*/ 1396314 w 1714116"/>
              <a:gd name="connsiteY31" fmla="*/ 420130 h 1396314"/>
              <a:gd name="connsiteX32" fmla="*/ 1433384 w 1714116"/>
              <a:gd name="connsiteY32" fmla="*/ 444844 h 1396314"/>
              <a:gd name="connsiteX33" fmla="*/ 1482811 w 1714116"/>
              <a:gd name="connsiteY33" fmla="*/ 518984 h 1396314"/>
              <a:gd name="connsiteX34" fmla="*/ 1495168 w 1714116"/>
              <a:gd name="connsiteY34" fmla="*/ 556054 h 1396314"/>
              <a:gd name="connsiteX35" fmla="*/ 1532238 w 1714116"/>
              <a:gd name="connsiteY35" fmla="*/ 593125 h 1396314"/>
              <a:gd name="connsiteX36" fmla="*/ 1569308 w 1714116"/>
              <a:gd name="connsiteY36" fmla="*/ 679622 h 1396314"/>
              <a:gd name="connsiteX37" fmla="*/ 1594022 w 1714116"/>
              <a:gd name="connsiteY37" fmla="*/ 753763 h 1396314"/>
              <a:gd name="connsiteX38" fmla="*/ 1606379 w 1714116"/>
              <a:gd name="connsiteY38" fmla="*/ 790833 h 1396314"/>
              <a:gd name="connsiteX39" fmla="*/ 1631092 w 1714116"/>
              <a:gd name="connsiteY39" fmla="*/ 827903 h 1396314"/>
              <a:gd name="connsiteX40" fmla="*/ 1655806 w 1714116"/>
              <a:gd name="connsiteY40" fmla="*/ 926757 h 1396314"/>
              <a:gd name="connsiteX41" fmla="*/ 1668163 w 1714116"/>
              <a:gd name="connsiteY41" fmla="*/ 963827 h 1396314"/>
              <a:gd name="connsiteX42" fmla="*/ 1705233 w 1714116"/>
              <a:gd name="connsiteY42" fmla="*/ 1124465 h 1396314"/>
              <a:gd name="connsiteX43" fmla="*/ 1655806 w 1714116"/>
              <a:gd name="connsiteY43" fmla="*/ 1371600 h 1396314"/>
              <a:gd name="connsiteX44" fmla="*/ 1618736 w 1714116"/>
              <a:gd name="connsiteY44" fmla="*/ 1383957 h 1396314"/>
              <a:gd name="connsiteX45" fmla="*/ 1532238 w 1714116"/>
              <a:gd name="connsiteY45" fmla="*/ 1371600 h 1396314"/>
              <a:gd name="connsiteX46" fmla="*/ 1371600 w 1714116"/>
              <a:gd name="connsiteY46" fmla="*/ 1371600 h 1396314"/>
              <a:gd name="connsiteX47" fmla="*/ 1173892 w 1714116"/>
              <a:gd name="connsiteY47" fmla="*/ 1383957 h 1396314"/>
              <a:gd name="connsiteX48" fmla="*/ 1124465 w 1714116"/>
              <a:gd name="connsiteY48" fmla="*/ 1396314 h 1396314"/>
              <a:gd name="connsiteX49" fmla="*/ 1037968 w 1714116"/>
              <a:gd name="connsiteY49" fmla="*/ 1371600 h 1396314"/>
              <a:gd name="connsiteX50" fmla="*/ 902044 w 1714116"/>
              <a:gd name="connsiteY50" fmla="*/ 1359244 h 1396314"/>
              <a:gd name="connsiteX51" fmla="*/ 766119 w 1714116"/>
              <a:gd name="connsiteY51" fmla="*/ 1334530 h 1396314"/>
              <a:gd name="connsiteX52" fmla="*/ 790833 w 1714116"/>
              <a:gd name="connsiteY52" fmla="*/ 1297460 h 1396314"/>
              <a:gd name="connsiteX53" fmla="*/ 778476 w 1714116"/>
              <a:gd name="connsiteY53" fmla="*/ 1099752 h 1396314"/>
              <a:gd name="connsiteX54" fmla="*/ 753763 w 1714116"/>
              <a:gd name="connsiteY54" fmla="*/ 1062681 h 1396314"/>
              <a:gd name="connsiteX55" fmla="*/ 716692 w 1714116"/>
              <a:gd name="connsiteY55" fmla="*/ 988541 h 1396314"/>
              <a:gd name="connsiteX56" fmla="*/ 654908 w 1714116"/>
              <a:gd name="connsiteY56" fmla="*/ 877330 h 1396314"/>
              <a:gd name="connsiteX57" fmla="*/ 580768 w 1714116"/>
              <a:gd name="connsiteY57" fmla="*/ 840260 h 1396314"/>
              <a:gd name="connsiteX58" fmla="*/ 518984 w 1714116"/>
              <a:gd name="connsiteY58" fmla="*/ 790833 h 1396314"/>
              <a:gd name="connsiteX59" fmla="*/ 457200 w 1714116"/>
              <a:gd name="connsiteY59" fmla="*/ 716692 h 1396314"/>
              <a:gd name="connsiteX60" fmla="*/ 296563 w 1714116"/>
              <a:gd name="connsiteY60" fmla="*/ 679622 h 1396314"/>
              <a:gd name="connsiteX61" fmla="*/ 259492 w 1714116"/>
              <a:gd name="connsiteY61" fmla="*/ 667265 h 1396314"/>
              <a:gd name="connsiteX62" fmla="*/ 135925 w 1714116"/>
              <a:gd name="connsiteY62" fmla="*/ 679622 h 1396314"/>
              <a:gd name="connsiteX63" fmla="*/ 123568 w 1714116"/>
              <a:gd name="connsiteY63" fmla="*/ 679622 h 139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14116" h="1396314">
                <a:moveTo>
                  <a:pt x="0" y="790833"/>
                </a:moveTo>
                <a:cubicBezTo>
                  <a:pt x="16476" y="770238"/>
                  <a:pt x="27821" y="744173"/>
                  <a:pt x="49427" y="729049"/>
                </a:cubicBezTo>
                <a:cubicBezTo>
                  <a:pt x="70768" y="714110"/>
                  <a:pt x="98854" y="712574"/>
                  <a:pt x="123568" y="704336"/>
                </a:cubicBezTo>
                <a:cubicBezTo>
                  <a:pt x="135925" y="700217"/>
                  <a:pt x="149801" y="699204"/>
                  <a:pt x="160638" y="691979"/>
                </a:cubicBezTo>
                <a:cubicBezTo>
                  <a:pt x="172995" y="683741"/>
                  <a:pt x="184137" y="673297"/>
                  <a:pt x="197708" y="667265"/>
                </a:cubicBezTo>
                <a:cubicBezTo>
                  <a:pt x="221513" y="656685"/>
                  <a:pt x="271849" y="642552"/>
                  <a:pt x="271849" y="642552"/>
                </a:cubicBezTo>
                <a:cubicBezTo>
                  <a:pt x="284206" y="634314"/>
                  <a:pt x="295636" y="624480"/>
                  <a:pt x="308919" y="617838"/>
                </a:cubicBezTo>
                <a:cubicBezTo>
                  <a:pt x="320569" y="612013"/>
                  <a:pt x="335819" y="613618"/>
                  <a:pt x="345990" y="605481"/>
                </a:cubicBezTo>
                <a:cubicBezTo>
                  <a:pt x="357587" y="596204"/>
                  <a:pt x="359107" y="577688"/>
                  <a:pt x="370703" y="568411"/>
                </a:cubicBezTo>
                <a:cubicBezTo>
                  <a:pt x="380874" y="560274"/>
                  <a:pt x="396387" y="562380"/>
                  <a:pt x="407773" y="556054"/>
                </a:cubicBezTo>
                <a:cubicBezTo>
                  <a:pt x="433737" y="541629"/>
                  <a:pt x="457200" y="523103"/>
                  <a:pt x="481914" y="506627"/>
                </a:cubicBezTo>
                <a:lnTo>
                  <a:pt x="518984" y="481914"/>
                </a:lnTo>
                <a:cubicBezTo>
                  <a:pt x="514865" y="444844"/>
                  <a:pt x="512759" y="407494"/>
                  <a:pt x="506627" y="370703"/>
                </a:cubicBezTo>
                <a:cubicBezTo>
                  <a:pt x="504486" y="357855"/>
                  <a:pt x="492130" y="346481"/>
                  <a:pt x="494271" y="333633"/>
                </a:cubicBezTo>
                <a:cubicBezTo>
                  <a:pt x="496713" y="318984"/>
                  <a:pt x="505413" y="302595"/>
                  <a:pt x="518984" y="296563"/>
                </a:cubicBezTo>
                <a:cubicBezTo>
                  <a:pt x="545599" y="284734"/>
                  <a:pt x="576752" y="288994"/>
                  <a:pt x="605481" y="284206"/>
                </a:cubicBezTo>
                <a:cubicBezTo>
                  <a:pt x="626198" y="280753"/>
                  <a:pt x="646670" y="275968"/>
                  <a:pt x="667265" y="271849"/>
                </a:cubicBezTo>
                <a:cubicBezTo>
                  <a:pt x="679622" y="263611"/>
                  <a:pt x="690765" y="253168"/>
                  <a:pt x="704336" y="247136"/>
                </a:cubicBezTo>
                <a:cubicBezTo>
                  <a:pt x="728141" y="236556"/>
                  <a:pt x="778476" y="222422"/>
                  <a:pt x="778476" y="222422"/>
                </a:cubicBezTo>
                <a:cubicBezTo>
                  <a:pt x="803190" y="185353"/>
                  <a:pt x="799072" y="181233"/>
                  <a:pt x="840260" y="160638"/>
                </a:cubicBezTo>
                <a:cubicBezTo>
                  <a:pt x="851910" y="154813"/>
                  <a:pt x="865944" y="154607"/>
                  <a:pt x="877330" y="148281"/>
                </a:cubicBezTo>
                <a:cubicBezTo>
                  <a:pt x="903294" y="133856"/>
                  <a:pt x="926757" y="115330"/>
                  <a:pt x="951471" y="98854"/>
                </a:cubicBezTo>
                <a:lnTo>
                  <a:pt x="988541" y="74141"/>
                </a:lnTo>
                <a:lnTo>
                  <a:pt x="1062681" y="24714"/>
                </a:lnTo>
                <a:lnTo>
                  <a:pt x="1099752" y="0"/>
                </a:lnTo>
                <a:cubicBezTo>
                  <a:pt x="1168246" y="45664"/>
                  <a:pt x="1114070" y="-1412"/>
                  <a:pt x="1149179" y="61784"/>
                </a:cubicBezTo>
                <a:cubicBezTo>
                  <a:pt x="1163604" y="87748"/>
                  <a:pt x="1182130" y="111211"/>
                  <a:pt x="1198606" y="135925"/>
                </a:cubicBezTo>
                <a:cubicBezTo>
                  <a:pt x="1206844" y="148282"/>
                  <a:pt x="1218623" y="158906"/>
                  <a:pt x="1223319" y="172995"/>
                </a:cubicBezTo>
                <a:cubicBezTo>
                  <a:pt x="1236196" y="211624"/>
                  <a:pt x="1248685" y="259928"/>
                  <a:pt x="1285103" y="284206"/>
                </a:cubicBezTo>
                <a:lnTo>
                  <a:pt x="1322173" y="308919"/>
                </a:lnTo>
                <a:lnTo>
                  <a:pt x="1371600" y="383060"/>
                </a:lnTo>
                <a:cubicBezTo>
                  <a:pt x="1379838" y="395417"/>
                  <a:pt x="1383957" y="411892"/>
                  <a:pt x="1396314" y="420130"/>
                </a:cubicBezTo>
                <a:lnTo>
                  <a:pt x="1433384" y="444844"/>
                </a:lnTo>
                <a:cubicBezTo>
                  <a:pt x="1449860" y="469557"/>
                  <a:pt x="1473418" y="490806"/>
                  <a:pt x="1482811" y="518984"/>
                </a:cubicBezTo>
                <a:cubicBezTo>
                  <a:pt x="1486930" y="531341"/>
                  <a:pt x="1487943" y="545216"/>
                  <a:pt x="1495168" y="556054"/>
                </a:cubicBezTo>
                <a:cubicBezTo>
                  <a:pt x="1504861" y="570594"/>
                  <a:pt x="1519881" y="580768"/>
                  <a:pt x="1532238" y="593125"/>
                </a:cubicBezTo>
                <a:cubicBezTo>
                  <a:pt x="1572016" y="712457"/>
                  <a:pt x="1508228" y="526923"/>
                  <a:pt x="1569308" y="679622"/>
                </a:cubicBezTo>
                <a:cubicBezTo>
                  <a:pt x="1578983" y="703809"/>
                  <a:pt x="1585784" y="729049"/>
                  <a:pt x="1594022" y="753763"/>
                </a:cubicBezTo>
                <a:cubicBezTo>
                  <a:pt x="1598141" y="766120"/>
                  <a:pt x="1599154" y="779995"/>
                  <a:pt x="1606379" y="790833"/>
                </a:cubicBezTo>
                <a:cubicBezTo>
                  <a:pt x="1614617" y="803190"/>
                  <a:pt x="1624451" y="814620"/>
                  <a:pt x="1631092" y="827903"/>
                </a:cubicBezTo>
                <a:cubicBezTo>
                  <a:pt x="1645216" y="856151"/>
                  <a:pt x="1648755" y="898555"/>
                  <a:pt x="1655806" y="926757"/>
                </a:cubicBezTo>
                <a:cubicBezTo>
                  <a:pt x="1658965" y="939393"/>
                  <a:pt x="1664736" y="951261"/>
                  <a:pt x="1668163" y="963827"/>
                </a:cubicBezTo>
                <a:cubicBezTo>
                  <a:pt x="1690516" y="1045789"/>
                  <a:pt x="1690824" y="1052420"/>
                  <a:pt x="1705233" y="1124465"/>
                </a:cubicBezTo>
                <a:cubicBezTo>
                  <a:pt x="1696759" y="1276986"/>
                  <a:pt x="1753719" y="1322644"/>
                  <a:pt x="1655806" y="1371600"/>
                </a:cubicBezTo>
                <a:cubicBezTo>
                  <a:pt x="1644156" y="1377425"/>
                  <a:pt x="1631093" y="1379838"/>
                  <a:pt x="1618736" y="1383957"/>
                </a:cubicBezTo>
                <a:cubicBezTo>
                  <a:pt x="1589903" y="1379838"/>
                  <a:pt x="1561363" y="1371600"/>
                  <a:pt x="1532238" y="1371600"/>
                </a:cubicBezTo>
                <a:cubicBezTo>
                  <a:pt x="1325538" y="1371600"/>
                  <a:pt x="1556537" y="1402423"/>
                  <a:pt x="1371600" y="1371600"/>
                </a:cubicBezTo>
                <a:cubicBezTo>
                  <a:pt x="1305697" y="1375719"/>
                  <a:pt x="1239596" y="1377387"/>
                  <a:pt x="1173892" y="1383957"/>
                </a:cubicBezTo>
                <a:cubicBezTo>
                  <a:pt x="1156994" y="1385647"/>
                  <a:pt x="1141448" y="1396314"/>
                  <a:pt x="1124465" y="1396314"/>
                </a:cubicBezTo>
                <a:cubicBezTo>
                  <a:pt x="1078556" y="1396314"/>
                  <a:pt x="1078760" y="1377427"/>
                  <a:pt x="1037968" y="1371600"/>
                </a:cubicBezTo>
                <a:cubicBezTo>
                  <a:pt x="992930" y="1365166"/>
                  <a:pt x="947261" y="1364268"/>
                  <a:pt x="902044" y="1359244"/>
                </a:cubicBezTo>
                <a:cubicBezTo>
                  <a:pt x="822349" y="1350389"/>
                  <a:pt x="830032" y="1350509"/>
                  <a:pt x="766119" y="1334530"/>
                </a:cubicBezTo>
                <a:cubicBezTo>
                  <a:pt x="774357" y="1322173"/>
                  <a:pt x="790052" y="1312290"/>
                  <a:pt x="790833" y="1297460"/>
                </a:cubicBezTo>
                <a:cubicBezTo>
                  <a:pt x="794304" y="1231520"/>
                  <a:pt x="788774" y="1164975"/>
                  <a:pt x="778476" y="1099752"/>
                </a:cubicBezTo>
                <a:cubicBezTo>
                  <a:pt x="776160" y="1085083"/>
                  <a:pt x="760405" y="1075964"/>
                  <a:pt x="753763" y="1062681"/>
                </a:cubicBezTo>
                <a:cubicBezTo>
                  <a:pt x="702611" y="960376"/>
                  <a:pt x="787510" y="1094765"/>
                  <a:pt x="716692" y="988541"/>
                </a:cubicBezTo>
                <a:cubicBezTo>
                  <a:pt x="705812" y="955899"/>
                  <a:pt x="686777" y="887953"/>
                  <a:pt x="654908" y="877330"/>
                </a:cubicBezTo>
                <a:cubicBezTo>
                  <a:pt x="603749" y="860277"/>
                  <a:pt x="628676" y="872198"/>
                  <a:pt x="580768" y="840260"/>
                </a:cubicBezTo>
                <a:cubicBezTo>
                  <a:pt x="509939" y="734019"/>
                  <a:pt x="604251" y="859048"/>
                  <a:pt x="518984" y="790833"/>
                </a:cubicBezTo>
                <a:cubicBezTo>
                  <a:pt x="459553" y="743288"/>
                  <a:pt x="534219" y="759481"/>
                  <a:pt x="457200" y="716692"/>
                </a:cubicBezTo>
                <a:cubicBezTo>
                  <a:pt x="410231" y="690598"/>
                  <a:pt x="347578" y="686910"/>
                  <a:pt x="296563" y="679622"/>
                </a:cubicBezTo>
                <a:cubicBezTo>
                  <a:pt x="284206" y="675503"/>
                  <a:pt x="272517" y="667265"/>
                  <a:pt x="259492" y="667265"/>
                </a:cubicBezTo>
                <a:cubicBezTo>
                  <a:pt x="218098" y="667265"/>
                  <a:pt x="177149" y="675874"/>
                  <a:pt x="135925" y="679622"/>
                </a:cubicBezTo>
                <a:cubicBezTo>
                  <a:pt x="131823" y="679995"/>
                  <a:pt x="127687" y="679622"/>
                  <a:pt x="123568" y="679622"/>
                </a:cubicBezTo>
              </a:path>
            </a:pathLst>
          </a:custGeom>
          <a:solidFill>
            <a:srgbClr val="632B9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704335" y="4757351"/>
            <a:ext cx="1368335" cy="1433384"/>
          </a:xfrm>
          <a:custGeom>
            <a:avLst/>
            <a:gdLst>
              <a:gd name="connsiteX0" fmla="*/ 778476 w 1368335"/>
              <a:gd name="connsiteY0" fmla="*/ 0 h 1433384"/>
              <a:gd name="connsiteX1" fmla="*/ 729049 w 1368335"/>
              <a:gd name="connsiteY1" fmla="*/ 61784 h 1433384"/>
              <a:gd name="connsiteX2" fmla="*/ 654908 w 1368335"/>
              <a:gd name="connsiteY2" fmla="*/ 111211 h 1433384"/>
              <a:gd name="connsiteX3" fmla="*/ 593124 w 1368335"/>
              <a:gd name="connsiteY3" fmla="*/ 210065 h 1433384"/>
              <a:gd name="connsiteX4" fmla="*/ 518984 w 1368335"/>
              <a:gd name="connsiteY4" fmla="*/ 321276 h 1433384"/>
              <a:gd name="connsiteX5" fmla="*/ 494270 w 1368335"/>
              <a:gd name="connsiteY5" fmla="*/ 358346 h 1433384"/>
              <a:gd name="connsiteX6" fmla="*/ 457200 w 1368335"/>
              <a:gd name="connsiteY6" fmla="*/ 395417 h 1433384"/>
              <a:gd name="connsiteX7" fmla="*/ 407773 w 1368335"/>
              <a:gd name="connsiteY7" fmla="*/ 506627 h 1433384"/>
              <a:gd name="connsiteX8" fmla="*/ 370703 w 1368335"/>
              <a:gd name="connsiteY8" fmla="*/ 543698 h 1433384"/>
              <a:gd name="connsiteX9" fmla="*/ 333633 w 1368335"/>
              <a:gd name="connsiteY9" fmla="*/ 617838 h 1433384"/>
              <a:gd name="connsiteX10" fmla="*/ 259492 w 1368335"/>
              <a:gd name="connsiteY10" fmla="*/ 667265 h 1433384"/>
              <a:gd name="connsiteX11" fmla="*/ 210065 w 1368335"/>
              <a:gd name="connsiteY11" fmla="*/ 778476 h 1433384"/>
              <a:gd name="connsiteX12" fmla="*/ 197708 w 1368335"/>
              <a:gd name="connsiteY12" fmla="*/ 815546 h 1433384"/>
              <a:gd name="connsiteX13" fmla="*/ 172995 w 1368335"/>
              <a:gd name="connsiteY13" fmla="*/ 852617 h 1433384"/>
              <a:gd name="connsiteX14" fmla="*/ 148281 w 1368335"/>
              <a:gd name="connsiteY14" fmla="*/ 926757 h 1433384"/>
              <a:gd name="connsiteX15" fmla="*/ 135924 w 1368335"/>
              <a:gd name="connsiteY15" fmla="*/ 963827 h 1433384"/>
              <a:gd name="connsiteX16" fmla="*/ 98854 w 1368335"/>
              <a:gd name="connsiteY16" fmla="*/ 988541 h 1433384"/>
              <a:gd name="connsiteX17" fmla="*/ 86497 w 1368335"/>
              <a:gd name="connsiteY17" fmla="*/ 1025611 h 1433384"/>
              <a:gd name="connsiteX18" fmla="*/ 49427 w 1368335"/>
              <a:gd name="connsiteY18" fmla="*/ 1037968 h 1433384"/>
              <a:gd name="connsiteX19" fmla="*/ 24714 w 1368335"/>
              <a:gd name="connsiteY19" fmla="*/ 1112108 h 1433384"/>
              <a:gd name="connsiteX20" fmla="*/ 0 w 1368335"/>
              <a:gd name="connsiteY20" fmla="*/ 1149179 h 1433384"/>
              <a:gd name="connsiteX21" fmla="*/ 37070 w 1368335"/>
              <a:gd name="connsiteY21" fmla="*/ 1272746 h 1433384"/>
              <a:gd name="connsiteX22" fmla="*/ 61784 w 1368335"/>
              <a:gd name="connsiteY22" fmla="*/ 1383957 h 1433384"/>
              <a:gd name="connsiteX23" fmla="*/ 98854 w 1368335"/>
              <a:gd name="connsiteY23" fmla="*/ 1408671 h 1433384"/>
              <a:gd name="connsiteX24" fmla="*/ 172995 w 1368335"/>
              <a:gd name="connsiteY24" fmla="*/ 1433384 h 1433384"/>
              <a:gd name="connsiteX25" fmla="*/ 358346 w 1368335"/>
              <a:gd name="connsiteY25" fmla="*/ 1408671 h 1433384"/>
              <a:gd name="connsiteX26" fmla="*/ 420130 w 1368335"/>
              <a:gd name="connsiteY26" fmla="*/ 1396314 h 1433384"/>
              <a:gd name="connsiteX27" fmla="*/ 345989 w 1368335"/>
              <a:gd name="connsiteY27" fmla="*/ 1359244 h 1433384"/>
              <a:gd name="connsiteX28" fmla="*/ 308919 w 1368335"/>
              <a:gd name="connsiteY28" fmla="*/ 1346887 h 1433384"/>
              <a:gd name="connsiteX29" fmla="*/ 234779 w 1368335"/>
              <a:gd name="connsiteY29" fmla="*/ 1297460 h 1433384"/>
              <a:gd name="connsiteX30" fmla="*/ 210065 w 1368335"/>
              <a:gd name="connsiteY30" fmla="*/ 1260390 h 1433384"/>
              <a:gd name="connsiteX31" fmla="*/ 210065 w 1368335"/>
              <a:gd name="connsiteY31" fmla="*/ 1112108 h 1433384"/>
              <a:gd name="connsiteX32" fmla="*/ 222422 w 1368335"/>
              <a:gd name="connsiteY32" fmla="*/ 1075038 h 1433384"/>
              <a:gd name="connsiteX33" fmla="*/ 259492 w 1368335"/>
              <a:gd name="connsiteY33" fmla="*/ 1050325 h 1433384"/>
              <a:gd name="connsiteX34" fmla="*/ 308919 w 1368335"/>
              <a:gd name="connsiteY34" fmla="*/ 988541 h 1433384"/>
              <a:gd name="connsiteX35" fmla="*/ 358346 w 1368335"/>
              <a:gd name="connsiteY35" fmla="*/ 926757 h 1433384"/>
              <a:gd name="connsiteX36" fmla="*/ 383060 w 1368335"/>
              <a:gd name="connsiteY36" fmla="*/ 889687 h 1433384"/>
              <a:gd name="connsiteX37" fmla="*/ 420130 w 1368335"/>
              <a:gd name="connsiteY37" fmla="*/ 877330 h 1433384"/>
              <a:gd name="connsiteX38" fmla="*/ 457200 w 1368335"/>
              <a:gd name="connsiteY38" fmla="*/ 852617 h 1433384"/>
              <a:gd name="connsiteX39" fmla="*/ 481914 w 1368335"/>
              <a:gd name="connsiteY39" fmla="*/ 815546 h 1433384"/>
              <a:gd name="connsiteX40" fmla="*/ 556054 w 1368335"/>
              <a:gd name="connsiteY40" fmla="*/ 778476 h 1433384"/>
              <a:gd name="connsiteX41" fmla="*/ 593124 w 1368335"/>
              <a:gd name="connsiteY41" fmla="*/ 753763 h 1433384"/>
              <a:gd name="connsiteX42" fmla="*/ 679622 w 1368335"/>
              <a:gd name="connsiteY42" fmla="*/ 729049 h 1433384"/>
              <a:gd name="connsiteX43" fmla="*/ 852616 w 1368335"/>
              <a:gd name="connsiteY43" fmla="*/ 753763 h 1433384"/>
              <a:gd name="connsiteX44" fmla="*/ 889687 w 1368335"/>
              <a:gd name="connsiteY44" fmla="*/ 766119 h 1433384"/>
              <a:gd name="connsiteX45" fmla="*/ 914400 w 1368335"/>
              <a:gd name="connsiteY45" fmla="*/ 803190 h 1433384"/>
              <a:gd name="connsiteX46" fmla="*/ 988541 w 1368335"/>
              <a:gd name="connsiteY46" fmla="*/ 827903 h 1433384"/>
              <a:gd name="connsiteX47" fmla="*/ 1025611 w 1368335"/>
              <a:gd name="connsiteY47" fmla="*/ 852617 h 1433384"/>
              <a:gd name="connsiteX48" fmla="*/ 1037968 w 1368335"/>
              <a:gd name="connsiteY48" fmla="*/ 889687 h 1433384"/>
              <a:gd name="connsiteX49" fmla="*/ 1322173 w 1368335"/>
              <a:gd name="connsiteY49" fmla="*/ 926757 h 1433384"/>
              <a:gd name="connsiteX50" fmla="*/ 1346887 w 1368335"/>
              <a:gd name="connsiteY50" fmla="*/ 852617 h 1433384"/>
              <a:gd name="connsiteX51" fmla="*/ 1285103 w 1368335"/>
              <a:gd name="connsiteY51" fmla="*/ 790833 h 1433384"/>
              <a:gd name="connsiteX52" fmla="*/ 1223319 w 1368335"/>
              <a:gd name="connsiteY52" fmla="*/ 691979 h 1433384"/>
              <a:gd name="connsiteX53" fmla="*/ 1210962 w 1368335"/>
              <a:gd name="connsiteY53" fmla="*/ 654908 h 1433384"/>
              <a:gd name="connsiteX54" fmla="*/ 1136822 w 1368335"/>
              <a:gd name="connsiteY54" fmla="*/ 593125 h 1433384"/>
              <a:gd name="connsiteX55" fmla="*/ 1112108 w 1368335"/>
              <a:gd name="connsiteY55" fmla="*/ 556054 h 1433384"/>
              <a:gd name="connsiteX56" fmla="*/ 1087395 w 1368335"/>
              <a:gd name="connsiteY56" fmla="*/ 481914 h 1433384"/>
              <a:gd name="connsiteX57" fmla="*/ 1050324 w 1368335"/>
              <a:gd name="connsiteY57" fmla="*/ 457200 h 1433384"/>
              <a:gd name="connsiteX58" fmla="*/ 1000897 w 1368335"/>
              <a:gd name="connsiteY58" fmla="*/ 345990 h 1433384"/>
              <a:gd name="connsiteX59" fmla="*/ 976184 w 1368335"/>
              <a:gd name="connsiteY59" fmla="*/ 271849 h 1433384"/>
              <a:gd name="connsiteX60" fmla="*/ 951470 w 1368335"/>
              <a:gd name="connsiteY60" fmla="*/ 234779 h 1433384"/>
              <a:gd name="connsiteX61" fmla="*/ 902043 w 1368335"/>
              <a:gd name="connsiteY61" fmla="*/ 172995 h 1433384"/>
              <a:gd name="connsiteX62" fmla="*/ 852616 w 1368335"/>
              <a:gd name="connsiteY62" fmla="*/ 111211 h 1433384"/>
              <a:gd name="connsiteX63" fmla="*/ 840260 w 1368335"/>
              <a:gd name="connsiteY63" fmla="*/ 74141 h 1433384"/>
              <a:gd name="connsiteX64" fmla="*/ 766119 w 1368335"/>
              <a:gd name="connsiteY64" fmla="*/ 24714 h 1433384"/>
              <a:gd name="connsiteX65" fmla="*/ 753762 w 1368335"/>
              <a:gd name="connsiteY65" fmla="*/ 49427 h 14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68335" h="1433384">
                <a:moveTo>
                  <a:pt x="778476" y="0"/>
                </a:moveTo>
                <a:cubicBezTo>
                  <a:pt x="762000" y="20595"/>
                  <a:pt x="748653" y="44141"/>
                  <a:pt x="729049" y="61784"/>
                </a:cubicBezTo>
                <a:cubicBezTo>
                  <a:pt x="706972" y="81654"/>
                  <a:pt x="654908" y="111211"/>
                  <a:pt x="654908" y="111211"/>
                </a:cubicBezTo>
                <a:cubicBezTo>
                  <a:pt x="625499" y="199441"/>
                  <a:pt x="651871" y="170902"/>
                  <a:pt x="593124" y="210065"/>
                </a:cubicBezTo>
                <a:lnTo>
                  <a:pt x="518984" y="321276"/>
                </a:lnTo>
                <a:cubicBezTo>
                  <a:pt x="510746" y="333633"/>
                  <a:pt x="504771" y="347845"/>
                  <a:pt x="494270" y="358346"/>
                </a:cubicBezTo>
                <a:lnTo>
                  <a:pt x="457200" y="395417"/>
                </a:lnTo>
                <a:cubicBezTo>
                  <a:pt x="439239" y="449302"/>
                  <a:pt x="440411" y="467461"/>
                  <a:pt x="407773" y="506627"/>
                </a:cubicBezTo>
                <a:cubicBezTo>
                  <a:pt x="396586" y="520052"/>
                  <a:pt x="383060" y="531341"/>
                  <a:pt x="370703" y="543698"/>
                </a:cubicBezTo>
                <a:cubicBezTo>
                  <a:pt x="361889" y="570139"/>
                  <a:pt x="356177" y="598112"/>
                  <a:pt x="333633" y="617838"/>
                </a:cubicBezTo>
                <a:cubicBezTo>
                  <a:pt x="311280" y="637397"/>
                  <a:pt x="259492" y="667265"/>
                  <a:pt x="259492" y="667265"/>
                </a:cubicBezTo>
                <a:cubicBezTo>
                  <a:pt x="220329" y="726011"/>
                  <a:pt x="239476" y="690246"/>
                  <a:pt x="210065" y="778476"/>
                </a:cubicBezTo>
                <a:cubicBezTo>
                  <a:pt x="205946" y="790833"/>
                  <a:pt x="204933" y="804708"/>
                  <a:pt x="197708" y="815546"/>
                </a:cubicBezTo>
                <a:cubicBezTo>
                  <a:pt x="189470" y="827903"/>
                  <a:pt x="179027" y="839046"/>
                  <a:pt x="172995" y="852617"/>
                </a:cubicBezTo>
                <a:cubicBezTo>
                  <a:pt x="162415" y="876422"/>
                  <a:pt x="156519" y="902044"/>
                  <a:pt x="148281" y="926757"/>
                </a:cubicBezTo>
                <a:cubicBezTo>
                  <a:pt x="144162" y="939114"/>
                  <a:pt x="146761" y="956602"/>
                  <a:pt x="135924" y="963827"/>
                </a:cubicBezTo>
                <a:lnTo>
                  <a:pt x="98854" y="988541"/>
                </a:lnTo>
                <a:cubicBezTo>
                  <a:pt x="94735" y="1000898"/>
                  <a:pt x="95707" y="1016401"/>
                  <a:pt x="86497" y="1025611"/>
                </a:cubicBezTo>
                <a:cubicBezTo>
                  <a:pt x="77287" y="1034821"/>
                  <a:pt x="56998" y="1027369"/>
                  <a:pt x="49427" y="1037968"/>
                </a:cubicBezTo>
                <a:cubicBezTo>
                  <a:pt x="34286" y="1059166"/>
                  <a:pt x="39164" y="1090433"/>
                  <a:pt x="24714" y="1112108"/>
                </a:cubicBezTo>
                <a:lnTo>
                  <a:pt x="0" y="1149179"/>
                </a:lnTo>
                <a:cubicBezTo>
                  <a:pt x="15766" y="1196475"/>
                  <a:pt x="27731" y="1226050"/>
                  <a:pt x="37070" y="1272746"/>
                </a:cubicBezTo>
                <a:cubicBezTo>
                  <a:pt x="37230" y="1273548"/>
                  <a:pt x="48958" y="1367924"/>
                  <a:pt x="61784" y="1383957"/>
                </a:cubicBezTo>
                <a:cubicBezTo>
                  <a:pt x="71061" y="1395554"/>
                  <a:pt x="85283" y="1402639"/>
                  <a:pt x="98854" y="1408671"/>
                </a:cubicBezTo>
                <a:cubicBezTo>
                  <a:pt x="122659" y="1419251"/>
                  <a:pt x="172995" y="1433384"/>
                  <a:pt x="172995" y="1433384"/>
                </a:cubicBezTo>
                <a:cubicBezTo>
                  <a:pt x="263855" y="1403096"/>
                  <a:pt x="171429" y="1430661"/>
                  <a:pt x="358346" y="1408671"/>
                </a:cubicBezTo>
                <a:cubicBezTo>
                  <a:pt x="379205" y="1406217"/>
                  <a:pt x="399535" y="1400433"/>
                  <a:pt x="420130" y="1396314"/>
                </a:cubicBezTo>
                <a:cubicBezTo>
                  <a:pt x="326954" y="1365254"/>
                  <a:pt x="441805" y="1407151"/>
                  <a:pt x="345989" y="1359244"/>
                </a:cubicBezTo>
                <a:cubicBezTo>
                  <a:pt x="334339" y="1353419"/>
                  <a:pt x="320305" y="1353213"/>
                  <a:pt x="308919" y="1346887"/>
                </a:cubicBezTo>
                <a:cubicBezTo>
                  <a:pt x="282955" y="1332462"/>
                  <a:pt x="234779" y="1297460"/>
                  <a:pt x="234779" y="1297460"/>
                </a:cubicBezTo>
                <a:cubicBezTo>
                  <a:pt x="226541" y="1285103"/>
                  <a:pt x="216707" y="1273673"/>
                  <a:pt x="210065" y="1260390"/>
                </a:cubicBezTo>
                <a:cubicBezTo>
                  <a:pt x="184701" y="1209662"/>
                  <a:pt x="199742" y="1174048"/>
                  <a:pt x="210065" y="1112108"/>
                </a:cubicBezTo>
                <a:cubicBezTo>
                  <a:pt x="212206" y="1099260"/>
                  <a:pt x="214285" y="1085209"/>
                  <a:pt x="222422" y="1075038"/>
                </a:cubicBezTo>
                <a:cubicBezTo>
                  <a:pt x="231699" y="1063442"/>
                  <a:pt x="247135" y="1058563"/>
                  <a:pt x="259492" y="1050325"/>
                </a:cubicBezTo>
                <a:cubicBezTo>
                  <a:pt x="290551" y="957147"/>
                  <a:pt x="245042" y="1068386"/>
                  <a:pt x="308919" y="988541"/>
                </a:cubicBezTo>
                <a:cubicBezTo>
                  <a:pt x="377134" y="903274"/>
                  <a:pt x="252105" y="997586"/>
                  <a:pt x="358346" y="926757"/>
                </a:cubicBezTo>
                <a:cubicBezTo>
                  <a:pt x="366584" y="914400"/>
                  <a:pt x="371463" y="898964"/>
                  <a:pt x="383060" y="889687"/>
                </a:cubicBezTo>
                <a:cubicBezTo>
                  <a:pt x="393231" y="881550"/>
                  <a:pt x="408480" y="883155"/>
                  <a:pt x="420130" y="877330"/>
                </a:cubicBezTo>
                <a:cubicBezTo>
                  <a:pt x="433413" y="870689"/>
                  <a:pt x="444843" y="860855"/>
                  <a:pt x="457200" y="852617"/>
                </a:cubicBezTo>
                <a:cubicBezTo>
                  <a:pt x="465438" y="840260"/>
                  <a:pt x="471413" y="826047"/>
                  <a:pt x="481914" y="815546"/>
                </a:cubicBezTo>
                <a:cubicBezTo>
                  <a:pt x="517324" y="780136"/>
                  <a:pt x="515856" y="798575"/>
                  <a:pt x="556054" y="778476"/>
                </a:cubicBezTo>
                <a:cubicBezTo>
                  <a:pt x="569337" y="771835"/>
                  <a:pt x="579841" y="760404"/>
                  <a:pt x="593124" y="753763"/>
                </a:cubicBezTo>
                <a:cubicBezTo>
                  <a:pt x="610851" y="744900"/>
                  <a:pt x="663785" y="733008"/>
                  <a:pt x="679622" y="729049"/>
                </a:cubicBezTo>
                <a:cubicBezTo>
                  <a:pt x="748835" y="736739"/>
                  <a:pt x="789661" y="738025"/>
                  <a:pt x="852616" y="753763"/>
                </a:cubicBezTo>
                <a:cubicBezTo>
                  <a:pt x="865252" y="756922"/>
                  <a:pt x="877330" y="762000"/>
                  <a:pt x="889687" y="766119"/>
                </a:cubicBezTo>
                <a:cubicBezTo>
                  <a:pt x="897925" y="778476"/>
                  <a:pt x="901806" y="795319"/>
                  <a:pt x="914400" y="803190"/>
                </a:cubicBezTo>
                <a:cubicBezTo>
                  <a:pt x="936491" y="816997"/>
                  <a:pt x="988541" y="827903"/>
                  <a:pt x="988541" y="827903"/>
                </a:cubicBezTo>
                <a:cubicBezTo>
                  <a:pt x="1000898" y="836141"/>
                  <a:pt x="1016334" y="841020"/>
                  <a:pt x="1025611" y="852617"/>
                </a:cubicBezTo>
                <a:cubicBezTo>
                  <a:pt x="1033748" y="862788"/>
                  <a:pt x="1027369" y="882116"/>
                  <a:pt x="1037968" y="889687"/>
                </a:cubicBezTo>
                <a:cubicBezTo>
                  <a:pt x="1096886" y="931771"/>
                  <a:pt x="1306264" y="925821"/>
                  <a:pt x="1322173" y="926757"/>
                </a:cubicBezTo>
                <a:cubicBezTo>
                  <a:pt x="1379112" y="945737"/>
                  <a:pt x="1378440" y="957793"/>
                  <a:pt x="1346887" y="852617"/>
                </a:cubicBezTo>
                <a:cubicBezTo>
                  <a:pt x="1336590" y="818292"/>
                  <a:pt x="1311876" y="808682"/>
                  <a:pt x="1285103" y="790833"/>
                </a:cubicBezTo>
                <a:cubicBezTo>
                  <a:pt x="1255693" y="702603"/>
                  <a:pt x="1282064" y="731142"/>
                  <a:pt x="1223319" y="691979"/>
                </a:cubicBezTo>
                <a:cubicBezTo>
                  <a:pt x="1219200" y="679622"/>
                  <a:pt x="1218187" y="665746"/>
                  <a:pt x="1210962" y="654908"/>
                </a:cubicBezTo>
                <a:cubicBezTo>
                  <a:pt x="1191933" y="626365"/>
                  <a:pt x="1164176" y="611361"/>
                  <a:pt x="1136822" y="593125"/>
                </a:cubicBezTo>
                <a:cubicBezTo>
                  <a:pt x="1128584" y="580768"/>
                  <a:pt x="1118140" y="569625"/>
                  <a:pt x="1112108" y="556054"/>
                </a:cubicBezTo>
                <a:cubicBezTo>
                  <a:pt x="1101528" y="532249"/>
                  <a:pt x="1109070" y="496364"/>
                  <a:pt x="1087395" y="481914"/>
                </a:cubicBezTo>
                <a:lnTo>
                  <a:pt x="1050324" y="457200"/>
                </a:lnTo>
                <a:cubicBezTo>
                  <a:pt x="1011162" y="398457"/>
                  <a:pt x="1030305" y="434215"/>
                  <a:pt x="1000897" y="345990"/>
                </a:cubicBezTo>
                <a:cubicBezTo>
                  <a:pt x="1000895" y="345985"/>
                  <a:pt x="976188" y="271854"/>
                  <a:pt x="976184" y="271849"/>
                </a:cubicBezTo>
                <a:lnTo>
                  <a:pt x="951470" y="234779"/>
                </a:lnTo>
                <a:cubicBezTo>
                  <a:pt x="920413" y="141602"/>
                  <a:pt x="965919" y="252840"/>
                  <a:pt x="902043" y="172995"/>
                </a:cubicBezTo>
                <a:cubicBezTo>
                  <a:pt x="833828" y="87727"/>
                  <a:pt x="958861" y="182041"/>
                  <a:pt x="852616" y="111211"/>
                </a:cubicBezTo>
                <a:cubicBezTo>
                  <a:pt x="848497" y="98854"/>
                  <a:pt x="849470" y="83351"/>
                  <a:pt x="840260" y="74141"/>
                </a:cubicBezTo>
                <a:cubicBezTo>
                  <a:pt x="819257" y="53138"/>
                  <a:pt x="779403" y="-1852"/>
                  <a:pt x="766119" y="24714"/>
                </a:cubicBezTo>
                <a:lnTo>
                  <a:pt x="753762" y="49427"/>
                </a:lnTo>
              </a:path>
            </a:pathLst>
          </a:custGeom>
          <a:solidFill>
            <a:srgbClr val="632B9B">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061475" y="5618218"/>
            <a:ext cx="189048" cy="238885"/>
          </a:xfrm>
          <a:custGeom>
            <a:avLst/>
            <a:gdLst>
              <a:gd name="connsiteX0" fmla="*/ 64784 w 189048"/>
              <a:gd name="connsiteY0" fmla="*/ 4106 h 238885"/>
              <a:gd name="connsiteX1" fmla="*/ 3001 w 189048"/>
              <a:gd name="connsiteY1" fmla="*/ 53533 h 238885"/>
              <a:gd name="connsiteX2" fmla="*/ 52428 w 189048"/>
              <a:gd name="connsiteY2" fmla="*/ 115317 h 238885"/>
              <a:gd name="connsiteX3" fmla="*/ 101855 w 189048"/>
              <a:gd name="connsiteY3" fmla="*/ 189458 h 238885"/>
              <a:gd name="connsiteX4" fmla="*/ 126568 w 189048"/>
              <a:gd name="connsiteY4" fmla="*/ 226528 h 238885"/>
              <a:gd name="connsiteX5" fmla="*/ 163639 w 189048"/>
              <a:gd name="connsiteY5" fmla="*/ 238885 h 238885"/>
              <a:gd name="connsiteX6" fmla="*/ 188352 w 189048"/>
              <a:gd name="connsiteY6" fmla="*/ 201814 h 238885"/>
              <a:gd name="connsiteX7" fmla="*/ 138925 w 189048"/>
              <a:gd name="connsiteY7" fmla="*/ 140031 h 238885"/>
              <a:gd name="connsiteX8" fmla="*/ 101855 w 189048"/>
              <a:gd name="connsiteY8" fmla="*/ 65890 h 238885"/>
              <a:gd name="connsiteX9" fmla="*/ 52428 w 189048"/>
              <a:gd name="connsiteY9" fmla="*/ 4106 h 238885"/>
              <a:gd name="connsiteX10" fmla="*/ 64784 w 189048"/>
              <a:gd name="connsiteY10" fmla="*/ 4106 h 23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048" h="238885">
                <a:moveTo>
                  <a:pt x="64784" y="4106"/>
                </a:moveTo>
                <a:cubicBezTo>
                  <a:pt x="56546" y="12344"/>
                  <a:pt x="16086" y="30634"/>
                  <a:pt x="3001" y="53533"/>
                </a:cubicBezTo>
                <a:cubicBezTo>
                  <a:pt x="-13465" y="82349"/>
                  <a:pt x="42735" y="108855"/>
                  <a:pt x="52428" y="115317"/>
                </a:cubicBezTo>
                <a:lnTo>
                  <a:pt x="101855" y="189458"/>
                </a:lnTo>
                <a:cubicBezTo>
                  <a:pt x="110093" y="201815"/>
                  <a:pt x="112479" y="221832"/>
                  <a:pt x="126568" y="226528"/>
                </a:cubicBezTo>
                <a:lnTo>
                  <a:pt x="163639" y="238885"/>
                </a:lnTo>
                <a:cubicBezTo>
                  <a:pt x="171877" y="226528"/>
                  <a:pt x="185911" y="216463"/>
                  <a:pt x="188352" y="201814"/>
                </a:cubicBezTo>
                <a:cubicBezTo>
                  <a:pt x="194320" y="166003"/>
                  <a:pt x="160584" y="154470"/>
                  <a:pt x="138925" y="140031"/>
                </a:cubicBezTo>
                <a:cubicBezTo>
                  <a:pt x="107866" y="46854"/>
                  <a:pt x="149762" y="161703"/>
                  <a:pt x="101855" y="65890"/>
                </a:cubicBezTo>
                <a:cubicBezTo>
                  <a:pt x="78102" y="18385"/>
                  <a:pt x="107974" y="31879"/>
                  <a:pt x="52428" y="4106"/>
                </a:cubicBezTo>
                <a:cubicBezTo>
                  <a:pt x="48744" y="2264"/>
                  <a:pt x="73022" y="-4132"/>
                  <a:pt x="64784" y="4106"/>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438400" y="6172200"/>
            <a:ext cx="2438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Arial" pitchFamily="34" charset="0"/>
                <a:cs typeface="Arial" pitchFamily="34" charset="0"/>
              </a:rPr>
              <a:t>Wikimedia / Public Domain US  – 100 years old</a:t>
            </a:r>
          </a:p>
        </p:txBody>
      </p:sp>
    </p:spTree>
    <p:extLst>
      <p:ext uri="{BB962C8B-B14F-4D97-AF65-F5344CB8AC3E}">
        <p14:creationId xmlns:p14="http://schemas.microsoft.com/office/powerpoint/2010/main" val="1364431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99621"/>
            <a:ext cx="7848600" cy="5262979"/>
          </a:xfrm>
          <a:prstGeom prst="rect">
            <a:avLst/>
          </a:prstGeom>
        </p:spPr>
        <p:txBody>
          <a:bodyPr wrap="square">
            <a:spAutoFit/>
          </a:bodyPr>
          <a:lstStyle/>
          <a:p>
            <a:r>
              <a:rPr lang="en-US" sz="4800" baseline="30000" dirty="0">
                <a:latin typeface="Calibri" panose="020F0502020204030204" pitchFamily="34" charset="0"/>
              </a:rPr>
              <a:t>14 </a:t>
            </a:r>
            <a:r>
              <a:rPr lang="en-US" sz="4800" b="1" dirty="0">
                <a:solidFill>
                  <a:srgbClr val="FF0000"/>
                </a:solidFill>
                <a:latin typeface="Calibri" panose="020F0502020204030204" pitchFamily="34" charset="0"/>
              </a:rPr>
              <a:t>Then Death and Hades were cast into the lake of fire. This is the second death.</a:t>
            </a:r>
          </a:p>
          <a:p>
            <a:r>
              <a:rPr lang="en-US" sz="4800" b="1" dirty="0">
                <a:solidFill>
                  <a:srgbClr val="FF0000"/>
                </a:solidFill>
                <a:latin typeface="Calibri" panose="020F0502020204030204" pitchFamily="34" charset="0"/>
              </a:rPr>
              <a:t> </a:t>
            </a:r>
          </a:p>
          <a:p>
            <a:r>
              <a:rPr lang="en-US" sz="4800" b="1" baseline="30000" dirty="0">
                <a:solidFill>
                  <a:srgbClr val="FF0000"/>
                </a:solidFill>
                <a:latin typeface="Calibri" panose="020F0502020204030204" pitchFamily="34" charset="0"/>
              </a:rPr>
              <a:t>15 </a:t>
            </a:r>
            <a:r>
              <a:rPr lang="en-US" sz="4800" b="1" dirty="0">
                <a:solidFill>
                  <a:srgbClr val="FF0000"/>
                </a:solidFill>
                <a:latin typeface="Calibri" panose="020F0502020204030204" pitchFamily="34" charset="0"/>
              </a:rPr>
              <a:t>And anyone not found written in the Book of Life was cast into the lake of fire. </a:t>
            </a:r>
            <a:endParaRPr lang="en-US" sz="4800" dirty="0"/>
          </a:p>
        </p:txBody>
      </p:sp>
      <p:sp>
        <p:nvSpPr>
          <p:cNvPr id="3" name="TextBox 2"/>
          <p:cNvSpPr txBox="1"/>
          <p:nvPr/>
        </p:nvSpPr>
        <p:spPr>
          <a:xfrm>
            <a:off x="0" y="5638800"/>
            <a:ext cx="9144000" cy="707886"/>
          </a:xfrm>
          <a:prstGeom prst="rect">
            <a:avLst/>
          </a:prstGeom>
          <a:noFill/>
        </p:spPr>
        <p:txBody>
          <a:bodyPr wrap="square" rtlCol="0">
            <a:spAutoFit/>
          </a:bodyPr>
          <a:lstStyle/>
          <a:p>
            <a:pPr algn="ctr"/>
            <a:r>
              <a:rPr lang="en-US" sz="4000" dirty="0"/>
              <a:t>Will your name be found in the book?</a:t>
            </a:r>
          </a:p>
        </p:txBody>
      </p:sp>
    </p:spTree>
    <p:extLst>
      <p:ext uri="{BB962C8B-B14F-4D97-AF65-F5344CB8AC3E}">
        <p14:creationId xmlns:p14="http://schemas.microsoft.com/office/powerpoint/2010/main" val="4962126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146" name="Picture 2" descr="http://upload.wikimedia.org/wikipedia/commons/5/59/Gustave_Dore_Lazarus_and_the_Rich_Man.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7200" y="228600"/>
            <a:ext cx="4829175" cy="629602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Frame 2"/>
          <p:cNvSpPr/>
          <p:nvPr/>
        </p:nvSpPr>
        <p:spPr>
          <a:xfrm>
            <a:off x="0" y="0"/>
            <a:ext cx="9144000" cy="6858000"/>
          </a:xfrm>
          <a:prstGeom prst="frame">
            <a:avLst>
              <a:gd name="adj1" fmla="val 7130"/>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Rectangle 1"/>
          <p:cNvSpPr/>
          <p:nvPr/>
        </p:nvSpPr>
        <p:spPr>
          <a:xfrm>
            <a:off x="5562600" y="990600"/>
            <a:ext cx="2895600" cy="4770537"/>
          </a:xfrm>
          <a:prstGeom prst="rect">
            <a:avLst/>
          </a:prstGeom>
        </p:spPr>
        <p:txBody>
          <a:bodyPr wrap="square">
            <a:spAutoFit/>
          </a:bodyPr>
          <a:lstStyle/>
          <a:p>
            <a:pPr algn="just"/>
            <a:r>
              <a:rPr lang="en-US" sz="2800" b="1" dirty="0">
                <a:latin typeface="Calibri" panose="020F0502020204030204" pitchFamily="34" charset="0"/>
                <a:cs typeface="Calibri" panose="020F0502020204030204" pitchFamily="34" charset="0"/>
              </a:rPr>
              <a:t>Luke 16</a:t>
            </a:r>
          </a:p>
          <a:p>
            <a:pPr algn="just"/>
            <a:endParaRPr lang="en-US" sz="1200" dirty="0">
              <a:latin typeface="Times New Roman" pitchFamily="18" charset="0"/>
              <a:cs typeface="Times New Roman" pitchFamily="18" charset="0"/>
            </a:endParaRPr>
          </a:p>
          <a:p>
            <a:pPr algn="just"/>
            <a:r>
              <a:rPr lang="en-US" sz="2400" dirty="0">
                <a:latin typeface="Calibri" panose="020F0502020204030204" pitchFamily="34" charset="0"/>
                <a:cs typeface="Calibri" panose="020F0502020204030204" pitchFamily="34" charset="0"/>
              </a:rPr>
              <a:t>“</a:t>
            </a:r>
            <a:r>
              <a:rPr lang="en-US" sz="2400" baseline="30000" dirty="0">
                <a:latin typeface="Calibri" panose="020F0502020204030204" pitchFamily="34" charset="0"/>
                <a:cs typeface="Calibri" panose="020F0502020204030204" pitchFamily="34" charset="0"/>
              </a:rPr>
              <a:t>20</a:t>
            </a:r>
            <a:r>
              <a:rPr lang="en-US" sz="2400" dirty="0">
                <a:latin typeface="Calibri" panose="020F0502020204030204" pitchFamily="34" charset="0"/>
                <a:cs typeface="Calibri" panose="020F0502020204030204" pitchFamily="34" charset="0"/>
              </a:rPr>
              <a:t>And there was a certain beggar named Lazarus, which was laid at his gate, full of sores, </a:t>
            </a:r>
            <a:r>
              <a:rPr lang="en-US" sz="2400" baseline="30000" dirty="0">
                <a:latin typeface="Calibri" panose="020F0502020204030204" pitchFamily="34" charset="0"/>
                <a:cs typeface="Calibri" panose="020F0502020204030204" pitchFamily="34" charset="0"/>
              </a:rPr>
              <a:t>21</a:t>
            </a:r>
            <a:r>
              <a:rPr lang="en-US" sz="2400" dirty="0">
                <a:latin typeface="Calibri" panose="020F0502020204030204" pitchFamily="34" charset="0"/>
                <a:cs typeface="Calibri" panose="020F0502020204030204" pitchFamily="34" charset="0"/>
              </a:rPr>
              <a:t>And desiring to be fed with the crumbs which fell from the rich man’s table: moreover the dogs came and licked his sores.”</a:t>
            </a:r>
          </a:p>
        </p:txBody>
      </p:sp>
    </p:spTree>
    <p:extLst>
      <p:ext uri="{BB962C8B-B14F-4D97-AF65-F5344CB8AC3E}">
        <p14:creationId xmlns:p14="http://schemas.microsoft.com/office/powerpoint/2010/main" val="21334653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upload.wikimedia.org/wikipedia/commons/d/d9/Fra_Filippo_Lippi_-_Funeral_of_St_Jerome_%28detail%29_-_WGA1330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 b="72900" l="0" r="99345">
                        <a14:foregroundMark x1="2060" y1="54400" x2="38670" y2="40500"/>
                        <a14:foregroundMark x1="96442" y1="25100" x2="86423" y2="42300"/>
                        <a14:foregroundMark x1="97659" y1="29900" x2="96161" y2="53900"/>
                        <a14:foregroundMark x1="74345" y1="47100" x2="93165" y2="55600"/>
                        <a14:foregroundMark x1="92790" y1="50300" x2="98783" y2="56900"/>
                        <a14:foregroundMark x1="69007" y1="48900" x2="78464" y2="56300"/>
                        <a14:foregroundMark x1="76966" y1="39800" x2="49532" y2="57200"/>
                        <a14:foregroundMark x1="22378" y1="48200" x2="44476" y2="57800"/>
                        <a14:foregroundMark x1="21910" y1="48000" x2="16573" y2="57800"/>
                        <a14:foregroundMark x1="24906" y1="50700" x2="31835" y2="56700"/>
                        <a14:foregroundMark x1="18165" y1="50100" x2="6180" y2="57100"/>
                        <a14:foregroundMark x1="4213" y1="51200" x2="843" y2="57800"/>
                        <a14:foregroundMark x1="16011" y1="53300" x2="11049" y2="57100"/>
                        <a14:foregroundMark x1="85112" y1="20100" x2="94288" y2="31600"/>
                        <a14:foregroundMark x1="73127" y1="20100" x2="73502" y2="32900"/>
                        <a14:foregroundMark x1="24157" y1="23600" x2="38015" y2="37500"/>
                        <a14:foregroundMark x1="24906" y1="23600" x2="32022" y2="27900"/>
                        <a14:foregroundMark x1="23221" y1="55600" x2="39326" y2="66000"/>
                        <a14:foregroundMark x1="68446" y1="50500" x2="59457" y2="67600"/>
                        <a14:foregroundMark x1="77809" y1="52300" x2="92416" y2="69700"/>
                        <a14:foregroundMark x1="95412" y1="56900" x2="97940" y2="72900"/>
                        <a14:foregroundMark x1="76124" y1="53500" x2="66292" y2="64700"/>
                        <a14:foregroundMark x1="75468" y1="55800" x2="77341" y2="66800"/>
                        <a14:foregroundMark x1="77996" y1="58800" x2="81929" y2="68400"/>
                        <a14:foregroundMark x1="71629" y1="61300" x2="75000" y2="70200"/>
                        <a14:backgroundMark x1="24157" y1="22700" x2="51030" y2="1200"/>
                        <a14:backgroundMark x1="20037" y1="27200" x2="562" y2="11200"/>
                        <a14:backgroundMark x1="51498" y1="27900" x2="96910" y2="700"/>
                        <a14:backgroundMark x1="82584" y1="24000" x2="76592" y2="13900"/>
                        <a14:backgroundMark x1="94757" y1="17100" x2="97285" y2="3500"/>
                        <a14:backgroundMark x1="35487" y1="26500" x2="30524" y2="19500"/>
                        <a14:backgroundMark x1="75094" y1="19400" x2="76311" y2="16200"/>
                        <a14:backgroundMark x1="11704" y1="46700" x2="1217" y2="32000"/>
                      </a14:backgroundRemoval>
                    </a14:imgEffect>
                    <a14:imgEffect>
                      <a14:sharpenSoften amount="25000"/>
                    </a14:imgEffect>
                  </a14:imgLayer>
                </a14:imgProps>
              </a:ext>
              <a:ext uri="{28A0092B-C50C-407E-A947-70E740481C1C}">
                <a14:useLocalDpi xmlns:a14="http://schemas.microsoft.com/office/drawing/2010/main" val="0"/>
              </a:ext>
            </a:extLst>
          </a:blip>
          <a:srcRect t="15629" b="41487"/>
          <a:stretch/>
        </p:blipFill>
        <p:spPr bwMode="auto">
          <a:xfrm>
            <a:off x="457200" y="3573162"/>
            <a:ext cx="8327292" cy="2980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9507" y="381000"/>
            <a:ext cx="8555893" cy="685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07" y="457200"/>
            <a:ext cx="8424985" cy="23622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ame 5"/>
          <p:cNvSpPr/>
          <p:nvPr/>
        </p:nvSpPr>
        <p:spPr>
          <a:xfrm>
            <a:off x="0" y="0"/>
            <a:ext cx="9144000" cy="6858000"/>
          </a:xfrm>
          <a:prstGeom prst="frame">
            <a:avLst>
              <a:gd name="adj1" fmla="val 7130"/>
            </a:avLst>
          </a:prstGeom>
          <a:blipFill>
            <a:blip r:embed="rId5"/>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9" name="Rectangle 8"/>
          <p:cNvSpPr/>
          <p:nvPr/>
        </p:nvSpPr>
        <p:spPr>
          <a:xfrm>
            <a:off x="685800" y="2685871"/>
            <a:ext cx="7848600" cy="1200329"/>
          </a:xfrm>
          <a:prstGeom prst="rect">
            <a:avLst/>
          </a:prstGeom>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22</a:t>
            </a:r>
            <a:r>
              <a:rPr lang="en-US" sz="2000" dirty="0">
                <a:latin typeface="Times New Roman" pitchFamily="18" charset="0"/>
                <a:cs typeface="Times New Roman" pitchFamily="18" charset="0"/>
              </a:rPr>
              <a:t>And it came to pass, that the beggar died, and was carried by the angels into Abraham’s bosom: the rich man also died, and was buried; </a:t>
            </a:r>
          </a:p>
        </p:txBody>
      </p:sp>
      <p:sp>
        <p:nvSpPr>
          <p:cNvPr id="3" name="Freeform 2"/>
          <p:cNvSpPr/>
          <p:nvPr/>
        </p:nvSpPr>
        <p:spPr>
          <a:xfrm>
            <a:off x="2619632" y="4102443"/>
            <a:ext cx="284206" cy="75353"/>
          </a:xfrm>
          <a:custGeom>
            <a:avLst/>
            <a:gdLst>
              <a:gd name="connsiteX0" fmla="*/ 0 w 284206"/>
              <a:gd name="connsiteY0" fmla="*/ 0 h 75353"/>
              <a:gd name="connsiteX1" fmla="*/ 135925 w 284206"/>
              <a:gd name="connsiteY1" fmla="*/ 37071 h 75353"/>
              <a:gd name="connsiteX2" fmla="*/ 210065 w 284206"/>
              <a:gd name="connsiteY2" fmla="*/ 74141 h 75353"/>
              <a:gd name="connsiteX3" fmla="*/ 284206 w 284206"/>
              <a:gd name="connsiteY3" fmla="*/ 74141 h 75353"/>
            </a:gdLst>
            <a:ahLst/>
            <a:cxnLst>
              <a:cxn ang="0">
                <a:pos x="connsiteX0" y="connsiteY0"/>
              </a:cxn>
              <a:cxn ang="0">
                <a:pos x="connsiteX1" y="connsiteY1"/>
              </a:cxn>
              <a:cxn ang="0">
                <a:pos x="connsiteX2" y="connsiteY2"/>
              </a:cxn>
              <a:cxn ang="0">
                <a:pos x="connsiteX3" y="connsiteY3"/>
              </a:cxn>
            </a:cxnLst>
            <a:rect l="l" t="t" r="r" b="b"/>
            <a:pathLst>
              <a:path w="284206" h="75353">
                <a:moveTo>
                  <a:pt x="0" y="0"/>
                </a:moveTo>
                <a:cubicBezTo>
                  <a:pt x="33159" y="6632"/>
                  <a:pt x="109048" y="19153"/>
                  <a:pt x="135925" y="37071"/>
                </a:cubicBezTo>
                <a:cubicBezTo>
                  <a:pt x="160500" y="53454"/>
                  <a:pt x="179371" y="70730"/>
                  <a:pt x="210065" y="74141"/>
                </a:cubicBezTo>
                <a:cubicBezTo>
                  <a:pt x="234628" y="76870"/>
                  <a:pt x="259492" y="74141"/>
                  <a:pt x="284206" y="74141"/>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2644346" y="4077730"/>
            <a:ext cx="210065" cy="86941"/>
          </a:xfrm>
          <a:custGeom>
            <a:avLst/>
            <a:gdLst>
              <a:gd name="connsiteX0" fmla="*/ 0 w 210065"/>
              <a:gd name="connsiteY0" fmla="*/ 0 h 86941"/>
              <a:gd name="connsiteX1" fmla="*/ 61784 w 210065"/>
              <a:gd name="connsiteY1" fmla="*/ 12356 h 86941"/>
              <a:gd name="connsiteX2" fmla="*/ 135924 w 210065"/>
              <a:gd name="connsiteY2" fmla="*/ 37070 h 86941"/>
              <a:gd name="connsiteX3" fmla="*/ 197708 w 210065"/>
              <a:gd name="connsiteY3" fmla="*/ 86497 h 86941"/>
              <a:gd name="connsiteX4" fmla="*/ 210065 w 210065"/>
              <a:gd name="connsiteY4" fmla="*/ 86497 h 86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65" h="86941">
                <a:moveTo>
                  <a:pt x="0" y="0"/>
                </a:moveTo>
                <a:cubicBezTo>
                  <a:pt x="20595" y="4119"/>
                  <a:pt x="41522" y="6830"/>
                  <a:pt x="61784" y="12356"/>
                </a:cubicBezTo>
                <a:cubicBezTo>
                  <a:pt x="86916" y="19210"/>
                  <a:pt x="135924" y="37070"/>
                  <a:pt x="135924" y="37070"/>
                </a:cubicBezTo>
                <a:cubicBezTo>
                  <a:pt x="163974" y="79144"/>
                  <a:pt x="149960" y="74560"/>
                  <a:pt x="197708" y="86497"/>
                </a:cubicBezTo>
                <a:cubicBezTo>
                  <a:pt x="201704" y="87496"/>
                  <a:pt x="205946" y="86497"/>
                  <a:pt x="210065" y="8649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2656703" y="4053016"/>
            <a:ext cx="210065" cy="74141"/>
          </a:xfrm>
          <a:custGeom>
            <a:avLst/>
            <a:gdLst>
              <a:gd name="connsiteX0" fmla="*/ 0 w 210065"/>
              <a:gd name="connsiteY0" fmla="*/ 0 h 74141"/>
              <a:gd name="connsiteX1" fmla="*/ 61783 w 210065"/>
              <a:gd name="connsiteY1" fmla="*/ 37070 h 74141"/>
              <a:gd name="connsiteX2" fmla="*/ 98854 w 210065"/>
              <a:gd name="connsiteY2" fmla="*/ 61784 h 74141"/>
              <a:gd name="connsiteX3" fmla="*/ 135924 w 210065"/>
              <a:gd name="connsiteY3" fmla="*/ 74141 h 74141"/>
              <a:gd name="connsiteX4" fmla="*/ 210065 w 210065"/>
              <a:gd name="connsiteY4" fmla="*/ 61784 h 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65" h="74141">
                <a:moveTo>
                  <a:pt x="0" y="0"/>
                </a:moveTo>
                <a:cubicBezTo>
                  <a:pt x="20594" y="12357"/>
                  <a:pt x="41417" y="24341"/>
                  <a:pt x="61783" y="37070"/>
                </a:cubicBezTo>
                <a:cubicBezTo>
                  <a:pt x="74377" y="44941"/>
                  <a:pt x="85571" y="55142"/>
                  <a:pt x="98854" y="61784"/>
                </a:cubicBezTo>
                <a:cubicBezTo>
                  <a:pt x="110504" y="67609"/>
                  <a:pt x="123567" y="70022"/>
                  <a:pt x="135924" y="74141"/>
                </a:cubicBezTo>
                <a:lnTo>
                  <a:pt x="210065" y="61784"/>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867400" y="6248400"/>
            <a:ext cx="33528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itchFamily="34" charset="0"/>
                <a:cs typeface="Arial" pitchFamily="34" charset="0"/>
              </a:rPr>
              <a:t>Wikimedia / Public Domain US  – 100 years old</a:t>
            </a:r>
          </a:p>
        </p:txBody>
      </p:sp>
    </p:spTree>
    <p:extLst>
      <p:ext uri="{BB962C8B-B14F-4D97-AF65-F5344CB8AC3E}">
        <p14:creationId xmlns:p14="http://schemas.microsoft.com/office/powerpoint/2010/main" val="21484468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l="28704" t="19048" b="6436"/>
          <a:stretch/>
        </p:blipFill>
        <p:spPr bwMode="auto">
          <a:xfrm>
            <a:off x="457200" y="464652"/>
            <a:ext cx="8234363" cy="3934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Frame 3"/>
          <p:cNvSpPr/>
          <p:nvPr/>
        </p:nvSpPr>
        <p:spPr>
          <a:xfrm>
            <a:off x="0" y="0"/>
            <a:ext cx="9144000" cy="6858000"/>
          </a:xfrm>
          <a:prstGeom prst="frame">
            <a:avLst>
              <a:gd name="adj1" fmla="val 7130"/>
            </a:avLst>
          </a:prstGeom>
          <a:blipFill>
            <a:blip r:embed="rId4"/>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 name="Rectangle 5"/>
          <p:cNvSpPr/>
          <p:nvPr/>
        </p:nvSpPr>
        <p:spPr>
          <a:xfrm>
            <a:off x="685800" y="4495800"/>
            <a:ext cx="7848600" cy="1815882"/>
          </a:xfrm>
          <a:prstGeom prst="rect">
            <a:avLst/>
          </a:prstGeom>
        </p:spPr>
        <p:txBody>
          <a:bodyPr wrap="square">
            <a:spAutoFit/>
          </a:bodyPr>
          <a:lstStyle/>
          <a:p>
            <a:pPr algn="just"/>
            <a:r>
              <a:rPr lang="en-US" sz="2800" dirty="0">
                <a:latin typeface="Times New Roman" pitchFamily="18" charset="0"/>
                <a:cs typeface="Times New Roman" pitchFamily="18" charset="0"/>
              </a:rPr>
              <a:t>Luke 16</a:t>
            </a:r>
          </a:p>
          <a:p>
            <a:pPr algn="just"/>
            <a:r>
              <a:rPr lang="en-US" sz="2800" dirty="0">
                <a:latin typeface="Times New Roman" pitchFamily="18" charset="0"/>
                <a:cs typeface="Times New Roman" pitchFamily="18" charset="0"/>
              </a:rPr>
              <a:t>“</a:t>
            </a:r>
            <a:r>
              <a:rPr lang="en-US" sz="2800" baseline="30000" dirty="0">
                <a:latin typeface="Times New Roman" pitchFamily="18" charset="0"/>
                <a:cs typeface="Times New Roman" pitchFamily="18" charset="0"/>
              </a:rPr>
              <a:t>23</a:t>
            </a:r>
            <a:r>
              <a:rPr lang="en-US" sz="2800" dirty="0">
                <a:latin typeface="Times New Roman" pitchFamily="18" charset="0"/>
                <a:cs typeface="Times New Roman" pitchFamily="18" charset="0"/>
              </a:rPr>
              <a:t>And in Hades he lift up his eyes, being in torments, and seeth Abraham afar off, and Lazarus in his bosom.”</a:t>
            </a:r>
          </a:p>
        </p:txBody>
      </p:sp>
      <p:sp>
        <p:nvSpPr>
          <p:cNvPr id="2" name="Freeform 1"/>
          <p:cNvSpPr/>
          <p:nvPr/>
        </p:nvSpPr>
        <p:spPr>
          <a:xfrm>
            <a:off x="1050324" y="960760"/>
            <a:ext cx="1075038" cy="1300526"/>
          </a:xfrm>
          <a:custGeom>
            <a:avLst/>
            <a:gdLst>
              <a:gd name="connsiteX0" fmla="*/ 766119 w 1075038"/>
              <a:gd name="connsiteY0" fmla="*/ 3067 h 1300526"/>
              <a:gd name="connsiteX1" fmla="*/ 704335 w 1075038"/>
              <a:gd name="connsiteY1" fmla="*/ 15424 h 1300526"/>
              <a:gd name="connsiteX2" fmla="*/ 407773 w 1075038"/>
              <a:gd name="connsiteY2" fmla="*/ 40137 h 1300526"/>
              <a:gd name="connsiteX3" fmla="*/ 370703 w 1075038"/>
              <a:gd name="connsiteY3" fmla="*/ 64851 h 1300526"/>
              <a:gd name="connsiteX4" fmla="*/ 296562 w 1075038"/>
              <a:gd name="connsiteY4" fmla="*/ 101921 h 1300526"/>
              <a:gd name="connsiteX5" fmla="*/ 271849 w 1075038"/>
              <a:gd name="connsiteY5" fmla="*/ 138991 h 1300526"/>
              <a:gd name="connsiteX6" fmla="*/ 234779 w 1075038"/>
              <a:gd name="connsiteY6" fmla="*/ 151348 h 1300526"/>
              <a:gd name="connsiteX7" fmla="*/ 197708 w 1075038"/>
              <a:gd name="connsiteY7" fmla="*/ 188418 h 1300526"/>
              <a:gd name="connsiteX8" fmla="*/ 135925 w 1075038"/>
              <a:gd name="connsiteY8" fmla="*/ 299629 h 1300526"/>
              <a:gd name="connsiteX9" fmla="*/ 98854 w 1075038"/>
              <a:gd name="connsiteY9" fmla="*/ 373770 h 1300526"/>
              <a:gd name="connsiteX10" fmla="*/ 86498 w 1075038"/>
              <a:gd name="connsiteY10" fmla="*/ 410840 h 1300526"/>
              <a:gd name="connsiteX11" fmla="*/ 49427 w 1075038"/>
              <a:gd name="connsiteY11" fmla="*/ 435554 h 1300526"/>
              <a:gd name="connsiteX12" fmla="*/ 12357 w 1075038"/>
              <a:gd name="connsiteY12" fmla="*/ 546764 h 1300526"/>
              <a:gd name="connsiteX13" fmla="*/ 0 w 1075038"/>
              <a:gd name="connsiteY13" fmla="*/ 583835 h 1300526"/>
              <a:gd name="connsiteX14" fmla="*/ 12357 w 1075038"/>
              <a:gd name="connsiteY14" fmla="*/ 830970 h 1300526"/>
              <a:gd name="connsiteX15" fmla="*/ 49427 w 1075038"/>
              <a:gd name="connsiteY15" fmla="*/ 1041035 h 1300526"/>
              <a:gd name="connsiteX16" fmla="*/ 86498 w 1075038"/>
              <a:gd name="connsiteY16" fmla="*/ 1115175 h 1300526"/>
              <a:gd name="connsiteX17" fmla="*/ 197708 w 1075038"/>
              <a:gd name="connsiteY17" fmla="*/ 1152245 h 1300526"/>
              <a:gd name="connsiteX18" fmla="*/ 271849 w 1075038"/>
              <a:gd name="connsiteY18" fmla="*/ 1189316 h 1300526"/>
              <a:gd name="connsiteX19" fmla="*/ 308919 w 1075038"/>
              <a:gd name="connsiteY19" fmla="*/ 1201672 h 1300526"/>
              <a:gd name="connsiteX20" fmla="*/ 370703 w 1075038"/>
              <a:gd name="connsiteY20" fmla="*/ 1189316 h 1300526"/>
              <a:gd name="connsiteX21" fmla="*/ 457200 w 1075038"/>
              <a:gd name="connsiteY21" fmla="*/ 1226386 h 1300526"/>
              <a:gd name="connsiteX22" fmla="*/ 506627 w 1075038"/>
              <a:gd name="connsiteY22" fmla="*/ 1238743 h 1300526"/>
              <a:gd name="connsiteX23" fmla="*/ 543698 w 1075038"/>
              <a:gd name="connsiteY23" fmla="*/ 1251099 h 1300526"/>
              <a:gd name="connsiteX24" fmla="*/ 580768 w 1075038"/>
              <a:gd name="connsiteY24" fmla="*/ 1275813 h 1300526"/>
              <a:gd name="connsiteX25" fmla="*/ 654908 w 1075038"/>
              <a:gd name="connsiteY25" fmla="*/ 1300526 h 1300526"/>
              <a:gd name="connsiteX26" fmla="*/ 790833 w 1075038"/>
              <a:gd name="connsiteY26" fmla="*/ 1263456 h 1300526"/>
              <a:gd name="connsiteX27" fmla="*/ 827903 w 1075038"/>
              <a:gd name="connsiteY27" fmla="*/ 1251099 h 1300526"/>
              <a:gd name="connsiteX28" fmla="*/ 864973 w 1075038"/>
              <a:gd name="connsiteY28" fmla="*/ 1226386 h 1300526"/>
              <a:gd name="connsiteX29" fmla="*/ 976184 w 1075038"/>
              <a:gd name="connsiteY29" fmla="*/ 1176959 h 1300526"/>
              <a:gd name="connsiteX30" fmla="*/ 1013254 w 1075038"/>
              <a:gd name="connsiteY30" fmla="*/ 1139889 h 1300526"/>
              <a:gd name="connsiteX31" fmla="*/ 1025611 w 1075038"/>
              <a:gd name="connsiteY31" fmla="*/ 1102818 h 1300526"/>
              <a:gd name="connsiteX32" fmla="*/ 1050325 w 1075038"/>
              <a:gd name="connsiteY32" fmla="*/ 1065748 h 1300526"/>
              <a:gd name="connsiteX33" fmla="*/ 1062681 w 1075038"/>
              <a:gd name="connsiteY33" fmla="*/ 1016321 h 1300526"/>
              <a:gd name="connsiteX34" fmla="*/ 1075038 w 1075038"/>
              <a:gd name="connsiteY34" fmla="*/ 979251 h 1300526"/>
              <a:gd name="connsiteX35" fmla="*/ 1062681 w 1075038"/>
              <a:gd name="connsiteY35" fmla="*/ 905110 h 1300526"/>
              <a:gd name="connsiteX36" fmla="*/ 1025611 w 1075038"/>
              <a:gd name="connsiteY36" fmla="*/ 917467 h 1300526"/>
              <a:gd name="connsiteX37" fmla="*/ 1000898 w 1075038"/>
              <a:gd name="connsiteY37" fmla="*/ 954537 h 1300526"/>
              <a:gd name="connsiteX38" fmla="*/ 963827 w 1075038"/>
              <a:gd name="connsiteY38" fmla="*/ 991608 h 1300526"/>
              <a:gd name="connsiteX39" fmla="*/ 889687 w 1075038"/>
              <a:gd name="connsiteY39" fmla="*/ 1016321 h 1300526"/>
              <a:gd name="connsiteX40" fmla="*/ 852617 w 1075038"/>
              <a:gd name="connsiteY40" fmla="*/ 1028678 h 1300526"/>
              <a:gd name="connsiteX41" fmla="*/ 741406 w 1075038"/>
              <a:gd name="connsiteY41" fmla="*/ 1065748 h 1300526"/>
              <a:gd name="connsiteX42" fmla="*/ 704335 w 1075038"/>
              <a:gd name="connsiteY42" fmla="*/ 1078105 h 1300526"/>
              <a:gd name="connsiteX43" fmla="*/ 494271 w 1075038"/>
              <a:gd name="connsiteY43" fmla="*/ 1053391 h 1300526"/>
              <a:gd name="connsiteX44" fmla="*/ 457200 w 1075038"/>
              <a:gd name="connsiteY44" fmla="*/ 1028678 h 1300526"/>
              <a:gd name="connsiteX45" fmla="*/ 432487 w 1075038"/>
              <a:gd name="connsiteY45" fmla="*/ 991608 h 1300526"/>
              <a:gd name="connsiteX46" fmla="*/ 481914 w 1075038"/>
              <a:gd name="connsiteY46" fmla="*/ 929824 h 1300526"/>
              <a:gd name="connsiteX47" fmla="*/ 741406 w 1075038"/>
              <a:gd name="connsiteY47" fmla="*/ 917467 h 1300526"/>
              <a:gd name="connsiteX48" fmla="*/ 469557 w 1075038"/>
              <a:gd name="connsiteY48" fmla="*/ 868040 h 1300526"/>
              <a:gd name="connsiteX49" fmla="*/ 432487 w 1075038"/>
              <a:gd name="connsiteY49" fmla="*/ 830970 h 1300526"/>
              <a:gd name="connsiteX50" fmla="*/ 432487 w 1075038"/>
              <a:gd name="connsiteY50" fmla="*/ 732116 h 1300526"/>
              <a:gd name="connsiteX51" fmla="*/ 469557 w 1075038"/>
              <a:gd name="connsiteY51" fmla="*/ 707402 h 1300526"/>
              <a:gd name="connsiteX52" fmla="*/ 494271 w 1075038"/>
              <a:gd name="connsiteY52" fmla="*/ 670332 h 1300526"/>
              <a:gd name="connsiteX53" fmla="*/ 407773 w 1075038"/>
              <a:gd name="connsiteY53" fmla="*/ 633262 h 1300526"/>
              <a:gd name="connsiteX54" fmla="*/ 370703 w 1075038"/>
              <a:gd name="connsiteY54" fmla="*/ 645618 h 1300526"/>
              <a:gd name="connsiteX55" fmla="*/ 345990 w 1075038"/>
              <a:gd name="connsiteY55" fmla="*/ 571478 h 1300526"/>
              <a:gd name="connsiteX56" fmla="*/ 333633 w 1075038"/>
              <a:gd name="connsiteY56" fmla="*/ 534408 h 1300526"/>
              <a:gd name="connsiteX57" fmla="*/ 345990 w 1075038"/>
              <a:gd name="connsiteY57" fmla="*/ 472624 h 1300526"/>
              <a:gd name="connsiteX58" fmla="*/ 420130 w 1075038"/>
              <a:gd name="connsiteY58" fmla="*/ 435554 h 1300526"/>
              <a:gd name="connsiteX59" fmla="*/ 864973 w 1075038"/>
              <a:gd name="connsiteY59" fmla="*/ 423197 h 1300526"/>
              <a:gd name="connsiteX60" fmla="*/ 939114 w 1075038"/>
              <a:gd name="connsiteY60" fmla="*/ 373770 h 1300526"/>
              <a:gd name="connsiteX61" fmla="*/ 914400 w 1075038"/>
              <a:gd name="connsiteY61" fmla="*/ 336699 h 1300526"/>
              <a:gd name="connsiteX62" fmla="*/ 877330 w 1075038"/>
              <a:gd name="connsiteY62" fmla="*/ 324343 h 1300526"/>
              <a:gd name="connsiteX63" fmla="*/ 617838 w 1075038"/>
              <a:gd name="connsiteY63" fmla="*/ 311986 h 1300526"/>
              <a:gd name="connsiteX64" fmla="*/ 605481 w 1075038"/>
              <a:gd name="connsiteY64" fmla="*/ 274916 h 1300526"/>
              <a:gd name="connsiteX65" fmla="*/ 642552 w 1075038"/>
              <a:gd name="connsiteY65" fmla="*/ 262559 h 1300526"/>
              <a:gd name="connsiteX66" fmla="*/ 716692 w 1075038"/>
              <a:gd name="connsiteY66" fmla="*/ 213132 h 1300526"/>
              <a:gd name="connsiteX67" fmla="*/ 753762 w 1075038"/>
              <a:gd name="connsiteY67" fmla="*/ 188418 h 1300526"/>
              <a:gd name="connsiteX68" fmla="*/ 741406 w 1075038"/>
              <a:gd name="connsiteY68" fmla="*/ 151348 h 1300526"/>
              <a:gd name="connsiteX69" fmla="*/ 642552 w 1075038"/>
              <a:gd name="connsiteY69" fmla="*/ 176062 h 1300526"/>
              <a:gd name="connsiteX70" fmla="*/ 518984 w 1075038"/>
              <a:gd name="connsiteY70" fmla="*/ 163705 h 1300526"/>
              <a:gd name="connsiteX71" fmla="*/ 531341 w 1075038"/>
              <a:gd name="connsiteY71" fmla="*/ 126635 h 1300526"/>
              <a:gd name="connsiteX72" fmla="*/ 568411 w 1075038"/>
              <a:gd name="connsiteY72" fmla="*/ 114278 h 1300526"/>
              <a:gd name="connsiteX73" fmla="*/ 642552 w 1075038"/>
              <a:gd name="connsiteY73" fmla="*/ 64851 h 1300526"/>
              <a:gd name="connsiteX74" fmla="*/ 716692 w 1075038"/>
              <a:gd name="connsiteY74" fmla="*/ 40137 h 1300526"/>
              <a:gd name="connsiteX75" fmla="*/ 729049 w 1075038"/>
              <a:gd name="connsiteY75" fmla="*/ 3067 h 1300526"/>
              <a:gd name="connsiteX76" fmla="*/ 506627 w 1075038"/>
              <a:gd name="connsiteY76" fmla="*/ 27781 h 1300526"/>
              <a:gd name="connsiteX77" fmla="*/ 469557 w 1075038"/>
              <a:gd name="connsiteY77" fmla="*/ 40137 h 1300526"/>
              <a:gd name="connsiteX78" fmla="*/ 432487 w 1075038"/>
              <a:gd name="connsiteY78" fmla="*/ 64851 h 13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75038" h="1300526">
                <a:moveTo>
                  <a:pt x="766119" y="3067"/>
                </a:moveTo>
                <a:cubicBezTo>
                  <a:pt x="745524" y="7186"/>
                  <a:pt x="725276" y="13813"/>
                  <a:pt x="704335" y="15424"/>
                </a:cubicBezTo>
                <a:cubicBezTo>
                  <a:pt x="400686" y="38782"/>
                  <a:pt x="531681" y="-1162"/>
                  <a:pt x="407773" y="40137"/>
                </a:cubicBezTo>
                <a:cubicBezTo>
                  <a:pt x="395416" y="48375"/>
                  <a:pt x="383986" y="58209"/>
                  <a:pt x="370703" y="64851"/>
                </a:cubicBezTo>
                <a:cubicBezTo>
                  <a:pt x="268371" y="116018"/>
                  <a:pt x="402817" y="31087"/>
                  <a:pt x="296562" y="101921"/>
                </a:cubicBezTo>
                <a:cubicBezTo>
                  <a:pt x="288324" y="114278"/>
                  <a:pt x="283445" y="129714"/>
                  <a:pt x="271849" y="138991"/>
                </a:cubicBezTo>
                <a:cubicBezTo>
                  <a:pt x="261678" y="147128"/>
                  <a:pt x="245617" y="144123"/>
                  <a:pt x="234779" y="151348"/>
                </a:cubicBezTo>
                <a:cubicBezTo>
                  <a:pt x="220239" y="161041"/>
                  <a:pt x="210065" y="176061"/>
                  <a:pt x="197708" y="188418"/>
                </a:cubicBezTo>
                <a:cubicBezTo>
                  <a:pt x="167469" y="279137"/>
                  <a:pt x="191415" y="244139"/>
                  <a:pt x="135925" y="299629"/>
                </a:cubicBezTo>
                <a:cubicBezTo>
                  <a:pt x="104863" y="392811"/>
                  <a:pt x="146765" y="277946"/>
                  <a:pt x="98854" y="373770"/>
                </a:cubicBezTo>
                <a:cubicBezTo>
                  <a:pt x="93029" y="385420"/>
                  <a:pt x="94635" y="400669"/>
                  <a:pt x="86498" y="410840"/>
                </a:cubicBezTo>
                <a:cubicBezTo>
                  <a:pt x="77221" y="422437"/>
                  <a:pt x="61784" y="427316"/>
                  <a:pt x="49427" y="435554"/>
                </a:cubicBezTo>
                <a:lnTo>
                  <a:pt x="12357" y="546764"/>
                </a:lnTo>
                <a:lnTo>
                  <a:pt x="0" y="583835"/>
                </a:lnTo>
                <a:cubicBezTo>
                  <a:pt x="4119" y="666213"/>
                  <a:pt x="6682" y="748684"/>
                  <a:pt x="12357" y="830970"/>
                </a:cubicBezTo>
                <a:cubicBezTo>
                  <a:pt x="17537" y="906078"/>
                  <a:pt x="25619" y="969614"/>
                  <a:pt x="49427" y="1041035"/>
                </a:cubicBezTo>
                <a:cubicBezTo>
                  <a:pt x="59478" y="1071186"/>
                  <a:pt x="62543" y="1091220"/>
                  <a:pt x="86498" y="1115175"/>
                </a:cubicBezTo>
                <a:cubicBezTo>
                  <a:pt x="121249" y="1149926"/>
                  <a:pt x="147999" y="1143961"/>
                  <a:pt x="197708" y="1152245"/>
                </a:cubicBezTo>
                <a:cubicBezTo>
                  <a:pt x="290891" y="1183306"/>
                  <a:pt x="176028" y="1141406"/>
                  <a:pt x="271849" y="1189316"/>
                </a:cubicBezTo>
                <a:cubicBezTo>
                  <a:pt x="283499" y="1195141"/>
                  <a:pt x="296562" y="1197553"/>
                  <a:pt x="308919" y="1201672"/>
                </a:cubicBezTo>
                <a:cubicBezTo>
                  <a:pt x="329514" y="1197553"/>
                  <a:pt x="349701" y="1189316"/>
                  <a:pt x="370703" y="1189316"/>
                </a:cubicBezTo>
                <a:cubicBezTo>
                  <a:pt x="429832" y="1189316"/>
                  <a:pt x="410115" y="1206206"/>
                  <a:pt x="457200" y="1226386"/>
                </a:cubicBezTo>
                <a:cubicBezTo>
                  <a:pt x="472810" y="1233076"/>
                  <a:pt x="490298" y="1234078"/>
                  <a:pt x="506627" y="1238743"/>
                </a:cubicBezTo>
                <a:cubicBezTo>
                  <a:pt x="519151" y="1242321"/>
                  <a:pt x="531341" y="1246980"/>
                  <a:pt x="543698" y="1251099"/>
                </a:cubicBezTo>
                <a:cubicBezTo>
                  <a:pt x="556055" y="1259337"/>
                  <a:pt x="567197" y="1269781"/>
                  <a:pt x="580768" y="1275813"/>
                </a:cubicBezTo>
                <a:cubicBezTo>
                  <a:pt x="604573" y="1286393"/>
                  <a:pt x="654908" y="1300526"/>
                  <a:pt x="654908" y="1300526"/>
                </a:cubicBezTo>
                <a:cubicBezTo>
                  <a:pt x="742236" y="1283062"/>
                  <a:pt x="696768" y="1294811"/>
                  <a:pt x="790833" y="1263456"/>
                </a:cubicBezTo>
                <a:cubicBezTo>
                  <a:pt x="803190" y="1259337"/>
                  <a:pt x="817065" y="1258324"/>
                  <a:pt x="827903" y="1251099"/>
                </a:cubicBezTo>
                <a:cubicBezTo>
                  <a:pt x="840260" y="1242861"/>
                  <a:pt x="851402" y="1232417"/>
                  <a:pt x="864973" y="1226386"/>
                </a:cubicBezTo>
                <a:cubicBezTo>
                  <a:pt x="934245" y="1195599"/>
                  <a:pt x="928246" y="1216907"/>
                  <a:pt x="976184" y="1176959"/>
                </a:cubicBezTo>
                <a:cubicBezTo>
                  <a:pt x="989609" y="1165772"/>
                  <a:pt x="1000897" y="1152246"/>
                  <a:pt x="1013254" y="1139889"/>
                </a:cubicBezTo>
                <a:cubicBezTo>
                  <a:pt x="1017373" y="1127532"/>
                  <a:pt x="1019786" y="1114468"/>
                  <a:pt x="1025611" y="1102818"/>
                </a:cubicBezTo>
                <a:cubicBezTo>
                  <a:pt x="1032253" y="1089535"/>
                  <a:pt x="1044475" y="1079398"/>
                  <a:pt x="1050325" y="1065748"/>
                </a:cubicBezTo>
                <a:cubicBezTo>
                  <a:pt x="1057015" y="1050138"/>
                  <a:pt x="1058016" y="1032650"/>
                  <a:pt x="1062681" y="1016321"/>
                </a:cubicBezTo>
                <a:cubicBezTo>
                  <a:pt x="1066259" y="1003797"/>
                  <a:pt x="1070919" y="991608"/>
                  <a:pt x="1075038" y="979251"/>
                </a:cubicBezTo>
                <a:cubicBezTo>
                  <a:pt x="1070919" y="954537"/>
                  <a:pt x="1078332" y="924674"/>
                  <a:pt x="1062681" y="905110"/>
                </a:cubicBezTo>
                <a:cubicBezTo>
                  <a:pt x="1054544" y="894939"/>
                  <a:pt x="1035782" y="909330"/>
                  <a:pt x="1025611" y="917467"/>
                </a:cubicBezTo>
                <a:cubicBezTo>
                  <a:pt x="1014015" y="926744"/>
                  <a:pt x="1010405" y="943128"/>
                  <a:pt x="1000898" y="954537"/>
                </a:cubicBezTo>
                <a:cubicBezTo>
                  <a:pt x="989711" y="967962"/>
                  <a:pt x="979103" y="983121"/>
                  <a:pt x="963827" y="991608"/>
                </a:cubicBezTo>
                <a:cubicBezTo>
                  <a:pt x="941055" y="1004259"/>
                  <a:pt x="914400" y="1008083"/>
                  <a:pt x="889687" y="1016321"/>
                </a:cubicBezTo>
                <a:lnTo>
                  <a:pt x="852617" y="1028678"/>
                </a:lnTo>
                <a:lnTo>
                  <a:pt x="741406" y="1065748"/>
                </a:lnTo>
                <a:lnTo>
                  <a:pt x="704335" y="1078105"/>
                </a:lnTo>
                <a:cubicBezTo>
                  <a:pt x="676989" y="1076152"/>
                  <a:pt x="550444" y="1081477"/>
                  <a:pt x="494271" y="1053391"/>
                </a:cubicBezTo>
                <a:cubicBezTo>
                  <a:pt x="480988" y="1046749"/>
                  <a:pt x="469557" y="1036916"/>
                  <a:pt x="457200" y="1028678"/>
                </a:cubicBezTo>
                <a:cubicBezTo>
                  <a:pt x="448962" y="1016321"/>
                  <a:pt x="434928" y="1006257"/>
                  <a:pt x="432487" y="991608"/>
                </a:cubicBezTo>
                <a:cubicBezTo>
                  <a:pt x="428199" y="965876"/>
                  <a:pt x="458339" y="932771"/>
                  <a:pt x="481914" y="929824"/>
                </a:cubicBezTo>
                <a:cubicBezTo>
                  <a:pt x="567841" y="919083"/>
                  <a:pt x="654909" y="921586"/>
                  <a:pt x="741406" y="917467"/>
                </a:cubicBezTo>
                <a:cubicBezTo>
                  <a:pt x="699942" y="793079"/>
                  <a:pt x="753509" y="915365"/>
                  <a:pt x="469557" y="868040"/>
                </a:cubicBezTo>
                <a:cubicBezTo>
                  <a:pt x="452320" y="865167"/>
                  <a:pt x="444844" y="843327"/>
                  <a:pt x="432487" y="830970"/>
                </a:cubicBezTo>
                <a:cubicBezTo>
                  <a:pt x="419816" y="792957"/>
                  <a:pt x="407373" y="776065"/>
                  <a:pt x="432487" y="732116"/>
                </a:cubicBezTo>
                <a:cubicBezTo>
                  <a:pt x="439855" y="719222"/>
                  <a:pt x="457200" y="715640"/>
                  <a:pt x="469557" y="707402"/>
                </a:cubicBezTo>
                <a:cubicBezTo>
                  <a:pt x="477795" y="695045"/>
                  <a:pt x="497184" y="684895"/>
                  <a:pt x="494271" y="670332"/>
                </a:cubicBezTo>
                <a:cubicBezTo>
                  <a:pt x="489779" y="647874"/>
                  <a:pt x="418194" y="635867"/>
                  <a:pt x="407773" y="633262"/>
                </a:cubicBezTo>
                <a:cubicBezTo>
                  <a:pt x="395416" y="637381"/>
                  <a:pt x="379913" y="654828"/>
                  <a:pt x="370703" y="645618"/>
                </a:cubicBezTo>
                <a:cubicBezTo>
                  <a:pt x="352283" y="627198"/>
                  <a:pt x="354228" y="596191"/>
                  <a:pt x="345990" y="571478"/>
                </a:cubicBezTo>
                <a:lnTo>
                  <a:pt x="333633" y="534408"/>
                </a:lnTo>
                <a:cubicBezTo>
                  <a:pt x="337752" y="513813"/>
                  <a:pt x="335570" y="490859"/>
                  <a:pt x="345990" y="472624"/>
                </a:cubicBezTo>
                <a:cubicBezTo>
                  <a:pt x="353661" y="459200"/>
                  <a:pt x="404260" y="436368"/>
                  <a:pt x="420130" y="435554"/>
                </a:cubicBezTo>
                <a:cubicBezTo>
                  <a:pt x="568274" y="427957"/>
                  <a:pt x="716692" y="427316"/>
                  <a:pt x="864973" y="423197"/>
                </a:cubicBezTo>
                <a:cubicBezTo>
                  <a:pt x="888184" y="415460"/>
                  <a:pt x="933670" y="406438"/>
                  <a:pt x="939114" y="373770"/>
                </a:cubicBezTo>
                <a:cubicBezTo>
                  <a:pt x="941555" y="359121"/>
                  <a:pt x="925997" y="345976"/>
                  <a:pt x="914400" y="336699"/>
                </a:cubicBezTo>
                <a:cubicBezTo>
                  <a:pt x="904229" y="328562"/>
                  <a:pt x="890310" y="325425"/>
                  <a:pt x="877330" y="324343"/>
                </a:cubicBezTo>
                <a:cubicBezTo>
                  <a:pt x="791034" y="317152"/>
                  <a:pt x="704335" y="316105"/>
                  <a:pt x="617838" y="311986"/>
                </a:cubicBezTo>
                <a:cubicBezTo>
                  <a:pt x="613719" y="299629"/>
                  <a:pt x="599656" y="286566"/>
                  <a:pt x="605481" y="274916"/>
                </a:cubicBezTo>
                <a:cubicBezTo>
                  <a:pt x="611306" y="263266"/>
                  <a:pt x="631166" y="268885"/>
                  <a:pt x="642552" y="262559"/>
                </a:cubicBezTo>
                <a:cubicBezTo>
                  <a:pt x="668516" y="248135"/>
                  <a:pt x="691979" y="229608"/>
                  <a:pt x="716692" y="213132"/>
                </a:cubicBezTo>
                <a:lnTo>
                  <a:pt x="753762" y="188418"/>
                </a:lnTo>
                <a:cubicBezTo>
                  <a:pt x="749643" y="176061"/>
                  <a:pt x="753763" y="155467"/>
                  <a:pt x="741406" y="151348"/>
                </a:cubicBezTo>
                <a:cubicBezTo>
                  <a:pt x="726494" y="146377"/>
                  <a:pt x="662557" y="169393"/>
                  <a:pt x="642552" y="176062"/>
                </a:cubicBezTo>
                <a:cubicBezTo>
                  <a:pt x="601363" y="171943"/>
                  <a:pt x="556811" y="180517"/>
                  <a:pt x="518984" y="163705"/>
                </a:cubicBezTo>
                <a:cubicBezTo>
                  <a:pt x="507082" y="158415"/>
                  <a:pt x="522131" y="135845"/>
                  <a:pt x="531341" y="126635"/>
                </a:cubicBezTo>
                <a:cubicBezTo>
                  <a:pt x="540551" y="117425"/>
                  <a:pt x="557025" y="120604"/>
                  <a:pt x="568411" y="114278"/>
                </a:cubicBezTo>
                <a:cubicBezTo>
                  <a:pt x="594375" y="99853"/>
                  <a:pt x="614374" y="74244"/>
                  <a:pt x="642552" y="64851"/>
                </a:cubicBezTo>
                <a:lnTo>
                  <a:pt x="716692" y="40137"/>
                </a:lnTo>
                <a:cubicBezTo>
                  <a:pt x="720811" y="27780"/>
                  <a:pt x="741923" y="5048"/>
                  <a:pt x="729049" y="3067"/>
                </a:cubicBezTo>
                <a:cubicBezTo>
                  <a:pt x="665633" y="-6689"/>
                  <a:pt x="574974" y="8254"/>
                  <a:pt x="506627" y="27781"/>
                </a:cubicBezTo>
                <a:cubicBezTo>
                  <a:pt x="494103" y="31359"/>
                  <a:pt x="481914" y="36018"/>
                  <a:pt x="469557" y="40137"/>
                </a:cubicBezTo>
                <a:lnTo>
                  <a:pt x="432487" y="64851"/>
                </a:lnTo>
              </a:path>
            </a:pathLst>
          </a:custGeom>
          <a:solidFill>
            <a:srgbClr val="FF0000">
              <a:alpha val="36863"/>
            </a:srgb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6017741" y="1581665"/>
            <a:ext cx="1107549" cy="1260389"/>
          </a:xfrm>
          <a:custGeom>
            <a:avLst/>
            <a:gdLst>
              <a:gd name="connsiteX0" fmla="*/ 1000897 w 1107549"/>
              <a:gd name="connsiteY0" fmla="*/ 12357 h 1260389"/>
              <a:gd name="connsiteX1" fmla="*/ 902043 w 1107549"/>
              <a:gd name="connsiteY1" fmla="*/ 0 h 1260389"/>
              <a:gd name="connsiteX2" fmla="*/ 766118 w 1107549"/>
              <a:gd name="connsiteY2" fmla="*/ 24713 h 1260389"/>
              <a:gd name="connsiteX3" fmla="*/ 654908 w 1107549"/>
              <a:gd name="connsiteY3" fmla="*/ 49427 h 1260389"/>
              <a:gd name="connsiteX4" fmla="*/ 617837 w 1107549"/>
              <a:gd name="connsiteY4" fmla="*/ 61784 h 1260389"/>
              <a:gd name="connsiteX5" fmla="*/ 506627 w 1107549"/>
              <a:gd name="connsiteY5" fmla="*/ 74140 h 1260389"/>
              <a:gd name="connsiteX6" fmla="*/ 457200 w 1107549"/>
              <a:gd name="connsiteY6" fmla="*/ 86497 h 1260389"/>
              <a:gd name="connsiteX7" fmla="*/ 420129 w 1107549"/>
              <a:gd name="connsiteY7" fmla="*/ 98854 h 1260389"/>
              <a:gd name="connsiteX8" fmla="*/ 383059 w 1107549"/>
              <a:gd name="connsiteY8" fmla="*/ 74140 h 1260389"/>
              <a:gd name="connsiteX9" fmla="*/ 185351 w 1107549"/>
              <a:gd name="connsiteY9" fmla="*/ 111211 h 1260389"/>
              <a:gd name="connsiteX10" fmla="*/ 111210 w 1107549"/>
              <a:gd name="connsiteY10" fmla="*/ 160638 h 1260389"/>
              <a:gd name="connsiteX11" fmla="*/ 86497 w 1107549"/>
              <a:gd name="connsiteY11" fmla="*/ 197708 h 1260389"/>
              <a:gd name="connsiteX12" fmla="*/ 61783 w 1107549"/>
              <a:gd name="connsiteY12" fmla="*/ 271849 h 1260389"/>
              <a:gd name="connsiteX13" fmla="*/ 37070 w 1107549"/>
              <a:gd name="connsiteY13" fmla="*/ 308919 h 1260389"/>
              <a:gd name="connsiteX14" fmla="*/ 0 w 1107549"/>
              <a:gd name="connsiteY14" fmla="*/ 432486 h 1260389"/>
              <a:gd name="connsiteX15" fmla="*/ 12356 w 1107549"/>
              <a:gd name="connsiteY15" fmla="*/ 704335 h 1260389"/>
              <a:gd name="connsiteX16" fmla="*/ 37070 w 1107549"/>
              <a:gd name="connsiteY16" fmla="*/ 803189 h 1260389"/>
              <a:gd name="connsiteX17" fmla="*/ 86497 w 1107549"/>
              <a:gd name="connsiteY17" fmla="*/ 951470 h 1260389"/>
              <a:gd name="connsiteX18" fmla="*/ 98854 w 1107549"/>
              <a:gd name="connsiteY18" fmla="*/ 988540 h 1260389"/>
              <a:gd name="connsiteX19" fmla="*/ 123567 w 1107549"/>
              <a:gd name="connsiteY19" fmla="*/ 1025611 h 1260389"/>
              <a:gd name="connsiteX20" fmla="*/ 135924 w 1107549"/>
              <a:gd name="connsiteY20" fmla="*/ 1062681 h 1260389"/>
              <a:gd name="connsiteX21" fmla="*/ 172994 w 1107549"/>
              <a:gd name="connsiteY21" fmla="*/ 1087394 h 1260389"/>
              <a:gd name="connsiteX22" fmla="*/ 210064 w 1107549"/>
              <a:gd name="connsiteY22" fmla="*/ 1173892 h 1260389"/>
              <a:gd name="connsiteX23" fmla="*/ 259491 w 1107549"/>
              <a:gd name="connsiteY23" fmla="*/ 1161535 h 1260389"/>
              <a:gd name="connsiteX24" fmla="*/ 420129 w 1107549"/>
              <a:gd name="connsiteY24" fmla="*/ 1223319 h 1260389"/>
              <a:gd name="connsiteX25" fmla="*/ 420129 w 1107549"/>
              <a:gd name="connsiteY25" fmla="*/ 1223319 h 1260389"/>
              <a:gd name="connsiteX26" fmla="*/ 494270 w 1107549"/>
              <a:gd name="connsiteY26" fmla="*/ 1248032 h 1260389"/>
              <a:gd name="connsiteX27" fmla="*/ 531340 w 1107549"/>
              <a:gd name="connsiteY27" fmla="*/ 1260389 h 1260389"/>
              <a:gd name="connsiteX28" fmla="*/ 667264 w 1107549"/>
              <a:gd name="connsiteY28" fmla="*/ 1248032 h 1260389"/>
              <a:gd name="connsiteX29" fmla="*/ 741405 w 1107549"/>
              <a:gd name="connsiteY29" fmla="*/ 1223319 h 1260389"/>
              <a:gd name="connsiteX30" fmla="*/ 803189 w 1107549"/>
              <a:gd name="connsiteY30" fmla="*/ 1210962 h 1260389"/>
              <a:gd name="connsiteX31" fmla="*/ 877329 w 1107549"/>
              <a:gd name="connsiteY31" fmla="*/ 1173892 h 1260389"/>
              <a:gd name="connsiteX32" fmla="*/ 963827 w 1107549"/>
              <a:gd name="connsiteY32" fmla="*/ 1136821 h 1260389"/>
              <a:gd name="connsiteX33" fmla="*/ 1000897 w 1107549"/>
              <a:gd name="connsiteY33" fmla="*/ 1112108 h 1260389"/>
              <a:gd name="connsiteX34" fmla="*/ 1050324 w 1107549"/>
              <a:gd name="connsiteY34" fmla="*/ 1037967 h 1260389"/>
              <a:gd name="connsiteX35" fmla="*/ 1075037 w 1107549"/>
              <a:gd name="connsiteY35" fmla="*/ 1000897 h 1260389"/>
              <a:gd name="connsiteX36" fmla="*/ 1099751 w 1107549"/>
              <a:gd name="connsiteY36" fmla="*/ 926757 h 1260389"/>
              <a:gd name="connsiteX37" fmla="*/ 1062681 w 1107549"/>
              <a:gd name="connsiteY37" fmla="*/ 939113 h 1260389"/>
              <a:gd name="connsiteX38" fmla="*/ 1037967 w 1107549"/>
              <a:gd name="connsiteY38" fmla="*/ 976184 h 1260389"/>
              <a:gd name="connsiteX39" fmla="*/ 963827 w 1107549"/>
              <a:gd name="connsiteY39" fmla="*/ 1000897 h 1260389"/>
              <a:gd name="connsiteX40" fmla="*/ 766118 w 1107549"/>
              <a:gd name="connsiteY40" fmla="*/ 988540 h 1260389"/>
              <a:gd name="connsiteX41" fmla="*/ 778475 w 1107549"/>
              <a:gd name="connsiteY41" fmla="*/ 951470 h 1260389"/>
              <a:gd name="connsiteX42" fmla="*/ 852616 w 1107549"/>
              <a:gd name="connsiteY42" fmla="*/ 902043 h 1260389"/>
              <a:gd name="connsiteX43" fmla="*/ 877329 w 1107549"/>
              <a:gd name="connsiteY43" fmla="*/ 864973 h 1260389"/>
              <a:gd name="connsiteX44" fmla="*/ 803189 w 1107549"/>
              <a:gd name="connsiteY44" fmla="*/ 877330 h 1260389"/>
              <a:gd name="connsiteX45" fmla="*/ 642551 w 1107549"/>
              <a:gd name="connsiteY45" fmla="*/ 902043 h 1260389"/>
              <a:gd name="connsiteX46" fmla="*/ 679621 w 1107549"/>
              <a:gd name="connsiteY46" fmla="*/ 827903 h 1260389"/>
              <a:gd name="connsiteX47" fmla="*/ 605481 w 1107549"/>
              <a:gd name="connsiteY47" fmla="*/ 815546 h 1260389"/>
              <a:gd name="connsiteX48" fmla="*/ 518983 w 1107549"/>
              <a:gd name="connsiteY48" fmla="*/ 803189 h 1260389"/>
              <a:gd name="connsiteX49" fmla="*/ 432486 w 1107549"/>
              <a:gd name="connsiteY49" fmla="*/ 778476 h 1260389"/>
              <a:gd name="connsiteX50" fmla="*/ 420129 w 1107549"/>
              <a:gd name="connsiteY50" fmla="*/ 716692 h 1260389"/>
              <a:gd name="connsiteX51" fmla="*/ 494270 w 1107549"/>
              <a:gd name="connsiteY51" fmla="*/ 691978 h 1260389"/>
              <a:gd name="connsiteX52" fmla="*/ 407773 w 1107549"/>
              <a:gd name="connsiteY52" fmla="*/ 679621 h 1260389"/>
              <a:gd name="connsiteX53" fmla="*/ 383059 w 1107549"/>
              <a:gd name="connsiteY53" fmla="*/ 642551 h 1260389"/>
              <a:gd name="connsiteX54" fmla="*/ 333632 w 1107549"/>
              <a:gd name="connsiteY54" fmla="*/ 617838 h 1260389"/>
              <a:gd name="connsiteX55" fmla="*/ 308918 w 1107549"/>
              <a:gd name="connsiteY55" fmla="*/ 580767 h 1260389"/>
              <a:gd name="connsiteX56" fmla="*/ 321275 w 1107549"/>
              <a:gd name="connsiteY56" fmla="*/ 518984 h 1260389"/>
              <a:gd name="connsiteX57" fmla="*/ 358345 w 1107549"/>
              <a:gd name="connsiteY57" fmla="*/ 494270 h 1260389"/>
              <a:gd name="connsiteX58" fmla="*/ 444843 w 1107549"/>
              <a:gd name="connsiteY58" fmla="*/ 469557 h 1260389"/>
              <a:gd name="connsiteX59" fmla="*/ 432486 w 1107549"/>
              <a:gd name="connsiteY59" fmla="*/ 395416 h 1260389"/>
              <a:gd name="connsiteX60" fmla="*/ 358345 w 1107549"/>
              <a:gd name="connsiteY60" fmla="*/ 370703 h 1260389"/>
              <a:gd name="connsiteX61" fmla="*/ 395416 w 1107549"/>
              <a:gd name="connsiteY61" fmla="*/ 333632 h 1260389"/>
              <a:gd name="connsiteX62" fmla="*/ 469556 w 1107549"/>
              <a:gd name="connsiteY62" fmla="*/ 308919 h 1260389"/>
              <a:gd name="connsiteX63" fmla="*/ 506627 w 1107549"/>
              <a:gd name="connsiteY63" fmla="*/ 296562 h 1260389"/>
              <a:gd name="connsiteX64" fmla="*/ 543697 w 1107549"/>
              <a:gd name="connsiteY64" fmla="*/ 284205 h 1260389"/>
              <a:gd name="connsiteX65" fmla="*/ 580767 w 1107549"/>
              <a:gd name="connsiteY65" fmla="*/ 271849 h 1260389"/>
              <a:gd name="connsiteX66" fmla="*/ 605481 w 1107549"/>
              <a:gd name="connsiteY66" fmla="*/ 234778 h 1260389"/>
              <a:gd name="connsiteX67" fmla="*/ 568410 w 1107549"/>
              <a:gd name="connsiteY67" fmla="*/ 222421 h 1260389"/>
              <a:gd name="connsiteX68" fmla="*/ 481913 w 1107549"/>
              <a:gd name="connsiteY68" fmla="*/ 234778 h 1260389"/>
              <a:gd name="connsiteX69" fmla="*/ 308918 w 1107549"/>
              <a:gd name="connsiteY69" fmla="*/ 210065 h 1260389"/>
              <a:gd name="connsiteX70" fmla="*/ 345989 w 1107549"/>
              <a:gd name="connsiteY70" fmla="*/ 197708 h 1260389"/>
              <a:gd name="connsiteX71" fmla="*/ 457200 w 1107549"/>
              <a:gd name="connsiteY71" fmla="*/ 185351 h 1260389"/>
              <a:gd name="connsiteX72" fmla="*/ 568410 w 1107549"/>
              <a:gd name="connsiteY72" fmla="*/ 148281 h 1260389"/>
              <a:gd name="connsiteX73" fmla="*/ 605481 w 1107549"/>
              <a:gd name="connsiteY73" fmla="*/ 135924 h 1260389"/>
              <a:gd name="connsiteX74" fmla="*/ 630194 w 1107549"/>
              <a:gd name="connsiteY74" fmla="*/ 98854 h 1260389"/>
              <a:gd name="connsiteX75" fmla="*/ 518983 w 1107549"/>
              <a:gd name="connsiteY75" fmla="*/ 74140 h 12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07549" h="1260389">
                <a:moveTo>
                  <a:pt x="1000897" y="12357"/>
                </a:moveTo>
                <a:cubicBezTo>
                  <a:pt x="967946" y="8238"/>
                  <a:pt x="935251" y="0"/>
                  <a:pt x="902043" y="0"/>
                </a:cubicBezTo>
                <a:cubicBezTo>
                  <a:pt x="848502" y="0"/>
                  <a:pt x="814781" y="13899"/>
                  <a:pt x="766118" y="24713"/>
                </a:cubicBezTo>
                <a:cubicBezTo>
                  <a:pt x="708793" y="37452"/>
                  <a:pt x="707639" y="34361"/>
                  <a:pt x="654908" y="49427"/>
                </a:cubicBezTo>
                <a:cubicBezTo>
                  <a:pt x="642384" y="53005"/>
                  <a:pt x="630685" y="59643"/>
                  <a:pt x="617837" y="61784"/>
                </a:cubicBezTo>
                <a:cubicBezTo>
                  <a:pt x="581046" y="67916"/>
                  <a:pt x="543697" y="70021"/>
                  <a:pt x="506627" y="74140"/>
                </a:cubicBezTo>
                <a:cubicBezTo>
                  <a:pt x="490151" y="78259"/>
                  <a:pt x="473529" y="81831"/>
                  <a:pt x="457200" y="86497"/>
                </a:cubicBezTo>
                <a:cubicBezTo>
                  <a:pt x="444676" y="90075"/>
                  <a:pt x="432977" y="100995"/>
                  <a:pt x="420129" y="98854"/>
                </a:cubicBezTo>
                <a:cubicBezTo>
                  <a:pt x="405480" y="96412"/>
                  <a:pt x="395416" y="82378"/>
                  <a:pt x="383059" y="74140"/>
                </a:cubicBezTo>
                <a:cubicBezTo>
                  <a:pt x="339575" y="78488"/>
                  <a:pt x="232051" y="80078"/>
                  <a:pt x="185351" y="111211"/>
                </a:cubicBezTo>
                <a:lnTo>
                  <a:pt x="111210" y="160638"/>
                </a:lnTo>
                <a:cubicBezTo>
                  <a:pt x="102972" y="172995"/>
                  <a:pt x="92528" y="184137"/>
                  <a:pt x="86497" y="197708"/>
                </a:cubicBezTo>
                <a:cubicBezTo>
                  <a:pt x="75917" y="221513"/>
                  <a:pt x="76233" y="250174"/>
                  <a:pt x="61783" y="271849"/>
                </a:cubicBezTo>
                <a:cubicBezTo>
                  <a:pt x="53545" y="284206"/>
                  <a:pt x="43102" y="295348"/>
                  <a:pt x="37070" y="308919"/>
                </a:cubicBezTo>
                <a:cubicBezTo>
                  <a:pt x="19876" y="347606"/>
                  <a:pt x="10270" y="391402"/>
                  <a:pt x="0" y="432486"/>
                </a:cubicBezTo>
                <a:cubicBezTo>
                  <a:pt x="4119" y="523102"/>
                  <a:pt x="3330" y="614075"/>
                  <a:pt x="12356" y="704335"/>
                </a:cubicBezTo>
                <a:cubicBezTo>
                  <a:pt x="15736" y="738132"/>
                  <a:pt x="26329" y="770966"/>
                  <a:pt x="37070" y="803189"/>
                </a:cubicBezTo>
                <a:lnTo>
                  <a:pt x="86497" y="951470"/>
                </a:lnTo>
                <a:cubicBezTo>
                  <a:pt x="90616" y="963827"/>
                  <a:pt x="91629" y="977702"/>
                  <a:pt x="98854" y="988540"/>
                </a:cubicBezTo>
                <a:cubicBezTo>
                  <a:pt x="107092" y="1000897"/>
                  <a:pt x="116925" y="1012328"/>
                  <a:pt x="123567" y="1025611"/>
                </a:cubicBezTo>
                <a:cubicBezTo>
                  <a:pt x="129392" y="1037261"/>
                  <a:pt x="127787" y="1052510"/>
                  <a:pt x="135924" y="1062681"/>
                </a:cubicBezTo>
                <a:cubicBezTo>
                  <a:pt x="145201" y="1074277"/>
                  <a:pt x="160637" y="1079156"/>
                  <a:pt x="172994" y="1087394"/>
                </a:cubicBezTo>
                <a:cubicBezTo>
                  <a:pt x="178219" y="1103069"/>
                  <a:pt x="197849" y="1167785"/>
                  <a:pt x="210064" y="1173892"/>
                </a:cubicBezTo>
                <a:cubicBezTo>
                  <a:pt x="225254" y="1181487"/>
                  <a:pt x="243015" y="1165654"/>
                  <a:pt x="259491" y="1161535"/>
                </a:cubicBezTo>
                <a:cubicBezTo>
                  <a:pt x="375392" y="1178093"/>
                  <a:pt x="321755" y="1157736"/>
                  <a:pt x="420129" y="1223319"/>
                </a:cubicBezTo>
                <a:lnTo>
                  <a:pt x="420129" y="1223319"/>
                </a:lnTo>
                <a:lnTo>
                  <a:pt x="494270" y="1248032"/>
                </a:lnTo>
                <a:lnTo>
                  <a:pt x="531340" y="1260389"/>
                </a:lnTo>
                <a:cubicBezTo>
                  <a:pt x="576648" y="1256270"/>
                  <a:pt x="622461" y="1255938"/>
                  <a:pt x="667264" y="1248032"/>
                </a:cubicBezTo>
                <a:cubicBezTo>
                  <a:pt x="692918" y="1243505"/>
                  <a:pt x="715860" y="1228428"/>
                  <a:pt x="741405" y="1223319"/>
                </a:cubicBezTo>
                <a:lnTo>
                  <a:pt x="803189" y="1210962"/>
                </a:lnTo>
                <a:cubicBezTo>
                  <a:pt x="909431" y="1140135"/>
                  <a:pt x="775008" y="1225053"/>
                  <a:pt x="877329" y="1173892"/>
                </a:cubicBezTo>
                <a:cubicBezTo>
                  <a:pt x="962663" y="1131224"/>
                  <a:pt x="860961" y="1162538"/>
                  <a:pt x="963827" y="1136821"/>
                </a:cubicBezTo>
                <a:cubicBezTo>
                  <a:pt x="976184" y="1128583"/>
                  <a:pt x="991118" y="1123284"/>
                  <a:pt x="1000897" y="1112108"/>
                </a:cubicBezTo>
                <a:cubicBezTo>
                  <a:pt x="1020456" y="1089755"/>
                  <a:pt x="1033848" y="1062681"/>
                  <a:pt x="1050324" y="1037967"/>
                </a:cubicBezTo>
                <a:cubicBezTo>
                  <a:pt x="1058562" y="1025610"/>
                  <a:pt x="1070341" y="1014986"/>
                  <a:pt x="1075037" y="1000897"/>
                </a:cubicBezTo>
                <a:cubicBezTo>
                  <a:pt x="1083275" y="976184"/>
                  <a:pt x="1124465" y="918520"/>
                  <a:pt x="1099751" y="926757"/>
                </a:cubicBezTo>
                <a:lnTo>
                  <a:pt x="1062681" y="939113"/>
                </a:lnTo>
                <a:cubicBezTo>
                  <a:pt x="1054443" y="951470"/>
                  <a:pt x="1050561" y="968313"/>
                  <a:pt x="1037967" y="976184"/>
                </a:cubicBezTo>
                <a:cubicBezTo>
                  <a:pt x="1015877" y="989991"/>
                  <a:pt x="963827" y="1000897"/>
                  <a:pt x="963827" y="1000897"/>
                </a:cubicBezTo>
                <a:cubicBezTo>
                  <a:pt x="897924" y="996778"/>
                  <a:pt x="829920" y="1005554"/>
                  <a:pt x="766118" y="988540"/>
                </a:cubicBezTo>
                <a:cubicBezTo>
                  <a:pt x="753533" y="985184"/>
                  <a:pt x="769265" y="960680"/>
                  <a:pt x="778475" y="951470"/>
                </a:cubicBezTo>
                <a:cubicBezTo>
                  <a:pt x="799478" y="930468"/>
                  <a:pt x="852616" y="902043"/>
                  <a:pt x="852616" y="902043"/>
                </a:cubicBezTo>
                <a:cubicBezTo>
                  <a:pt x="860854" y="889686"/>
                  <a:pt x="880931" y="879380"/>
                  <a:pt x="877329" y="864973"/>
                </a:cubicBezTo>
                <a:cubicBezTo>
                  <a:pt x="866298" y="820852"/>
                  <a:pt x="805343" y="876253"/>
                  <a:pt x="803189" y="877330"/>
                </a:cubicBezTo>
                <a:cubicBezTo>
                  <a:pt x="758661" y="899594"/>
                  <a:pt x="677975" y="898500"/>
                  <a:pt x="642551" y="902043"/>
                </a:cubicBezTo>
                <a:cubicBezTo>
                  <a:pt x="652601" y="871894"/>
                  <a:pt x="655668" y="851856"/>
                  <a:pt x="679621" y="827903"/>
                </a:cubicBezTo>
                <a:cubicBezTo>
                  <a:pt x="722186" y="785337"/>
                  <a:pt x="795591" y="794422"/>
                  <a:pt x="605481" y="815546"/>
                </a:cubicBezTo>
                <a:cubicBezTo>
                  <a:pt x="576648" y="811427"/>
                  <a:pt x="547639" y="808399"/>
                  <a:pt x="518983" y="803189"/>
                </a:cubicBezTo>
                <a:cubicBezTo>
                  <a:pt x="484853" y="796983"/>
                  <a:pt x="464244" y="789061"/>
                  <a:pt x="432486" y="778476"/>
                </a:cubicBezTo>
                <a:cubicBezTo>
                  <a:pt x="405381" y="760406"/>
                  <a:pt x="364857" y="751237"/>
                  <a:pt x="420129" y="716692"/>
                </a:cubicBezTo>
                <a:cubicBezTo>
                  <a:pt x="442220" y="702885"/>
                  <a:pt x="494270" y="691978"/>
                  <a:pt x="494270" y="691978"/>
                </a:cubicBezTo>
                <a:cubicBezTo>
                  <a:pt x="465438" y="687859"/>
                  <a:pt x="434388" y="691450"/>
                  <a:pt x="407773" y="679621"/>
                </a:cubicBezTo>
                <a:cubicBezTo>
                  <a:pt x="394202" y="673589"/>
                  <a:pt x="394468" y="652058"/>
                  <a:pt x="383059" y="642551"/>
                </a:cubicBezTo>
                <a:cubicBezTo>
                  <a:pt x="368908" y="630759"/>
                  <a:pt x="350108" y="626076"/>
                  <a:pt x="333632" y="617838"/>
                </a:cubicBezTo>
                <a:cubicBezTo>
                  <a:pt x="325394" y="605481"/>
                  <a:pt x="310760" y="595504"/>
                  <a:pt x="308918" y="580767"/>
                </a:cubicBezTo>
                <a:cubicBezTo>
                  <a:pt x="306313" y="559927"/>
                  <a:pt x="310855" y="537219"/>
                  <a:pt x="321275" y="518984"/>
                </a:cubicBezTo>
                <a:cubicBezTo>
                  <a:pt x="328643" y="506090"/>
                  <a:pt x="345062" y="500912"/>
                  <a:pt x="358345" y="494270"/>
                </a:cubicBezTo>
                <a:cubicBezTo>
                  <a:pt x="376074" y="485405"/>
                  <a:pt x="429004" y="473517"/>
                  <a:pt x="444843" y="469557"/>
                </a:cubicBezTo>
                <a:cubicBezTo>
                  <a:pt x="470508" y="431058"/>
                  <a:pt x="490343" y="427558"/>
                  <a:pt x="432486" y="395416"/>
                </a:cubicBezTo>
                <a:cubicBezTo>
                  <a:pt x="409714" y="382765"/>
                  <a:pt x="358345" y="370703"/>
                  <a:pt x="358345" y="370703"/>
                </a:cubicBezTo>
                <a:cubicBezTo>
                  <a:pt x="370702" y="358346"/>
                  <a:pt x="380140" y="342119"/>
                  <a:pt x="395416" y="333632"/>
                </a:cubicBezTo>
                <a:cubicBezTo>
                  <a:pt x="418188" y="320981"/>
                  <a:pt x="444843" y="317157"/>
                  <a:pt x="469556" y="308919"/>
                </a:cubicBezTo>
                <a:lnTo>
                  <a:pt x="506627" y="296562"/>
                </a:lnTo>
                <a:lnTo>
                  <a:pt x="543697" y="284205"/>
                </a:lnTo>
                <a:lnTo>
                  <a:pt x="580767" y="271849"/>
                </a:lnTo>
                <a:cubicBezTo>
                  <a:pt x="589005" y="259492"/>
                  <a:pt x="609083" y="249186"/>
                  <a:pt x="605481" y="234778"/>
                </a:cubicBezTo>
                <a:cubicBezTo>
                  <a:pt x="602322" y="222141"/>
                  <a:pt x="581435" y="222421"/>
                  <a:pt x="568410" y="222421"/>
                </a:cubicBezTo>
                <a:cubicBezTo>
                  <a:pt x="539285" y="222421"/>
                  <a:pt x="510745" y="230659"/>
                  <a:pt x="481913" y="234778"/>
                </a:cubicBezTo>
                <a:cubicBezTo>
                  <a:pt x="424248" y="226540"/>
                  <a:pt x="365116" y="225392"/>
                  <a:pt x="308918" y="210065"/>
                </a:cubicBezTo>
                <a:cubicBezTo>
                  <a:pt x="296352" y="206638"/>
                  <a:pt x="333141" y="199849"/>
                  <a:pt x="345989" y="197708"/>
                </a:cubicBezTo>
                <a:cubicBezTo>
                  <a:pt x="382780" y="191576"/>
                  <a:pt x="420130" y="189470"/>
                  <a:pt x="457200" y="185351"/>
                </a:cubicBezTo>
                <a:lnTo>
                  <a:pt x="568410" y="148281"/>
                </a:lnTo>
                <a:lnTo>
                  <a:pt x="605481" y="135924"/>
                </a:lnTo>
                <a:cubicBezTo>
                  <a:pt x="613719" y="123567"/>
                  <a:pt x="633107" y="113416"/>
                  <a:pt x="630194" y="98854"/>
                </a:cubicBezTo>
                <a:cubicBezTo>
                  <a:pt x="622509" y="60431"/>
                  <a:pt x="524856" y="74140"/>
                  <a:pt x="518983" y="74140"/>
                </a:cubicBezTo>
              </a:path>
            </a:pathLst>
          </a:custGeom>
          <a:solidFill>
            <a:srgbClr val="FF0000">
              <a:alpha val="29020"/>
            </a:srgb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6178378" y="2916195"/>
            <a:ext cx="123568" cy="111210"/>
          </a:xfrm>
          <a:custGeom>
            <a:avLst/>
            <a:gdLst>
              <a:gd name="connsiteX0" fmla="*/ 0 w 123568"/>
              <a:gd name="connsiteY0" fmla="*/ 0 h 111210"/>
              <a:gd name="connsiteX1" fmla="*/ 37071 w 123568"/>
              <a:gd name="connsiteY1" fmla="*/ 61783 h 111210"/>
              <a:gd name="connsiteX2" fmla="*/ 123568 w 123568"/>
              <a:gd name="connsiteY2" fmla="*/ 111210 h 111210"/>
            </a:gdLst>
            <a:ahLst/>
            <a:cxnLst>
              <a:cxn ang="0">
                <a:pos x="connsiteX0" y="connsiteY0"/>
              </a:cxn>
              <a:cxn ang="0">
                <a:pos x="connsiteX1" y="connsiteY1"/>
              </a:cxn>
              <a:cxn ang="0">
                <a:pos x="connsiteX2" y="connsiteY2"/>
              </a:cxn>
            </a:cxnLst>
            <a:rect l="l" t="t" r="r" b="b"/>
            <a:pathLst>
              <a:path w="123568" h="111210">
                <a:moveTo>
                  <a:pt x="0" y="0"/>
                </a:moveTo>
                <a:cubicBezTo>
                  <a:pt x="12357" y="20594"/>
                  <a:pt x="18113" y="47038"/>
                  <a:pt x="37071" y="61783"/>
                </a:cubicBezTo>
                <a:cubicBezTo>
                  <a:pt x="150087" y="149684"/>
                  <a:pt x="88905" y="41887"/>
                  <a:pt x="123568" y="111210"/>
                </a:cubicBezTo>
              </a:path>
            </a:pathLst>
          </a:custGeom>
          <a:noFill/>
          <a:ln w="76200">
            <a:solidFill>
              <a:srgbClr val="793905">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7549579" y="2644179"/>
            <a:ext cx="412240" cy="482842"/>
          </a:xfrm>
          <a:custGeom>
            <a:avLst/>
            <a:gdLst>
              <a:gd name="connsiteX0" fmla="*/ 12756 w 412240"/>
              <a:gd name="connsiteY0" fmla="*/ 383226 h 482842"/>
              <a:gd name="connsiteX1" fmla="*/ 399 w 412240"/>
              <a:gd name="connsiteY1" fmla="*/ 445010 h 482842"/>
              <a:gd name="connsiteX2" fmla="*/ 86897 w 412240"/>
              <a:gd name="connsiteY2" fmla="*/ 469724 h 482842"/>
              <a:gd name="connsiteX3" fmla="*/ 161037 w 412240"/>
              <a:gd name="connsiteY3" fmla="*/ 432653 h 482842"/>
              <a:gd name="connsiteX4" fmla="*/ 247535 w 412240"/>
              <a:gd name="connsiteY4" fmla="*/ 333799 h 482842"/>
              <a:gd name="connsiteX5" fmla="*/ 259891 w 412240"/>
              <a:gd name="connsiteY5" fmla="*/ 296729 h 482842"/>
              <a:gd name="connsiteX6" fmla="*/ 321675 w 412240"/>
              <a:gd name="connsiteY6" fmla="*/ 222589 h 482842"/>
              <a:gd name="connsiteX7" fmla="*/ 358745 w 412240"/>
              <a:gd name="connsiteY7" fmla="*/ 148448 h 482842"/>
              <a:gd name="connsiteX8" fmla="*/ 383459 w 412240"/>
              <a:gd name="connsiteY8" fmla="*/ 74307 h 482842"/>
              <a:gd name="connsiteX9" fmla="*/ 395816 w 412240"/>
              <a:gd name="connsiteY9" fmla="*/ 37237 h 482842"/>
              <a:gd name="connsiteX10" fmla="*/ 408172 w 412240"/>
              <a:gd name="connsiteY10" fmla="*/ 167 h 482842"/>
              <a:gd name="connsiteX11" fmla="*/ 346389 w 412240"/>
              <a:gd name="connsiteY11" fmla="*/ 12524 h 482842"/>
              <a:gd name="connsiteX12" fmla="*/ 321675 w 412240"/>
              <a:gd name="connsiteY12" fmla="*/ 49594 h 482842"/>
              <a:gd name="connsiteX13" fmla="*/ 309318 w 412240"/>
              <a:gd name="connsiteY13" fmla="*/ 86664 h 482842"/>
              <a:gd name="connsiteX14" fmla="*/ 272248 w 412240"/>
              <a:gd name="connsiteY14" fmla="*/ 111378 h 482842"/>
              <a:gd name="connsiteX15" fmla="*/ 210464 w 412240"/>
              <a:gd name="connsiteY15" fmla="*/ 173162 h 482842"/>
              <a:gd name="connsiteX16" fmla="*/ 148680 w 412240"/>
              <a:gd name="connsiteY16" fmla="*/ 234945 h 482842"/>
              <a:gd name="connsiteX17" fmla="*/ 99253 w 412240"/>
              <a:gd name="connsiteY17" fmla="*/ 284372 h 482842"/>
              <a:gd name="connsiteX18" fmla="*/ 25113 w 412240"/>
              <a:gd name="connsiteY18" fmla="*/ 333799 h 482842"/>
              <a:gd name="connsiteX19" fmla="*/ 25113 w 412240"/>
              <a:gd name="connsiteY19" fmla="*/ 432653 h 482842"/>
              <a:gd name="connsiteX20" fmla="*/ 62183 w 412240"/>
              <a:gd name="connsiteY20" fmla="*/ 445010 h 48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240" h="482842">
                <a:moveTo>
                  <a:pt x="12756" y="383226"/>
                </a:moveTo>
                <a:cubicBezTo>
                  <a:pt x="8637" y="403821"/>
                  <a:pt x="-2206" y="424170"/>
                  <a:pt x="399" y="445010"/>
                </a:cubicBezTo>
                <a:cubicBezTo>
                  <a:pt x="7785" y="504100"/>
                  <a:pt x="51531" y="478565"/>
                  <a:pt x="86897" y="469724"/>
                </a:cubicBezTo>
                <a:cubicBezTo>
                  <a:pt x="127823" y="459493"/>
                  <a:pt x="124797" y="456814"/>
                  <a:pt x="161037" y="432653"/>
                </a:cubicBezTo>
                <a:cubicBezTo>
                  <a:pt x="218702" y="346156"/>
                  <a:pt x="185751" y="374989"/>
                  <a:pt x="247535" y="333799"/>
                </a:cubicBezTo>
                <a:cubicBezTo>
                  <a:pt x="251654" y="321442"/>
                  <a:pt x="254066" y="308379"/>
                  <a:pt x="259891" y="296729"/>
                </a:cubicBezTo>
                <a:cubicBezTo>
                  <a:pt x="277093" y="262324"/>
                  <a:pt x="294349" y="249915"/>
                  <a:pt x="321675" y="222589"/>
                </a:cubicBezTo>
                <a:cubicBezTo>
                  <a:pt x="366740" y="87393"/>
                  <a:pt x="294869" y="292169"/>
                  <a:pt x="358745" y="148448"/>
                </a:cubicBezTo>
                <a:cubicBezTo>
                  <a:pt x="369325" y="124643"/>
                  <a:pt x="375221" y="99021"/>
                  <a:pt x="383459" y="74307"/>
                </a:cubicBezTo>
                <a:lnTo>
                  <a:pt x="395816" y="37237"/>
                </a:lnTo>
                <a:cubicBezTo>
                  <a:pt x="399935" y="24880"/>
                  <a:pt x="420944" y="-2387"/>
                  <a:pt x="408172" y="167"/>
                </a:cubicBezTo>
                <a:lnTo>
                  <a:pt x="346389" y="12524"/>
                </a:lnTo>
                <a:cubicBezTo>
                  <a:pt x="338151" y="24881"/>
                  <a:pt x="328317" y="36311"/>
                  <a:pt x="321675" y="49594"/>
                </a:cubicBezTo>
                <a:cubicBezTo>
                  <a:pt x="315850" y="61244"/>
                  <a:pt x="317455" y="76493"/>
                  <a:pt x="309318" y="86664"/>
                </a:cubicBezTo>
                <a:cubicBezTo>
                  <a:pt x="300041" y="98261"/>
                  <a:pt x="284605" y="103140"/>
                  <a:pt x="272248" y="111378"/>
                </a:cubicBezTo>
                <a:cubicBezTo>
                  <a:pt x="206348" y="210230"/>
                  <a:pt x="292842" y="90784"/>
                  <a:pt x="210464" y="173162"/>
                </a:cubicBezTo>
                <a:cubicBezTo>
                  <a:pt x="128089" y="255537"/>
                  <a:pt x="247533" y="169046"/>
                  <a:pt x="148680" y="234945"/>
                </a:cubicBezTo>
                <a:cubicBezTo>
                  <a:pt x="127712" y="297854"/>
                  <a:pt x="153174" y="254416"/>
                  <a:pt x="99253" y="284372"/>
                </a:cubicBezTo>
                <a:cubicBezTo>
                  <a:pt x="73289" y="298796"/>
                  <a:pt x="25113" y="333799"/>
                  <a:pt x="25113" y="333799"/>
                </a:cubicBezTo>
                <a:cubicBezTo>
                  <a:pt x="13307" y="369217"/>
                  <a:pt x="-1396" y="392890"/>
                  <a:pt x="25113" y="432653"/>
                </a:cubicBezTo>
                <a:cubicBezTo>
                  <a:pt x="32338" y="443491"/>
                  <a:pt x="62183" y="445010"/>
                  <a:pt x="62183" y="445010"/>
                </a:cubicBezTo>
              </a:path>
            </a:pathLst>
          </a:cu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6178378" y="2916195"/>
            <a:ext cx="494271" cy="208005"/>
          </a:xfrm>
          <a:custGeom>
            <a:avLst/>
            <a:gdLst>
              <a:gd name="connsiteX0" fmla="*/ 0 w 271849"/>
              <a:gd name="connsiteY0" fmla="*/ 0 h 98854"/>
              <a:gd name="connsiteX1" fmla="*/ 86497 w 271849"/>
              <a:gd name="connsiteY1" fmla="*/ 49427 h 98854"/>
              <a:gd name="connsiteX2" fmla="*/ 123568 w 271849"/>
              <a:gd name="connsiteY2" fmla="*/ 61784 h 98854"/>
              <a:gd name="connsiteX3" fmla="*/ 197708 w 271849"/>
              <a:gd name="connsiteY3" fmla="*/ 98854 h 98854"/>
              <a:gd name="connsiteX4" fmla="*/ 271849 w 271849"/>
              <a:gd name="connsiteY4" fmla="*/ 74140 h 98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49" h="98854">
                <a:moveTo>
                  <a:pt x="0" y="0"/>
                </a:moveTo>
                <a:cubicBezTo>
                  <a:pt x="136346" y="27270"/>
                  <a:pt x="7709" y="-13603"/>
                  <a:pt x="86497" y="49427"/>
                </a:cubicBezTo>
                <a:cubicBezTo>
                  <a:pt x="96668" y="57564"/>
                  <a:pt x="111918" y="55959"/>
                  <a:pt x="123568" y="61784"/>
                </a:cubicBezTo>
                <a:cubicBezTo>
                  <a:pt x="219387" y="109693"/>
                  <a:pt x="104528" y="67793"/>
                  <a:pt x="197708" y="98854"/>
                </a:cubicBezTo>
                <a:cubicBezTo>
                  <a:pt x="265204" y="85355"/>
                  <a:pt x="244641" y="101348"/>
                  <a:pt x="271849" y="74140"/>
                </a:cubicBezTo>
              </a:path>
            </a:pathLst>
          </a:custGeom>
          <a:solidFill>
            <a:srgbClr val="000000"/>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246341" y="4267200"/>
            <a:ext cx="2821459"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itchFamily="34" charset="0"/>
                <a:cs typeface="Arial" pitchFamily="34" charset="0"/>
              </a:rPr>
              <a:t>Wikimedia / Public Domain US  – 100 years old</a:t>
            </a:r>
          </a:p>
        </p:txBody>
      </p:sp>
    </p:spTree>
    <p:extLst>
      <p:ext uri="{BB962C8B-B14F-4D97-AF65-F5344CB8AC3E}">
        <p14:creationId xmlns:p14="http://schemas.microsoft.com/office/powerpoint/2010/main" val="16673540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sheila\Desktop\POWER POINTS\BIBLE STUDY\ULTIMATE Royality Free\4-Bib Pics-Misc\Sky\05-04 La. 121.jpg"/>
          <p:cNvPicPr>
            <a:picLocks noChangeAspect="1" noChangeArrowheads="1"/>
          </p:cNvPicPr>
          <p:nvPr/>
        </p:nvPicPr>
        <p:blipFill rotWithShape="1">
          <a:blip r:embed="rId2">
            <a:extLst>
              <a:ext uri="{28A0092B-C50C-407E-A947-70E740481C1C}">
                <a14:useLocalDpi xmlns:a14="http://schemas.microsoft.com/office/drawing/2010/main" val="0"/>
              </a:ext>
            </a:extLst>
          </a:blip>
          <a:srcRect l="31824" t="63391" r="36351"/>
          <a:stretch/>
        </p:blipFill>
        <p:spPr bwMode="auto">
          <a:xfrm>
            <a:off x="6477000" y="-12357"/>
            <a:ext cx="2667000" cy="374615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76" l="94" r="99718">
                        <a14:foregroundMark x1="3756" y1="38190" x2="7136" y2="53890"/>
                        <a14:foregroundMark x1="94742" y1="47242" x2="99343" y2="54738"/>
                        <a14:foregroundMark x1="98216" y1="47949" x2="98216" y2="53041"/>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ular Callout 2"/>
          <p:cNvSpPr/>
          <p:nvPr/>
        </p:nvSpPr>
        <p:spPr>
          <a:xfrm>
            <a:off x="3048000" y="2362200"/>
            <a:ext cx="3733800" cy="2431435"/>
          </a:xfrm>
          <a:prstGeom prst="wedgeRectCallout">
            <a:avLst>
              <a:gd name="adj1" fmla="val -67165"/>
              <a:gd name="adj2" fmla="val -30502"/>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24</a:t>
            </a:r>
            <a:r>
              <a:rPr lang="en-US" sz="2000" dirty="0">
                <a:latin typeface="Times New Roman" pitchFamily="18" charset="0"/>
                <a:cs typeface="Times New Roman" pitchFamily="18" charset="0"/>
              </a:rPr>
              <a:t>And he cried and said, Father Abraham, have mercy on me, and send Lazarus, that he may dip the tip of his finger in water, and cool my tongue; for I am tormented in this flame.”</a:t>
            </a:r>
          </a:p>
        </p:txBody>
      </p:sp>
      <p:sp>
        <p:nvSpPr>
          <p:cNvPr id="6" name="Rectangular Callout 5"/>
          <p:cNvSpPr/>
          <p:nvPr/>
        </p:nvSpPr>
        <p:spPr>
          <a:xfrm>
            <a:off x="3124200" y="1981200"/>
            <a:ext cx="3733800" cy="3970318"/>
          </a:xfrm>
          <a:prstGeom prst="wedgeRectCallout">
            <a:avLst>
              <a:gd name="adj1" fmla="val 65874"/>
              <a:gd name="adj2" fmla="val -32113"/>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25</a:t>
            </a:r>
            <a:r>
              <a:rPr lang="en-US" sz="2000" dirty="0">
                <a:latin typeface="Times New Roman" pitchFamily="18" charset="0"/>
                <a:cs typeface="Times New Roman" pitchFamily="18" charset="0"/>
              </a:rPr>
              <a:t>But Abraham said, Son, remember that thou in thy lifetime receivedst thy good things, and likewise Lazarus evil things: but now he is comforted, and thou art tormented. </a:t>
            </a:r>
            <a:r>
              <a:rPr lang="en-US" sz="2000" baseline="30000" dirty="0">
                <a:latin typeface="Times New Roman" pitchFamily="18" charset="0"/>
                <a:cs typeface="Times New Roman" pitchFamily="18" charset="0"/>
              </a:rPr>
              <a:t>26</a:t>
            </a:r>
            <a:r>
              <a:rPr lang="en-US" sz="2000" dirty="0">
                <a:latin typeface="Times New Roman" pitchFamily="18" charset="0"/>
                <a:cs typeface="Times New Roman" pitchFamily="18" charset="0"/>
              </a:rPr>
              <a:t>And beside all this, between us and you there is a great gulf fixed: so that they which would pass from hence to you cannot; neither can they pass to us, that would come from thence.”</a:t>
            </a:r>
          </a:p>
        </p:txBody>
      </p:sp>
      <p:sp>
        <p:nvSpPr>
          <p:cNvPr id="7" name="Rectangular Callout 6"/>
          <p:cNvSpPr/>
          <p:nvPr/>
        </p:nvSpPr>
        <p:spPr>
          <a:xfrm>
            <a:off x="3048000" y="1905000"/>
            <a:ext cx="3733800" cy="2739211"/>
          </a:xfrm>
          <a:prstGeom prst="wedgeRectCallout">
            <a:avLst>
              <a:gd name="adj1" fmla="val -65841"/>
              <a:gd name="adj2" fmla="val -23091"/>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27</a:t>
            </a:r>
            <a:r>
              <a:rPr lang="en-US" sz="2000" dirty="0">
                <a:latin typeface="Times New Roman" pitchFamily="18" charset="0"/>
                <a:cs typeface="Times New Roman" pitchFamily="18" charset="0"/>
              </a:rPr>
              <a:t>Then he said, I pray thee therefore, father, that thou wouldest send him to my father’s house: </a:t>
            </a:r>
            <a:r>
              <a:rPr lang="en-US" sz="2000" baseline="30000" dirty="0">
                <a:latin typeface="Times New Roman" pitchFamily="18" charset="0"/>
                <a:cs typeface="Times New Roman" pitchFamily="18" charset="0"/>
              </a:rPr>
              <a:t>28</a:t>
            </a:r>
            <a:r>
              <a:rPr lang="en-US" sz="2000" dirty="0">
                <a:latin typeface="Times New Roman" pitchFamily="18" charset="0"/>
                <a:cs typeface="Times New Roman" pitchFamily="18" charset="0"/>
              </a:rPr>
              <a:t>For I have five brethren; that he may testify unto them, lest they also come into this place of torment.” </a:t>
            </a:r>
          </a:p>
        </p:txBody>
      </p:sp>
      <p:sp>
        <p:nvSpPr>
          <p:cNvPr id="9" name="Rectangular Callout 8"/>
          <p:cNvSpPr/>
          <p:nvPr/>
        </p:nvSpPr>
        <p:spPr>
          <a:xfrm>
            <a:off x="3027405" y="2356022"/>
            <a:ext cx="3733800" cy="1508105"/>
          </a:xfrm>
          <a:prstGeom prst="wedgeRectCallout">
            <a:avLst>
              <a:gd name="adj1" fmla="val 63889"/>
              <a:gd name="adj2" fmla="val -23993"/>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29</a:t>
            </a:r>
            <a:r>
              <a:rPr lang="en-US" sz="2000" dirty="0">
                <a:latin typeface="Times New Roman" pitchFamily="18" charset="0"/>
                <a:cs typeface="Times New Roman" pitchFamily="18" charset="0"/>
              </a:rPr>
              <a:t>Abraham saith unto him, They have Moses and the prophets; let them hear them.”</a:t>
            </a:r>
          </a:p>
        </p:txBody>
      </p:sp>
      <p:sp>
        <p:nvSpPr>
          <p:cNvPr id="10" name="Rectangular Callout 9"/>
          <p:cNvSpPr/>
          <p:nvPr/>
        </p:nvSpPr>
        <p:spPr>
          <a:xfrm>
            <a:off x="3027405" y="2442864"/>
            <a:ext cx="3733800" cy="1815882"/>
          </a:xfrm>
          <a:prstGeom prst="wedgeRectCallout">
            <a:avLst>
              <a:gd name="adj1" fmla="val -61538"/>
              <a:gd name="adj2" fmla="val -29150"/>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30</a:t>
            </a:r>
            <a:r>
              <a:rPr lang="en-US" sz="2000" dirty="0">
                <a:latin typeface="Times New Roman" pitchFamily="18" charset="0"/>
                <a:cs typeface="Times New Roman" pitchFamily="18" charset="0"/>
              </a:rPr>
              <a:t>And he said, Nay, father Abraham: but if one went unto them from the dead, they will repent.”</a:t>
            </a:r>
          </a:p>
        </p:txBody>
      </p:sp>
      <p:sp>
        <p:nvSpPr>
          <p:cNvPr id="11" name="Rectangular Callout 10"/>
          <p:cNvSpPr/>
          <p:nvPr/>
        </p:nvSpPr>
        <p:spPr>
          <a:xfrm>
            <a:off x="3027405" y="2370438"/>
            <a:ext cx="3733800" cy="1815882"/>
          </a:xfrm>
          <a:prstGeom prst="wedgeRectCallout">
            <a:avLst>
              <a:gd name="adj1" fmla="val 65213"/>
              <a:gd name="adj2" fmla="val -27109"/>
            </a:avLst>
          </a:prstGeom>
          <a:solidFill>
            <a:schemeClr val="bg1"/>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000" dirty="0">
                <a:latin typeface="Times New Roman" pitchFamily="18" charset="0"/>
                <a:cs typeface="Times New Roman" pitchFamily="18" charset="0"/>
              </a:rPr>
              <a:t>Luke 16</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31</a:t>
            </a:r>
            <a:r>
              <a:rPr lang="en-US" sz="2000" dirty="0">
                <a:latin typeface="Times New Roman" pitchFamily="18" charset="0"/>
                <a:cs typeface="Times New Roman" pitchFamily="18" charset="0"/>
              </a:rPr>
              <a:t>And he said unto him, If they hear not Moses and the prophets, neither will they be persuaded, though one rose from the dead.”</a:t>
            </a:r>
          </a:p>
        </p:txBody>
      </p:sp>
      <p:cxnSp>
        <p:nvCxnSpPr>
          <p:cNvPr id="12" name="Straight Connector 11"/>
          <p:cNvCxnSpPr/>
          <p:nvPr/>
        </p:nvCxnSpPr>
        <p:spPr>
          <a:xfrm>
            <a:off x="2895600" y="6553200"/>
            <a:ext cx="0" cy="304800"/>
          </a:xfrm>
          <a:prstGeom prst="line">
            <a:avLst/>
          </a:prstGeom>
          <a:ln w="130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5600" y="6781800"/>
            <a:ext cx="381000" cy="0"/>
          </a:xfrm>
          <a:prstGeom prst="line">
            <a:avLst/>
          </a:prstGeom>
          <a:ln w="130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7648832" y="2471351"/>
            <a:ext cx="74726" cy="336098"/>
          </a:xfrm>
          <a:custGeom>
            <a:avLst/>
            <a:gdLst>
              <a:gd name="connsiteX0" fmla="*/ 49427 w 74726"/>
              <a:gd name="connsiteY0" fmla="*/ 0 h 336098"/>
              <a:gd name="connsiteX1" fmla="*/ 37071 w 74726"/>
              <a:gd name="connsiteY1" fmla="*/ 61784 h 336098"/>
              <a:gd name="connsiteX2" fmla="*/ 12357 w 74726"/>
              <a:gd name="connsiteY2" fmla="*/ 98854 h 336098"/>
              <a:gd name="connsiteX3" fmla="*/ 0 w 74726"/>
              <a:gd name="connsiteY3" fmla="*/ 135925 h 336098"/>
              <a:gd name="connsiteX4" fmla="*/ 24714 w 74726"/>
              <a:gd name="connsiteY4" fmla="*/ 210065 h 336098"/>
              <a:gd name="connsiteX5" fmla="*/ 37071 w 74726"/>
              <a:gd name="connsiteY5" fmla="*/ 247135 h 336098"/>
              <a:gd name="connsiteX6" fmla="*/ 49427 w 74726"/>
              <a:gd name="connsiteY6" fmla="*/ 333633 h 336098"/>
              <a:gd name="connsiteX7" fmla="*/ 74141 w 74726"/>
              <a:gd name="connsiteY7" fmla="*/ 296563 h 336098"/>
              <a:gd name="connsiteX8" fmla="*/ 61784 w 74726"/>
              <a:gd name="connsiteY8" fmla="*/ 148281 h 336098"/>
              <a:gd name="connsiteX9" fmla="*/ 74141 w 74726"/>
              <a:gd name="connsiteY9" fmla="*/ 98854 h 336098"/>
              <a:gd name="connsiteX10" fmla="*/ 37071 w 74726"/>
              <a:gd name="connsiteY10" fmla="*/ 61784 h 336098"/>
              <a:gd name="connsiteX11" fmla="*/ 24714 w 74726"/>
              <a:gd name="connsiteY11" fmla="*/ 98854 h 336098"/>
              <a:gd name="connsiteX12" fmla="*/ 0 w 74726"/>
              <a:gd name="connsiteY12" fmla="*/ 98854 h 33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726" h="336098">
                <a:moveTo>
                  <a:pt x="49427" y="0"/>
                </a:moveTo>
                <a:cubicBezTo>
                  <a:pt x="45308" y="20595"/>
                  <a:pt x="44445" y="42119"/>
                  <a:pt x="37071" y="61784"/>
                </a:cubicBezTo>
                <a:cubicBezTo>
                  <a:pt x="31857" y="75689"/>
                  <a:pt x="18999" y="85571"/>
                  <a:pt x="12357" y="98854"/>
                </a:cubicBezTo>
                <a:cubicBezTo>
                  <a:pt x="6532" y="110504"/>
                  <a:pt x="4119" y="123568"/>
                  <a:pt x="0" y="135925"/>
                </a:cubicBezTo>
                <a:lnTo>
                  <a:pt x="24714" y="210065"/>
                </a:lnTo>
                <a:lnTo>
                  <a:pt x="37071" y="247135"/>
                </a:lnTo>
                <a:cubicBezTo>
                  <a:pt x="41190" y="275968"/>
                  <a:pt x="31952" y="310332"/>
                  <a:pt x="49427" y="333633"/>
                </a:cubicBezTo>
                <a:cubicBezTo>
                  <a:pt x="58337" y="345514"/>
                  <a:pt x="73153" y="311381"/>
                  <a:pt x="74141" y="296563"/>
                </a:cubicBezTo>
                <a:cubicBezTo>
                  <a:pt x="77440" y="247074"/>
                  <a:pt x="65903" y="197708"/>
                  <a:pt x="61784" y="148281"/>
                </a:cubicBezTo>
                <a:cubicBezTo>
                  <a:pt x="65903" y="131805"/>
                  <a:pt x="74141" y="115837"/>
                  <a:pt x="74141" y="98854"/>
                </a:cubicBezTo>
                <a:cubicBezTo>
                  <a:pt x="74141" y="13036"/>
                  <a:pt x="66910" y="2107"/>
                  <a:pt x="37071" y="61784"/>
                </a:cubicBezTo>
                <a:cubicBezTo>
                  <a:pt x="31246" y="73434"/>
                  <a:pt x="33924" y="89644"/>
                  <a:pt x="24714" y="98854"/>
                </a:cubicBezTo>
                <a:cubicBezTo>
                  <a:pt x="18889" y="104679"/>
                  <a:pt x="8238" y="98854"/>
                  <a:pt x="0" y="98854"/>
                </a:cubicBezTo>
              </a:path>
            </a:pathLst>
          </a:custGeom>
          <a:solidFill>
            <a:schemeClr val="accent2">
              <a:lumMod val="75000"/>
            </a:schemeClr>
          </a:solidFill>
          <a:ln>
            <a:solidFill>
              <a:schemeClr val="accent2">
                <a:lumMod val="50000"/>
              </a:schemeClr>
            </a:solidFill>
          </a:ln>
          <a:effectLst>
            <a:glow rad="228600">
              <a:schemeClr val="accent3">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4" descr="http://upload.wikimedia.org/wikipedia/commons/e/e3/Firetor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1" y="2902850"/>
            <a:ext cx="966374" cy="10944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upload.wikimedia.org/wikipedia/commons/e/e3/Firetor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152400" y="2256404"/>
            <a:ext cx="966374" cy="10944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upload.wikimedia.org/wikipedia/commons/e/e3/Firetora.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931" b="71380" l="31730" r="76919"/>
                    </a14:imgEffect>
                  </a14:imgLayer>
                </a14:imgProps>
              </a:ext>
              <a:ext uri="{28A0092B-C50C-407E-A947-70E740481C1C}">
                <a14:useLocalDpi xmlns:a14="http://schemas.microsoft.com/office/drawing/2010/main" val="0"/>
              </a:ext>
            </a:extLst>
          </a:blip>
          <a:srcRect l="30559" t="23353" r="22610" b="27005"/>
          <a:stretch/>
        </p:blipFill>
        <p:spPr bwMode="auto">
          <a:xfrm>
            <a:off x="813974" y="2639400"/>
            <a:ext cx="787988" cy="89238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80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1" nodeType="clickEffect">
                                  <p:stCondLst>
                                    <p:cond delay="0"/>
                                  </p:stCondLst>
                                  <p:childTnLst>
                                    <p:animEffect transition="out" filter="fade">
                                      <p:cBhvr>
                                        <p:cTn id="32" dur="1000"/>
                                        <p:tgtEl>
                                          <p:spTgt spid="7"/>
                                        </p:tgtEl>
                                      </p:cBhvr>
                                    </p:animEffect>
                                    <p:anim calcmode="lin" valueType="num">
                                      <p:cBhvr>
                                        <p:cTn id="33" dur="1000"/>
                                        <p:tgtEl>
                                          <p:spTgt spid="7"/>
                                        </p:tgtEl>
                                        <p:attrNameLst>
                                          <p:attrName>ppt_x</p:attrName>
                                        </p:attrNameLst>
                                      </p:cBhvr>
                                      <p:tavLst>
                                        <p:tav tm="0">
                                          <p:val>
                                            <p:strVal val="ppt_x"/>
                                          </p:val>
                                        </p:tav>
                                        <p:tav tm="100000">
                                          <p:val>
                                            <p:strVal val="ppt_x"/>
                                          </p:val>
                                        </p:tav>
                                      </p:tavLst>
                                    </p:anim>
                                    <p:anim calcmode="lin" valueType="num">
                                      <p:cBhvr>
                                        <p:cTn id="34" dur="1000"/>
                                        <p:tgtEl>
                                          <p:spTgt spid="7"/>
                                        </p:tgtEl>
                                        <p:attrNameLst>
                                          <p:attrName>ppt_y</p:attrName>
                                        </p:attrNameLst>
                                      </p:cBhvr>
                                      <p:tavLst>
                                        <p:tav tm="0">
                                          <p:val>
                                            <p:strVal val="ppt_y"/>
                                          </p:val>
                                        </p:tav>
                                        <p:tav tm="100000">
                                          <p:val>
                                            <p:strVal val="ppt_y+.1"/>
                                          </p:val>
                                        </p:tav>
                                      </p:tavLst>
                                    </p:anim>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xit" presetSubtype="0" fill="hold" grpId="1" nodeType="clickEffect">
                                  <p:stCondLst>
                                    <p:cond delay="0"/>
                                  </p:stCondLst>
                                  <p:childTnLst>
                                    <p:animEffect transition="out" filter="fade">
                                      <p:cBhvr>
                                        <p:cTn id="58" dur="1000"/>
                                        <p:tgtEl>
                                          <p:spTgt spid="10"/>
                                        </p:tgtEl>
                                      </p:cBhvr>
                                    </p:animEffect>
                                    <p:anim calcmode="lin" valueType="num">
                                      <p:cBhvr>
                                        <p:cTn id="59" dur="1000"/>
                                        <p:tgtEl>
                                          <p:spTgt spid="10"/>
                                        </p:tgtEl>
                                        <p:attrNameLst>
                                          <p:attrName>ppt_x</p:attrName>
                                        </p:attrNameLst>
                                      </p:cBhvr>
                                      <p:tavLst>
                                        <p:tav tm="0">
                                          <p:val>
                                            <p:strVal val="ppt_x"/>
                                          </p:val>
                                        </p:tav>
                                        <p:tav tm="100000">
                                          <p:val>
                                            <p:strVal val="ppt_x"/>
                                          </p:val>
                                        </p:tav>
                                      </p:tavLst>
                                    </p:anim>
                                    <p:anim calcmode="lin" valueType="num">
                                      <p:cBhvr>
                                        <p:cTn id="60" dur="1000"/>
                                        <p:tgtEl>
                                          <p:spTgt spid="10"/>
                                        </p:tgtEl>
                                        <p:attrNameLst>
                                          <p:attrName>ppt_y</p:attrName>
                                        </p:attrNameLst>
                                      </p:cBhvr>
                                      <p:tavLst>
                                        <p:tav tm="0">
                                          <p:val>
                                            <p:strVal val="ppt_y"/>
                                          </p:val>
                                        </p:tav>
                                        <p:tav tm="100000">
                                          <p:val>
                                            <p:strVal val="ppt_y+.1"/>
                                          </p:val>
                                        </p:tav>
                                      </p:tavLst>
                                    </p:anim>
                                    <p:set>
                                      <p:cBhvr>
                                        <p:cTn id="61" dur="1" fill="hold">
                                          <p:stCondLst>
                                            <p:cond delay="999"/>
                                          </p:stCondLst>
                                        </p:cTn>
                                        <p:tgtEl>
                                          <p:spTgt spid="10"/>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9" grpId="0" animBg="1"/>
      <p:bldP spid="9" grpId="1" animBg="1"/>
      <p:bldP spid="10" grpId="0" animBg="1"/>
      <p:bldP spid="10" grpId="1"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upload.wikimedia.org/wikipedia/commons/0/0c/LigUitLig.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150000"/>
                    </a14:imgEffect>
                  </a14:imgLayer>
                </a14:imgProps>
              </a:ext>
              <a:ext uri="{28A0092B-C50C-407E-A947-70E740481C1C}">
                <a14:useLocalDpi xmlns:a14="http://schemas.microsoft.com/office/drawing/2010/main" val="0"/>
              </a:ext>
            </a:extLst>
          </a:blip>
          <a:srcRect b="10697"/>
          <a:stretch/>
        </p:blipFill>
        <p:spPr bwMode="auto">
          <a:xfrm>
            <a:off x="-85206" y="0"/>
            <a:ext cx="9229206"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010400" y="6643280"/>
            <a:ext cx="2171700" cy="214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prstClr val="black"/>
                </a:solidFill>
                <a:latin typeface="Arial" pitchFamily="34" charset="0"/>
                <a:cs typeface="Arial" pitchFamily="34" charset="0"/>
              </a:rPr>
              <a:t>PHOTO: Wikimedia / Author- </a:t>
            </a:r>
            <a:r>
              <a:rPr lang="en-US" sz="600" dirty="0" err="1">
                <a:solidFill>
                  <a:prstClr val="black"/>
                </a:solidFill>
                <a:latin typeface="Arial" pitchFamily="34" charset="0"/>
                <a:cs typeface="Arial" pitchFamily="34" charset="0"/>
              </a:rPr>
              <a:t>Evangeli</a:t>
            </a:r>
            <a:r>
              <a:rPr lang="en-US" sz="600" dirty="0">
                <a:solidFill>
                  <a:prstClr val="black"/>
                </a:solidFill>
                <a:latin typeface="Arial" pitchFamily="34" charset="0"/>
                <a:cs typeface="Arial" pitchFamily="34" charset="0"/>
              </a:rPr>
              <a:t> / AP </a:t>
            </a:r>
            <a:r>
              <a:rPr lang="en-US" sz="600" dirty="0" err="1">
                <a:solidFill>
                  <a:prstClr val="black"/>
                </a:solidFill>
                <a:latin typeface="Arial" pitchFamily="34" charset="0"/>
                <a:cs typeface="Arial" pitchFamily="34" charset="0"/>
              </a:rPr>
              <a:t>Kerk</a:t>
            </a:r>
            <a:r>
              <a:rPr lang="en-US" sz="600" dirty="0">
                <a:solidFill>
                  <a:prstClr val="black"/>
                </a:solidFill>
                <a:latin typeface="Arial" pitchFamily="34" charset="0"/>
                <a:cs typeface="Arial" pitchFamily="34" charset="0"/>
              </a:rPr>
              <a:t> </a:t>
            </a:r>
            <a:r>
              <a:rPr lang="en-US" sz="600" dirty="0" err="1">
                <a:solidFill>
                  <a:prstClr val="black"/>
                </a:solidFill>
                <a:latin typeface="Arial" pitchFamily="34" charset="0"/>
                <a:cs typeface="Arial" pitchFamily="34" charset="0"/>
              </a:rPr>
              <a:t>Orania</a:t>
            </a:r>
            <a:endParaRPr lang="en-US" sz="600" dirty="0">
              <a:solidFill>
                <a:prstClr val="black"/>
              </a:solidFill>
              <a:latin typeface="Arial" pitchFamily="34" charset="0"/>
              <a:cs typeface="Arial" pitchFamily="34" charset="0"/>
            </a:endParaRPr>
          </a:p>
        </p:txBody>
      </p:sp>
      <p:pic>
        <p:nvPicPr>
          <p:cNvPr id="6" name="Picture 7" descr="http://upload.wikimedia.org/wikipedia/commons/0/0c/LigUitL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82" t="16573" r="23118" b="38373"/>
          <a:stretch/>
        </p:blipFill>
        <p:spPr bwMode="auto">
          <a:xfrm>
            <a:off x="1752598" y="1143000"/>
            <a:ext cx="5562602" cy="38100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7" descr="http://upload.wikimedia.org/wikipedia/commons/0/0c/LigUitL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82" t="16573" r="23118" b="40625"/>
          <a:stretch/>
        </p:blipFill>
        <p:spPr bwMode="auto">
          <a:xfrm>
            <a:off x="1752600" y="1066800"/>
            <a:ext cx="5562600" cy="3619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7" descr="http://upload.wikimedia.org/wikipedia/commons/0/0c/LigUitL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49" t="17549" r="24588" b="78771"/>
          <a:stretch/>
        </p:blipFill>
        <p:spPr bwMode="auto">
          <a:xfrm>
            <a:off x="1905000" y="4648200"/>
            <a:ext cx="5257800" cy="311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209800" y="1371600"/>
            <a:ext cx="4648200" cy="3429000"/>
          </a:xfrm>
          <a:prstGeom prst="rect">
            <a:avLst/>
          </a:prstGeom>
          <a:solidFill>
            <a:schemeClr val="bg1"/>
          </a:solidFill>
          <a:ln w="19050">
            <a:solidFill>
              <a:schemeClr val="tx1"/>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prstClr val="black"/>
                </a:solidFill>
                <a:latin typeface="Times New Roman" pitchFamily="18" charset="0"/>
                <a:cs typeface="Times New Roman" pitchFamily="18" charset="0"/>
              </a:rPr>
              <a:t>Luke 16 is the only place in the Bible that gives details regarding the mystery of death. Christ reveals that at death our destinies are determined. The obedient are separated from the disobedient with a great gulf between. There is no “second chance” for the disobedient. They can not cross over the gulf, receive comfort from Abraham, or even warn those still living. It is too late. They must await the end of time, the coming of Christ, the last judgment. </a:t>
            </a:r>
          </a:p>
        </p:txBody>
      </p:sp>
    </p:spTree>
    <p:extLst>
      <p:ext uri="{BB962C8B-B14F-4D97-AF65-F5344CB8AC3E}">
        <p14:creationId xmlns:p14="http://schemas.microsoft.com/office/powerpoint/2010/main" val="172986639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95985</TotalTime>
  <Words>3099</Words>
  <Application>Microsoft Office PowerPoint</Application>
  <PresentationFormat>On-screen Show (4:3)</PresentationFormat>
  <Paragraphs>188</Paragraphs>
  <Slides>40</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40</vt:i4>
      </vt:variant>
    </vt:vector>
  </HeadingPairs>
  <TitlesOfParts>
    <vt:vector size="53" baseType="lpstr">
      <vt:lpstr>Arial</vt:lpstr>
      <vt:lpstr>Arial Black</vt:lpstr>
      <vt:lpstr>Calibri</vt:lpstr>
      <vt:lpstr>Calibri Light</vt:lpstr>
      <vt:lpstr>Ink Free</vt:lpstr>
      <vt:lpstr>Times</vt:lpstr>
      <vt:lpstr>Times New Roman</vt:lpstr>
      <vt:lpstr>Office Theme</vt:lpstr>
      <vt:lpstr>3_Office Theme</vt:lpstr>
      <vt:lpstr>Default Design</vt:lpstr>
      <vt:lpstr>1_Default Design</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sheila</dc:creator>
  <cp:lastModifiedBy>New Lebanon church of Christ</cp:lastModifiedBy>
  <cp:revision>1620</cp:revision>
  <dcterms:created xsi:type="dcterms:W3CDTF">2007-09-05T12:27:56Z</dcterms:created>
  <dcterms:modified xsi:type="dcterms:W3CDTF">2023-10-25T14:49:07Z</dcterms:modified>
</cp:coreProperties>
</file>