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5" r:id="rId3"/>
    <p:sldId id="338" r:id="rId4"/>
    <p:sldId id="336" r:id="rId5"/>
    <p:sldId id="372" r:id="rId6"/>
    <p:sldId id="377" r:id="rId7"/>
    <p:sldId id="341" r:id="rId8"/>
    <p:sldId id="342" r:id="rId9"/>
    <p:sldId id="375" r:id="rId10"/>
    <p:sldId id="343" r:id="rId11"/>
    <p:sldId id="344" r:id="rId12"/>
    <p:sldId id="337" r:id="rId13"/>
    <p:sldId id="345" r:id="rId14"/>
    <p:sldId id="346" r:id="rId15"/>
    <p:sldId id="340" r:id="rId16"/>
    <p:sldId id="347" r:id="rId17"/>
    <p:sldId id="351" r:id="rId18"/>
    <p:sldId id="352" r:id="rId19"/>
    <p:sldId id="349" r:id="rId20"/>
    <p:sldId id="350" r:id="rId21"/>
    <p:sldId id="353" r:id="rId22"/>
    <p:sldId id="355" r:id="rId23"/>
    <p:sldId id="348" r:id="rId24"/>
    <p:sldId id="356" r:id="rId25"/>
    <p:sldId id="357" r:id="rId26"/>
    <p:sldId id="359" r:id="rId27"/>
    <p:sldId id="360" r:id="rId28"/>
    <p:sldId id="361" r:id="rId29"/>
    <p:sldId id="362" r:id="rId30"/>
    <p:sldId id="363" r:id="rId31"/>
    <p:sldId id="364" r:id="rId32"/>
    <p:sldId id="358" r:id="rId33"/>
    <p:sldId id="380" r:id="rId34"/>
    <p:sldId id="367" r:id="rId35"/>
    <p:sldId id="366" r:id="rId36"/>
    <p:sldId id="368" r:id="rId37"/>
    <p:sldId id="369" r:id="rId38"/>
    <p:sldId id="365" r:id="rId39"/>
    <p:sldId id="354" r:id="rId40"/>
    <p:sldId id="371" r:id="rId41"/>
    <p:sldId id="370" r:id="rId42"/>
    <p:sldId id="373" r:id="rId43"/>
    <p:sldId id="263" r:id="rId44"/>
    <p:sldId id="379" r:id="rId45"/>
    <p:sldId id="25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9P+KrBh3ZykOBumcj1FUA==" hashData="KO9iZlIZmJ5JDYIawEeD3ta5SV06M/AIx72acGVR84/DwUQrVv19jfMqZ5S9w9TUTGuq3/wqk51AFQfPtrlZW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150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423242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422681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321806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141371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16769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3490437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248874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191518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292320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3046141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3565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1817620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1994145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197314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1AA6B-F15C-45C3-B7D2-96F639DA36F5}"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3860A0-8078-43E4-BF0F-17649239004E}" type="slidenum">
              <a:rPr lang="en-US" smtClean="0"/>
              <a:t>‹#›</a:t>
            </a:fld>
            <a:endParaRPr lang="en-US" dirty="0"/>
          </a:p>
        </p:txBody>
      </p:sp>
    </p:spTree>
    <p:extLst>
      <p:ext uri="{BB962C8B-B14F-4D97-AF65-F5344CB8AC3E}">
        <p14:creationId xmlns:p14="http://schemas.microsoft.com/office/powerpoint/2010/main" val="61260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340453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241588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36102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368053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99603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199930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95C79F-9862-4EB2-860D-054EB6C647DA}"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CBB6D-E5CA-43AA-892C-499A0AD51046}" type="slidenum">
              <a:rPr lang="en-US" smtClean="0"/>
              <a:t>‹#›</a:t>
            </a:fld>
            <a:endParaRPr lang="en-US" dirty="0"/>
          </a:p>
        </p:txBody>
      </p:sp>
    </p:spTree>
    <p:extLst>
      <p:ext uri="{BB962C8B-B14F-4D97-AF65-F5344CB8AC3E}">
        <p14:creationId xmlns:p14="http://schemas.microsoft.com/office/powerpoint/2010/main" val="269113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5C79F-9862-4EB2-860D-054EB6C647DA}"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CBB6D-E5CA-43AA-892C-499A0AD51046}" type="slidenum">
              <a:rPr lang="en-US" smtClean="0"/>
              <a:t>‹#›</a:t>
            </a:fld>
            <a:endParaRPr lang="en-US" dirty="0"/>
          </a:p>
        </p:txBody>
      </p:sp>
    </p:spTree>
    <p:extLst>
      <p:ext uri="{BB962C8B-B14F-4D97-AF65-F5344CB8AC3E}">
        <p14:creationId xmlns:p14="http://schemas.microsoft.com/office/powerpoint/2010/main" val="230820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1AA6B-F15C-45C3-B7D2-96F639DA36F5}"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60A0-8078-43E4-BF0F-17649239004E}" type="slidenum">
              <a:rPr lang="en-US" smtClean="0"/>
              <a:t>‹#›</a:t>
            </a:fld>
            <a:endParaRPr lang="en-US" dirty="0"/>
          </a:p>
        </p:txBody>
      </p:sp>
    </p:spTree>
    <p:extLst>
      <p:ext uri="{BB962C8B-B14F-4D97-AF65-F5344CB8AC3E}">
        <p14:creationId xmlns:p14="http://schemas.microsoft.com/office/powerpoint/2010/main" val="3484091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F6A3E6C-9028-E1DE-45F6-9596A575B83E}"/>
              </a:ext>
            </a:extLst>
          </p:cNvPr>
          <p:cNvSpPr txBox="1"/>
          <p:nvPr/>
        </p:nvSpPr>
        <p:spPr>
          <a:xfrm>
            <a:off x="830510" y="1107347"/>
            <a:ext cx="7658035" cy="4832092"/>
          </a:xfrm>
          <a:prstGeom prst="rect">
            <a:avLst/>
          </a:prstGeom>
          <a:noFill/>
        </p:spPr>
        <p:txBody>
          <a:bodyPr wrap="square" rtlCol="0">
            <a:spAutoFit/>
          </a:bodyPr>
          <a:lstStyle/>
          <a:p>
            <a:r>
              <a:rPr lang="en-US" sz="4400" kern="0" dirty="0">
                <a:effectLst/>
                <a:latin typeface="Calibri" panose="020F0502020204030204" pitchFamily="34" charset="0"/>
                <a:ea typeface="Calibri" panose="020F0502020204030204" pitchFamily="34" charset="0"/>
              </a:rPr>
              <a:t>the apostles </a:t>
            </a:r>
            <a:r>
              <a:rPr lang="en-US" sz="4400" u="sng" kern="0" dirty="0">
                <a:effectLst/>
                <a:latin typeface="Calibri" panose="020F0502020204030204" pitchFamily="34" charset="0"/>
                <a:ea typeface="Calibri" panose="020F0502020204030204" pitchFamily="34" charset="0"/>
              </a:rPr>
              <a:t>who had been fishermen and tax collectors, </a:t>
            </a:r>
            <a:r>
              <a:rPr lang="en-US" sz="4400" u="sng" kern="0" dirty="0" err="1">
                <a:effectLst/>
                <a:latin typeface="Calibri" panose="020F0502020204030204" pitchFamily="34" charset="0"/>
                <a:ea typeface="Calibri" panose="020F0502020204030204" pitchFamily="34" charset="0"/>
              </a:rPr>
              <a:t>etc</a:t>
            </a:r>
            <a:r>
              <a:rPr lang="en-US" sz="4400" u="sng" kern="0" dirty="0">
                <a:effectLst/>
                <a:latin typeface="Calibri" panose="020F0502020204030204" pitchFamily="34" charset="0"/>
                <a:ea typeface="Calibri" panose="020F0502020204030204" pitchFamily="34" charset="0"/>
              </a:rPr>
              <a:t>, were just ordinary men; </a:t>
            </a:r>
          </a:p>
          <a:p>
            <a:r>
              <a:rPr lang="en-US" sz="4400" u="sng" kern="0" dirty="0">
                <a:effectLst/>
                <a:latin typeface="Calibri" panose="020F0502020204030204" pitchFamily="34" charset="0"/>
                <a:ea typeface="Calibri" panose="020F0502020204030204" pitchFamily="34" charset="0"/>
              </a:rPr>
              <a:t>yet these men, </a:t>
            </a:r>
            <a:r>
              <a:rPr lang="en-US" sz="4400" b="1" u="sng" kern="0" dirty="0">
                <a:solidFill>
                  <a:srgbClr val="0070C0"/>
                </a:solidFill>
                <a:effectLst/>
                <a:latin typeface="Calibri" panose="020F0502020204030204" pitchFamily="34" charset="0"/>
                <a:ea typeface="Calibri" panose="020F0502020204030204" pitchFamily="34" charset="0"/>
              </a:rPr>
              <a:t>because of their message,</a:t>
            </a:r>
            <a:r>
              <a:rPr lang="en-US" sz="4400" b="1" kern="0" dirty="0">
                <a:solidFill>
                  <a:srgbClr val="0070C0"/>
                </a:solidFill>
                <a:effectLst/>
                <a:latin typeface="Calibri" panose="020F0502020204030204" pitchFamily="34" charset="0"/>
                <a:ea typeface="Calibri" panose="020F0502020204030204" pitchFamily="34" charset="0"/>
              </a:rPr>
              <a:t> </a:t>
            </a:r>
          </a:p>
          <a:p>
            <a:r>
              <a:rPr lang="en-US" sz="4400" kern="0" dirty="0">
                <a:effectLst/>
                <a:latin typeface="Calibri" panose="020F0502020204030204" pitchFamily="34" charset="0"/>
                <a:ea typeface="Calibri" panose="020F0502020204030204" pitchFamily="34" charset="0"/>
              </a:rPr>
              <a:t>literally took the whole world for Jesus Christ</a:t>
            </a:r>
            <a:endParaRPr lang="en-US" sz="4400" dirty="0"/>
          </a:p>
        </p:txBody>
      </p:sp>
    </p:spTree>
    <p:extLst>
      <p:ext uri="{BB962C8B-B14F-4D97-AF65-F5344CB8AC3E}">
        <p14:creationId xmlns:p14="http://schemas.microsoft.com/office/powerpoint/2010/main" val="334401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7681234-95F5-385B-8CB5-90D1DDCD8E48}"/>
              </a:ext>
            </a:extLst>
          </p:cNvPr>
          <p:cNvSpPr txBox="1"/>
          <p:nvPr/>
        </p:nvSpPr>
        <p:spPr>
          <a:xfrm>
            <a:off x="729842" y="989901"/>
            <a:ext cx="7583648" cy="5309146"/>
          </a:xfrm>
          <a:prstGeom prst="rect">
            <a:avLst/>
          </a:prstGeom>
          <a:noFill/>
        </p:spPr>
        <p:txBody>
          <a:bodyPr wrap="square" rtlCol="0">
            <a:spAutoFit/>
          </a:bodyPr>
          <a:lstStyle/>
          <a:p>
            <a:pPr marL="0" marR="0">
              <a:spcBef>
                <a:spcPts val="90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4:8 </a:t>
            </a:r>
            <a:r>
              <a:rPr lang="en-US" sz="3200" kern="0" dirty="0">
                <a:effectLst/>
                <a:latin typeface="Calibri" panose="020F0502020204030204" pitchFamily="34" charset="0"/>
                <a:ea typeface="Calibri" panose="020F0502020204030204" pitchFamily="34" charset="0"/>
                <a:cs typeface="Calibri" panose="020F0502020204030204" pitchFamily="34" charset="0"/>
              </a:rPr>
              <a:t>We are pressed on every side, yet not straitened; perplexed, yet not unto despair; pursued, yet not forsaken; smitten down, yet not destroyed; always bearing about in the body the dying of Jesus, that the life also of Jesus may be manifested in our body.</a:t>
            </a:r>
          </a:p>
          <a:p>
            <a:pPr marL="0" marR="0">
              <a:spcBef>
                <a:spcPts val="90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900"/>
              </a:spcBef>
              <a:spcAft>
                <a:spcPts val="0"/>
              </a:spcAf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imagery here belongs to the soldier on active service. </a:t>
            </a:r>
            <a:endParaRPr lang="en-US" sz="3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345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A5CA57F-8268-89E7-1428-A21A6A1722CD}"/>
              </a:ext>
            </a:extLst>
          </p:cNvPr>
          <p:cNvSpPr txBox="1"/>
          <p:nvPr/>
        </p:nvSpPr>
        <p:spPr>
          <a:xfrm>
            <a:off x="788565" y="1006680"/>
            <a:ext cx="7407479" cy="5139869"/>
          </a:xfrm>
          <a:prstGeom prst="rect">
            <a:avLst/>
          </a:prstGeom>
          <a:noFill/>
        </p:spPr>
        <p:txBody>
          <a:bodyPr wrap="square" rtlCol="0">
            <a:spAutoFit/>
          </a:bodyPr>
          <a:lstStyle/>
          <a:p>
            <a:pPr marL="0" marR="0">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Pressed but not straitened</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  “harried, but not hemmed in.” On Paul’s first missionary tour, his enemies had chased him everywhere, but were never able to hem him in.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Perplexed, yet not unto despair</a:t>
            </a:r>
            <a:r>
              <a:rPr lang="en-US" sz="3600"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 The problems at Corinth were certainly perplexing to Paul, but there is no evidence that he ever despaired.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20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ADE2F9A-1A8F-1B1B-9AE2-4E4B90A80951}"/>
              </a:ext>
            </a:extLst>
          </p:cNvPr>
          <p:cNvSpPr txBox="1"/>
          <p:nvPr/>
        </p:nvSpPr>
        <p:spPr>
          <a:xfrm>
            <a:off x="655454" y="906011"/>
            <a:ext cx="7624479" cy="5355312"/>
          </a:xfrm>
          <a:prstGeom prst="rect">
            <a:avLst/>
          </a:prstGeom>
          <a:noFill/>
        </p:spPr>
        <p:txBody>
          <a:bodyPr wrap="square" rtlCol="0">
            <a:spAutoFit/>
          </a:bodyPr>
          <a:lstStyle/>
          <a:p>
            <a:pPr marL="0" marR="0">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Pursued, yet not forsaken</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kern="0" dirty="0">
                <a:effectLst/>
                <a:latin typeface="Calibri" panose="020F0502020204030204" pitchFamily="34" charset="0"/>
                <a:ea typeface="Calibri" panose="020F0502020204030204" pitchFamily="34" charset="0"/>
                <a:cs typeface="Calibri" panose="020F0502020204030204" pitchFamily="34" charset="0"/>
              </a:rPr>
              <a:t>… Forty men pursued Paul with a view to killing him, but he was not forsaken of the Lord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23:12ff).  </a:t>
            </a:r>
            <a:r>
              <a:rPr lang="en-US" sz="3000" kern="0" dirty="0">
                <a:effectLst/>
                <a:latin typeface="Calibri" panose="020F0502020204030204" pitchFamily="34" charset="0"/>
                <a:ea typeface="Calibri" panose="020F0502020204030204" pitchFamily="34" charset="0"/>
                <a:cs typeface="Calibri" panose="020F0502020204030204" pitchFamily="34" charset="0"/>
              </a:rPr>
              <a:t>“The image here is that of a mortal chase and flight.”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000" b="1" u="none" strike="noStrike" kern="0" dirty="0">
                <a:effectLst/>
                <a:latin typeface="Calibri" panose="020F0502020204030204" pitchFamily="34" charset="0"/>
                <a:ea typeface="Calibri" panose="020F0502020204030204" pitchFamily="34" charset="0"/>
                <a:cs typeface="Calibri" panose="020F0502020204030204" pitchFamily="34" charset="0"/>
              </a:rPr>
              <a:t> </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Smitten down, yet not destroyed</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kern="0" dirty="0">
                <a:effectLst/>
                <a:latin typeface="Calibri" panose="020F0502020204030204" pitchFamily="34" charset="0"/>
                <a:ea typeface="Calibri" panose="020F0502020204030204" pitchFamily="34" charset="0"/>
                <a:cs typeface="Calibri" panose="020F0502020204030204" pitchFamily="34" charset="0"/>
              </a:rPr>
              <a:t>… Paul was “Knocked down, but not out!” Paul was literally stoned and left for dead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14:19); </a:t>
            </a:r>
            <a:r>
              <a:rPr lang="en-US" sz="3000" kern="0" dirty="0">
                <a:effectLst/>
                <a:latin typeface="Calibri" panose="020F0502020204030204" pitchFamily="34" charset="0"/>
                <a:ea typeface="Calibri" panose="020F0502020204030204" pitchFamily="34" charset="0"/>
                <a:cs typeface="Calibri" panose="020F0502020204030204" pitchFamily="34" charset="0"/>
              </a:rPr>
              <a:t>and that is surely an example of his being knocked down but not knocked out!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942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57BF380-FA32-696E-2E31-EF91A92C6B65}"/>
              </a:ext>
            </a:extLst>
          </p:cNvPr>
          <p:cNvSpPr txBox="1"/>
          <p:nvPr/>
        </p:nvSpPr>
        <p:spPr>
          <a:xfrm>
            <a:off x="729842" y="981513"/>
            <a:ext cx="7466201" cy="5078313"/>
          </a:xfrm>
          <a:prstGeom prst="rect">
            <a:avLst/>
          </a:prstGeom>
          <a:noFill/>
        </p:spPr>
        <p:txBody>
          <a:bodyPr wrap="square" rtlCol="0">
            <a:spAutoFit/>
          </a:bodyPr>
          <a:lstStyle/>
          <a:p>
            <a:pPr marL="0" marR="0" algn="just">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Always bearing about in the body the dying of Jesus</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same vicious hatred </a:t>
            </a:r>
            <a:r>
              <a:rPr lang="en-US" sz="2800" kern="0" dirty="0">
                <a:effectLst/>
                <a:latin typeface="Calibri" panose="020F0502020204030204" pitchFamily="34" charset="0"/>
                <a:ea typeface="Calibri" panose="020F0502020204030204" pitchFamily="34" charset="0"/>
                <a:cs typeface="Calibri" panose="020F0502020204030204" pitchFamily="34" charset="0"/>
              </a:rPr>
              <a:t>of every evil element on earth which finally succeeded (with God’s permission)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in nailing Jesus to the cross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was now focused upon </a:t>
            </a:r>
            <a:r>
              <a:rPr lang="en-US" sz="28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Lord’s apostles</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This was the fulfillment of exactly what Jesus had promised.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servant is not greater than his Lord. If they persecuted me, they will persecute you … all these things will they do unto you for my name’s sake”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15:20, 21).</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729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FA906B9-0E89-BCC1-66A3-6463BBD346F5}"/>
              </a:ext>
            </a:extLst>
          </p:cNvPr>
          <p:cNvSpPr txBox="1"/>
          <p:nvPr/>
        </p:nvSpPr>
        <p:spPr>
          <a:xfrm>
            <a:off x="672233" y="931178"/>
            <a:ext cx="7833090" cy="5201424"/>
          </a:xfrm>
          <a:prstGeom prst="rect">
            <a:avLst/>
          </a:prstGeom>
          <a:noFill/>
        </p:spPr>
        <p:txBody>
          <a:bodyPr wrap="square" rtlCol="0">
            <a:spAutoFit/>
          </a:bodyPr>
          <a:lstStyle/>
          <a:p>
            <a:pPr marL="0" marR="0">
              <a:spcBef>
                <a:spcPts val="0"/>
              </a:spcBef>
              <a:spcAft>
                <a:spcPts val="0"/>
              </a:spcAft>
            </a:pPr>
            <a:r>
              <a:rPr lang="en-US" sz="4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That the life of Jesus may be manifested in our body</a:t>
            </a:r>
            <a:r>
              <a:rPr lang="en-US" sz="4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 The apostles were partakers both of the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sufferings of Jesus and of the life of Jesus</a:t>
            </a:r>
            <a:r>
              <a:rPr lang="en-US" sz="3600" kern="0" dirty="0">
                <a:effectLst/>
                <a:latin typeface="Calibri" panose="020F0502020204030204" pitchFamily="34" charset="0"/>
                <a:ea typeface="Calibri" panose="020F0502020204030204" pitchFamily="34" charset="0"/>
                <a:cs typeface="Calibri" panose="020F0502020204030204" pitchFamily="34" charset="0"/>
              </a:rPr>
              <a:t>, a life which they were able to impart to others by preaching of the gospel. Paul correctly read the two, the </a:t>
            </a:r>
            <a:r>
              <a:rPr lang="en-US" sz="3600" b="1" u="sng" kern="0" dirty="0">
                <a:effectLst/>
                <a:latin typeface="Calibri" panose="020F0502020204030204" pitchFamily="34" charset="0"/>
                <a:ea typeface="Calibri" panose="020F0502020204030204" pitchFamily="34" charset="0"/>
                <a:cs typeface="Calibri" panose="020F0502020204030204" pitchFamily="34" charset="0"/>
              </a:rPr>
              <a:t>sufferings</a:t>
            </a:r>
            <a:r>
              <a:rPr lang="en-US" sz="3600" kern="0" dirty="0">
                <a:effectLst/>
                <a:latin typeface="Calibri" panose="020F0502020204030204" pitchFamily="34" charset="0"/>
                <a:ea typeface="Calibri" panose="020F0502020204030204" pitchFamily="34" charset="0"/>
                <a:cs typeface="Calibri" panose="020F0502020204030204" pitchFamily="34" charset="0"/>
              </a:rPr>
              <a:t> and </a:t>
            </a:r>
            <a:r>
              <a:rPr lang="en-US" sz="3600" b="1" u="sng" kern="0" dirty="0">
                <a:effectLst/>
                <a:latin typeface="Calibri" panose="020F0502020204030204" pitchFamily="34" charset="0"/>
                <a:ea typeface="Calibri" panose="020F0502020204030204" pitchFamily="34" charset="0"/>
                <a:cs typeface="Calibri" panose="020F0502020204030204" pitchFamily="34" charset="0"/>
              </a:rPr>
              <a:t>the spiritual life imparted to others</a:t>
            </a:r>
            <a:r>
              <a:rPr lang="en-US" sz="3600" kern="0" dirty="0">
                <a:effectLst/>
                <a:latin typeface="Calibri" panose="020F0502020204030204" pitchFamily="34" charset="0"/>
                <a:ea typeface="Calibri" panose="020F0502020204030204" pitchFamily="34" charset="0"/>
                <a:cs typeface="Calibri" panose="020F0502020204030204" pitchFamily="34" charset="0"/>
              </a:rPr>
              <a:t>, as </a:t>
            </a:r>
            <a:r>
              <a:rPr lang="en-US" sz="3600" b="1" u="sng" kern="0" dirty="0">
                <a:effectLst/>
                <a:latin typeface="Calibri" panose="020F0502020204030204" pitchFamily="34" charset="0"/>
                <a:ea typeface="Calibri" panose="020F0502020204030204" pitchFamily="34" charset="0"/>
                <a:cs typeface="Calibri" panose="020F0502020204030204" pitchFamily="34" charset="0"/>
              </a:rPr>
              <a:t>directly related to Jesus</a:t>
            </a:r>
            <a:r>
              <a:rPr lang="en-US" sz="3600" kern="0" dirty="0">
                <a:effectLst/>
                <a:latin typeface="Calibri" panose="020F0502020204030204" pitchFamily="34" charset="0"/>
                <a:ea typeface="Calibri" panose="020F0502020204030204" pitchFamily="34" charset="0"/>
                <a:cs typeface="Calibri" panose="020F0502020204030204" pitchFamily="34"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60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6CA0F35-682E-807A-AF72-43C6BD7141CB}"/>
              </a:ext>
            </a:extLst>
          </p:cNvPr>
          <p:cNvSpPr txBox="1"/>
          <p:nvPr/>
        </p:nvSpPr>
        <p:spPr>
          <a:xfrm>
            <a:off x="655455" y="831274"/>
            <a:ext cx="7716758" cy="5678799"/>
          </a:xfrm>
          <a:prstGeom prst="rect">
            <a:avLst/>
          </a:prstGeom>
          <a:noFill/>
        </p:spPr>
        <p:txBody>
          <a:bodyPr wrap="square" rtlCol="0">
            <a:spAutoFit/>
          </a:bodyPr>
          <a:lstStyle/>
          <a:p>
            <a:pPr marL="0" marR="0">
              <a:lnSpc>
                <a:spcPct val="107000"/>
              </a:lnSpc>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4:11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For we who live are always delivered unto death for Jesus’ sake, that the life also of Jesus may be manifested in our mortal flesh.</a:t>
            </a:r>
          </a:p>
          <a:p>
            <a:pPr marL="0" marR="0">
              <a:lnSpc>
                <a:spcPct val="107000"/>
              </a:lnSpc>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4:12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So then death worketh in us, but life in you.</a:t>
            </a:r>
          </a:p>
          <a:p>
            <a:pPr marL="0" marR="0">
              <a:lnSpc>
                <a:spcPct val="107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Paul is not complaining that he suffers all of the hardships, and the Corinthians receive all of the benefits…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He has reference to the effect of his persecutions with their result in many conversions. </a:t>
            </a:r>
          </a:p>
        </p:txBody>
      </p:sp>
    </p:spTree>
    <p:extLst>
      <p:ext uri="{BB962C8B-B14F-4D97-AF65-F5344CB8AC3E}">
        <p14:creationId xmlns:p14="http://schemas.microsoft.com/office/powerpoint/2010/main" val="193039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F52FED8-E6F7-8CFE-C174-8DEFBF6A863A}"/>
              </a:ext>
            </a:extLst>
          </p:cNvPr>
          <p:cNvSpPr txBox="1"/>
          <p:nvPr/>
        </p:nvSpPr>
        <p:spPr>
          <a:xfrm>
            <a:off x="763260" y="1182848"/>
            <a:ext cx="7670380" cy="4380686"/>
          </a:xfrm>
          <a:prstGeom prst="rect">
            <a:avLst/>
          </a:prstGeom>
          <a:noFill/>
        </p:spPr>
        <p:txBody>
          <a:bodyPr wrap="square" rtlCol="0">
            <a:spAutoFit/>
          </a:bodyPr>
          <a:lstStyle/>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Paul’s many escapes from death</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and all of the other providences</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which had preserved his life miraculously </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through so many dangers</a:t>
            </a:r>
          </a:p>
          <a:p>
            <a:pPr marL="0" marR="0">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were a part of the irrefutable evidence that God was with him. </a:t>
            </a:r>
          </a:p>
        </p:txBody>
      </p:sp>
    </p:spTree>
    <p:extLst>
      <p:ext uri="{BB962C8B-B14F-4D97-AF65-F5344CB8AC3E}">
        <p14:creationId xmlns:p14="http://schemas.microsoft.com/office/powerpoint/2010/main" val="159326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B261017-BAA2-8A34-78C2-4E7AC60FA2E7}"/>
              </a:ext>
            </a:extLst>
          </p:cNvPr>
          <p:cNvSpPr txBox="1"/>
          <p:nvPr/>
        </p:nvSpPr>
        <p:spPr>
          <a:xfrm>
            <a:off x="721453" y="1057013"/>
            <a:ext cx="7633982" cy="5262979"/>
          </a:xfrm>
          <a:prstGeom prst="rect">
            <a:avLst/>
          </a:prstGeom>
          <a:noFill/>
        </p:spPr>
        <p:txBody>
          <a:bodyPr wrap="square" rtlCol="0">
            <a:spAutoFit/>
          </a:bodyPr>
          <a:lstStyle/>
          <a:p>
            <a:pPr marL="0" marR="0">
              <a:spcBef>
                <a:spcPts val="0"/>
              </a:spcBef>
              <a:spcAft>
                <a:spcPts val="800"/>
              </a:spcAft>
            </a:pPr>
            <a:r>
              <a:rPr lang="en-US" sz="4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here was no denying the fact that: </a:t>
            </a:r>
          </a:p>
          <a:p>
            <a:pPr marL="0" marR="0">
              <a:spcBef>
                <a:spcPts val="0"/>
              </a:spcBef>
              <a:spcAft>
                <a:spcPts val="800"/>
              </a:spcAft>
            </a:pPr>
            <a:r>
              <a:rPr lang="en-US" sz="4400" b="1" u="sng"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4000" u="sng" kern="100" dirty="0">
                <a:effectLst/>
                <a:latin typeface="Calibri" panose="020F0502020204030204" pitchFamily="34" charset="0"/>
                <a:ea typeface="Calibri" panose="020F0502020204030204" pitchFamily="34" charset="0"/>
                <a:cs typeface="Times New Roman" panose="02020603050405020304" pitchFamily="18" charset="0"/>
              </a:rPr>
              <a:t>he power of the risen Jesus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was being revealed here and now in his own body. </a:t>
            </a:r>
          </a:p>
          <a:p>
            <a:pPr marL="0" marR="0">
              <a:spcBef>
                <a:spcPts val="0"/>
              </a:spcBef>
              <a:spcAft>
                <a:spcPts val="800"/>
              </a:spcAf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4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he apostles were thus witnesses  </a:t>
            </a:r>
            <a:r>
              <a:rPr lang="en-US" sz="4000" u="sng" kern="100" dirty="0">
                <a:effectLst/>
                <a:latin typeface="Calibri" panose="020F0502020204030204" pitchFamily="34" charset="0"/>
                <a:ea typeface="Calibri" panose="020F0502020204030204" pitchFamily="34" charset="0"/>
                <a:cs typeface="Times New Roman" panose="02020603050405020304" pitchFamily="18" charset="0"/>
              </a:rPr>
              <a:t>in deed as well as in word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to the truth of their Lord’s resurrection.</a:t>
            </a:r>
          </a:p>
        </p:txBody>
      </p:sp>
    </p:spTree>
    <p:extLst>
      <p:ext uri="{BB962C8B-B14F-4D97-AF65-F5344CB8AC3E}">
        <p14:creationId xmlns:p14="http://schemas.microsoft.com/office/powerpoint/2010/main" val="62023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60F9418-328C-88F3-11C1-11904C295658}"/>
              </a:ext>
            </a:extLst>
          </p:cNvPr>
          <p:cNvSpPr txBox="1"/>
          <p:nvPr/>
        </p:nvSpPr>
        <p:spPr>
          <a:xfrm>
            <a:off x="796954" y="1048624"/>
            <a:ext cx="7315200" cy="4968027"/>
          </a:xfrm>
          <a:prstGeom prst="rect">
            <a:avLst/>
          </a:prstGeom>
          <a:noFill/>
        </p:spPr>
        <p:txBody>
          <a:bodyPr wrap="square" rtlCol="0">
            <a:spAutoFit/>
          </a:bodyPr>
          <a:lstStyle/>
          <a:p>
            <a:pPr marL="0" marR="0">
              <a:spcBef>
                <a:spcPts val="0"/>
              </a:spcBef>
              <a:spcAft>
                <a:spcPts val="800"/>
              </a:spcAft>
            </a:pPr>
            <a:r>
              <a:rPr lang="en-US" sz="40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Cor 4:13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But having the same spirit of faith, according to that which is written,     </a:t>
            </a:r>
            <a:r>
              <a:rPr lang="en-US" sz="3200" b="1" u="sng" kern="100" dirty="0">
                <a:effectLst/>
                <a:latin typeface="Calibri" panose="020F0502020204030204" pitchFamily="34" charset="0"/>
                <a:ea typeface="Calibri" panose="020F0502020204030204" pitchFamily="34" charset="0"/>
                <a:cs typeface="Times New Roman" panose="02020603050405020304" pitchFamily="18" charset="0"/>
              </a:rPr>
              <a:t>I believed, and therefore did I speak</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we also believe, and therefore also we speak.</a:t>
            </a:r>
          </a:p>
          <a:p>
            <a:pPr marL="0" marR="0">
              <a:spcBef>
                <a:spcPts val="0"/>
              </a:spcBef>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900"/>
              </a:spcBef>
              <a:spcAft>
                <a:spcPts val="0"/>
              </a:spcAft>
            </a:pPr>
            <a:r>
              <a:rPr lang="en-US" sz="3200" b="1" u="sng" kern="0" dirty="0">
                <a:effectLst/>
                <a:latin typeface="Calibri" panose="020F0502020204030204" pitchFamily="34" charset="0"/>
                <a:ea typeface="Calibri" panose="020F0502020204030204" pitchFamily="34" charset="0"/>
                <a:cs typeface="Calibri" panose="020F0502020204030204" pitchFamily="34" charset="0"/>
              </a:rPr>
              <a:t>According to that which is written</a:t>
            </a:r>
            <a:r>
              <a:rPr lang="en-US" sz="3200" kern="0" dirty="0">
                <a:effectLst/>
                <a:latin typeface="Calibri" panose="020F0502020204030204" pitchFamily="34" charset="0"/>
                <a:ea typeface="Calibri" panose="020F0502020204030204" pitchFamily="34" charset="0"/>
                <a:cs typeface="Calibri" panose="020F0502020204030204" pitchFamily="34" charset="0"/>
              </a:rPr>
              <a:t> … This was Paul’s formal designation of what he was about to quote as a passage from the word of God;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725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9 persecuted, but not forsaken; struck down, but not destroyed--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10 always carrying about in the body the dying of the Lord Jesus, that the life of Jesus also may be manifested in our body.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6D7D90A-11F3-CD1E-9087-21B83826BE09}"/>
              </a:ext>
            </a:extLst>
          </p:cNvPr>
          <p:cNvSpPr txBox="1"/>
          <p:nvPr/>
        </p:nvSpPr>
        <p:spPr>
          <a:xfrm>
            <a:off x="788565" y="989902"/>
            <a:ext cx="7482980" cy="4955203"/>
          </a:xfrm>
          <a:prstGeom prst="rect">
            <a:avLst/>
          </a:prstGeom>
          <a:noFill/>
        </p:spPr>
        <p:txBody>
          <a:bodyPr wrap="square" rtlCol="0">
            <a:spAutoFit/>
          </a:bodyPr>
          <a:lstStyle/>
          <a:p>
            <a:pPr marL="0" marR="0">
              <a:spcBef>
                <a:spcPts val="0"/>
              </a:spcBef>
              <a:spcAft>
                <a:spcPts val="800"/>
              </a:spcAft>
            </a:pPr>
            <a:r>
              <a:rPr lang="en-US" sz="3600" b="1" kern="1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2Cor 4:7 </a:t>
            </a:r>
            <a:r>
              <a:rPr lang="en-US" sz="3200" kern="100" dirty="0">
                <a:effectLst/>
                <a:latin typeface="Calibri" panose="020F0502020204030204" pitchFamily="34" charset="0"/>
                <a:ea typeface="Calibri" panose="020F0502020204030204" pitchFamily="34" charset="0"/>
                <a:cs typeface="Calibri" panose="020F0502020204030204" pitchFamily="34" charset="0"/>
              </a:rPr>
              <a:t>But we have this treasure in earthen vessels, that the excellence of the power may be of God and not of us.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8 We are hard pressed on every side, yet not crushed; we are perplexed, but not in despair;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9 persecuted, but not forsaken; struck down, but not destroyed--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10 always carrying about in the body the dying of the Lord Jesus, that the life of Jesus also may be manifested in our body.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03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6543194-7A51-2627-69E4-52A20E0E5D2D}"/>
              </a:ext>
            </a:extLst>
          </p:cNvPr>
          <p:cNvSpPr txBox="1"/>
          <p:nvPr/>
        </p:nvSpPr>
        <p:spPr>
          <a:xfrm>
            <a:off x="655455" y="989901"/>
            <a:ext cx="7624479" cy="5469831"/>
          </a:xfrm>
          <a:prstGeom prst="rect">
            <a:avLst/>
          </a:prstGeom>
          <a:noFill/>
        </p:spPr>
        <p:txBody>
          <a:bodyPr wrap="square" rtlCol="0">
            <a:spAutoFit/>
          </a:bodyPr>
          <a:lstStyle/>
          <a:p>
            <a:pPr marL="0" marR="0">
              <a:lnSpc>
                <a:spcPct val="107000"/>
              </a:lnSpc>
              <a:spcBef>
                <a:spcPts val="0"/>
              </a:spcBef>
              <a:spcAft>
                <a:spcPts val="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I believed, and therefore did I speak</a:t>
            </a:r>
            <a:r>
              <a:rPr lang="en-US" sz="2800" kern="0" dirty="0">
                <a:effectLst/>
                <a:latin typeface="Calibri" panose="020F0502020204030204" pitchFamily="34" charset="0"/>
                <a:ea typeface="Calibri" panose="020F0502020204030204" pitchFamily="34" charset="0"/>
                <a:cs typeface="Calibri" panose="020F0502020204030204" pitchFamily="34" charset="0"/>
              </a:rPr>
              <a:t> … This is from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 116:10</a:t>
            </a:r>
            <a:r>
              <a:rPr lang="en-US" sz="2800" kern="0" dirty="0">
                <a:effectLst/>
                <a:latin typeface="Calibri" panose="020F0502020204030204" pitchFamily="34" charset="0"/>
                <a:ea typeface="Calibri" panose="020F0502020204030204" pitchFamily="34" charset="0"/>
                <a:cs typeface="Calibri" panose="020F0502020204030204" pitchFamily="34" charset="0"/>
              </a:rPr>
              <a:t>, a psalm which is titled, “Thanksgiving for Deliverance from Death” in the English Revised Version (1885). It was appropriate that Paul, who had  frequently been delivered from death, should use the same words here.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This verse as reveals the secret of effective preaching. </a:t>
            </a:r>
            <a:r>
              <a:rPr lang="en-US" sz="32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 believed, and therefore did I speak</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Because Paul believed, his testimony had the ring of truth. </a:t>
            </a:r>
            <a:endParaRPr lang="en-US"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40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708FA4B-C47D-EE76-B1F3-DFF47B9C58DC}"/>
              </a:ext>
            </a:extLst>
          </p:cNvPr>
          <p:cNvSpPr txBox="1"/>
          <p:nvPr/>
        </p:nvSpPr>
        <p:spPr>
          <a:xfrm>
            <a:off x="788565" y="1132514"/>
            <a:ext cx="7214532" cy="4407104"/>
          </a:xfrm>
          <a:prstGeom prst="rect">
            <a:avLst/>
          </a:prstGeom>
          <a:noFill/>
        </p:spPr>
        <p:txBody>
          <a:bodyPr wrap="square" rtlCol="0">
            <a:spAutoFit/>
          </a:bodyPr>
          <a:lstStyle/>
          <a:p>
            <a:pPr marL="0" marR="0">
              <a:lnSpc>
                <a:spcPct val="107000"/>
              </a:lnSpc>
              <a:spcBef>
                <a:spcPts val="0"/>
              </a:spcBef>
              <a:spcAft>
                <a:spcPts val="0"/>
              </a:spcAft>
            </a:pPr>
            <a:r>
              <a:rPr lang="en-US" sz="4400" kern="0" dirty="0">
                <a:effectLst/>
                <a:latin typeface="Calibri" panose="020F0502020204030204" pitchFamily="34" charset="0"/>
                <a:ea typeface="Calibri" panose="020F0502020204030204" pitchFamily="34" charset="0"/>
                <a:cs typeface="Calibri" panose="020F0502020204030204" pitchFamily="34" charset="0"/>
              </a:rPr>
              <a:t>In this verse Paul reveals the </a:t>
            </a:r>
            <a:r>
              <a:rPr lang="en-US" sz="4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first of four reasons which explained his endurance of so many trials</a:t>
            </a:r>
            <a:r>
              <a:rPr lang="en-US" sz="4400" kern="0" dirty="0">
                <a:effectLst/>
                <a:latin typeface="Calibri" panose="020F0502020204030204" pitchFamily="34" charset="0"/>
                <a:ea typeface="Calibri" panose="020F0502020204030204" pitchFamily="34" charset="0"/>
                <a:cs typeface="Calibri" panose="020F0502020204030204" pitchFamily="34" charset="0"/>
              </a:rPr>
              <a:t>.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400" u="sng" kern="0" dirty="0">
                <a:effectLst/>
                <a:latin typeface="Arial Black" panose="020B0A04020102020204" pitchFamily="34" charset="0"/>
                <a:ea typeface="Calibri" panose="020F0502020204030204" pitchFamily="34" charset="0"/>
                <a:cs typeface="Calibri" panose="020F0502020204030204" pitchFamily="34" charset="0"/>
              </a:rPr>
              <a:t>Reason No. 1</a:t>
            </a:r>
            <a:r>
              <a:rPr lang="en-US" sz="4400" kern="0" dirty="0">
                <a:effectLst/>
                <a:latin typeface="Arial Black" panose="020B0A04020102020204" pitchFamily="34" charset="0"/>
                <a:ea typeface="Calibri" panose="020F0502020204030204" pitchFamily="34" charset="0"/>
                <a:cs typeface="Calibri" panose="020F0502020204030204" pitchFamily="34" charset="0"/>
              </a:rPr>
              <a:t>, he truly believed God’s word.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47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48775F-ACE6-2AB8-E376-8FA1F86E2BA3}"/>
              </a:ext>
            </a:extLst>
          </p:cNvPr>
          <p:cNvSpPr txBox="1"/>
          <p:nvPr/>
        </p:nvSpPr>
        <p:spPr>
          <a:xfrm>
            <a:off x="655455" y="853227"/>
            <a:ext cx="7574145" cy="5501506"/>
          </a:xfrm>
          <a:prstGeom prst="rect">
            <a:avLst/>
          </a:prstGeom>
          <a:noFill/>
        </p:spPr>
        <p:txBody>
          <a:bodyPr wrap="square" rtlCol="0">
            <a:spAutoFit/>
          </a:bodyPr>
          <a:lstStyle/>
          <a:p>
            <a:pPr marL="0" marR="0">
              <a:spcBef>
                <a:spcPts val="90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4:14 </a:t>
            </a:r>
            <a:r>
              <a:rPr lang="en-US" sz="2800" kern="0" dirty="0">
                <a:effectLst/>
                <a:latin typeface="Calibri" panose="020F0502020204030204" pitchFamily="34" charset="0"/>
                <a:ea typeface="Calibri" panose="020F0502020204030204" pitchFamily="34" charset="0"/>
                <a:cs typeface="Calibri" panose="020F0502020204030204" pitchFamily="34" charset="0"/>
              </a:rPr>
              <a:t>Knowing that he that raised up the Lord Jesus shall raise up us also with Jesus, and shall present us with you.</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90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Paul calmly faced the ultimate prospect of his own death,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none" strike="noStrike"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u="sng" kern="0" dirty="0">
                <a:effectLst/>
                <a:latin typeface="Arial Black" panose="020B0A04020102020204" pitchFamily="34" charset="0"/>
                <a:ea typeface="Calibri" panose="020F0502020204030204" pitchFamily="34" charset="0"/>
                <a:cs typeface="Calibri" panose="020F0502020204030204" pitchFamily="34" charset="0"/>
              </a:rPr>
              <a:t>This verse is reason No. 2</a:t>
            </a:r>
            <a:r>
              <a:rPr lang="en-US" sz="2800" kern="0" dirty="0">
                <a:effectLst/>
                <a:latin typeface="Arial Black" panose="020B0A04020102020204" pitchFamily="34" charset="0"/>
                <a:ea typeface="Calibri" panose="020F0502020204030204" pitchFamily="34" charset="0"/>
                <a:cs typeface="Calibri" panose="020F0502020204030204" pitchFamily="34" charset="0"/>
              </a:rPr>
              <a:t>. Paul knew that death itself would not rob him of the crown of life, nor would it rob his Corinthian converts, despite the fact that both he and his converts would pass through it.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79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EE7956D-3DBE-3C09-2268-89F8AB89CD00}"/>
              </a:ext>
            </a:extLst>
          </p:cNvPr>
          <p:cNvSpPr txBox="1"/>
          <p:nvPr/>
        </p:nvSpPr>
        <p:spPr>
          <a:xfrm>
            <a:off x="655455" y="931178"/>
            <a:ext cx="7658035" cy="4993675"/>
          </a:xfrm>
          <a:prstGeom prst="rect">
            <a:avLst/>
          </a:prstGeom>
          <a:noFill/>
        </p:spPr>
        <p:txBody>
          <a:bodyPr wrap="square" rtlCol="0">
            <a:spAutoFit/>
          </a:bodyPr>
          <a:lstStyle/>
          <a:p>
            <a:pPr marL="0" marR="0" algn="just">
              <a:spcBef>
                <a:spcPts val="90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4:15 </a:t>
            </a:r>
            <a:r>
              <a:rPr lang="en-US" sz="2800" kern="0" dirty="0">
                <a:effectLst/>
                <a:latin typeface="Calibri" panose="020F0502020204030204" pitchFamily="34" charset="0"/>
                <a:ea typeface="Calibri" panose="020F0502020204030204" pitchFamily="34" charset="0"/>
                <a:cs typeface="Calibri" panose="020F0502020204030204" pitchFamily="34" charset="0"/>
              </a:rPr>
              <a:t>For all things are for your sakes, that the grace, being multiplied through the many, may cause the thanksgiving to abound unto the glory of God.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90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4:16 </a:t>
            </a:r>
            <a:r>
              <a:rPr lang="en-US" sz="2800" kern="0" dirty="0">
                <a:effectLst/>
                <a:latin typeface="Calibri" panose="020F0502020204030204" pitchFamily="34" charset="0"/>
                <a:ea typeface="Calibri" panose="020F0502020204030204" pitchFamily="34" charset="0"/>
                <a:cs typeface="Calibri" panose="020F0502020204030204" pitchFamily="34" charset="0"/>
              </a:rPr>
              <a:t>Wherefore we faint not; but though our outward man is decaying, yet our inward man is renewed day by day.</a:t>
            </a:r>
          </a:p>
          <a:p>
            <a:pPr marL="0" marR="0" algn="just">
              <a:spcBef>
                <a:spcPts val="90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900"/>
              </a:spcBef>
              <a:spcAft>
                <a:spcPts val="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Wherefore we faint not</a:t>
            </a:r>
            <a:r>
              <a:rPr lang="en-US" sz="2800" u="sng"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 has the meaning of “For the  reasons just cited, he was able to endure.”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147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5340235-97BA-171D-8987-BB8ECC38ADB7}"/>
              </a:ext>
            </a:extLst>
          </p:cNvPr>
          <p:cNvSpPr txBox="1"/>
          <p:nvPr/>
        </p:nvSpPr>
        <p:spPr>
          <a:xfrm>
            <a:off x="655455" y="897622"/>
            <a:ext cx="7590923" cy="5078313"/>
          </a:xfrm>
          <a:prstGeom prst="rect">
            <a:avLst/>
          </a:prstGeom>
          <a:noFill/>
        </p:spPr>
        <p:txBody>
          <a:bodyPr wrap="square" rtlCol="0">
            <a:spAutoFit/>
          </a:bodyPr>
          <a:lstStyle/>
          <a:p>
            <a:pPr marL="0" marR="0">
              <a:spcBef>
                <a:spcPts val="0"/>
              </a:spcBef>
              <a:spcAft>
                <a:spcPts val="0"/>
              </a:spcAft>
            </a:pPr>
            <a:r>
              <a:rPr lang="en-US" sz="3600" b="1" kern="0" dirty="0">
                <a:effectLst/>
                <a:latin typeface="Calibri" panose="020F0502020204030204" pitchFamily="34" charset="0"/>
                <a:ea typeface="Calibri" panose="020F0502020204030204" pitchFamily="34" charset="0"/>
                <a:cs typeface="Calibri" panose="020F0502020204030204" pitchFamily="34" charset="0"/>
              </a:rPr>
              <a:t>Our outward man is decaying</a:t>
            </a:r>
            <a:r>
              <a:rPr lang="en-US" sz="3600" kern="0" dirty="0">
                <a:effectLst/>
                <a:latin typeface="Calibri" panose="020F0502020204030204" pitchFamily="34" charset="0"/>
                <a:ea typeface="Calibri" panose="020F0502020204030204" pitchFamily="34" charset="0"/>
                <a:cs typeface="Calibri" panose="020F0502020204030204" pitchFamily="34" charset="0"/>
              </a:rPr>
              <a:t> … his physical body, with all of its powers, was weakening.</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All of the powers and glory of mortal life are like a flower that blooms and then crumbles into dust; and how sad it would be for man if there was nothing to anticipate except the grave</a:t>
            </a:r>
            <a:r>
              <a:rPr lang="en-US" sz="3600" kern="0" dirty="0">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997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6BDFE12-7F94-DD95-B934-104B787F7F56}"/>
              </a:ext>
            </a:extLst>
          </p:cNvPr>
          <p:cNvSpPr txBox="1"/>
          <p:nvPr/>
        </p:nvSpPr>
        <p:spPr>
          <a:xfrm>
            <a:off x="655454" y="872455"/>
            <a:ext cx="7607701" cy="5779018"/>
          </a:xfrm>
          <a:prstGeom prst="rect">
            <a:avLst/>
          </a:prstGeom>
          <a:noFill/>
        </p:spPr>
        <p:txBody>
          <a:bodyPr wrap="square" rtlCol="0">
            <a:spAutoFit/>
          </a:bodyPr>
          <a:lstStyle/>
          <a:p>
            <a:pPr marL="0" marR="0" indent="228600">
              <a:spcBef>
                <a:spcPts val="0"/>
              </a:spcBef>
              <a:spcAft>
                <a:spcPts val="0"/>
              </a:spcAft>
            </a:pPr>
            <a:r>
              <a:rPr lang="en-US" sz="2600" b="1" u="sng" kern="0" dirty="0">
                <a:effectLst/>
                <a:latin typeface="Calibri" panose="020F0502020204030204" pitchFamily="34" charset="0"/>
                <a:ea typeface="Calibri" panose="020F0502020204030204" pitchFamily="34" charset="0"/>
                <a:cs typeface="Calibri" panose="020F0502020204030204" pitchFamily="34" charset="0"/>
              </a:rPr>
              <a:t>Inward man is renewed day by day</a:t>
            </a:r>
            <a:r>
              <a:rPr lang="en-US" sz="2600" u="sng" kern="0" dirty="0">
                <a:effectLst/>
                <a:latin typeface="Calibri" panose="020F0502020204030204" pitchFamily="34" charset="0"/>
                <a:ea typeface="Calibri" panose="020F0502020204030204" pitchFamily="34" charset="0"/>
                <a:cs typeface="Calibri" panose="020F0502020204030204" pitchFamily="34" charset="0"/>
              </a:rPr>
              <a:t> </a:t>
            </a:r>
            <a:r>
              <a:rPr lang="en-US" sz="2600" kern="0" dirty="0">
                <a:effectLst/>
                <a:latin typeface="Calibri" panose="020F0502020204030204" pitchFamily="34" charset="0"/>
                <a:ea typeface="Calibri" panose="020F0502020204030204" pitchFamily="34" charset="0"/>
                <a:cs typeface="Calibri" panose="020F0502020204030204" pitchFamily="34" charset="0"/>
              </a:rPr>
              <a:t>… The true believer in Christ is not overly disturbed by the decline and decay of all physical life, </a:t>
            </a:r>
            <a:r>
              <a:rPr lang="en-US" sz="24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(commercials) </a:t>
            </a:r>
            <a:r>
              <a:rPr lang="en-US" sz="2600" kern="0" dirty="0">
                <a:effectLst/>
                <a:latin typeface="Calibri" panose="020F0502020204030204" pitchFamily="34" charset="0"/>
                <a:ea typeface="Calibri" panose="020F0502020204030204" pitchFamily="34" charset="0"/>
                <a:cs typeface="Calibri" panose="020F0502020204030204" pitchFamily="34" charset="0"/>
              </a:rPr>
              <a:t>because his soul is feasting upon that Bread which came down from heaven, even our Lord Jesus Christ.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spcBef>
                <a:spcPts val="0"/>
              </a:spcBef>
              <a:spcAft>
                <a:spcPts val="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inner spiritual life, which is the glory of the “new creature” in Christ, does not diminish or fade. </a:t>
            </a:r>
            <a:r>
              <a:rPr lang="en-US" sz="2600" kern="0" dirty="0">
                <a:effectLst/>
                <a:latin typeface="Calibri" panose="020F0502020204030204" pitchFamily="34" charset="0"/>
                <a:ea typeface="Calibri" panose="020F0502020204030204" pitchFamily="34" charset="0"/>
                <a:cs typeface="Calibri" panose="020F0502020204030204" pitchFamily="34" charset="0"/>
              </a:rPr>
              <a:t>“Brighter the way </a:t>
            </a:r>
            <a:r>
              <a:rPr lang="en-US" sz="2600" kern="0" dirty="0" err="1">
                <a:effectLst/>
                <a:latin typeface="Calibri" panose="020F0502020204030204" pitchFamily="34" charset="0"/>
                <a:ea typeface="Calibri" panose="020F0502020204030204" pitchFamily="34" charset="0"/>
                <a:cs typeface="Calibri" panose="020F0502020204030204" pitchFamily="34" charset="0"/>
              </a:rPr>
              <a:t>groweth</a:t>
            </a:r>
            <a:r>
              <a:rPr lang="en-US" sz="2600" kern="0" dirty="0">
                <a:effectLst/>
                <a:latin typeface="Calibri" panose="020F0502020204030204" pitchFamily="34" charset="0"/>
                <a:ea typeface="Calibri" panose="020F0502020204030204" pitchFamily="34" charset="0"/>
                <a:cs typeface="Calibri" panose="020F0502020204030204" pitchFamily="34" charset="0"/>
              </a:rPr>
              <a:t> each day,” in the words of an old hymn. Happy indeed are they who rejoice in the growing strength of the inner man as the swift seasons roll. For those who are without this treasure, the decay of the outward is the decay of everything.</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lnSpc>
                <a:spcPct val="107000"/>
              </a:lnSpc>
              <a:spcBef>
                <a:spcPts val="0"/>
              </a:spcBef>
              <a:spcAft>
                <a:spcPts val="0"/>
              </a:spcAft>
            </a:pPr>
            <a:endParaRPr lang="en-US" sz="18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228600" algn="just">
              <a:lnSpc>
                <a:spcPct val="107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Curved Right 4">
            <a:extLst>
              <a:ext uri="{FF2B5EF4-FFF2-40B4-BE49-F238E27FC236}">
                <a16:creationId xmlns:a16="http://schemas.microsoft.com/office/drawing/2014/main" id="{5BAC374F-0C71-AAD7-EFD7-6DEFF4C4B62F}"/>
              </a:ext>
            </a:extLst>
          </p:cNvPr>
          <p:cNvSpPr/>
          <p:nvPr/>
        </p:nvSpPr>
        <p:spPr>
          <a:xfrm>
            <a:off x="194477" y="2002610"/>
            <a:ext cx="523441" cy="2335122"/>
          </a:xfrm>
          <a:prstGeom prst="curvedRightArrow">
            <a:avLst>
              <a:gd name="adj1" fmla="val 25000"/>
              <a:gd name="adj2" fmla="val 51041"/>
              <a:gd name="adj3" fmla="val 25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9866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A5429E4-D399-B831-A6C1-6F944E14FFDC}"/>
              </a:ext>
            </a:extLst>
          </p:cNvPr>
          <p:cNvSpPr txBox="1"/>
          <p:nvPr/>
        </p:nvSpPr>
        <p:spPr>
          <a:xfrm>
            <a:off x="620785" y="1208015"/>
            <a:ext cx="7717871" cy="4673587"/>
          </a:xfrm>
          <a:prstGeom prst="rect">
            <a:avLst/>
          </a:prstGeom>
          <a:noFill/>
        </p:spPr>
        <p:txBody>
          <a:bodyPr wrap="square" rtlCol="0">
            <a:spAutoFit/>
          </a:bodyPr>
          <a:lstStyle/>
          <a:p>
            <a:pPr marL="0" marR="0">
              <a:lnSpc>
                <a:spcPct val="107000"/>
              </a:lnSpc>
              <a:spcBef>
                <a:spcPts val="0"/>
              </a:spcBef>
              <a:spcAft>
                <a:spcPts val="0"/>
              </a:spcAft>
            </a:pPr>
            <a:r>
              <a:rPr lang="en-US" sz="4000" b="1" kern="0" dirty="0">
                <a:effectLst/>
                <a:latin typeface="Calibri" panose="020F0502020204030204" pitchFamily="34" charset="0"/>
                <a:ea typeface="Calibri" panose="020F0502020204030204" pitchFamily="34" charset="0"/>
                <a:cs typeface="Calibri" panose="020F0502020204030204" pitchFamily="34" charset="0"/>
              </a:rPr>
              <a:t>For all things are for your sakes</a:t>
            </a:r>
            <a:r>
              <a:rPr lang="en-US" sz="4000" kern="0" dirty="0">
                <a:effectLst/>
                <a:latin typeface="Calibri" panose="020F0502020204030204" pitchFamily="34" charset="0"/>
                <a:ea typeface="Calibri" panose="020F0502020204030204" pitchFamily="34" charset="0"/>
                <a:cs typeface="Calibri" panose="020F0502020204030204" pitchFamily="34" charset="0"/>
              </a:rPr>
              <a:t> …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0" u="sng" kern="0" dirty="0">
                <a:effectLst/>
                <a:latin typeface="Arial Black" panose="020B0A04020102020204" pitchFamily="34" charset="0"/>
                <a:ea typeface="Calibri" panose="020F0502020204030204" pitchFamily="34" charset="0"/>
                <a:cs typeface="Calibri" panose="020F0502020204030204" pitchFamily="34" charset="0"/>
              </a:rPr>
              <a:t>This is reason No. 3. Paul’s hardships</a:t>
            </a:r>
            <a:r>
              <a:rPr lang="en-US" sz="4000" u="sng" kern="0" dirty="0">
                <a:effectLst/>
                <a:latin typeface="Calibri" panose="020F0502020204030204" pitchFamily="34" charset="0"/>
                <a:ea typeface="Calibri" panose="020F0502020204030204" pitchFamily="34" charset="0"/>
                <a:cs typeface="Calibri" panose="020F0502020204030204" pitchFamily="34" charset="0"/>
              </a:rPr>
              <a:t> </a:t>
            </a:r>
            <a:r>
              <a:rPr lang="en-US" sz="4000" kern="0" dirty="0">
                <a:effectLst/>
                <a:latin typeface="Calibri" panose="020F0502020204030204" pitchFamily="34" charset="0"/>
                <a:ea typeface="Calibri" panose="020F0502020204030204" pitchFamily="34" charset="0"/>
                <a:cs typeface="Calibri" panose="020F0502020204030204" pitchFamily="34" charset="0"/>
              </a:rPr>
              <a:t>were actually contributing to the conversion of many souls, and also to their being grounded and established in the faith.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24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60DFD97-A0E7-4C36-7699-60A095DC0BFC}"/>
              </a:ext>
            </a:extLst>
          </p:cNvPr>
          <p:cNvSpPr txBox="1"/>
          <p:nvPr/>
        </p:nvSpPr>
        <p:spPr>
          <a:xfrm>
            <a:off x="680622" y="939567"/>
            <a:ext cx="7666423" cy="5332165"/>
          </a:xfrm>
          <a:prstGeom prst="rect">
            <a:avLst/>
          </a:prstGeom>
          <a:noFill/>
        </p:spPr>
        <p:txBody>
          <a:bodyPr wrap="square" rtlCol="0">
            <a:spAutoFit/>
          </a:bodyPr>
          <a:lstStyle/>
          <a:p>
            <a:pPr marL="0" marR="0">
              <a:lnSpc>
                <a:spcPct val="107000"/>
              </a:lnSpc>
              <a:spcBef>
                <a:spcPts val="0"/>
              </a:spcBef>
              <a:spcAft>
                <a:spcPts val="0"/>
              </a:spcAft>
            </a:pPr>
            <a:r>
              <a:rPr lang="en-US" sz="4000" b="1" kern="0" dirty="0">
                <a:effectLst/>
                <a:latin typeface="Calibri" panose="020F0502020204030204" pitchFamily="34" charset="0"/>
                <a:ea typeface="Calibri" panose="020F0502020204030204" pitchFamily="34" charset="0"/>
                <a:cs typeface="Calibri" panose="020F0502020204030204" pitchFamily="34" charset="0"/>
              </a:rPr>
              <a:t>Through the many … unto the glory of God</a:t>
            </a:r>
            <a:r>
              <a:rPr lang="en-US" sz="4000" kern="0" dirty="0">
                <a:effectLst/>
                <a:latin typeface="Calibri" panose="020F0502020204030204" pitchFamily="34" charset="0"/>
                <a:ea typeface="Calibri" panose="020F0502020204030204" pitchFamily="34" charset="0"/>
                <a:cs typeface="Calibri" panose="020F0502020204030204" pitchFamily="34" charset="0"/>
              </a:rPr>
              <a:t> … </a:t>
            </a:r>
          </a:p>
          <a:p>
            <a:pPr marL="0" marR="0">
              <a:lnSpc>
                <a:spcPct val="107000"/>
              </a:lnSpc>
              <a:spcBef>
                <a:spcPts val="0"/>
              </a:spcBef>
              <a:spcAft>
                <a:spcPts val="0"/>
              </a:spcAft>
            </a:pPr>
            <a:endParaRPr lang="en-US" sz="4000" kern="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0" u="sng" kern="0" dirty="0">
                <a:effectLst/>
                <a:latin typeface="Arial Black" panose="020B0A04020102020204" pitchFamily="34" charset="0"/>
                <a:ea typeface="Calibri" panose="020F0502020204030204" pitchFamily="34" charset="0"/>
                <a:cs typeface="Calibri" panose="020F0502020204030204" pitchFamily="34" charset="0"/>
              </a:rPr>
              <a:t>Here is reason No. 4</a:t>
            </a:r>
            <a:r>
              <a:rPr lang="en-US" sz="4000" kern="0" dirty="0">
                <a:effectLst/>
                <a:latin typeface="Arial Black" panose="020B0A04020102020204" pitchFamily="34" charset="0"/>
                <a:ea typeface="Calibri" panose="020F0502020204030204" pitchFamily="34" charset="0"/>
                <a:cs typeface="Calibri" panose="020F0502020204030204" pitchFamily="34" charset="0"/>
              </a:rPr>
              <a:t>. Paul endured because his sufferings glorified God by the bringing of many souls unto salvation.</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7642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91CB450-D434-5571-3388-49ADFA475990}"/>
              </a:ext>
            </a:extLst>
          </p:cNvPr>
          <p:cNvSpPr txBox="1"/>
          <p:nvPr/>
        </p:nvSpPr>
        <p:spPr>
          <a:xfrm>
            <a:off x="655455" y="855678"/>
            <a:ext cx="7616089" cy="5632311"/>
          </a:xfrm>
          <a:prstGeom prst="rect">
            <a:avLst/>
          </a:prstGeom>
          <a:noFill/>
        </p:spPr>
        <p:txBody>
          <a:bodyPr wrap="square" rtlCol="0">
            <a:spAutoFit/>
          </a:bodyPr>
          <a:lstStyle/>
          <a:p>
            <a:pPr marL="0" marR="0">
              <a:spcBef>
                <a:spcPts val="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That the power may be of God, and not from ourselves</a:t>
            </a:r>
            <a:r>
              <a:rPr lang="en-US" sz="2400" kern="0" dirty="0">
                <a:effectLst/>
                <a:latin typeface="Calibri" panose="020F0502020204030204" pitchFamily="34" charset="0"/>
                <a:ea typeface="Calibri" panose="020F0502020204030204" pitchFamily="34" charset="0"/>
                <a:cs typeface="Calibri" panose="020F0502020204030204" pitchFamily="34" charset="0"/>
              </a:rPr>
              <a:t> …  consider the facts: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u="sng" kern="0" dirty="0">
                <a:effectLst/>
                <a:latin typeface="Calibri" panose="020F0502020204030204" pitchFamily="34" charset="0"/>
                <a:ea typeface="Calibri" panose="020F0502020204030204" pitchFamily="34" charset="0"/>
                <a:cs typeface="Calibri" panose="020F0502020204030204" pitchFamily="34" charset="0"/>
              </a:rPr>
              <a:t>(1) of the difficulty encountered </a:t>
            </a:r>
            <a:r>
              <a:rPr lang="en-US" sz="2400" kern="0" dirty="0">
                <a:effectLst/>
                <a:latin typeface="Calibri" panose="020F0502020204030204" pitchFamily="34" charset="0"/>
                <a:ea typeface="Calibri" panose="020F0502020204030204" pitchFamily="34" charset="0"/>
                <a:cs typeface="Calibri" panose="020F0502020204030204" pitchFamily="34" charset="0"/>
              </a:rPr>
              <a:t>in turning pagan worshipers away from their idols, or the power required to woo people away from the fleshly things of life.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0" dirty="0">
                <a:effectLst/>
                <a:latin typeface="Calibri" panose="020F0502020204030204" pitchFamily="34" charset="0"/>
                <a:ea typeface="Calibri" panose="020F0502020204030204" pitchFamily="34" charset="0"/>
                <a:cs typeface="Calibri" panose="020F0502020204030204" pitchFamily="34" charset="0"/>
              </a:rPr>
              <a:t>(2)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the fact that none of the apostles </a:t>
            </a:r>
            <a:r>
              <a:rPr lang="en-US" sz="2400" kern="0" dirty="0">
                <a:effectLst/>
                <a:latin typeface="Calibri" panose="020F0502020204030204" pitchFamily="34" charset="0"/>
                <a:ea typeface="Calibri" panose="020F0502020204030204" pitchFamily="34" charset="0"/>
                <a:cs typeface="Calibri" panose="020F0502020204030204" pitchFamily="34" charset="0"/>
              </a:rPr>
              <a:t>had any standing as worldly authorities, or even as respected teachers, and having no other background except that of laborers, etc. Let any man consider all of that, and then let him declare that God’s purpose was indeed served by placing the inestimable riches of the treasures of the gospel in EARTHEN VESSELS, in order that the power of the new faith would be recognized as coming from God himself, and not from any abilities of its human advocate.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155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00B6389-22F2-80F2-3A34-FE7E8D8A435E}"/>
              </a:ext>
            </a:extLst>
          </p:cNvPr>
          <p:cNvSpPr txBox="1"/>
          <p:nvPr/>
        </p:nvSpPr>
        <p:spPr>
          <a:xfrm>
            <a:off x="655456" y="939567"/>
            <a:ext cx="7515422" cy="5078313"/>
          </a:xfrm>
          <a:prstGeom prst="rect">
            <a:avLst/>
          </a:prstGeom>
          <a:noFill/>
        </p:spPr>
        <p:txBody>
          <a:bodyPr wrap="square" rtlCol="0">
            <a:spAutoFit/>
          </a:bodyPr>
          <a:lstStyle/>
          <a:p>
            <a:pPr marL="0" marR="0">
              <a:spcBef>
                <a:spcPts val="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4:17 </a:t>
            </a:r>
            <a:r>
              <a:rPr lang="en-US" sz="3200" kern="0" dirty="0">
                <a:effectLst/>
                <a:latin typeface="Calibri" panose="020F0502020204030204" pitchFamily="34" charset="0"/>
                <a:ea typeface="Calibri" panose="020F0502020204030204" pitchFamily="34" charset="0"/>
                <a:cs typeface="Calibri" panose="020F0502020204030204" pitchFamily="34" charset="0"/>
              </a:rPr>
              <a:t>For our light affliction, which is for the moment, worketh for us more and more exceedingly an eternal weight of glory.</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sufferings of Paul should be termed “our light affliction”; This cannot mean, literally, that they were in any sense “light”;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but that </a:t>
            </a:r>
            <a:r>
              <a:rPr lang="en-US" sz="32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a:t>
            </a: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COMPARISON</a:t>
            </a: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with the ultimate glory of Christians, they are light. </a:t>
            </a:r>
            <a:endParaRPr lang="en-US" sz="3200" b="1" dirty="0">
              <a:solidFill>
                <a:srgbClr val="FF0000"/>
              </a:solidFill>
            </a:endParaRPr>
          </a:p>
        </p:txBody>
      </p:sp>
    </p:spTree>
    <p:extLst>
      <p:ext uri="{BB962C8B-B14F-4D97-AF65-F5344CB8AC3E}">
        <p14:creationId xmlns:p14="http://schemas.microsoft.com/office/powerpoint/2010/main" val="136514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8472C0-F323-211C-0B8D-C0287E77D7E8}"/>
              </a:ext>
            </a:extLst>
          </p:cNvPr>
          <p:cNvSpPr txBox="1"/>
          <p:nvPr/>
        </p:nvSpPr>
        <p:spPr>
          <a:xfrm>
            <a:off x="509798" y="1476463"/>
            <a:ext cx="7978746" cy="415498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rPr>
              <a:t>This Treasure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rPr>
              <a:t>In Earthen Vessels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rPr>
              <a:t>2 Cor. 4:7</a:t>
            </a:r>
          </a:p>
        </p:txBody>
      </p:sp>
    </p:spTree>
    <p:extLst>
      <p:ext uri="{BB962C8B-B14F-4D97-AF65-F5344CB8AC3E}">
        <p14:creationId xmlns:p14="http://schemas.microsoft.com/office/powerpoint/2010/main" val="3883130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82626" y="565815"/>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6EF9C70-B2DD-31C7-FF7B-68D13CF73E7E}"/>
              </a:ext>
            </a:extLst>
          </p:cNvPr>
          <p:cNvSpPr txBox="1"/>
          <p:nvPr/>
        </p:nvSpPr>
        <p:spPr>
          <a:xfrm>
            <a:off x="738231" y="780177"/>
            <a:ext cx="7508147" cy="5134932"/>
          </a:xfrm>
          <a:prstGeom prst="rect">
            <a:avLst/>
          </a:prstGeom>
          <a:noFill/>
        </p:spPr>
        <p:txBody>
          <a:bodyPr wrap="square" rtlCol="0">
            <a:spAutoFit/>
          </a:bodyPr>
          <a:lstStyle/>
          <a:p>
            <a:pPr marL="0" marR="0">
              <a:lnSpc>
                <a:spcPct val="115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He calls it not glory, merely, </a:t>
            </a:r>
            <a:r>
              <a:rPr lang="en-US" sz="2400" kern="0" dirty="0">
                <a:effectLst/>
                <a:latin typeface="Arial Black" panose="020B0A04020102020204" pitchFamily="34" charset="0"/>
                <a:ea typeface="Calibri" panose="020F0502020204030204" pitchFamily="34" charset="0"/>
                <a:cs typeface="Calibri" panose="020F0502020204030204" pitchFamily="34" charset="0"/>
              </a:rPr>
              <a:t>but a weight of glory</a:t>
            </a:r>
            <a:r>
              <a:rPr lang="en-US" sz="2400" kern="0" dirty="0">
                <a:effectLst/>
                <a:latin typeface="Calibri" panose="020F0502020204030204" pitchFamily="34" charset="0"/>
                <a:ea typeface="Calibri" panose="020F0502020204030204" pitchFamily="34" charset="0"/>
                <a:cs typeface="Calibri" panose="020F0502020204030204" pitchFamily="34" charset="0"/>
              </a:rPr>
              <a:t>, in opposition to the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light thing of our affliction</a:t>
            </a:r>
            <a:r>
              <a:rPr lang="en-US" sz="2800" b="1" kern="0" dirty="0">
                <a:effectLst/>
                <a:latin typeface="Calibri" panose="020F0502020204030204" pitchFamily="34" charset="0"/>
                <a:ea typeface="Calibri" panose="020F0502020204030204" pitchFamily="34" charset="0"/>
                <a:cs typeface="Calibri" panose="020F0502020204030204" pitchFamily="34" charset="0"/>
              </a:rPr>
              <a:t>, and an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eternal weight of glory</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in opposition to the momentary duration of our affliction,                                  and a most exceeding eternal weight of glory, as beyond comparison greater than all the glories of riches, fame, power, pleasure, or than anything that can be possessed in the present life?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repetition of “exceedingly” by Paul in the Greek, which is literally, </a:t>
            </a:r>
            <a:r>
              <a:rPr lang="en-US" sz="2400" b="1" kern="0" dirty="0">
                <a:effectLst/>
                <a:latin typeface="Calibri" panose="020F0502020204030204" pitchFamily="34" charset="0"/>
                <a:ea typeface="Calibri" panose="020F0502020204030204" pitchFamily="34" charset="0"/>
                <a:cs typeface="Calibri" panose="020F0502020204030204" pitchFamily="34" charset="0"/>
              </a:rPr>
              <a:t>“worketh for us exceedingly, exceedingly</a:t>
            </a:r>
            <a:r>
              <a:rPr lang="en-US" sz="2400" kern="0" dirty="0">
                <a:effectLst/>
                <a:latin typeface="Calibri" panose="020F0502020204030204" pitchFamily="34" charset="0"/>
                <a:ea typeface="Calibri" panose="020F0502020204030204" pitchFamily="34" charset="0"/>
                <a:cs typeface="Calibri" panose="020F0502020204030204" pitchFamily="34" charset="0"/>
              </a:rPr>
              <a:t>, etc.” This is an idiom meaning </a:t>
            </a:r>
            <a:r>
              <a:rPr lang="en-US" sz="2400" b="1" kern="0" dirty="0">
                <a:effectLst/>
                <a:latin typeface="Calibri" panose="020F0502020204030204" pitchFamily="34" charset="0"/>
                <a:ea typeface="Calibri" panose="020F0502020204030204" pitchFamily="34" charset="0"/>
                <a:cs typeface="Calibri" panose="020F0502020204030204" pitchFamily="34" charset="0"/>
              </a:rPr>
              <a:t>“exceeding the superlative.”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60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1CFF91-ADE1-48D0-25E9-2FDFDBFD5FB7}"/>
              </a:ext>
            </a:extLst>
          </p:cNvPr>
          <p:cNvSpPr txBox="1"/>
          <p:nvPr/>
        </p:nvSpPr>
        <p:spPr>
          <a:xfrm>
            <a:off x="655455" y="922789"/>
            <a:ext cx="7632868" cy="4813882"/>
          </a:xfrm>
          <a:prstGeom prst="rect">
            <a:avLst/>
          </a:prstGeom>
          <a:noFill/>
        </p:spPr>
        <p:txBody>
          <a:bodyPr wrap="square" rtlCol="0">
            <a:spAutoFit/>
          </a:bodyPr>
          <a:lstStyle/>
          <a:p>
            <a:pPr marL="0" marR="0">
              <a:lnSpc>
                <a:spcPct val="107000"/>
              </a:lnSpc>
              <a:spcBef>
                <a:spcPts val="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4:18 </a:t>
            </a:r>
            <a:r>
              <a:rPr lang="en-US" sz="2800" kern="0" dirty="0">
                <a:effectLst/>
                <a:latin typeface="Calibri" panose="020F0502020204030204" pitchFamily="34" charset="0"/>
                <a:ea typeface="Calibri" panose="020F0502020204030204" pitchFamily="34" charset="0"/>
                <a:cs typeface="Calibri" panose="020F0502020204030204" pitchFamily="34" charset="0"/>
              </a:rPr>
              <a:t>While we look not at the things which are seen, but at the things which are not seen: for the things which are seen are temporal; but the things which are not seen are eternal.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Seeing The Invisible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If one can see it, it cannot last. All visible things are temporal, whether flowers, suns or galaxies; and it also applies to that which one sees when he looks at himself in a mirror</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145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1CFF91-ADE1-48D0-25E9-2FDFDBFD5FB7}"/>
              </a:ext>
            </a:extLst>
          </p:cNvPr>
          <p:cNvSpPr txBox="1"/>
          <p:nvPr/>
        </p:nvSpPr>
        <p:spPr>
          <a:xfrm>
            <a:off x="655455" y="1315753"/>
            <a:ext cx="7632868" cy="4375044"/>
          </a:xfrm>
          <a:prstGeom prst="rect">
            <a:avLst/>
          </a:prstGeom>
          <a:noFill/>
        </p:spPr>
        <p:txBody>
          <a:bodyPr wrap="square" rtlCol="0">
            <a:spAutoFit/>
          </a:bodyPr>
          <a:lstStyle/>
          <a:p>
            <a:pPr marL="0" marR="0" algn="ctr">
              <a:lnSpc>
                <a:spcPct val="107000"/>
              </a:lnSpc>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8800" kern="0" dirty="0">
                <a:effectLst/>
                <a:latin typeface="Calibri" panose="020F0502020204030204" pitchFamily="34" charset="0"/>
                <a:ea typeface="Calibri" panose="020F0502020204030204" pitchFamily="34" charset="0"/>
                <a:cs typeface="Calibri" panose="020F0502020204030204" pitchFamily="34" charset="0"/>
              </a:rPr>
              <a:t>Everything    We See              Is Temporary. </a:t>
            </a:r>
            <a:endParaRPr lang="en-US" sz="8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0178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FB35101-3C86-288A-51A7-C99C6F37FFE7}"/>
              </a:ext>
            </a:extLst>
          </p:cNvPr>
          <p:cNvSpPr txBox="1"/>
          <p:nvPr/>
        </p:nvSpPr>
        <p:spPr>
          <a:xfrm>
            <a:off x="655456" y="813732"/>
            <a:ext cx="7833090" cy="5201424"/>
          </a:xfrm>
          <a:prstGeom prst="rect">
            <a:avLst/>
          </a:prstGeom>
          <a:noFill/>
        </p:spPr>
        <p:txBody>
          <a:bodyPr wrap="square" rtlCol="0">
            <a:spAutoFit/>
          </a:bodyPr>
          <a:lstStyle/>
          <a:p>
            <a:pPr marL="0" marR="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Note the following: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kern="0" dirty="0">
                <a:effectLst/>
                <a:latin typeface="Calibri" panose="020F0502020204030204" pitchFamily="34" charset="0"/>
                <a:ea typeface="Calibri" panose="020F0502020204030204" pitchFamily="34" charset="0"/>
                <a:cs typeface="Calibri" panose="020F0502020204030204" pitchFamily="34" charset="0"/>
              </a:rPr>
              <a:t>Faith itself is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a conviction of things not seen” (Heb. 11:1).</a:t>
            </a:r>
            <a:r>
              <a:rPr lang="en-US" sz="2800" b="1" kern="0" dirty="0">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This does not mean things which are merely overlooked, but things which, by their very nature, cannot be seen at all.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Such things as the understanding of how the universe was created, the </a:t>
            </a:r>
            <a:r>
              <a:rPr lang="en-US" sz="28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incarnation of Christ</a:t>
            </a:r>
            <a:r>
              <a:rPr lang="en-US" sz="2800" kern="0" dirty="0">
                <a:effectLst/>
                <a:latin typeface="Calibri" panose="020F0502020204030204" pitchFamily="34" charset="0"/>
                <a:ea typeface="Calibri" panose="020F0502020204030204" pitchFamily="34" charset="0"/>
                <a:cs typeface="Calibri" panose="020F0502020204030204" pitchFamily="34" charset="0"/>
              </a:rPr>
              <a:t>, the </a:t>
            </a:r>
            <a:r>
              <a:rPr lang="en-US" sz="2800" b="1" u="sng" kern="0" dirty="0">
                <a:effectLst/>
                <a:latin typeface="Calibri" panose="020F0502020204030204" pitchFamily="34" charset="0"/>
                <a:ea typeface="Calibri" panose="020F0502020204030204" pitchFamily="34" charset="0"/>
                <a:cs typeface="Calibri" panose="020F0502020204030204" pitchFamily="34" charset="0"/>
              </a:rPr>
              <a:t>judgment of the world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by the flood</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Second</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err="1">
                <a:effectLst/>
                <a:latin typeface="Calibri" panose="020F0502020204030204" pitchFamily="34" charset="0"/>
                <a:ea typeface="Calibri" panose="020F0502020204030204" pitchFamily="34" charset="0"/>
                <a:cs typeface="Calibri" panose="020F0502020204030204" pitchFamily="34" charset="0"/>
              </a:rPr>
              <a:t>comming</a:t>
            </a:r>
            <a:r>
              <a:rPr lang="en-US" sz="2800" u="sng" kern="0" dirty="0">
                <a:effectLst/>
                <a:latin typeface="Calibri" panose="020F0502020204030204" pitchFamily="34" charset="0"/>
                <a:ea typeface="Calibri" panose="020F0502020204030204" pitchFamily="34" charset="0"/>
                <a:cs typeface="Calibri" panose="020F0502020204030204" pitchFamily="34" charset="0"/>
              </a:rPr>
              <a:t>,</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final judgment</a:t>
            </a:r>
            <a:r>
              <a:rPr lang="en-US" sz="2800" kern="0" dirty="0">
                <a:effectLst/>
                <a:latin typeface="Calibri" panose="020F0502020204030204" pitchFamily="34" charset="0"/>
                <a:ea typeface="Calibri" panose="020F0502020204030204" pitchFamily="34" charset="0"/>
                <a:cs typeface="Calibri" panose="020F0502020204030204" pitchFamily="34" charset="0"/>
              </a:rPr>
              <a:t>, and the assignment of his final destiny to every man—</a:t>
            </a:r>
            <a:r>
              <a:rPr lang="en-US" sz="2800" u="sng" kern="0" dirty="0">
                <a:effectLst/>
                <a:latin typeface="Calibri" panose="020F0502020204030204" pitchFamily="34" charset="0"/>
                <a:ea typeface="Calibri" panose="020F0502020204030204" pitchFamily="34" charset="0"/>
                <a:cs typeface="Calibri" panose="020F0502020204030204" pitchFamily="34" charset="0"/>
              </a:rPr>
              <a:t>in fact, everything of ultimate importance relates to the things invisible.</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999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4B1C771-E180-05B8-ACCB-AB8EF843C647}"/>
              </a:ext>
            </a:extLst>
          </p:cNvPr>
          <p:cNvSpPr txBox="1"/>
          <p:nvPr/>
        </p:nvSpPr>
        <p:spPr>
          <a:xfrm>
            <a:off x="655455" y="838900"/>
            <a:ext cx="7708369" cy="5783314"/>
          </a:xfrm>
          <a:prstGeom prst="rect">
            <a:avLst/>
          </a:prstGeom>
          <a:noFill/>
        </p:spPr>
        <p:txBody>
          <a:bodyPr wrap="square" rtlCol="0">
            <a:spAutoFit/>
          </a:bodyPr>
          <a:lstStyle/>
          <a:p>
            <a:pPr marL="0" marR="0">
              <a:spcBef>
                <a:spcPts val="0"/>
              </a:spcBef>
              <a:spcAft>
                <a:spcPts val="0"/>
              </a:spcAft>
            </a:pPr>
            <a:r>
              <a:rPr lang="en-US" sz="2400" b="1" u="sng" kern="0" dirty="0">
                <a:effectLst/>
                <a:latin typeface="Arial Black" panose="020B0A04020102020204" pitchFamily="34" charset="0"/>
                <a:ea typeface="Calibri" panose="020F0502020204030204" pitchFamily="34" charset="0"/>
                <a:cs typeface="Calibri" panose="020F0502020204030204" pitchFamily="34" charset="0"/>
              </a:rPr>
              <a:t>1. God framed the universe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itself out of things unseen</a:t>
            </a:r>
            <a:r>
              <a:rPr lang="en-US" sz="2400" u="sng" kern="0" dirty="0">
                <a:effectLst/>
                <a:latin typeface="Calibri" panose="020F0502020204030204" pitchFamily="34" charset="0"/>
                <a:ea typeface="Calibri" panose="020F0502020204030204" pitchFamily="34" charset="0"/>
                <a:cs typeface="Calibri" panose="020F0502020204030204" pitchFamily="34" charset="0"/>
              </a:rPr>
              <a:t> (stated invertedly).</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“Hath not been made out of things which appear” (Heb. 11:3). </a:t>
            </a:r>
            <a:r>
              <a:rPr lang="en-US" sz="2400" kern="0" dirty="0">
                <a:effectLst/>
                <a:latin typeface="Calibri" panose="020F0502020204030204" pitchFamily="34" charset="0"/>
                <a:ea typeface="Calibri" panose="020F0502020204030204" pitchFamily="34" charset="0"/>
                <a:cs typeface="Calibri" panose="020F0502020204030204" pitchFamily="34" charset="0"/>
              </a:rPr>
              <a:t>Modern science has proved that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atoms</a:t>
            </a:r>
            <a:r>
              <a:rPr lang="en-US" sz="2400" kern="0" dirty="0">
                <a:effectLst/>
                <a:latin typeface="Calibri" panose="020F0502020204030204" pitchFamily="34" charset="0"/>
                <a:ea typeface="Calibri" panose="020F0502020204030204" pitchFamily="34" charset="0"/>
                <a:cs typeface="Calibri" panose="020F0502020204030204" pitchFamily="34" charset="0"/>
              </a:rPr>
              <a:t>, the building blocks of all creation, are not merely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invisible</a:t>
            </a:r>
            <a:r>
              <a:rPr lang="en-US" sz="2400" kern="0" dirty="0">
                <a:effectLst/>
                <a:latin typeface="Calibri" panose="020F0502020204030204" pitchFamily="34" charset="0"/>
                <a:ea typeface="Calibri" panose="020F0502020204030204" pitchFamily="34" charset="0"/>
                <a:cs typeface="Calibri" panose="020F0502020204030204" pitchFamily="34" charset="0"/>
              </a:rPr>
              <a:t>, but are also practically nothing at all, being </a:t>
            </a:r>
            <a:r>
              <a:rPr lang="en-US" sz="2400" b="1" kern="0" dirty="0">
                <a:effectLst/>
                <a:latin typeface="Calibri" panose="020F0502020204030204" pitchFamily="34" charset="0"/>
                <a:ea typeface="Calibri" panose="020F0502020204030204" pitchFamily="34" charset="0"/>
                <a:cs typeface="Calibri" panose="020F0502020204030204" pitchFamily="34" charset="0"/>
              </a:rPr>
              <a:t>electrically charged particles in orbit around other particles and in the total composed almost entirely of space</a:t>
            </a:r>
            <a:r>
              <a:rPr lang="en-US" sz="2400" kern="0" dirty="0">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It is literally true that the whole </a:t>
            </a:r>
            <a:r>
              <a:rPr lang="en-US" sz="24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universe is made of “things unseen</a:t>
            </a:r>
            <a:r>
              <a:rPr lang="en-US" sz="24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even regarding the tiniest particles of it; and, in addition to that, the great fundamental laws controlling all things in space, such as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gravity</a:t>
            </a:r>
            <a:r>
              <a:rPr lang="en-US" sz="24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centrifugal and centripetal forces</a:t>
            </a:r>
            <a:r>
              <a:rPr lang="en-US" sz="24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inertia</a:t>
            </a:r>
            <a:r>
              <a:rPr lang="en-US" sz="24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b="1" u="sng" kern="0" dirty="0">
                <a:effectLst/>
                <a:latin typeface="Calibri" panose="020F0502020204030204" pitchFamily="34" charset="0"/>
                <a:ea typeface="Calibri" panose="020F0502020204030204" pitchFamily="34" charset="0"/>
                <a:cs typeface="Calibri" panose="020F0502020204030204" pitchFamily="34" charset="0"/>
              </a:rPr>
              <a:t>radiation</a:t>
            </a:r>
            <a:r>
              <a:rPr lang="en-US" sz="2400" b="1" kern="0" dirty="0">
                <a:effectLst/>
                <a:latin typeface="Calibri" panose="020F0502020204030204" pitchFamily="34" charset="0"/>
                <a:ea typeface="Calibri" panose="020F0502020204030204" pitchFamily="34" charset="0"/>
                <a:cs typeface="Calibri" panose="020F0502020204030204" pitchFamily="34" charset="0"/>
              </a:rPr>
              <a:t>, </a:t>
            </a:r>
            <a:r>
              <a:rPr lang="en-US" sz="2400" kern="0" dirty="0">
                <a:effectLst/>
                <a:latin typeface="Calibri" panose="020F0502020204030204" pitchFamily="34" charset="0"/>
                <a:ea typeface="Calibri" panose="020F0502020204030204" pitchFamily="34" charset="0"/>
                <a:cs typeface="Calibri" panose="020F0502020204030204" pitchFamily="34" charset="0"/>
              </a:rPr>
              <a:t>etc., are, all of them, invisible.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006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8E5C6C4-1D75-79C2-A387-51DA0655C707}"/>
              </a:ext>
            </a:extLst>
          </p:cNvPr>
          <p:cNvSpPr txBox="1"/>
          <p:nvPr/>
        </p:nvSpPr>
        <p:spPr>
          <a:xfrm>
            <a:off x="655454" y="973123"/>
            <a:ext cx="7557367" cy="5212068"/>
          </a:xfrm>
          <a:prstGeom prst="rect">
            <a:avLst/>
          </a:prstGeom>
          <a:noFill/>
        </p:spPr>
        <p:txBody>
          <a:bodyPr wrap="square" rtlCol="0">
            <a:spAutoFit/>
          </a:bodyPr>
          <a:lstStyle/>
          <a:p>
            <a:pPr marL="0" marR="0" algn="just">
              <a:lnSpc>
                <a:spcPct val="107000"/>
              </a:lnSpc>
              <a:spcBef>
                <a:spcPts val="0"/>
              </a:spcBef>
              <a:spcAft>
                <a:spcPts val="0"/>
              </a:spcAft>
            </a:pPr>
            <a:r>
              <a:rPr lang="en-US" sz="2400" u="sng" kern="0" dirty="0">
                <a:effectLst/>
                <a:latin typeface="Arial Black" panose="020B0A04020102020204" pitchFamily="34" charset="0"/>
                <a:ea typeface="Calibri" panose="020F0502020204030204" pitchFamily="34" charset="0"/>
                <a:cs typeface="Calibri" panose="020F0502020204030204" pitchFamily="34" charset="0"/>
              </a:rPr>
              <a:t>2. Noah</a:t>
            </a:r>
            <a:r>
              <a:rPr lang="en-US" sz="2400" u="sng" kern="0" dirty="0">
                <a:effectLst/>
                <a:latin typeface="Calibri" panose="020F0502020204030204" pitchFamily="34" charset="0"/>
                <a:ea typeface="Calibri" panose="020F0502020204030204" pitchFamily="34" charset="0"/>
                <a:cs typeface="Calibri" panose="020F0502020204030204" pitchFamily="34" charset="0"/>
              </a:rPr>
              <a:t>, acting upon God’s instructions, preserved through the flood a new beginning for the human family.</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b="1" kern="0" dirty="0">
                <a:effectLst/>
                <a:latin typeface="Calibri" panose="020F0502020204030204" pitchFamily="34" charset="0"/>
                <a:ea typeface="Calibri" panose="020F0502020204030204" pitchFamily="34" charset="0"/>
                <a:cs typeface="Calibri" panose="020F0502020204030204" pitchFamily="34" charset="0"/>
              </a:rPr>
              <a:t>Being warned of God concerning things not seen as yet” (Heb. 11:7)</a:t>
            </a:r>
            <a:r>
              <a:rPr lang="en-US" sz="2400" kern="0" dirty="0">
                <a:effectLst/>
                <a:latin typeface="Calibri" panose="020F0502020204030204" pitchFamily="34" charset="0"/>
                <a:ea typeface="Calibri" panose="020F0502020204030204" pitchFamily="34" charset="0"/>
                <a:cs typeface="Calibri" panose="020F0502020204030204" pitchFamily="34" charset="0"/>
              </a:rPr>
              <a:t>. Such a flood as God promised had never occurred before; and it was a sheer act of faith for Noah to believe in “thing not seen as yet.”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u="sng" kern="0" dirty="0">
                <a:effectLst/>
                <a:latin typeface="Arial Black" panose="020B0A04020102020204" pitchFamily="34" charset="0"/>
                <a:ea typeface="Calibri" panose="020F0502020204030204" pitchFamily="34" charset="0"/>
                <a:cs typeface="Calibri" panose="020F0502020204030204" pitchFamily="34" charset="0"/>
              </a:rPr>
              <a:t>3. Abraham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likewise trusted in the invisible; and although the word “unseen” is not used in connection with his obedience, the thought is surely in this,</a:t>
            </a:r>
            <a:r>
              <a:rPr lang="en-US" sz="2400" kern="0" dirty="0">
                <a:effectLst/>
                <a:latin typeface="Calibri" panose="020F0502020204030204" pitchFamily="34" charset="0"/>
                <a:ea typeface="Calibri" panose="020F0502020204030204" pitchFamily="34" charset="0"/>
                <a:cs typeface="Calibri" panose="020F0502020204030204" pitchFamily="34" charset="0"/>
              </a:rPr>
              <a:t> “For he looked for the city that hath the foundations, whose builder and maker is God” (Heb. 11:10). That city, to be sure, was invisible in any ordinary sense.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890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3848F4B-B375-8C36-1146-4203BC0836B6}"/>
              </a:ext>
            </a:extLst>
          </p:cNvPr>
          <p:cNvSpPr txBox="1"/>
          <p:nvPr/>
        </p:nvSpPr>
        <p:spPr>
          <a:xfrm>
            <a:off x="655455" y="872455"/>
            <a:ext cx="7632868" cy="5593091"/>
          </a:xfrm>
          <a:prstGeom prst="rect">
            <a:avLst/>
          </a:prstGeom>
          <a:noFill/>
        </p:spPr>
        <p:txBody>
          <a:bodyPr wrap="square" rtlCol="0">
            <a:spAutoFit/>
          </a:bodyPr>
          <a:lstStyle/>
          <a:p>
            <a:pPr marL="0" marR="0">
              <a:spcBef>
                <a:spcPts val="0"/>
              </a:spcBef>
              <a:spcAft>
                <a:spcPts val="0"/>
              </a:spcAft>
            </a:pPr>
            <a:r>
              <a:rPr lang="en-US" sz="3200" u="sng" kern="0" dirty="0">
                <a:effectLst/>
                <a:latin typeface="Arial Black" panose="020B0A04020102020204" pitchFamily="34" charset="0"/>
                <a:ea typeface="Calibri" panose="020F0502020204030204" pitchFamily="34" charset="0"/>
                <a:cs typeface="Calibri" panose="020F0502020204030204" pitchFamily="34" charset="0"/>
              </a:rPr>
              <a:t>5. Moses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forsook Egypt and cast his lot with Israel; “For he endured as seeing him who is invisible,”</a:t>
            </a:r>
            <a:r>
              <a:rPr lang="en-US" sz="3200" kern="0" dirty="0">
                <a:effectLst/>
                <a:latin typeface="Calibri" panose="020F0502020204030204" pitchFamily="34" charset="0"/>
                <a:ea typeface="Calibri" panose="020F0502020204030204" pitchFamily="34" charset="0"/>
                <a:cs typeface="Calibri" panose="020F0502020204030204" pitchFamily="34" charset="0"/>
              </a:rPr>
              <a:t> i.e., the invisible God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(Heb. 11:27). </a:t>
            </a:r>
            <a:r>
              <a:rPr lang="en-US" sz="3200" kern="0" dirty="0">
                <a:effectLst/>
                <a:latin typeface="Calibri" panose="020F0502020204030204" pitchFamily="34" charset="0"/>
                <a:ea typeface="Calibri" panose="020F0502020204030204" pitchFamily="34" charset="0"/>
                <a:cs typeface="Calibri" panose="020F0502020204030204" pitchFamily="34" charset="0"/>
              </a:rPr>
              <a:t>No greater test of trusting the “unseen” was ever successfully met. The wealth, glory, power and splendor of Egypt were very visible. Moses could see the armies, orchards, palaces and pyramids which belonged to Pharaoh and might also have belonged to him; but he trusted the promises of the invisible God.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1466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6CFB99-E4A3-B329-723D-329417772BC0}"/>
              </a:ext>
            </a:extLst>
          </p:cNvPr>
          <p:cNvSpPr txBox="1"/>
          <p:nvPr/>
        </p:nvSpPr>
        <p:spPr>
          <a:xfrm>
            <a:off x="680623" y="1048625"/>
            <a:ext cx="7590922" cy="5016758"/>
          </a:xfrm>
          <a:prstGeom prst="rect">
            <a:avLst/>
          </a:prstGeom>
          <a:noFill/>
        </p:spPr>
        <p:txBody>
          <a:bodyPr wrap="square" rtlCol="0">
            <a:spAutoFit/>
          </a:bodyPr>
          <a:lstStyle/>
          <a:p>
            <a:pPr marL="0" marR="0">
              <a:spcBef>
                <a:spcPts val="0"/>
              </a:spcBef>
              <a:spcAft>
                <a:spcPts val="0"/>
              </a:spcAft>
            </a:pPr>
            <a:r>
              <a:rPr lang="en-US" sz="3200" b="1" u="sng" kern="0" dirty="0">
                <a:effectLst/>
                <a:latin typeface="Arial Black" panose="020B0A04020102020204" pitchFamily="34" charset="0"/>
                <a:ea typeface="Calibri" panose="020F0502020204030204" pitchFamily="34" charset="0"/>
                <a:cs typeface="Calibri" panose="020F0502020204030204" pitchFamily="34" charset="0"/>
              </a:rPr>
              <a:t>6. This is exactly the challenge of faith in every generation, to believe in the things which no one can see.</a:t>
            </a:r>
            <a:r>
              <a:rPr lang="en-US" sz="3200" kern="0" dirty="0">
                <a:effectLst/>
                <a:latin typeface="Arial Black" panose="020B0A0402010202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Heaven, hell, the final judgment of all people, the Second Coming, the resurrection of the dead practically everything of importance in Christian faith, regards the “things that are unseen,” and which things are designated here by Paul as eternal.</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828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BD2BA1E-DC63-40B0-F0D4-DC8A0E2B9F10}"/>
              </a:ext>
            </a:extLst>
          </p:cNvPr>
          <p:cNvSpPr txBox="1"/>
          <p:nvPr/>
        </p:nvSpPr>
        <p:spPr>
          <a:xfrm>
            <a:off x="655455" y="914400"/>
            <a:ext cx="7557367" cy="5078313"/>
          </a:xfrm>
          <a:prstGeom prst="rect">
            <a:avLst/>
          </a:prstGeom>
          <a:noFill/>
        </p:spPr>
        <p:txBody>
          <a:bodyPr wrap="square" rtlCol="0">
            <a:spAutoFit/>
          </a:bodyPr>
          <a:lstStyle/>
          <a:p>
            <a:pPr marL="0" marR="0">
              <a:spcBef>
                <a:spcPts val="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5:1 </a:t>
            </a:r>
            <a:r>
              <a:rPr lang="en-US" sz="3200" kern="0" dirty="0">
                <a:effectLst/>
                <a:latin typeface="Calibri" panose="020F0502020204030204" pitchFamily="34" charset="0"/>
                <a:ea typeface="Calibri" panose="020F0502020204030204" pitchFamily="34" charset="0"/>
                <a:cs typeface="Calibri" panose="020F0502020204030204" pitchFamily="34" charset="0"/>
              </a:rPr>
              <a:t>For we know that if the earthly house of our tabernacle be dissolved, we have a building from God, a house not made with hands, eternal in the heavens. </a:t>
            </a:r>
          </a:p>
          <a:p>
            <a:pPr marL="0" marR="0">
              <a:spcBef>
                <a:spcPts val="0"/>
              </a:spcBef>
              <a:spcAft>
                <a:spcPts val="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This is Paul’s declaration of his certainty (not mere belief) of the existence of the soul after death,                                                  when clothed with a glorious new body,      it shall live in eternal felicity with God.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2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1523586-9FA3-4013-68B1-E0B050196DA1}"/>
              </a:ext>
            </a:extLst>
          </p:cNvPr>
          <p:cNvSpPr txBox="1"/>
          <p:nvPr/>
        </p:nvSpPr>
        <p:spPr>
          <a:xfrm>
            <a:off x="655455" y="880844"/>
            <a:ext cx="7833089" cy="5416868"/>
          </a:xfrm>
          <a:prstGeom prst="rect">
            <a:avLst/>
          </a:prstGeom>
          <a:noFill/>
        </p:spPr>
        <p:txBody>
          <a:bodyPr wrap="square" rtlCol="0">
            <a:spAutoFit/>
          </a:bodyPr>
          <a:lstStyle/>
          <a:p>
            <a:pPr marL="0" marR="0">
              <a:spcBef>
                <a:spcPts val="0"/>
              </a:spcBef>
              <a:spcAft>
                <a:spcPts val="0"/>
              </a:spcAft>
            </a:pPr>
            <a:r>
              <a:rPr lang="en-US" sz="2800" b="1" kern="0" dirty="0">
                <a:effectLst/>
                <a:latin typeface="Calibri" panose="020F0502020204030204" pitchFamily="34" charset="0"/>
                <a:ea typeface="Calibri" panose="020F0502020204030204" pitchFamily="34" charset="0"/>
                <a:cs typeface="Calibri" panose="020F0502020204030204" pitchFamily="34" charset="0"/>
              </a:rPr>
              <a:t>We know</a:t>
            </a:r>
            <a:r>
              <a:rPr lang="en-US" sz="2800" kern="0" dirty="0">
                <a:effectLst/>
                <a:latin typeface="Calibri" panose="020F0502020204030204" pitchFamily="34" charset="0"/>
                <a:ea typeface="Calibri" panose="020F0502020204030204" pitchFamily="34" charset="0"/>
                <a:cs typeface="Calibri" panose="020F0502020204030204" pitchFamily="34" charset="0"/>
              </a:rPr>
              <a:t>… Such confidence did not derive from any human conclusions; but,  but by divine revelation.”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none" strike="noStrike"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kern="0" dirty="0">
                <a:effectLst/>
                <a:latin typeface="Calibri" panose="020F0502020204030204" pitchFamily="34" charset="0"/>
                <a:ea typeface="Calibri" panose="020F0502020204030204" pitchFamily="34" charset="0"/>
                <a:cs typeface="Calibri" panose="020F0502020204030204" pitchFamily="34" charset="0"/>
              </a:rPr>
              <a:t>Earthly house … tabernacle</a:t>
            </a:r>
            <a:r>
              <a:rPr lang="en-US" sz="2800" kern="0" dirty="0">
                <a:effectLst/>
                <a:latin typeface="Calibri" panose="020F0502020204030204" pitchFamily="34" charset="0"/>
                <a:ea typeface="Calibri" panose="020F0502020204030204" pitchFamily="34" charset="0"/>
                <a:cs typeface="Calibri" panose="020F0502020204030204" pitchFamily="34" charset="0"/>
              </a:rPr>
              <a:t> … </a:t>
            </a:r>
            <a:r>
              <a:rPr lang="en-US" sz="2600" kern="0" dirty="0">
                <a:effectLst/>
                <a:latin typeface="Calibri" panose="020F0502020204030204" pitchFamily="34" charset="0"/>
                <a:ea typeface="Calibri" panose="020F0502020204030204" pitchFamily="34" charset="0"/>
                <a:cs typeface="Calibri" panose="020F0502020204030204" pitchFamily="34" charset="0"/>
              </a:rPr>
              <a:t>The word here is actually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“tent,” which is a symbol of that which is transient and temporary as could be imagined</a:t>
            </a:r>
            <a:r>
              <a:rPr lang="en-US" sz="2600" kern="0" dirty="0">
                <a:effectLst/>
                <a:latin typeface="Calibri" panose="020F0502020204030204" pitchFamily="34" charset="0"/>
                <a:ea typeface="Calibri" panose="020F0502020204030204" pitchFamily="34" charset="0"/>
                <a:cs typeface="Calibri" panose="020F0502020204030204" pitchFamily="34" charset="0"/>
              </a:rPr>
              <a:t>. Paul was a tentmaker, and this is exactly the type of metaphor that should have been expected from him; and, also the fact of Israel’s dwelling in tents during the forty years of the wilderness wanderings. </a:t>
            </a:r>
            <a:r>
              <a:rPr lang="en-US" sz="2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 tent could last permanently when exposed to the elements; and the same is true of people’s mortal bodies when exposed to the inevitable passing of time.</a:t>
            </a:r>
            <a:endParaRPr lang="en-US" sz="2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483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AA270F3-AA96-FED8-AB21-44337C62BE62}"/>
              </a:ext>
            </a:extLst>
          </p:cNvPr>
          <p:cNvSpPr txBox="1"/>
          <p:nvPr/>
        </p:nvSpPr>
        <p:spPr>
          <a:xfrm>
            <a:off x="746620" y="973123"/>
            <a:ext cx="7482980" cy="5819863"/>
          </a:xfrm>
          <a:prstGeom prst="rect">
            <a:avLst/>
          </a:prstGeom>
          <a:noFill/>
        </p:spPr>
        <p:txBody>
          <a:bodyPr wrap="square" rtlCol="0">
            <a:spAutoFit/>
          </a:bodyPr>
          <a:lstStyle/>
          <a:p>
            <a:pPr marL="285750" marR="0" lvl="0" indent="-285750" algn="l"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2 Cor. written a few months to a year later than 1Cor.</a:t>
            </a:r>
            <a:endParaRPr kumimoji="0" lang="en-US" sz="2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Intense, emotional, passionate book.</a:t>
            </a:r>
            <a:endParaRPr kumimoji="0" lang="en-US" sz="2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Times New Roman" panose="02020603050405020304" pitchFamily="18" charset="0"/>
              </a:rPr>
              <a:t>Ministry means service - faithful and loyal in service to God and to one another.</a:t>
            </a:r>
          </a:p>
          <a:p>
            <a:pPr marL="285750" marR="0" lvl="0" indent="-285750" algn="l"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lang="en-US" sz="2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US" sz="220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 difficult time and place in Paul’s own ministry.</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US" sz="2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But God is the God of all comfort and encouragement.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US" sz="2200" kern="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Fruit of ministry is souls – you.</a:t>
            </a:r>
            <a:endParaRPr lang="en-US"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US" sz="2200" kern="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God had blessed him in his work. 1st Cor.15:58.</a:t>
            </a:r>
            <a:endParaRPr lang="en-US" sz="2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US" sz="2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Chapters 4-5 motive of ministry. 4:7-10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435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1A835F6-A2A8-2B79-0452-8BC91054AC19}"/>
              </a:ext>
            </a:extLst>
          </p:cNvPr>
          <p:cNvSpPr txBox="1"/>
          <p:nvPr/>
        </p:nvSpPr>
        <p:spPr>
          <a:xfrm>
            <a:off x="729842" y="973123"/>
            <a:ext cx="7499758" cy="5207836"/>
          </a:xfrm>
          <a:prstGeom prst="rect">
            <a:avLst/>
          </a:prstGeom>
          <a:noFill/>
        </p:spPr>
        <p:txBody>
          <a:bodyPr wrap="square" rtlCol="0">
            <a:spAutoFit/>
          </a:bodyPr>
          <a:lstStyle/>
          <a:p>
            <a:pPr marL="0" marR="0">
              <a:lnSpc>
                <a:spcPct val="107000"/>
              </a:lnSpc>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building from God</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kern="0" dirty="0">
                <a:effectLst/>
                <a:latin typeface="Calibri" panose="020F0502020204030204" pitchFamily="34" charset="0"/>
                <a:ea typeface="Calibri" panose="020F0502020204030204" pitchFamily="34" charset="0"/>
                <a:cs typeface="Calibri" panose="020F0502020204030204" pitchFamily="34" charset="0"/>
              </a:rPr>
              <a:t>… This does not deny that people’s mortal bodies are also, in a sense, “from God”; but it has special reference to that God-created spiritual body which shall replace the decaying bodies of mortal flesh.</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0" kern="0" dirty="0">
                <a:effectLst/>
                <a:latin typeface="Calibri" panose="020F0502020204030204" pitchFamily="34" charset="0"/>
                <a:ea typeface="Calibri" panose="020F0502020204030204" pitchFamily="34" charset="0"/>
                <a:cs typeface="Calibri" panose="020F0502020204030204" pitchFamily="34" charset="0"/>
              </a:rPr>
              <a:t> </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house not made with hands</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000" kern="0" dirty="0">
                <a:effectLst/>
                <a:latin typeface="Calibri" panose="020F0502020204030204" pitchFamily="34" charset="0"/>
                <a:ea typeface="Calibri" panose="020F0502020204030204" pitchFamily="34" charset="0"/>
                <a:cs typeface="Calibri" panose="020F0502020204030204" pitchFamily="34" charset="0"/>
              </a:rPr>
              <a:t>… Paul made tents with his hands; but the glorious resurrection body is far above and beyond anything that human hands might contrive.</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867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3EE6187-7339-7A54-1CDD-06C515C59633}"/>
              </a:ext>
            </a:extLst>
          </p:cNvPr>
          <p:cNvSpPr txBox="1"/>
          <p:nvPr/>
        </p:nvSpPr>
        <p:spPr>
          <a:xfrm>
            <a:off x="655455" y="1048624"/>
            <a:ext cx="7515422" cy="4955203"/>
          </a:xfrm>
          <a:prstGeom prst="rect">
            <a:avLst/>
          </a:prstGeom>
          <a:noFill/>
        </p:spPr>
        <p:txBody>
          <a:bodyPr wrap="square" rtlCol="0">
            <a:spAutoFit/>
          </a:bodyPr>
          <a:lstStyle/>
          <a:p>
            <a:pPr marL="0" marR="0">
              <a:spcBef>
                <a:spcPts val="0"/>
              </a:spcBef>
              <a:spcAft>
                <a:spcPts val="0"/>
              </a:spcAft>
            </a:pP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Eternal in the heavens</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effectLst/>
                <a:latin typeface="Calibri" panose="020F0502020204030204" pitchFamily="34" charset="0"/>
                <a:ea typeface="Calibri" panose="020F0502020204030204" pitchFamily="34" charset="0"/>
                <a:cs typeface="Calibri" panose="020F0502020204030204" pitchFamily="34" charset="0"/>
              </a:rPr>
              <a:t>… When the soul of a Christian is clothed with that glorious spiritual body, decay and death shall be no more; and the soul of the redeemed shall enjoy eternal life.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800" kern="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Regarding the hope of eternal life, the deepest instincts of people’s hearts always turn to it.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Man is, by terms of his existence, a being of eternity;</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There is a deep and wide testimony in man’s nature to the existence of God, and of a future life.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905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https://media.freebibleimages.org/stories/FB_Moody_Gideon_Midianites/overview-images/027-moody-gideon-midianites.jpg?1538659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655" y="184559"/>
            <a:ext cx="4481696" cy="33612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0613" y="8963"/>
            <a:ext cx="251908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427839" y="3961682"/>
            <a:ext cx="8498047"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2Cor. 4:6 For it is the God who commanded light to shine out of darkness, who has shone in our hearts to give the light of the knowledge of the glory of God in the face of Jesus Christ. 7 </a:t>
            </a:r>
            <a:r>
              <a:rPr kumimoji="0" lang="en-US" sz="3200" b="1" i="0" u="sng" strike="noStrike" kern="1200" cap="none" spc="0" normalizeH="0" baseline="0" noProof="0" dirty="0">
                <a:ln>
                  <a:noFill/>
                </a:ln>
                <a:effectLst/>
                <a:uLnTx/>
                <a:uFillTx/>
                <a:latin typeface="Calibri" panose="020F0502020204030204"/>
                <a:ea typeface="+mn-ea"/>
                <a:cs typeface="+mn-cs"/>
              </a:rPr>
              <a:t>But we have this treasure in earthen vessels, that the excellence of the power may be of God and not of us.</a:t>
            </a:r>
          </a:p>
        </p:txBody>
      </p:sp>
    </p:spTree>
    <p:extLst>
      <p:ext uri="{BB962C8B-B14F-4D97-AF65-F5344CB8AC3E}">
        <p14:creationId xmlns:p14="http://schemas.microsoft.com/office/powerpoint/2010/main" val="1331653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rown Clay Pots in Close Up Photography · Free Stock Photo">
            <a:extLst>
              <a:ext uri="{FF2B5EF4-FFF2-40B4-BE49-F238E27FC236}">
                <a16:creationId xmlns:a16="http://schemas.microsoft.com/office/drawing/2014/main" id="{FCB76C4F-D718-7D6D-2B07-868F36E41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9813"/>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35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d Geraniums In A Old Clay Flower Pot Stock Photo - Download Image Now ...">
            <a:extLst>
              <a:ext uri="{FF2B5EF4-FFF2-40B4-BE49-F238E27FC236}">
                <a16:creationId xmlns:a16="http://schemas.microsoft.com/office/drawing/2014/main" id="{F2698B59-EBC8-8421-4FE8-D90E51576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2" y="177722"/>
            <a:ext cx="4370082" cy="5542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Geraniums In A Old Clay Flower Pot Stock Photo - Download Image Now ...">
            <a:extLst>
              <a:ext uri="{FF2B5EF4-FFF2-40B4-BE49-F238E27FC236}">
                <a16:creationId xmlns:a16="http://schemas.microsoft.com/office/drawing/2014/main" id="{2F946EB4-64BF-679E-E0E7-A46C68B88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89448" y="427839"/>
            <a:ext cx="4289434" cy="5440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B7D704-6AD4-6A95-A390-40D46EB3AA3D}"/>
              </a:ext>
            </a:extLst>
          </p:cNvPr>
          <p:cNvSpPr txBox="1"/>
          <p:nvPr/>
        </p:nvSpPr>
        <p:spPr>
          <a:xfrm>
            <a:off x="340066" y="5697996"/>
            <a:ext cx="8631259" cy="954107"/>
          </a:xfrm>
          <a:prstGeom prst="rect">
            <a:avLst/>
          </a:prstGeom>
          <a:noFill/>
          <a:ln w="76200">
            <a:solidFill>
              <a:srgbClr val="C00000"/>
            </a:solidFill>
          </a:ln>
        </p:spPr>
        <p:txBody>
          <a:bodyPr wrap="square" rtlCol="0">
            <a:spAutoFit/>
          </a:bodyPr>
          <a:lstStyle/>
          <a:p>
            <a:r>
              <a:rPr lang="en-US" sz="2800" dirty="0"/>
              <a:t>2Cor. 4:7 But we have this treasure in earthen vessels, that the excellence of the power may be of God and not of us.</a:t>
            </a:r>
          </a:p>
        </p:txBody>
      </p:sp>
    </p:spTree>
    <p:extLst>
      <p:ext uri="{BB962C8B-B14F-4D97-AF65-F5344CB8AC3E}">
        <p14:creationId xmlns:p14="http://schemas.microsoft.com/office/powerpoint/2010/main" val="421605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8472C0-F323-211C-0B8D-C0287E77D7E8}"/>
              </a:ext>
            </a:extLst>
          </p:cNvPr>
          <p:cNvSpPr txBox="1"/>
          <p:nvPr/>
        </p:nvSpPr>
        <p:spPr>
          <a:xfrm>
            <a:off x="509798" y="1476463"/>
            <a:ext cx="7978746" cy="369331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rPr>
              <a:t>This Treasure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rPr>
              <a:t>In Earthen Vessels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a:noFill/>
                </a:ln>
                <a:solidFill>
                  <a:prstClr val="black"/>
                </a:solidFill>
                <a:effectLst/>
                <a:uLnTx/>
                <a:uFillTx/>
              </a:rPr>
              <a:t>2 Cor. 4:7- 5:2</a:t>
            </a:r>
          </a:p>
        </p:txBody>
      </p:sp>
    </p:spTree>
    <p:extLst>
      <p:ext uri="{BB962C8B-B14F-4D97-AF65-F5344CB8AC3E}">
        <p14:creationId xmlns:p14="http://schemas.microsoft.com/office/powerpoint/2010/main" val="361982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2FD0C0-BFE3-9F04-5252-4DF321DAC62F}"/>
              </a:ext>
            </a:extLst>
          </p:cNvPr>
          <p:cNvSpPr txBox="1"/>
          <p:nvPr/>
        </p:nvSpPr>
        <p:spPr>
          <a:xfrm>
            <a:off x="973124" y="813732"/>
            <a:ext cx="7759816" cy="5846922"/>
          </a:xfrm>
          <a:prstGeom prst="rect">
            <a:avLst/>
          </a:prstGeom>
          <a:noFill/>
        </p:spPr>
        <p:txBody>
          <a:bodyPr wrap="square" rtlCol="0">
            <a:spAutoFit/>
          </a:bodyPr>
          <a:lstStyle/>
          <a:p>
            <a:pPr marL="685800" marR="0" indent="-685800" algn="just">
              <a:lnSpc>
                <a:spcPct val="107000"/>
              </a:lnSpc>
              <a:spcBef>
                <a:spcPts val="900"/>
              </a:spcBef>
              <a:spcAft>
                <a:spcPts val="0"/>
              </a:spcAft>
              <a:tabLst>
                <a:tab pos="571500" algn="r"/>
                <a:tab pos="685800" algn="l"/>
              </a:tabLst>
            </a:pP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600" kern="0" dirty="0">
                <a:effectLst/>
                <a:latin typeface="Calibri" panose="020F0502020204030204" pitchFamily="34" charset="0"/>
                <a:ea typeface="Calibri" panose="020F0502020204030204" pitchFamily="34" charset="0"/>
                <a:cs typeface="Calibri" panose="020F0502020204030204" pitchFamily="34" charset="0"/>
              </a:rPr>
              <a:t>1.	The hidden and the open </a:t>
            </a:r>
            <a:r>
              <a:rPr lang="en-US" sz="2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Cor. 4:1, 2).</a:t>
            </a:r>
            <a:endParaRPr lang="en-US" sz="2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2.	The blinded and the enlightened </a:t>
            </a:r>
            <a:r>
              <a:rPr lang="en-US" sz="2600" b="1" kern="0" dirty="0">
                <a:effectLst/>
                <a:latin typeface="Calibri" panose="020F0502020204030204" pitchFamily="34" charset="0"/>
                <a:ea typeface="Calibri" panose="020F0502020204030204" pitchFamily="34" charset="0"/>
                <a:cs typeface="Calibri" panose="020F0502020204030204" pitchFamily="34" charset="0"/>
              </a:rPr>
              <a:t>(2 Cor. 4:3).</a:t>
            </a:r>
            <a:endParaRPr lang="en-US" sz="2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3.	Slaves and Master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4:5).</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4.	Darkness and Light </a:t>
            </a:r>
            <a:r>
              <a:rPr lang="en-US" sz="2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Cor. 4:6).</a:t>
            </a:r>
            <a:endParaRPr lang="en-US" sz="2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5.	The frail and the mighty </a:t>
            </a:r>
            <a:r>
              <a:rPr lang="en-US" sz="2600" b="1" kern="0" dirty="0">
                <a:effectLst/>
                <a:latin typeface="Calibri" panose="020F0502020204030204" pitchFamily="34" charset="0"/>
                <a:ea typeface="Calibri" panose="020F0502020204030204" pitchFamily="34" charset="0"/>
                <a:cs typeface="Calibri" panose="020F0502020204030204" pitchFamily="34" charset="0"/>
              </a:rPr>
              <a:t>(2 Cor. 4:7).</a:t>
            </a:r>
            <a:endParaRPr lang="en-US" sz="2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6.	Trials and triumph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4:8–10).</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7.	Death and life </a:t>
            </a:r>
            <a:r>
              <a:rPr lang="en-US" sz="2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Cor. 4:11, 12).</a:t>
            </a:r>
            <a:endParaRPr lang="en-US" sz="2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8.	The written and the spoken </a:t>
            </a:r>
            <a:r>
              <a:rPr lang="en-US" sz="2600" b="1" kern="0" dirty="0">
                <a:effectLst/>
                <a:latin typeface="Calibri" panose="020F0502020204030204" pitchFamily="34" charset="0"/>
                <a:ea typeface="Calibri" panose="020F0502020204030204" pitchFamily="34" charset="0"/>
                <a:cs typeface="Calibri" panose="020F0502020204030204" pitchFamily="34" charset="0"/>
              </a:rPr>
              <a:t>(2 Cor. 4:13).</a:t>
            </a:r>
            <a:endParaRPr lang="en-US" sz="2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9.	The past and the future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4:14).</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10.	Grace and thanksgiving </a:t>
            </a:r>
            <a:r>
              <a:rPr lang="en-US" sz="2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Cor. 4:15).</a:t>
            </a:r>
            <a:endParaRPr lang="en-US" sz="2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11.	The outer and inner man </a:t>
            </a:r>
            <a:r>
              <a:rPr lang="en-US" sz="2600" b="1" kern="0" dirty="0">
                <a:effectLst/>
                <a:latin typeface="Calibri" panose="020F0502020204030204" pitchFamily="34" charset="0"/>
                <a:ea typeface="Calibri" panose="020F0502020204030204" pitchFamily="34" charset="0"/>
                <a:cs typeface="Calibri" panose="020F0502020204030204" pitchFamily="34" charset="0"/>
              </a:rPr>
              <a:t>(2 Cor. 4:16).</a:t>
            </a:r>
            <a:endParaRPr lang="en-US" sz="2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12.	Affliction and glory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4:17).</a:t>
            </a:r>
            <a:endParaRPr lang="en-US" sz="2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indent="-685800" algn="just">
              <a:lnSpc>
                <a:spcPct val="107000"/>
              </a:lnSpc>
              <a:spcBef>
                <a:spcPts val="0"/>
              </a:spcBef>
              <a:spcAft>
                <a:spcPts val="0"/>
              </a:spcAft>
              <a:tabLst>
                <a:tab pos="571500" algn="r"/>
                <a:tab pos="6858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	13.	The seen and the eternal </a:t>
            </a:r>
            <a:r>
              <a:rPr lang="en-US" sz="2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 Cor. 4:18b)</a:t>
            </a:r>
            <a:endParaRPr lang="en-US" sz="2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a:extLst>
              <a:ext uri="{FF2B5EF4-FFF2-40B4-BE49-F238E27FC236}">
                <a16:creationId xmlns:a16="http://schemas.microsoft.com/office/drawing/2014/main" id="{B3915F26-A385-3E4B-C684-35CA416E29C9}"/>
              </a:ext>
            </a:extLst>
          </p:cNvPr>
          <p:cNvSpPr txBox="1"/>
          <p:nvPr/>
        </p:nvSpPr>
        <p:spPr>
          <a:xfrm>
            <a:off x="0" y="-36281"/>
            <a:ext cx="9144000" cy="769441"/>
          </a:xfrm>
          <a:prstGeom prst="rect">
            <a:avLst/>
          </a:prstGeom>
          <a:noFill/>
        </p:spPr>
        <p:txBody>
          <a:bodyPr wrap="square" rtlCol="0">
            <a:spAutoFit/>
          </a:bodyPr>
          <a:lstStyle/>
          <a:p>
            <a:pPr algn="ctr"/>
            <a:r>
              <a:rPr lang="en-US" sz="4400" kern="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outline of chapter</a:t>
            </a:r>
            <a:endParaRPr lang="en-US" sz="4400" dirty="0">
              <a:solidFill>
                <a:schemeClr val="bg1"/>
              </a:solidFill>
            </a:endParaRPr>
          </a:p>
        </p:txBody>
      </p:sp>
    </p:spTree>
    <p:extLst>
      <p:ext uri="{BB962C8B-B14F-4D97-AF65-F5344CB8AC3E}">
        <p14:creationId xmlns:p14="http://schemas.microsoft.com/office/powerpoint/2010/main" val="248117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ED8B85-3544-743C-53A8-DE3FCBB445F4}"/>
              </a:ext>
            </a:extLst>
          </p:cNvPr>
          <p:cNvSpPr txBox="1"/>
          <p:nvPr/>
        </p:nvSpPr>
        <p:spPr>
          <a:xfrm>
            <a:off x="655455" y="913206"/>
            <a:ext cx="7733536" cy="5309146"/>
          </a:xfrm>
          <a:prstGeom prst="rect">
            <a:avLst/>
          </a:prstGeom>
          <a:noFill/>
        </p:spPr>
        <p:txBody>
          <a:bodyPr wrap="square" rtlCol="0">
            <a:spAutoFit/>
          </a:bodyPr>
          <a:lstStyle/>
          <a:p>
            <a:pPr marL="0" marR="0">
              <a:spcBef>
                <a:spcPts val="900"/>
              </a:spcBef>
              <a:spcAft>
                <a:spcPts val="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2Cor.4:7 </a:t>
            </a:r>
            <a:r>
              <a:rPr lang="en-US" sz="3200" kern="0" dirty="0">
                <a:effectLst/>
                <a:latin typeface="Calibri" panose="020F0502020204030204" pitchFamily="34" charset="0"/>
                <a:ea typeface="Calibri" panose="020F0502020204030204" pitchFamily="34" charset="0"/>
                <a:cs typeface="Calibri" panose="020F0502020204030204" pitchFamily="34" charset="0"/>
              </a:rPr>
              <a:t>But we have this </a:t>
            </a:r>
            <a:r>
              <a:rPr lang="en-US" sz="3200" kern="0" dirty="0">
                <a:effectLst/>
                <a:latin typeface="Arial Black" panose="020B0A04020102020204" pitchFamily="34" charset="0"/>
                <a:ea typeface="Calibri" panose="020F0502020204030204" pitchFamily="34" charset="0"/>
                <a:cs typeface="Calibri" panose="020F0502020204030204" pitchFamily="34" charset="0"/>
              </a:rPr>
              <a:t>treasure</a:t>
            </a:r>
            <a:r>
              <a:rPr lang="en-US" sz="3200" kern="0" dirty="0">
                <a:effectLst/>
                <a:latin typeface="Calibri" panose="020F0502020204030204" pitchFamily="34" charset="0"/>
                <a:ea typeface="Calibri" panose="020F0502020204030204" pitchFamily="34" charset="0"/>
                <a:cs typeface="Calibri" panose="020F0502020204030204" pitchFamily="34" charset="0"/>
              </a:rPr>
              <a:t> in </a:t>
            </a:r>
            <a:r>
              <a:rPr lang="en-US" sz="3200" b="1" u="sng" kern="0" dirty="0">
                <a:effectLst/>
                <a:latin typeface="Calibri" panose="020F0502020204030204" pitchFamily="34" charset="0"/>
                <a:ea typeface="Calibri" panose="020F0502020204030204" pitchFamily="34" charset="0"/>
                <a:cs typeface="Calibri" panose="020F0502020204030204" pitchFamily="34" charset="0"/>
              </a:rPr>
              <a:t>earthen vessels</a:t>
            </a:r>
            <a:r>
              <a:rPr lang="en-US" sz="3200" kern="0" dirty="0">
                <a:effectLst/>
                <a:latin typeface="Calibri" panose="020F0502020204030204" pitchFamily="34" charset="0"/>
                <a:ea typeface="Calibri" panose="020F0502020204030204" pitchFamily="34" charset="0"/>
                <a:cs typeface="Calibri" panose="020F0502020204030204" pitchFamily="34" charset="0"/>
              </a:rPr>
              <a:t>, that the exceeding greatness of the power may be of God, and not from ourselves  </a:t>
            </a:r>
          </a:p>
          <a:p>
            <a:pPr marL="0" marR="0">
              <a:spcBef>
                <a:spcPts val="900"/>
              </a:spcBef>
              <a:spcAft>
                <a:spcPts val="0"/>
              </a:spcAft>
            </a:pPr>
            <a:endParaRPr lang="en-US" sz="3200" kern="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 God entrusted the gospel to people who did </a:t>
            </a: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 have earthly power and honor</a:t>
            </a:r>
            <a:r>
              <a:rPr lang="en-US" sz="3200" kern="0" dirty="0">
                <a:effectLst/>
                <a:latin typeface="Calibri" panose="020F0502020204030204" pitchFamily="34" charset="0"/>
                <a:ea typeface="Calibri" panose="020F0502020204030204" pitchFamily="34" charset="0"/>
                <a:cs typeface="Calibri" panose="020F0502020204030204" pitchFamily="34" charset="0"/>
              </a:rPr>
              <a:t>, in order that the great success of the gospel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would </a:t>
            </a:r>
            <a:r>
              <a:rPr lang="en-US" sz="32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 be accredited to its messengers</a:t>
            </a: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as men, </a:t>
            </a:r>
            <a:r>
              <a:rPr lang="en-US" sz="32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but unto the eternal God</a:t>
            </a:r>
            <a:r>
              <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who inspired them.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059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stock, brown, flowerpots, jars, claypots, clay, pots, terracotta | Piqsels">
            <a:extLst>
              <a:ext uri="{FF2B5EF4-FFF2-40B4-BE49-F238E27FC236}">
                <a16:creationId xmlns:a16="http://schemas.microsoft.com/office/drawing/2014/main" id="{FAC11B3B-23DA-1286-7F0E-A0E1B3290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350" y="186517"/>
            <a:ext cx="4067441" cy="2708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mages : wood, old, stone, vase, ceramic, pottery, material ...">
            <a:extLst>
              <a:ext uri="{FF2B5EF4-FFF2-40B4-BE49-F238E27FC236}">
                <a16:creationId xmlns:a16="http://schemas.microsoft.com/office/drawing/2014/main" id="{E93B915D-C1A8-CD74-4DD9-BB7B61E69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04" y="3184894"/>
            <a:ext cx="5229884" cy="3486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50DC761-2715-529F-8243-393FB9D94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269" y="3230689"/>
            <a:ext cx="3058750" cy="229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0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6E9471-3FA0-B108-7977-980850D7808E}"/>
              </a:ext>
            </a:extLst>
          </p:cNvPr>
          <p:cNvSpPr txBox="1"/>
          <p:nvPr/>
        </p:nvSpPr>
        <p:spPr>
          <a:xfrm>
            <a:off x="655455" y="964734"/>
            <a:ext cx="7658035" cy="5132174"/>
          </a:xfrm>
          <a:prstGeom prst="rect">
            <a:avLst/>
          </a:prstGeom>
          <a:noFill/>
        </p:spPr>
        <p:txBody>
          <a:bodyPr wrap="square" rtlCol="0">
            <a:spAutoFit/>
          </a:bodyPr>
          <a:lstStyle/>
          <a:p>
            <a:pPr marL="0" marR="0" algn="just">
              <a:spcBef>
                <a:spcPts val="900"/>
              </a:spcBef>
              <a:spcAft>
                <a:spcPts val="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In earthen vessels</a:t>
            </a:r>
            <a:r>
              <a:rPr lang="en-US" sz="3200" kern="0" dirty="0">
                <a:effectLst/>
                <a:latin typeface="Calibri" panose="020F0502020204030204" pitchFamily="34" charset="0"/>
                <a:ea typeface="Calibri" panose="020F0502020204030204" pitchFamily="34" charset="0"/>
                <a:cs typeface="Calibri" panose="020F0502020204030204" pitchFamily="34" charset="0"/>
              </a:rPr>
              <a:t> … The figure is possibly  from the “small pottery lamps,  that could be bought in the shops of Corinth”; or from the custom observed in Roman triumphs, in which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the silver or other precious metals looted from conquered peoples was melted down and poured into clay pots </a:t>
            </a:r>
            <a:r>
              <a:rPr lang="en-US" sz="3200" kern="0" dirty="0">
                <a:effectLst/>
                <a:latin typeface="Calibri" panose="020F0502020204030204" pitchFamily="34" charset="0"/>
                <a:ea typeface="Calibri" panose="020F0502020204030204" pitchFamily="34" charset="0"/>
                <a:cs typeface="Calibri" panose="020F0502020204030204" pitchFamily="34" charset="0"/>
              </a:rPr>
              <a:t>to be carried in the procession.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900"/>
              </a:spcBef>
              <a:spcAft>
                <a:spcPts val="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melted  gold into earthen pots,  could be broken when the ruler wanted it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13616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366</TotalTime>
  <Words>3245</Words>
  <Application>Microsoft Office PowerPoint</Application>
  <PresentationFormat>On-screen Show (4:3)</PresentationFormat>
  <Paragraphs>146</Paragraphs>
  <Slides>44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Arial Black</vt:lpstr>
      <vt:lpstr>Arial Unicode MS</vt:lpstr>
      <vt:lpstr>Calibri</vt:lpstr>
      <vt:lpstr>Calibri Light</vt:lpstr>
      <vt:lpstr>Ink Free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12</cp:revision>
  <dcterms:created xsi:type="dcterms:W3CDTF">2023-08-15T11:17:24Z</dcterms:created>
  <dcterms:modified xsi:type="dcterms:W3CDTF">2023-10-23T11:35:44Z</dcterms:modified>
</cp:coreProperties>
</file>