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301" r:id="rId3"/>
    <p:sldId id="261" r:id="rId4"/>
    <p:sldId id="291" r:id="rId5"/>
    <p:sldId id="294" r:id="rId6"/>
    <p:sldId id="295" r:id="rId7"/>
    <p:sldId id="298" r:id="rId8"/>
    <p:sldId id="258" r:id="rId9"/>
    <p:sldId id="259" r:id="rId10"/>
    <p:sldId id="263" r:id="rId11"/>
    <p:sldId id="260" r:id="rId12"/>
    <p:sldId id="265" r:id="rId13"/>
    <p:sldId id="264" r:id="rId14"/>
    <p:sldId id="262" r:id="rId15"/>
    <p:sldId id="267" r:id="rId16"/>
    <p:sldId id="266" r:id="rId17"/>
    <p:sldId id="269" r:id="rId18"/>
    <p:sldId id="268" r:id="rId19"/>
    <p:sldId id="270" r:id="rId20"/>
    <p:sldId id="273" r:id="rId21"/>
    <p:sldId id="272" r:id="rId22"/>
    <p:sldId id="271" r:id="rId23"/>
    <p:sldId id="274" r:id="rId24"/>
    <p:sldId id="275" r:id="rId25"/>
    <p:sldId id="277" r:id="rId26"/>
    <p:sldId id="276" r:id="rId27"/>
    <p:sldId id="280" r:id="rId28"/>
    <p:sldId id="278" r:id="rId29"/>
    <p:sldId id="283" r:id="rId30"/>
    <p:sldId id="282" r:id="rId31"/>
    <p:sldId id="285" r:id="rId32"/>
    <p:sldId id="297" r:id="rId33"/>
    <p:sldId id="305" r:id="rId34"/>
    <p:sldId id="284" r:id="rId35"/>
    <p:sldId id="281" r:id="rId36"/>
    <p:sldId id="287" r:id="rId37"/>
    <p:sldId id="29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K/nXYA+4vrk1gOkMYnBzmQ==" hashData="cvRk0Ot2WtytUI6QpL5FRR/w3cs9zIb3dPXiXYDikctLV/2sOQMR0QjuvGfbCdr3MiITP47d6FaiLPG9B895FA=="/>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987" autoAdjust="0"/>
    <p:restoredTop sz="94660"/>
  </p:normalViewPr>
  <p:slideViewPr>
    <p:cSldViewPr snapToGrid="0">
      <p:cViewPr varScale="1">
        <p:scale>
          <a:sx n="114" d="100"/>
          <a:sy n="114" d="100"/>
        </p:scale>
        <p:origin x="1506" y="12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68DEC-20AD-5FC0-E86A-73F66E74F4C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071B94F-9DBF-EE51-DD70-503068B6AF51}"/>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35FBF81-FBFA-87F3-9275-6A3F9DA94918}"/>
              </a:ext>
            </a:extLst>
          </p:cNvPr>
          <p:cNvSpPr>
            <a:spLocks noGrp="1"/>
          </p:cNvSpPr>
          <p:nvPr>
            <p:ph type="dt" sz="half" idx="10"/>
          </p:nvPr>
        </p:nvSpPr>
        <p:spPr/>
        <p:txBody>
          <a:bodyPr/>
          <a:lstStyle/>
          <a:p>
            <a:fld id="{58C2EA41-C59D-4516-AD54-1CA492F51EC1}" type="datetimeFigureOut">
              <a:rPr lang="en-US" smtClean="0"/>
              <a:t>10/23/2023</a:t>
            </a:fld>
            <a:endParaRPr lang="en-US"/>
          </a:p>
        </p:txBody>
      </p:sp>
      <p:sp>
        <p:nvSpPr>
          <p:cNvPr id="5" name="Footer Placeholder 4">
            <a:extLst>
              <a:ext uri="{FF2B5EF4-FFF2-40B4-BE49-F238E27FC236}">
                <a16:creationId xmlns:a16="http://schemas.microsoft.com/office/drawing/2014/main" id="{380420C1-3327-9A40-9B67-CE082F0446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B1996B-8130-BE76-85E3-60C1B3CBCD87}"/>
              </a:ext>
            </a:extLst>
          </p:cNvPr>
          <p:cNvSpPr>
            <a:spLocks noGrp="1"/>
          </p:cNvSpPr>
          <p:nvPr>
            <p:ph type="sldNum" sz="quarter" idx="12"/>
          </p:nvPr>
        </p:nvSpPr>
        <p:spPr/>
        <p:txBody>
          <a:bodyPr/>
          <a:lstStyle/>
          <a:p>
            <a:fld id="{9922698A-CDC0-429E-AFBF-03F20B3B0716}" type="slidenum">
              <a:rPr lang="en-US" smtClean="0"/>
              <a:t>‹#›</a:t>
            </a:fld>
            <a:endParaRPr lang="en-US"/>
          </a:p>
        </p:txBody>
      </p:sp>
    </p:spTree>
    <p:extLst>
      <p:ext uri="{BB962C8B-B14F-4D97-AF65-F5344CB8AC3E}">
        <p14:creationId xmlns:p14="http://schemas.microsoft.com/office/powerpoint/2010/main" val="2605163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DD58E-7708-8BE6-0F0D-CAE579244A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FAC978-80DC-2A61-C76F-982356261A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24F443-79F2-6D19-7A66-2DFBEB79A23A}"/>
              </a:ext>
            </a:extLst>
          </p:cNvPr>
          <p:cNvSpPr>
            <a:spLocks noGrp="1"/>
          </p:cNvSpPr>
          <p:nvPr>
            <p:ph type="dt" sz="half" idx="10"/>
          </p:nvPr>
        </p:nvSpPr>
        <p:spPr/>
        <p:txBody>
          <a:bodyPr/>
          <a:lstStyle/>
          <a:p>
            <a:fld id="{58C2EA41-C59D-4516-AD54-1CA492F51EC1}" type="datetimeFigureOut">
              <a:rPr lang="en-US" smtClean="0"/>
              <a:t>10/23/2023</a:t>
            </a:fld>
            <a:endParaRPr lang="en-US"/>
          </a:p>
        </p:txBody>
      </p:sp>
      <p:sp>
        <p:nvSpPr>
          <p:cNvPr id="5" name="Footer Placeholder 4">
            <a:extLst>
              <a:ext uri="{FF2B5EF4-FFF2-40B4-BE49-F238E27FC236}">
                <a16:creationId xmlns:a16="http://schemas.microsoft.com/office/drawing/2014/main" id="{E07F89E1-9E0F-D9D5-E60B-33430B5C30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487F6D-834E-EAC8-CEF7-B19D775F6D56}"/>
              </a:ext>
            </a:extLst>
          </p:cNvPr>
          <p:cNvSpPr>
            <a:spLocks noGrp="1"/>
          </p:cNvSpPr>
          <p:nvPr>
            <p:ph type="sldNum" sz="quarter" idx="12"/>
          </p:nvPr>
        </p:nvSpPr>
        <p:spPr/>
        <p:txBody>
          <a:bodyPr/>
          <a:lstStyle/>
          <a:p>
            <a:fld id="{9922698A-CDC0-429E-AFBF-03F20B3B0716}" type="slidenum">
              <a:rPr lang="en-US" smtClean="0"/>
              <a:t>‹#›</a:t>
            </a:fld>
            <a:endParaRPr lang="en-US"/>
          </a:p>
        </p:txBody>
      </p:sp>
    </p:spTree>
    <p:extLst>
      <p:ext uri="{BB962C8B-B14F-4D97-AF65-F5344CB8AC3E}">
        <p14:creationId xmlns:p14="http://schemas.microsoft.com/office/powerpoint/2010/main" val="298840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6194A9-8891-03DF-6A67-37DD44EA3592}"/>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5FF8020-AC4C-E67D-CB60-6E1CE7E48C30}"/>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A7D938-331E-B294-C2B4-F108E7099917}"/>
              </a:ext>
            </a:extLst>
          </p:cNvPr>
          <p:cNvSpPr>
            <a:spLocks noGrp="1"/>
          </p:cNvSpPr>
          <p:nvPr>
            <p:ph type="dt" sz="half" idx="10"/>
          </p:nvPr>
        </p:nvSpPr>
        <p:spPr/>
        <p:txBody>
          <a:bodyPr/>
          <a:lstStyle/>
          <a:p>
            <a:fld id="{58C2EA41-C59D-4516-AD54-1CA492F51EC1}" type="datetimeFigureOut">
              <a:rPr lang="en-US" smtClean="0"/>
              <a:t>10/23/2023</a:t>
            </a:fld>
            <a:endParaRPr lang="en-US"/>
          </a:p>
        </p:txBody>
      </p:sp>
      <p:sp>
        <p:nvSpPr>
          <p:cNvPr id="5" name="Footer Placeholder 4">
            <a:extLst>
              <a:ext uri="{FF2B5EF4-FFF2-40B4-BE49-F238E27FC236}">
                <a16:creationId xmlns:a16="http://schemas.microsoft.com/office/drawing/2014/main" id="{3B85C12F-DF27-226A-344B-73CF58DB61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06D680-B191-EF0B-8E96-25C1F58BEE93}"/>
              </a:ext>
            </a:extLst>
          </p:cNvPr>
          <p:cNvSpPr>
            <a:spLocks noGrp="1"/>
          </p:cNvSpPr>
          <p:nvPr>
            <p:ph type="sldNum" sz="quarter" idx="12"/>
          </p:nvPr>
        </p:nvSpPr>
        <p:spPr/>
        <p:txBody>
          <a:bodyPr/>
          <a:lstStyle/>
          <a:p>
            <a:fld id="{9922698A-CDC0-429E-AFBF-03F20B3B0716}" type="slidenum">
              <a:rPr lang="en-US" smtClean="0"/>
              <a:t>‹#›</a:t>
            </a:fld>
            <a:endParaRPr lang="en-US"/>
          </a:p>
        </p:txBody>
      </p:sp>
    </p:spTree>
    <p:extLst>
      <p:ext uri="{BB962C8B-B14F-4D97-AF65-F5344CB8AC3E}">
        <p14:creationId xmlns:p14="http://schemas.microsoft.com/office/powerpoint/2010/main" val="4176506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3724214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0470123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261408-B059-4BE3-9B18-E2EA024F5496}" type="datetimeFigureOut">
              <a:rPr lang="en-US" smtClean="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4015700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261408-B059-4BE3-9B18-E2EA024F5496}" type="datetimeFigureOut">
              <a:rPr lang="en-US" smtClean="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1695669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261408-B059-4BE3-9B18-E2EA024F5496}" type="datetimeFigureOut">
              <a:rPr lang="en-US" smtClean="0"/>
              <a:t>10/23/2023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0874206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261408-B059-4BE3-9B18-E2EA024F5496}" type="datetimeFigureOut">
              <a:rPr lang="en-US" smtClean="0"/>
              <a:t>10/23/2023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531174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61408-B059-4BE3-9B18-E2EA024F5496}" type="datetimeFigureOut">
              <a:rPr lang="en-US" smtClean="0"/>
              <a:t>10/23/2023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0600550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978216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7AC11-B82F-A56F-8855-1DC5FC0BDF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9A5D9B-22D3-1939-DF3C-038985315D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192AD0-03AD-1D0D-112B-924279AF1849}"/>
              </a:ext>
            </a:extLst>
          </p:cNvPr>
          <p:cNvSpPr>
            <a:spLocks noGrp="1"/>
          </p:cNvSpPr>
          <p:nvPr>
            <p:ph type="dt" sz="half" idx="10"/>
          </p:nvPr>
        </p:nvSpPr>
        <p:spPr/>
        <p:txBody>
          <a:bodyPr/>
          <a:lstStyle/>
          <a:p>
            <a:fld id="{58C2EA41-C59D-4516-AD54-1CA492F51EC1}" type="datetimeFigureOut">
              <a:rPr lang="en-US" smtClean="0"/>
              <a:t>10/23/2023</a:t>
            </a:fld>
            <a:endParaRPr lang="en-US"/>
          </a:p>
        </p:txBody>
      </p:sp>
      <p:sp>
        <p:nvSpPr>
          <p:cNvPr id="5" name="Footer Placeholder 4">
            <a:extLst>
              <a:ext uri="{FF2B5EF4-FFF2-40B4-BE49-F238E27FC236}">
                <a16:creationId xmlns:a16="http://schemas.microsoft.com/office/drawing/2014/main" id="{5284E067-F643-5AF4-0168-DF7C92DDFB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1F8D9B-7875-6AD8-1DBB-D3079FE687E0}"/>
              </a:ext>
            </a:extLst>
          </p:cNvPr>
          <p:cNvSpPr>
            <a:spLocks noGrp="1"/>
          </p:cNvSpPr>
          <p:nvPr>
            <p:ph type="sldNum" sz="quarter" idx="12"/>
          </p:nvPr>
        </p:nvSpPr>
        <p:spPr/>
        <p:txBody>
          <a:bodyPr/>
          <a:lstStyle/>
          <a:p>
            <a:fld id="{9922698A-CDC0-429E-AFBF-03F20B3B0716}" type="slidenum">
              <a:rPr lang="en-US" smtClean="0"/>
              <a:t>‹#›</a:t>
            </a:fld>
            <a:endParaRPr lang="en-US"/>
          </a:p>
        </p:txBody>
      </p:sp>
    </p:spTree>
    <p:extLst>
      <p:ext uri="{BB962C8B-B14F-4D97-AF65-F5344CB8AC3E}">
        <p14:creationId xmlns:p14="http://schemas.microsoft.com/office/powerpoint/2010/main" val="26979136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10/23/2023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8741049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7379507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10/23/2023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355461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36492-1D60-87FD-2E20-66DA29F69D5C}"/>
              </a:ext>
            </a:extLst>
          </p:cNvPr>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D5A4E0E-611F-1305-6F30-C8C8BCADD99F}"/>
              </a:ext>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AB66D0-8CE6-430C-5A18-82123700CC7F}"/>
              </a:ext>
            </a:extLst>
          </p:cNvPr>
          <p:cNvSpPr>
            <a:spLocks noGrp="1"/>
          </p:cNvSpPr>
          <p:nvPr>
            <p:ph type="dt" sz="half" idx="10"/>
          </p:nvPr>
        </p:nvSpPr>
        <p:spPr/>
        <p:txBody>
          <a:bodyPr/>
          <a:lstStyle/>
          <a:p>
            <a:fld id="{58C2EA41-C59D-4516-AD54-1CA492F51EC1}" type="datetimeFigureOut">
              <a:rPr lang="en-US" smtClean="0"/>
              <a:t>10/23/2023</a:t>
            </a:fld>
            <a:endParaRPr lang="en-US"/>
          </a:p>
        </p:txBody>
      </p:sp>
      <p:sp>
        <p:nvSpPr>
          <p:cNvPr id="5" name="Footer Placeholder 4">
            <a:extLst>
              <a:ext uri="{FF2B5EF4-FFF2-40B4-BE49-F238E27FC236}">
                <a16:creationId xmlns:a16="http://schemas.microsoft.com/office/drawing/2014/main" id="{9C85885B-D9B9-69E3-2676-33901A392F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B2A1D8-C261-9D20-0FB1-811B5E39E78C}"/>
              </a:ext>
            </a:extLst>
          </p:cNvPr>
          <p:cNvSpPr>
            <a:spLocks noGrp="1"/>
          </p:cNvSpPr>
          <p:nvPr>
            <p:ph type="sldNum" sz="quarter" idx="12"/>
          </p:nvPr>
        </p:nvSpPr>
        <p:spPr/>
        <p:txBody>
          <a:bodyPr/>
          <a:lstStyle/>
          <a:p>
            <a:fld id="{9922698A-CDC0-429E-AFBF-03F20B3B0716}" type="slidenum">
              <a:rPr lang="en-US" smtClean="0"/>
              <a:t>‹#›</a:t>
            </a:fld>
            <a:endParaRPr lang="en-US"/>
          </a:p>
        </p:txBody>
      </p:sp>
    </p:spTree>
    <p:extLst>
      <p:ext uri="{BB962C8B-B14F-4D97-AF65-F5344CB8AC3E}">
        <p14:creationId xmlns:p14="http://schemas.microsoft.com/office/powerpoint/2010/main" val="3955362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46F53-11FE-666F-1374-50BFBBC390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CA2C70-A86F-B60F-0DC9-8D1A5837868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C41531A-C034-3FAB-C80C-DC68968B5452}"/>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772E07F-2EBE-8C99-1EDD-4760247118B9}"/>
              </a:ext>
            </a:extLst>
          </p:cNvPr>
          <p:cNvSpPr>
            <a:spLocks noGrp="1"/>
          </p:cNvSpPr>
          <p:nvPr>
            <p:ph type="dt" sz="half" idx="10"/>
          </p:nvPr>
        </p:nvSpPr>
        <p:spPr/>
        <p:txBody>
          <a:bodyPr/>
          <a:lstStyle/>
          <a:p>
            <a:fld id="{58C2EA41-C59D-4516-AD54-1CA492F51EC1}" type="datetimeFigureOut">
              <a:rPr lang="en-US" smtClean="0"/>
              <a:t>10/23/2023</a:t>
            </a:fld>
            <a:endParaRPr lang="en-US"/>
          </a:p>
        </p:txBody>
      </p:sp>
      <p:sp>
        <p:nvSpPr>
          <p:cNvPr id="6" name="Footer Placeholder 5">
            <a:extLst>
              <a:ext uri="{FF2B5EF4-FFF2-40B4-BE49-F238E27FC236}">
                <a16:creationId xmlns:a16="http://schemas.microsoft.com/office/drawing/2014/main" id="{591FCF9A-4593-3361-FB5B-CF97616B860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635AF6-33E1-D77B-2122-604AAD58A8F6}"/>
              </a:ext>
            </a:extLst>
          </p:cNvPr>
          <p:cNvSpPr>
            <a:spLocks noGrp="1"/>
          </p:cNvSpPr>
          <p:nvPr>
            <p:ph type="sldNum" sz="quarter" idx="12"/>
          </p:nvPr>
        </p:nvSpPr>
        <p:spPr/>
        <p:txBody>
          <a:bodyPr/>
          <a:lstStyle/>
          <a:p>
            <a:fld id="{9922698A-CDC0-429E-AFBF-03F20B3B0716}" type="slidenum">
              <a:rPr lang="en-US" smtClean="0"/>
              <a:t>‹#›</a:t>
            </a:fld>
            <a:endParaRPr lang="en-US"/>
          </a:p>
        </p:txBody>
      </p:sp>
    </p:spTree>
    <p:extLst>
      <p:ext uri="{BB962C8B-B14F-4D97-AF65-F5344CB8AC3E}">
        <p14:creationId xmlns:p14="http://schemas.microsoft.com/office/powerpoint/2010/main" val="29701321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B2247-9757-8030-53FE-F4A903C4D63B}"/>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81EDB7-B17B-B0C7-A4C8-978E46196D7F}"/>
              </a:ext>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53C04D-D8F1-9DAC-9873-97BB9737F26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FD06E6-4C55-A58D-6978-B8EC44F5F63D}"/>
              </a:ext>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82F499-1735-DFF6-83A1-53CA633B430A}"/>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C12BA1-C61C-25F5-6938-9BAF3545057E}"/>
              </a:ext>
            </a:extLst>
          </p:cNvPr>
          <p:cNvSpPr>
            <a:spLocks noGrp="1"/>
          </p:cNvSpPr>
          <p:nvPr>
            <p:ph type="dt" sz="half" idx="10"/>
          </p:nvPr>
        </p:nvSpPr>
        <p:spPr/>
        <p:txBody>
          <a:bodyPr/>
          <a:lstStyle/>
          <a:p>
            <a:fld id="{58C2EA41-C59D-4516-AD54-1CA492F51EC1}" type="datetimeFigureOut">
              <a:rPr lang="en-US" smtClean="0"/>
              <a:t>10/23/2023</a:t>
            </a:fld>
            <a:endParaRPr lang="en-US"/>
          </a:p>
        </p:txBody>
      </p:sp>
      <p:sp>
        <p:nvSpPr>
          <p:cNvPr id="8" name="Footer Placeholder 7">
            <a:extLst>
              <a:ext uri="{FF2B5EF4-FFF2-40B4-BE49-F238E27FC236}">
                <a16:creationId xmlns:a16="http://schemas.microsoft.com/office/drawing/2014/main" id="{2570CAC8-1482-2EF2-1C48-5DD018AD86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CD5480C-CC4C-7FBC-E1C9-9B118525348A}"/>
              </a:ext>
            </a:extLst>
          </p:cNvPr>
          <p:cNvSpPr>
            <a:spLocks noGrp="1"/>
          </p:cNvSpPr>
          <p:nvPr>
            <p:ph type="sldNum" sz="quarter" idx="12"/>
          </p:nvPr>
        </p:nvSpPr>
        <p:spPr/>
        <p:txBody>
          <a:bodyPr/>
          <a:lstStyle/>
          <a:p>
            <a:fld id="{9922698A-CDC0-429E-AFBF-03F20B3B0716}" type="slidenum">
              <a:rPr lang="en-US" smtClean="0"/>
              <a:t>‹#›</a:t>
            </a:fld>
            <a:endParaRPr lang="en-US"/>
          </a:p>
        </p:txBody>
      </p:sp>
    </p:spTree>
    <p:extLst>
      <p:ext uri="{BB962C8B-B14F-4D97-AF65-F5344CB8AC3E}">
        <p14:creationId xmlns:p14="http://schemas.microsoft.com/office/powerpoint/2010/main" val="180105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95E4E-2CD8-F064-BB15-3058CEE84A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E4300-30E8-3967-0F0D-B1591A1FFED3}"/>
              </a:ext>
            </a:extLst>
          </p:cNvPr>
          <p:cNvSpPr>
            <a:spLocks noGrp="1"/>
          </p:cNvSpPr>
          <p:nvPr>
            <p:ph type="dt" sz="half" idx="10"/>
          </p:nvPr>
        </p:nvSpPr>
        <p:spPr/>
        <p:txBody>
          <a:bodyPr/>
          <a:lstStyle/>
          <a:p>
            <a:fld id="{58C2EA41-C59D-4516-AD54-1CA492F51EC1}" type="datetimeFigureOut">
              <a:rPr lang="en-US" smtClean="0"/>
              <a:t>10/23/2023</a:t>
            </a:fld>
            <a:endParaRPr lang="en-US"/>
          </a:p>
        </p:txBody>
      </p:sp>
      <p:sp>
        <p:nvSpPr>
          <p:cNvPr id="4" name="Footer Placeholder 3">
            <a:extLst>
              <a:ext uri="{FF2B5EF4-FFF2-40B4-BE49-F238E27FC236}">
                <a16:creationId xmlns:a16="http://schemas.microsoft.com/office/drawing/2014/main" id="{2CD18C9B-60CB-8DED-FD77-2ED395C8BA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5CCD66-6338-6F82-5060-2657F96A6A64}"/>
              </a:ext>
            </a:extLst>
          </p:cNvPr>
          <p:cNvSpPr>
            <a:spLocks noGrp="1"/>
          </p:cNvSpPr>
          <p:nvPr>
            <p:ph type="sldNum" sz="quarter" idx="12"/>
          </p:nvPr>
        </p:nvSpPr>
        <p:spPr/>
        <p:txBody>
          <a:bodyPr/>
          <a:lstStyle/>
          <a:p>
            <a:fld id="{9922698A-CDC0-429E-AFBF-03F20B3B0716}" type="slidenum">
              <a:rPr lang="en-US" smtClean="0"/>
              <a:t>‹#›</a:t>
            </a:fld>
            <a:endParaRPr lang="en-US"/>
          </a:p>
        </p:txBody>
      </p:sp>
    </p:spTree>
    <p:extLst>
      <p:ext uri="{BB962C8B-B14F-4D97-AF65-F5344CB8AC3E}">
        <p14:creationId xmlns:p14="http://schemas.microsoft.com/office/powerpoint/2010/main" val="3914295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93FC98-58CA-E0F5-5308-C1DD106DE347}"/>
              </a:ext>
            </a:extLst>
          </p:cNvPr>
          <p:cNvSpPr>
            <a:spLocks noGrp="1"/>
          </p:cNvSpPr>
          <p:nvPr>
            <p:ph type="dt" sz="half" idx="10"/>
          </p:nvPr>
        </p:nvSpPr>
        <p:spPr/>
        <p:txBody>
          <a:bodyPr/>
          <a:lstStyle/>
          <a:p>
            <a:fld id="{58C2EA41-C59D-4516-AD54-1CA492F51EC1}" type="datetimeFigureOut">
              <a:rPr lang="en-US" smtClean="0"/>
              <a:t>10/23/2023</a:t>
            </a:fld>
            <a:endParaRPr lang="en-US"/>
          </a:p>
        </p:txBody>
      </p:sp>
      <p:sp>
        <p:nvSpPr>
          <p:cNvPr id="3" name="Footer Placeholder 2">
            <a:extLst>
              <a:ext uri="{FF2B5EF4-FFF2-40B4-BE49-F238E27FC236}">
                <a16:creationId xmlns:a16="http://schemas.microsoft.com/office/drawing/2014/main" id="{E3DAA503-70B4-46F1-05AB-C6F442C93C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3AF2340-8D19-93EC-F581-94FCEAAAD247}"/>
              </a:ext>
            </a:extLst>
          </p:cNvPr>
          <p:cNvSpPr>
            <a:spLocks noGrp="1"/>
          </p:cNvSpPr>
          <p:nvPr>
            <p:ph type="sldNum" sz="quarter" idx="12"/>
          </p:nvPr>
        </p:nvSpPr>
        <p:spPr/>
        <p:txBody>
          <a:bodyPr/>
          <a:lstStyle/>
          <a:p>
            <a:fld id="{9922698A-CDC0-429E-AFBF-03F20B3B0716}" type="slidenum">
              <a:rPr lang="en-US" smtClean="0"/>
              <a:t>‹#›</a:t>
            </a:fld>
            <a:endParaRPr lang="en-US"/>
          </a:p>
        </p:txBody>
      </p:sp>
    </p:spTree>
    <p:extLst>
      <p:ext uri="{BB962C8B-B14F-4D97-AF65-F5344CB8AC3E}">
        <p14:creationId xmlns:p14="http://schemas.microsoft.com/office/powerpoint/2010/main" val="4159654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70C39-7942-CE04-8083-324EBE08E2D8}"/>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80D810-4004-6E26-5962-251D19497E38}"/>
              </a:ext>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4BB367-C7EA-F2E3-75C9-DD17B30A70EA}"/>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280172-F18A-DA16-9947-0DD90408FD1F}"/>
              </a:ext>
            </a:extLst>
          </p:cNvPr>
          <p:cNvSpPr>
            <a:spLocks noGrp="1"/>
          </p:cNvSpPr>
          <p:nvPr>
            <p:ph type="dt" sz="half" idx="10"/>
          </p:nvPr>
        </p:nvSpPr>
        <p:spPr/>
        <p:txBody>
          <a:bodyPr/>
          <a:lstStyle/>
          <a:p>
            <a:fld id="{58C2EA41-C59D-4516-AD54-1CA492F51EC1}" type="datetimeFigureOut">
              <a:rPr lang="en-US" smtClean="0"/>
              <a:t>10/23/2023</a:t>
            </a:fld>
            <a:endParaRPr lang="en-US"/>
          </a:p>
        </p:txBody>
      </p:sp>
      <p:sp>
        <p:nvSpPr>
          <p:cNvPr id="6" name="Footer Placeholder 5">
            <a:extLst>
              <a:ext uri="{FF2B5EF4-FFF2-40B4-BE49-F238E27FC236}">
                <a16:creationId xmlns:a16="http://schemas.microsoft.com/office/drawing/2014/main" id="{F364C9EA-5AEF-F30F-4A02-B8CB34D593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C2CF64-E071-03D8-C006-10FD9EDC2621}"/>
              </a:ext>
            </a:extLst>
          </p:cNvPr>
          <p:cNvSpPr>
            <a:spLocks noGrp="1"/>
          </p:cNvSpPr>
          <p:nvPr>
            <p:ph type="sldNum" sz="quarter" idx="12"/>
          </p:nvPr>
        </p:nvSpPr>
        <p:spPr/>
        <p:txBody>
          <a:bodyPr/>
          <a:lstStyle/>
          <a:p>
            <a:fld id="{9922698A-CDC0-429E-AFBF-03F20B3B0716}" type="slidenum">
              <a:rPr lang="en-US" smtClean="0"/>
              <a:t>‹#›</a:t>
            </a:fld>
            <a:endParaRPr lang="en-US"/>
          </a:p>
        </p:txBody>
      </p:sp>
    </p:spTree>
    <p:extLst>
      <p:ext uri="{BB962C8B-B14F-4D97-AF65-F5344CB8AC3E}">
        <p14:creationId xmlns:p14="http://schemas.microsoft.com/office/powerpoint/2010/main" val="386487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D16F8-B0C7-6192-4FF1-A83827FD5275}"/>
              </a:ext>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02ACD7-ECFA-776B-28E0-EE982F675B02}"/>
              </a:ext>
            </a:extLst>
          </p:cNvPr>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4627CD8-AE8B-AFE6-2B6E-87A8581DD397}"/>
              </a:ext>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EA3C2B-871E-BF41-565B-C630AA3E3426}"/>
              </a:ext>
            </a:extLst>
          </p:cNvPr>
          <p:cNvSpPr>
            <a:spLocks noGrp="1"/>
          </p:cNvSpPr>
          <p:nvPr>
            <p:ph type="dt" sz="half" idx="10"/>
          </p:nvPr>
        </p:nvSpPr>
        <p:spPr/>
        <p:txBody>
          <a:bodyPr/>
          <a:lstStyle/>
          <a:p>
            <a:fld id="{58C2EA41-C59D-4516-AD54-1CA492F51EC1}" type="datetimeFigureOut">
              <a:rPr lang="en-US" smtClean="0"/>
              <a:t>10/23/2023</a:t>
            </a:fld>
            <a:endParaRPr lang="en-US"/>
          </a:p>
        </p:txBody>
      </p:sp>
      <p:sp>
        <p:nvSpPr>
          <p:cNvPr id="6" name="Footer Placeholder 5">
            <a:extLst>
              <a:ext uri="{FF2B5EF4-FFF2-40B4-BE49-F238E27FC236}">
                <a16:creationId xmlns:a16="http://schemas.microsoft.com/office/drawing/2014/main" id="{4F105432-89A9-F230-BD5E-084F51B4E0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53581F-DD89-4957-F0A5-C598C1A1C913}"/>
              </a:ext>
            </a:extLst>
          </p:cNvPr>
          <p:cNvSpPr>
            <a:spLocks noGrp="1"/>
          </p:cNvSpPr>
          <p:nvPr>
            <p:ph type="sldNum" sz="quarter" idx="12"/>
          </p:nvPr>
        </p:nvSpPr>
        <p:spPr/>
        <p:txBody>
          <a:bodyPr/>
          <a:lstStyle/>
          <a:p>
            <a:fld id="{9922698A-CDC0-429E-AFBF-03F20B3B0716}" type="slidenum">
              <a:rPr lang="en-US" smtClean="0"/>
              <a:t>‹#›</a:t>
            </a:fld>
            <a:endParaRPr lang="en-US"/>
          </a:p>
        </p:txBody>
      </p:sp>
    </p:spTree>
    <p:extLst>
      <p:ext uri="{BB962C8B-B14F-4D97-AF65-F5344CB8AC3E}">
        <p14:creationId xmlns:p14="http://schemas.microsoft.com/office/powerpoint/2010/main" val="2750628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5826F86-AD77-27F2-D77A-864B44E96F2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486692-7048-7545-0AA2-A74EA6492C3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DC600C-1AAF-3D13-C7A2-C372292D8A5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C2EA41-C59D-4516-AD54-1CA492F51EC1}" type="datetimeFigureOut">
              <a:rPr lang="en-US" smtClean="0"/>
              <a:t>10/23/2023</a:t>
            </a:fld>
            <a:endParaRPr lang="en-US"/>
          </a:p>
        </p:txBody>
      </p:sp>
      <p:sp>
        <p:nvSpPr>
          <p:cNvPr id="5" name="Footer Placeholder 4">
            <a:extLst>
              <a:ext uri="{FF2B5EF4-FFF2-40B4-BE49-F238E27FC236}">
                <a16:creationId xmlns:a16="http://schemas.microsoft.com/office/drawing/2014/main" id="{0923FC12-4673-5493-CC33-6EAE937679A5}"/>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3F6F5B-C888-571D-9A11-B2E1A59C960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22698A-CDC0-429E-AFBF-03F20B3B0716}" type="slidenum">
              <a:rPr lang="en-US" smtClean="0"/>
              <a:t>‹#›</a:t>
            </a:fld>
            <a:endParaRPr lang="en-US"/>
          </a:p>
        </p:txBody>
      </p:sp>
    </p:spTree>
    <p:extLst>
      <p:ext uri="{BB962C8B-B14F-4D97-AF65-F5344CB8AC3E}">
        <p14:creationId xmlns:p14="http://schemas.microsoft.com/office/powerpoint/2010/main" val="2669294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61408-B059-4BE3-9B18-E2EA024F5496}" type="datetimeFigureOut">
              <a:rPr lang="en-US" smtClean="0"/>
              <a:t>10/23/2023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5853B-0D88-4491-8C47-0F7D0AB63E77}" type="slidenum">
              <a:rPr lang="en-US" smtClean="0"/>
              <a:t>‹#›</a:t>
            </a:fld>
            <a:endParaRPr lang="en-US" dirty="0"/>
          </a:p>
        </p:txBody>
      </p:sp>
    </p:spTree>
    <p:extLst>
      <p:ext uri="{BB962C8B-B14F-4D97-AF65-F5344CB8AC3E}">
        <p14:creationId xmlns:p14="http://schemas.microsoft.com/office/powerpoint/2010/main" val="1891860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112" t="21263" r="23729" b="49217"/>
          <a:stretch/>
        </p:blipFill>
        <p:spPr>
          <a:xfrm>
            <a:off x="0" y="3994733"/>
            <a:ext cx="9166033" cy="2863273"/>
          </a:xfrm>
          <a:prstGeom prst="rect">
            <a:avLst/>
          </a:prstGeom>
        </p:spPr>
      </p:pic>
      <p:sp>
        <p:nvSpPr>
          <p:cNvPr id="7" name="Rectangle 6"/>
          <p:cNvSpPr/>
          <p:nvPr/>
        </p:nvSpPr>
        <p:spPr>
          <a:xfrm>
            <a:off x="887505" y="1030940"/>
            <a:ext cx="7512423" cy="6015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582706" y="1021974"/>
            <a:ext cx="7745505"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New Lebanon  </a:t>
            </a:r>
            <a:r>
              <a:rPr kumimoji="0" lang="en-US" sz="3600" b="0" i="1" u="none" strike="noStrike" kern="1200" cap="none" spc="0" normalizeH="0" baseline="0" noProof="0" dirty="0">
                <a:ln>
                  <a:noFill/>
                </a:ln>
                <a:solidFill>
                  <a:prstClr val="black"/>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Church of Christ</a:t>
            </a:r>
          </a:p>
        </p:txBody>
      </p:sp>
      <p:sp>
        <p:nvSpPr>
          <p:cNvPr id="3" name="TextBox 2"/>
          <p:cNvSpPr txBox="1"/>
          <p:nvPr/>
        </p:nvSpPr>
        <p:spPr>
          <a:xfrm>
            <a:off x="89647" y="54762"/>
            <a:ext cx="8857129"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0000"/>
                </a:solidFill>
                <a:effectLst/>
                <a:uLnTx/>
                <a:uFillTx/>
                <a:latin typeface="Ink Free" panose="03080402000500000000" pitchFamily="66" charset="0"/>
                <a:ea typeface="+mn-ea"/>
                <a:cs typeface="+mn-cs"/>
              </a:rPr>
              <a:t>Welcome to our services</a:t>
            </a:r>
          </a:p>
        </p:txBody>
      </p:sp>
      <p:sp>
        <p:nvSpPr>
          <p:cNvPr id="10" name="TextBox 9"/>
          <p:cNvSpPr txBox="1"/>
          <p:nvPr/>
        </p:nvSpPr>
        <p:spPr>
          <a:xfrm>
            <a:off x="1" y="5648735"/>
            <a:ext cx="914400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002060"/>
                </a:solidFill>
                <a:effectLst/>
                <a:uLnTx/>
                <a:uFillTx/>
                <a:latin typeface="Ink Free" panose="03080402000500000000" pitchFamily="66" charset="0"/>
                <a:ea typeface="+mn-ea"/>
                <a:cs typeface="+mn-cs"/>
              </a:rPr>
              <a:t>Please Come Back Again</a:t>
            </a:r>
          </a:p>
        </p:txBody>
      </p:sp>
      <p:sp>
        <p:nvSpPr>
          <p:cNvPr id="4" name="TextBox 3"/>
          <p:cNvSpPr txBox="1"/>
          <p:nvPr/>
        </p:nvSpPr>
        <p:spPr>
          <a:xfrm>
            <a:off x="0" y="1891555"/>
            <a:ext cx="91440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Simply Christians.</a:t>
            </a:r>
          </a:p>
        </p:txBody>
      </p:sp>
      <p:sp>
        <p:nvSpPr>
          <p:cNvPr id="5" name="TextBox 4"/>
          <p:cNvSpPr txBox="1"/>
          <p:nvPr/>
        </p:nvSpPr>
        <p:spPr>
          <a:xfrm>
            <a:off x="0" y="2348652"/>
            <a:ext cx="9166033"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Our Emphasis is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Spiritual, Not Material or Social</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TextBox 10"/>
          <p:cNvSpPr txBox="1"/>
          <p:nvPr/>
        </p:nvSpPr>
        <p:spPr>
          <a:xfrm>
            <a:off x="0" y="2820287"/>
            <a:ext cx="9081247"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striving to be The Same Church as Described in The New Testament.</a:t>
            </a:r>
          </a:p>
        </p:txBody>
      </p:sp>
    </p:spTree>
    <p:extLst>
      <p:ext uri="{BB962C8B-B14F-4D97-AF65-F5344CB8AC3E}">
        <p14:creationId xmlns:p14="http://schemas.microsoft.com/office/powerpoint/2010/main" val="1862796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1C857A-4C1E-708A-E56E-62B5C1757FEB}"/>
              </a:ext>
            </a:extLst>
          </p:cNvPr>
          <p:cNvSpPr txBox="1"/>
          <p:nvPr/>
        </p:nvSpPr>
        <p:spPr>
          <a:xfrm>
            <a:off x="578840" y="1114368"/>
            <a:ext cx="8086988" cy="5570756"/>
          </a:xfrm>
          <a:prstGeom prst="rect">
            <a:avLst/>
          </a:prstGeom>
          <a:noFill/>
        </p:spPr>
        <p:txBody>
          <a:bodyPr wrap="square">
            <a:spAutoFit/>
          </a:bodyPr>
          <a:lstStyle/>
          <a:p>
            <a:pPr marL="0" marR="0">
              <a:spcBef>
                <a:spcPts val="0"/>
              </a:spcBef>
              <a:spcAft>
                <a:spcPts val="0"/>
              </a:spcAft>
            </a:pPr>
            <a:r>
              <a:rPr lang="en-US" sz="3200"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What is hope? </a:t>
            </a:r>
            <a:endParaRPr lang="en-US" sz="3200"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dirty="0">
                <a:effectLst/>
                <a:latin typeface="Calibri" panose="020F0502020204030204" pitchFamily="34"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dirty="0">
                <a:effectLst/>
                <a:latin typeface="Calibri" panose="020F0502020204030204" pitchFamily="34" charset="0"/>
                <a:ea typeface="Calibri" panose="020F0502020204030204" pitchFamily="34" charset="0"/>
                <a:cs typeface="Calibri" panose="020F0502020204030204" pitchFamily="34" charset="0"/>
              </a:rPr>
              <a:t>Confident expectancy.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dirty="0">
                <a:effectLst/>
                <a:latin typeface="Calibri" panose="020F0502020204030204" pitchFamily="34" charset="0"/>
                <a:ea typeface="Calibri" panose="020F0502020204030204" pitchFamily="34" charset="0"/>
                <a:cs typeface="Calibri" panose="020F0502020204030204" pitchFamily="34" charset="0"/>
              </a:rPr>
              <a:t>In the Bible, the word hope stands for both:</a:t>
            </a:r>
          </a:p>
          <a:p>
            <a:pPr marL="514350" marR="0" indent="-514350">
              <a:spcBef>
                <a:spcPts val="0"/>
              </a:spcBef>
              <a:spcAft>
                <a:spcPts val="0"/>
              </a:spcAft>
              <a:buAutoNum type="arabicParenR"/>
            </a:pPr>
            <a:r>
              <a:rPr lang="en-US" sz="3200" dirty="0">
                <a:effectLst/>
                <a:latin typeface="Calibri" panose="020F0502020204030204" pitchFamily="34" charset="0"/>
                <a:ea typeface="Calibri" panose="020F0502020204030204" pitchFamily="34" charset="0"/>
                <a:cs typeface="Calibri" panose="020F0502020204030204" pitchFamily="34" charset="0"/>
              </a:rPr>
              <a:t>act of hoping</a:t>
            </a:r>
          </a:p>
          <a:p>
            <a:pPr marL="514350" marR="0" indent="-514350">
              <a:spcBef>
                <a:spcPts val="0"/>
              </a:spcBef>
              <a:spcAft>
                <a:spcPts val="0"/>
              </a:spcAft>
              <a:buAutoNum type="arabicParenR"/>
            </a:pPr>
            <a:r>
              <a:rPr lang="en-US" sz="3200" dirty="0">
                <a:effectLst/>
                <a:latin typeface="Calibri" panose="020F0502020204030204" pitchFamily="34" charset="0"/>
                <a:ea typeface="Calibri" panose="020F0502020204030204" pitchFamily="34" charset="0"/>
                <a:cs typeface="Calibri" panose="020F0502020204030204" pitchFamily="34" charset="0"/>
              </a:rPr>
              <a:t>the thing hoped for.</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3200" dirty="0">
                <a:effectLst/>
                <a:latin typeface="Calibri" panose="020F0502020204030204" pitchFamily="34" charset="0"/>
                <a:ea typeface="Calibri" panose="020F0502020204030204" pitchFamily="34" charset="0"/>
                <a:cs typeface="Calibri" panose="020F0502020204030204" pitchFamily="34" charset="0"/>
              </a:rPr>
              <a:t>the act of hoping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(Rom 4:18)</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effectLst/>
                <a:latin typeface="Calibri" panose="020F0502020204030204" pitchFamily="34" charset="0"/>
                <a:ea typeface="Calibri" panose="020F0502020204030204" pitchFamily="34" charset="0"/>
                <a:cs typeface="Calibri" panose="020F0502020204030204" pitchFamily="34" charset="0"/>
              </a:rPr>
              <a:t>who, contrary to hope, in hope believed, so that he became the father of many nations, according to what was spoken, "So shall your descendants be."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6076111A-94F6-96D1-85E3-7C6B7AD680CD}"/>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269975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FCD8941-6DE5-89CA-8138-222942384A81}"/>
              </a:ext>
            </a:extLst>
          </p:cNvPr>
          <p:cNvSpPr txBox="1"/>
          <p:nvPr/>
        </p:nvSpPr>
        <p:spPr>
          <a:xfrm>
            <a:off x="973123" y="1795244"/>
            <a:ext cx="7516536" cy="2899255"/>
          </a:xfrm>
          <a:prstGeom prst="rect">
            <a:avLst/>
          </a:prstGeom>
          <a:noFill/>
        </p:spPr>
        <p:txBody>
          <a:bodyPr wrap="square">
            <a:spAutoFit/>
          </a:bodyPr>
          <a:lstStyle/>
          <a:p>
            <a:pPr marL="0" marR="0">
              <a:lnSpc>
                <a:spcPct val="115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Cor. 9:10)</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Or does He say it altogether for our sakes? For our sakes, no doubt, this is written, </a:t>
            </a:r>
            <a:r>
              <a:rPr lang="en-US" sz="3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that he who plows should plow in hope, and he who threshes in hope should be partaker of his hope.</a:t>
            </a:r>
            <a:endParaRPr lang="en-US" sz="32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95B483B3-CD97-662A-8276-90667AA04E60}"/>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
        <p:nvSpPr>
          <p:cNvPr id="6" name="TextBox 5">
            <a:extLst>
              <a:ext uri="{FF2B5EF4-FFF2-40B4-BE49-F238E27FC236}">
                <a16:creationId xmlns:a16="http://schemas.microsoft.com/office/drawing/2014/main" id="{17C1AEAB-134C-9575-A3F3-7F1EDB36577E}"/>
              </a:ext>
            </a:extLst>
          </p:cNvPr>
          <p:cNvSpPr txBox="1"/>
          <p:nvPr/>
        </p:nvSpPr>
        <p:spPr>
          <a:xfrm>
            <a:off x="331363" y="1494466"/>
            <a:ext cx="4572000" cy="584775"/>
          </a:xfrm>
          <a:prstGeom prst="rect">
            <a:avLst/>
          </a:prstGeom>
          <a:noFill/>
        </p:spPr>
        <p:txBody>
          <a:bodyPr wrap="square">
            <a:spAutoFit/>
          </a:bodyPr>
          <a:lstStyle/>
          <a:p>
            <a:r>
              <a:rPr kumimoji="0" lang="en-US" sz="3200" b="0" i="0" u="none" strike="noStrike" kern="1200" cap="none" spc="0" normalizeH="0" baseline="0" noProof="0" dirty="0">
                <a:ln>
                  <a:noFill/>
                </a:ln>
                <a:solidFill>
                  <a:srgbClr val="0070C0"/>
                </a:solidFill>
                <a:effectLst/>
                <a:uLnTx/>
                <a:uFillTx/>
                <a:latin typeface="Arial Black" panose="020B0A04020102020204" pitchFamily="34" charset="0"/>
                <a:ea typeface="Calibri" panose="020F0502020204030204" pitchFamily="34" charset="0"/>
                <a:cs typeface="Calibri" panose="020F0502020204030204" pitchFamily="34" charset="0"/>
              </a:rPr>
              <a:t>What is hope? </a:t>
            </a:r>
            <a:endParaRPr lang="en-US" dirty="0"/>
          </a:p>
        </p:txBody>
      </p:sp>
    </p:spTree>
    <p:extLst>
      <p:ext uri="{BB962C8B-B14F-4D97-AF65-F5344CB8AC3E}">
        <p14:creationId xmlns:p14="http://schemas.microsoft.com/office/powerpoint/2010/main" val="7154623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55BD4B-FD97-2D34-F302-137046A791EE}"/>
              </a:ext>
            </a:extLst>
          </p:cNvPr>
          <p:cNvSpPr txBox="1"/>
          <p:nvPr/>
        </p:nvSpPr>
        <p:spPr>
          <a:xfrm>
            <a:off x="822121" y="1493240"/>
            <a:ext cx="7650760" cy="4585871"/>
          </a:xfrm>
          <a:prstGeom prst="rect">
            <a:avLst/>
          </a:prstGeom>
          <a:noFill/>
        </p:spPr>
        <p:txBody>
          <a:bodyPr wrap="square">
            <a:spAutoFit/>
          </a:bodyPr>
          <a:lstStyle/>
          <a:p>
            <a:pPr marL="342900" marR="0" lvl="0" indent="-342900">
              <a:spcBef>
                <a:spcPts val="0"/>
              </a:spcBef>
              <a:spcAft>
                <a:spcPts val="0"/>
              </a:spcAft>
              <a:buFont typeface="Symbol" panose="05050102010706020507" pitchFamily="18" charset="2"/>
              <a:buChar char=""/>
            </a:pPr>
            <a:r>
              <a:rPr lang="en-US" sz="3200"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and the thing hoped for </a:t>
            </a:r>
            <a:endParaRPr lang="en-US" sz="3200"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(Col 1:5)</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because of the hope which is laid up for you in heaven, of which you heard before in the word of the truth of the gospel,</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Peter 1:3)</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Blessed be the God and Father of our Lord Jesus Christ, who according to His abundant mercy has begotten us again </a:t>
            </a:r>
            <a:r>
              <a:rPr lang="en-US" sz="28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to a living hope through the resurrection of Jesus Christ from the dead,</a:t>
            </a:r>
            <a:endParaRPr lang="en-US" sz="28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60633BDB-C2A6-86AC-8BD0-10F5F716A03E}"/>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34076668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4A69F7-B6EC-F37D-A7E9-2E6771CB4BEA}"/>
              </a:ext>
            </a:extLst>
          </p:cNvPr>
          <p:cNvSpPr txBox="1"/>
          <p:nvPr/>
        </p:nvSpPr>
        <p:spPr>
          <a:xfrm>
            <a:off x="539931" y="1140824"/>
            <a:ext cx="8168640" cy="4955203"/>
          </a:xfrm>
          <a:prstGeom prst="rect">
            <a:avLst/>
          </a:prstGeom>
          <a:noFill/>
        </p:spPr>
        <p:txBody>
          <a:bodyPr wrap="square">
            <a:spAutoFit/>
          </a:bodyPr>
          <a:lstStyle/>
          <a:p>
            <a:pPr marL="0" marR="0">
              <a:spcBef>
                <a:spcPts val="0"/>
              </a:spcBef>
              <a:spcAft>
                <a:spcPts val="0"/>
              </a:spcAft>
            </a:pPr>
            <a:r>
              <a:rPr lang="en-US" sz="2800"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Hope does not arise from our  desires or wishes but from God, who is Himself the believer's hope: "My hope is in You"     </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(Ps. 39:7). </a:t>
            </a:r>
            <a:endParaRPr lang="en-US" sz="32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Genuine hope is not wishful thinking, but a firm assurance about things that are unseen and still in the future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(Rom 8:24-25)</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we were saved in this hope, but hope that is seen is not hope; for why does one still hope for what he sees?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25 But if we hope for what we do not see, we eagerly wait for it with perseverance.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3999E14D-3B22-3468-DADB-C2303B7B73FC}"/>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3602381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DC55AE-553A-875D-C5B9-F69E7049D92F}"/>
              </a:ext>
            </a:extLst>
          </p:cNvPr>
          <p:cNvSpPr txBox="1"/>
          <p:nvPr/>
        </p:nvSpPr>
        <p:spPr>
          <a:xfrm>
            <a:off x="973123" y="1535186"/>
            <a:ext cx="7365534" cy="4585871"/>
          </a:xfrm>
          <a:prstGeom prst="rect">
            <a:avLst/>
          </a:prstGeom>
          <a:noFill/>
        </p:spPr>
        <p:txBody>
          <a:bodyPr wrap="square">
            <a:spAutoFit/>
          </a:bodyPr>
          <a:lstStyle/>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(Heb. 11:1,7)</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Now faith is the substance of things hoped for, the evidence of things not seen. V7. By faith Noah, being divinely warned of things not yet seen, moved with godly fear, prepared an ark for the saving of his household, by which he condemned the world and became heir of the righteousness which is according to faith.</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9885CE9E-DA1A-E1B6-8109-D53DA0B6B0C7}"/>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3910313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30EAA2-56D7-F693-0AB8-5CCA7D8B8844}"/>
              </a:ext>
            </a:extLst>
          </p:cNvPr>
          <p:cNvSpPr txBox="1"/>
          <p:nvPr/>
        </p:nvSpPr>
        <p:spPr>
          <a:xfrm>
            <a:off x="855677" y="1275127"/>
            <a:ext cx="7701094" cy="5386090"/>
          </a:xfrm>
          <a:prstGeom prst="rect">
            <a:avLst/>
          </a:prstGeom>
          <a:noFill/>
        </p:spPr>
        <p:txBody>
          <a:bodyPr wrap="square">
            <a:spAutoFit/>
          </a:bodyPr>
          <a:lstStyle/>
          <a:p>
            <a:pPr marL="0" marR="0">
              <a:spcBef>
                <a:spcPts val="0"/>
              </a:spcBef>
              <a:spcAft>
                <a:spcPts val="0"/>
              </a:spcAft>
            </a:pPr>
            <a:r>
              <a:rPr lang="en-US" sz="2800"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Hope distinguishes the Christian from the unbeliever, who has no hope </a:t>
            </a:r>
            <a:endParaRPr lang="en-US" sz="2800"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800" u="sng"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(Eph. 2:12)</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that at that time you were without Christ, being aliens from the commonwealth of Israel and strangers from the covenants of promise, having no hope and without God in the world.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Thess. 4:13)</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But I do not want you to be ignorant, brethren, concerning those who have fallen asleep, lest you sorrow as others who have no hope.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73552963-209C-855C-B086-FF7E7E7C6398}"/>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799670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545EED-45B3-D99A-2187-CF332F49DE19}"/>
              </a:ext>
            </a:extLst>
          </p:cNvPr>
          <p:cNvSpPr txBox="1"/>
          <p:nvPr/>
        </p:nvSpPr>
        <p:spPr>
          <a:xfrm>
            <a:off x="518746" y="1342239"/>
            <a:ext cx="8168054" cy="4647426"/>
          </a:xfrm>
          <a:prstGeom prst="rect">
            <a:avLst/>
          </a:prstGeom>
          <a:noFill/>
        </p:spPr>
        <p:txBody>
          <a:bodyPr wrap="square">
            <a:spAutoFit/>
          </a:bodyPr>
          <a:lstStyle/>
          <a:p>
            <a:pPr marL="0" marR="0">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As a Christian, </a:t>
            </a:r>
            <a:r>
              <a:rPr lang="en-US" sz="3200" i="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you</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are one in whom hope resides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Peter 3:15)</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But sanctify the Lord God in your hearts, and always be ready to give a defense to everyone who asks you a reason for the hope that is in you, with meekness and fear;</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John 3:3)</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everyone who has this hope in Him purifies himself, just as He is pure.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A026124C-3CB2-6FC6-1944-F7E05D81E5AD}"/>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33779985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F3FFFC-423C-3BDD-AF1C-B682345D66CD}"/>
              </a:ext>
            </a:extLst>
          </p:cNvPr>
          <p:cNvSpPr txBox="1"/>
          <p:nvPr/>
        </p:nvSpPr>
        <p:spPr>
          <a:xfrm>
            <a:off x="600890" y="1599904"/>
            <a:ext cx="8168639" cy="3970318"/>
          </a:xfrm>
          <a:prstGeom prst="rect">
            <a:avLst/>
          </a:prstGeom>
          <a:noFill/>
        </p:spPr>
        <p:txBody>
          <a:bodyPr wrap="square">
            <a:spAutoFit/>
          </a:bodyPr>
          <a:lstStyle/>
          <a:p>
            <a:r>
              <a:rPr lang="en-US" sz="3200"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In contrast to Old Testament hope, our hope is </a:t>
            </a:r>
            <a:r>
              <a:rPr lang="en-US" sz="4000"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superior</a:t>
            </a:r>
            <a:r>
              <a:rPr lang="en-US" sz="3200"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 </a:t>
            </a:r>
            <a:endParaRPr lang="en-US" sz="3200"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3600" u="sng"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(Heb. 7:19)</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the law made nothing perfect; on the other hand, there is the bringing in of a better hope, through which we draw near to God.</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A75D32B-EDC4-F5A0-547E-5EF886F1188D}"/>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3845183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EAFAE5-F7D5-00A6-6D1B-C75E15E7CA5F}"/>
              </a:ext>
            </a:extLst>
          </p:cNvPr>
          <p:cNvSpPr txBox="1"/>
          <p:nvPr/>
        </p:nvSpPr>
        <p:spPr>
          <a:xfrm>
            <a:off x="620785" y="1275128"/>
            <a:ext cx="8221211" cy="5016758"/>
          </a:xfrm>
          <a:prstGeom prst="rect">
            <a:avLst/>
          </a:prstGeom>
          <a:noFill/>
        </p:spPr>
        <p:txBody>
          <a:bodyPr wrap="square">
            <a:spAutoFit/>
          </a:bodyPr>
          <a:lstStyle/>
          <a:p>
            <a:pPr marL="0" marR="0">
              <a:spcBef>
                <a:spcPts val="0"/>
              </a:spcBef>
              <a:spcAft>
                <a:spcPts val="0"/>
              </a:spcAft>
            </a:pPr>
            <a:r>
              <a:rPr lang="en-US" sz="4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Where does our hope come from? our hope comes from God and especially His calling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4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40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(Rom. 15:13)</a:t>
            </a:r>
            <a:r>
              <a:rPr lang="en-US" sz="4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4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Now may the </a:t>
            </a:r>
            <a:r>
              <a:rPr lang="en-US" sz="4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God of hope</a:t>
            </a:r>
            <a:r>
              <a:rPr lang="en-US" sz="4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fill you with all joy and peace in believing, that you may </a:t>
            </a:r>
            <a:r>
              <a:rPr lang="en-US" sz="4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abound </a:t>
            </a:r>
            <a:r>
              <a:rPr lang="en-US" sz="40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hope</a:t>
            </a:r>
            <a:r>
              <a:rPr lang="en-US" sz="40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by the power of the Holy Spirit.</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4547A4F-EC5C-2947-0BB1-3CB21640954A}"/>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376764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0296FF-0A5B-82E6-B3AF-4C94911237EC}"/>
              </a:ext>
            </a:extLst>
          </p:cNvPr>
          <p:cNvSpPr txBox="1"/>
          <p:nvPr/>
        </p:nvSpPr>
        <p:spPr>
          <a:xfrm>
            <a:off x="780175" y="1510018"/>
            <a:ext cx="7474591" cy="5078313"/>
          </a:xfrm>
          <a:prstGeom prst="rect">
            <a:avLst/>
          </a:prstGeom>
          <a:noFill/>
        </p:spPr>
        <p:txBody>
          <a:bodyPr wrap="square">
            <a:spAutoFit/>
          </a:bodyPr>
          <a:lstStyle/>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(Eph. 1:17)</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that the God of our Lord Jesus Christ, the Father of glory, may give to you the spirit of wisdom and revelation in the knowledge of Him,</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18 the eyes of your understanding being enlightened; </a:t>
            </a:r>
            <a:r>
              <a:rPr lang="en-US" sz="4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that you may know what </a:t>
            </a:r>
            <a:r>
              <a:rPr lang="en-US" sz="4000" b="1"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is the hope of His calling</a:t>
            </a:r>
            <a:r>
              <a:rPr lang="en-US" sz="4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what are the riches of the glory of His inheritance in the saints,</a:t>
            </a:r>
            <a:endParaRPr lang="en-US" sz="40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97A1D7FB-7F5B-34C8-0E6C-3117B45085F4}"/>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2471540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C2B5E27-917C-8E8E-4D6F-CDCD7D239F3F}"/>
              </a:ext>
            </a:extLst>
          </p:cNvPr>
          <p:cNvSpPr txBox="1"/>
          <p:nvPr/>
        </p:nvSpPr>
        <p:spPr>
          <a:xfrm>
            <a:off x="0" y="366452"/>
            <a:ext cx="9143999" cy="2308324"/>
          </a:xfrm>
          <a:prstGeom prst="rect">
            <a:avLst/>
          </a:prstGeom>
          <a:noFill/>
        </p:spPr>
        <p:txBody>
          <a:bodyPr wrap="square" rtlCol="0">
            <a:spAutoFit/>
          </a:bodyPr>
          <a:lstStyle/>
          <a:p>
            <a:pPr algn="ctr"/>
            <a:r>
              <a:rPr lang="en-US" sz="7200" dirty="0">
                <a:solidFill>
                  <a:srgbClr val="0070C0"/>
                </a:solidFill>
              </a:rPr>
              <a:t>This Hope We Have</a:t>
            </a:r>
          </a:p>
          <a:p>
            <a:pPr algn="ctr"/>
            <a:r>
              <a:rPr lang="en-US" sz="7200" dirty="0">
                <a:solidFill>
                  <a:srgbClr val="0070C0"/>
                </a:solidFill>
              </a:rPr>
              <a:t> As An Anchor</a:t>
            </a:r>
          </a:p>
        </p:txBody>
      </p:sp>
      <p:sp>
        <p:nvSpPr>
          <p:cNvPr id="3" name="TextBox 2">
            <a:extLst>
              <a:ext uri="{FF2B5EF4-FFF2-40B4-BE49-F238E27FC236}">
                <a16:creationId xmlns:a16="http://schemas.microsoft.com/office/drawing/2014/main" id="{8CBFF107-658B-055E-F88D-6DEC63224A31}"/>
              </a:ext>
            </a:extLst>
          </p:cNvPr>
          <p:cNvSpPr txBox="1"/>
          <p:nvPr/>
        </p:nvSpPr>
        <p:spPr>
          <a:xfrm>
            <a:off x="763398" y="3011649"/>
            <a:ext cx="7633981" cy="3416320"/>
          </a:xfrm>
          <a:prstGeom prst="rect">
            <a:avLst/>
          </a:prstGeom>
          <a:noFill/>
        </p:spPr>
        <p:txBody>
          <a:bodyPr wrap="square" rtlCol="0">
            <a:spAutoFit/>
          </a:bodyPr>
          <a:lstStyle/>
          <a:p>
            <a:r>
              <a:rPr lang="en-US" sz="2400" b="1" dirty="0">
                <a:solidFill>
                  <a:srgbClr val="0070C0"/>
                </a:solidFill>
              </a:rPr>
              <a:t>Heb 6:17 </a:t>
            </a:r>
            <a:r>
              <a:rPr lang="en-US" sz="2400" dirty="0"/>
              <a:t>Thus God, determining to show more abundantly to the heirs of promise the immutability of His counsel, confirmed it by an oath,</a:t>
            </a:r>
          </a:p>
          <a:p>
            <a:r>
              <a:rPr lang="en-US" sz="2400" dirty="0"/>
              <a:t> 18 that by two immutable things, in which it is impossible for God to lie, we might have strong consolation, who have fled for refuge to lay hold of the hope set before us.</a:t>
            </a:r>
          </a:p>
          <a:p>
            <a:r>
              <a:rPr lang="en-US" sz="2400" dirty="0"/>
              <a:t> </a:t>
            </a:r>
            <a:r>
              <a:rPr lang="en-US" sz="2400" b="1" dirty="0"/>
              <a:t>19 This hope we have as an anchor of the soul, both sure and steadfast, and which enters the Presence behind the veil,</a:t>
            </a:r>
          </a:p>
        </p:txBody>
      </p:sp>
      <p:sp>
        <p:nvSpPr>
          <p:cNvPr id="4" name="Rectangle 3">
            <a:extLst>
              <a:ext uri="{FF2B5EF4-FFF2-40B4-BE49-F238E27FC236}">
                <a16:creationId xmlns:a16="http://schemas.microsoft.com/office/drawing/2014/main" id="{F7A5F794-5133-8D29-25C4-787E7E4D0F12}"/>
              </a:ext>
            </a:extLst>
          </p:cNvPr>
          <p:cNvSpPr/>
          <p:nvPr/>
        </p:nvSpPr>
        <p:spPr>
          <a:xfrm>
            <a:off x="604007" y="3011648"/>
            <a:ext cx="8061821" cy="3416319"/>
          </a:xfrm>
          <a:prstGeom prst="rect">
            <a:avLst/>
          </a:prstGeom>
          <a:noFill/>
          <a:ln>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26481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D5DFAEF-955C-FB5A-6D9F-88FB75F028F4}"/>
              </a:ext>
            </a:extLst>
          </p:cNvPr>
          <p:cNvSpPr txBox="1"/>
          <p:nvPr/>
        </p:nvSpPr>
        <p:spPr>
          <a:xfrm>
            <a:off x="922789" y="1602298"/>
            <a:ext cx="7516536" cy="2062103"/>
          </a:xfrm>
          <a:prstGeom prst="rect">
            <a:avLst/>
          </a:prstGeom>
          <a:noFill/>
        </p:spPr>
        <p:txBody>
          <a:bodyPr wrap="square">
            <a:spAutoFit/>
          </a:bodyPr>
          <a:lstStyle/>
          <a:p>
            <a:pPr marL="0" marR="0">
              <a:spcBef>
                <a:spcPts val="0"/>
              </a:spcBef>
              <a:spcAft>
                <a:spcPts val="0"/>
              </a:spcAft>
            </a:pPr>
            <a:r>
              <a:rPr lang="en-US" sz="40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(Eph. 4:4)</a:t>
            </a:r>
            <a:r>
              <a:rPr lang="en-US" sz="4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4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There is one body and one Spirit, just as you </a:t>
            </a:r>
            <a:r>
              <a:rPr lang="en-US" sz="40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were called </a:t>
            </a:r>
            <a:r>
              <a:rPr lang="en-US" sz="4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one hope of your calling;</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D421A1E6-B8B2-9948-E587-542365A903C9}"/>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11027857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A22138-CCE3-C805-CE71-47D3CC146419}"/>
              </a:ext>
            </a:extLst>
          </p:cNvPr>
          <p:cNvSpPr txBox="1"/>
          <p:nvPr/>
        </p:nvSpPr>
        <p:spPr>
          <a:xfrm>
            <a:off x="813733" y="1862356"/>
            <a:ext cx="7541702" cy="3908762"/>
          </a:xfrm>
          <a:prstGeom prst="rect">
            <a:avLst/>
          </a:prstGeom>
          <a:noFill/>
        </p:spPr>
        <p:txBody>
          <a:bodyPr wrap="square">
            <a:spAutoFit/>
          </a:bodyPr>
          <a:lstStyle/>
          <a:p>
            <a:pPr marL="342900" marR="0" lvl="0" indent="-342900">
              <a:spcBef>
                <a:spcPts val="0"/>
              </a:spcBef>
              <a:spcAft>
                <a:spcPts val="0"/>
              </a:spcAft>
              <a:buFont typeface="Symbol" panose="05050102010706020507" pitchFamily="18" charset="2"/>
              <a:buChar char=""/>
            </a:pPr>
            <a:r>
              <a:rPr lang="en-US" sz="40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Given by His grace</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4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40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2 Thess. 2:16)</a:t>
            </a:r>
            <a:r>
              <a:rPr lang="en-US" sz="4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4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Now may our Lord Jesus Christ Himself, and our God and Father, who has loved us and given us everlasting consolation </a:t>
            </a:r>
            <a:r>
              <a:rPr lang="en-US" sz="4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good hope by grace,</a:t>
            </a:r>
            <a:endParaRPr lang="en-US" sz="4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BA49E24-3AC2-B1A5-BF89-EB523361B01F}"/>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107660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5324DF-361C-5CD2-8959-F79EF0ED24A7}"/>
              </a:ext>
            </a:extLst>
          </p:cNvPr>
          <p:cNvSpPr txBox="1"/>
          <p:nvPr/>
        </p:nvSpPr>
        <p:spPr>
          <a:xfrm>
            <a:off x="771787" y="1510018"/>
            <a:ext cx="7801762" cy="4462760"/>
          </a:xfrm>
          <a:prstGeom prst="rect">
            <a:avLst/>
          </a:prstGeom>
          <a:noFill/>
        </p:spPr>
        <p:txBody>
          <a:bodyPr wrap="square">
            <a:spAutoFit/>
          </a:bodyPr>
          <a:lstStyle/>
          <a:p>
            <a:pPr marL="342900" marR="0" lvl="0" indent="-342900">
              <a:spcBef>
                <a:spcPts val="0"/>
              </a:spcBef>
              <a:spcAft>
                <a:spcPts val="0"/>
              </a:spcAft>
              <a:buFont typeface="Symbol" panose="05050102010706020507" pitchFamily="18" charset="2"/>
              <a:buChar char=""/>
            </a:pPr>
            <a:r>
              <a:rPr lang="en-US" sz="40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His Word gives comfort and hope</a:t>
            </a:r>
          </a:p>
          <a:p>
            <a:pPr marR="0" lvl="0">
              <a:spcBef>
                <a:spcPts val="0"/>
              </a:spcBef>
              <a:spcAft>
                <a:spcPts val="0"/>
              </a:spcAft>
            </a:pP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40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44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Rom. 15:4)  </a:t>
            </a:r>
            <a:r>
              <a:rPr lang="en-US" sz="4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whatever things were written before were written for our learning, that </a:t>
            </a:r>
            <a:r>
              <a:rPr lang="en-US" sz="40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we through the patience and comfort of the Scriptures might have hope.</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EDA86939-6CD5-4DB0-4A50-DF3C5BE48DB2}"/>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42871414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5E443C-EEF3-83D0-BEEE-13E20FAA3679}"/>
              </a:ext>
            </a:extLst>
          </p:cNvPr>
          <p:cNvSpPr txBox="1"/>
          <p:nvPr/>
        </p:nvSpPr>
        <p:spPr>
          <a:xfrm>
            <a:off x="788565" y="1333849"/>
            <a:ext cx="7424257" cy="5078313"/>
          </a:xfrm>
          <a:prstGeom prst="rect">
            <a:avLst/>
          </a:prstGeom>
          <a:noFill/>
        </p:spPr>
        <p:txBody>
          <a:bodyPr wrap="square">
            <a:spAutoFit/>
          </a:bodyPr>
          <a:lstStyle/>
          <a:p>
            <a:pPr marL="342900" marR="0" lvl="0" indent="-342900">
              <a:spcBef>
                <a:spcPts val="0"/>
              </a:spcBef>
              <a:spcAft>
                <a:spcPts val="0"/>
              </a:spcAft>
              <a:buFont typeface="Symbol" panose="05050102010706020507" pitchFamily="18" charset="2"/>
              <a:buChar char=""/>
            </a:pPr>
            <a:r>
              <a:rPr lang="en-US" sz="40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His gospel gives hope. </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44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(Col.1:23)</a:t>
            </a:r>
            <a:r>
              <a:rPr lang="en-US" sz="44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4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if indeed you continue in the faith, grounded and steadfast, and are not moved away from the </a:t>
            </a:r>
            <a:r>
              <a:rPr lang="en-US" sz="40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hope of the gospel </a:t>
            </a:r>
            <a:r>
              <a:rPr lang="en-US" sz="4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which you heard, which was preached to every creature under heaven, of which I, Paul, became a minister.</a:t>
            </a:r>
            <a:endParaRPr lang="en-US" sz="4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CE1187B3-D02B-6B67-C3B8-1B621FDA5FB6}"/>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3253495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938A7BF-34AC-87C6-043B-D76E19265D9A}"/>
              </a:ext>
            </a:extLst>
          </p:cNvPr>
          <p:cNvSpPr txBox="1"/>
          <p:nvPr/>
        </p:nvSpPr>
        <p:spPr>
          <a:xfrm>
            <a:off x="520117" y="1124124"/>
            <a:ext cx="8498048" cy="5632311"/>
          </a:xfrm>
          <a:prstGeom prst="rect">
            <a:avLst/>
          </a:prstGeom>
          <a:noFill/>
        </p:spPr>
        <p:txBody>
          <a:bodyPr wrap="square">
            <a:spAutoFit/>
          </a:bodyPr>
          <a:lstStyle/>
          <a:p>
            <a:pPr marL="0" marR="0">
              <a:spcBef>
                <a:spcPts val="0"/>
              </a:spcBef>
              <a:spcAft>
                <a:spcPts val="0"/>
              </a:spcAft>
            </a:pPr>
            <a:r>
              <a:rPr lang="en-US" sz="3200"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And our Hope should be directed back toward God and Christ</a:t>
            </a:r>
          </a:p>
          <a:p>
            <a:pPr marL="0" marR="0">
              <a:spcBef>
                <a:spcPts val="0"/>
              </a:spcBef>
              <a:spcAft>
                <a:spcPts val="0"/>
              </a:spcAft>
            </a:pPr>
            <a:endParaRPr lang="en-US" sz="3200" dirty="0">
              <a:effectLst/>
              <a:latin typeface="Arial Black" panose="020B0A040201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(Acts 24:15)</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 have hope in God, which they themselves also accept, that there will be a resurrection of the dead, both of the just and the unjust.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Peter 1:21)</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who through Him believe in God, who raised Him from the dead and gave Him glory, so that </a:t>
            </a:r>
            <a:r>
              <a:rPr lang="en-US" sz="32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your faith and hope are in God</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3E2A8537-03DC-438C-96FB-648BF1C7D095}"/>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7362024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72CCEA-3FD9-DD4B-99FA-FE0E2EBB45D7}"/>
              </a:ext>
            </a:extLst>
          </p:cNvPr>
          <p:cNvSpPr txBox="1"/>
          <p:nvPr/>
        </p:nvSpPr>
        <p:spPr>
          <a:xfrm>
            <a:off x="612396" y="1124125"/>
            <a:ext cx="8263155" cy="5078313"/>
          </a:xfrm>
          <a:prstGeom prst="rect">
            <a:avLst/>
          </a:prstGeom>
          <a:noFill/>
        </p:spPr>
        <p:txBody>
          <a:bodyPr wrap="square">
            <a:spAutoFit/>
          </a:bodyPr>
          <a:lstStyle/>
          <a:p>
            <a:pPr marL="342900" marR="0" lvl="0" indent="-342900">
              <a:spcBef>
                <a:spcPts val="0"/>
              </a:spcBef>
              <a:spcAft>
                <a:spcPts val="0"/>
              </a:spcAft>
              <a:buFont typeface="Symbol" panose="05050102010706020507" pitchFamily="18" charset="2"/>
              <a:buChar char=""/>
            </a:pP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Christ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Thess.1:3)</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remembering without ceasing your work of faith, labor of love, and patience of hope in our Lord Jesus Christ in the sight of our God and Father,</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Tim 1:1)</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Paul, an apostle of Jesus Christ, by the commandment of God our Savior and the Lord Jesus Christ, our hope,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C5F2E01-D061-5B48-B2A1-390F29401C5A}"/>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15499897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3374153-C15F-D67F-778C-0CD19F3354B8}"/>
              </a:ext>
            </a:extLst>
          </p:cNvPr>
          <p:cNvSpPr txBox="1"/>
          <p:nvPr/>
        </p:nvSpPr>
        <p:spPr>
          <a:xfrm>
            <a:off x="618309" y="1114697"/>
            <a:ext cx="7837794" cy="5161413"/>
          </a:xfrm>
          <a:prstGeom prst="rect">
            <a:avLst/>
          </a:prstGeom>
          <a:noFill/>
        </p:spPr>
        <p:txBody>
          <a:bodyPr wrap="square">
            <a:spAutoFit/>
          </a:bodyPr>
          <a:lstStyle/>
          <a:p>
            <a:pPr marL="0" marR="0">
              <a:lnSpc>
                <a:spcPct val="115000"/>
              </a:lnSpc>
              <a:spcBef>
                <a:spcPts val="0"/>
              </a:spcBef>
              <a:spcAft>
                <a:spcPts val="0"/>
              </a:spcAft>
            </a:pPr>
            <a:r>
              <a:rPr lang="en-US" sz="3600" b="1"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The objects of hope are</a:t>
            </a:r>
            <a:r>
              <a:rPr lang="en-US" sz="3600"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a:t>
            </a: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36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eternal life </a:t>
            </a:r>
            <a:endParaRPr lang="en-US" sz="36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(Titus 1:2)</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hope of eternal life </a:t>
            </a: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which God, who cannot lie, promised before time began,</a:t>
            </a:r>
          </a:p>
          <a:p>
            <a:pPr marL="0" marR="0">
              <a:spcBef>
                <a:spcPts val="0"/>
              </a:spcBef>
              <a:spcAft>
                <a:spcPts val="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(Titus 3:7)</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that having been justified by His grace we should </a:t>
            </a:r>
            <a:r>
              <a:rPr lang="en-US" sz="3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become heirs according to the hope of eternal life.</a:t>
            </a:r>
            <a:endParaRPr lang="en-US" sz="36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390BEB1F-D82E-59A6-4181-9A782ED514C5}"/>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535735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DFA2DD-75A2-1DEF-8847-E00DCCF443F4}"/>
              </a:ext>
            </a:extLst>
          </p:cNvPr>
          <p:cNvSpPr txBox="1"/>
          <p:nvPr/>
        </p:nvSpPr>
        <p:spPr>
          <a:xfrm>
            <a:off x="541088" y="2023068"/>
            <a:ext cx="7932352" cy="4278094"/>
          </a:xfrm>
          <a:prstGeom prst="rect">
            <a:avLst/>
          </a:prstGeom>
          <a:noFill/>
        </p:spPr>
        <p:txBody>
          <a:bodyPr wrap="square">
            <a:spAutoFit/>
          </a:bodyPr>
          <a:lstStyle/>
          <a:p>
            <a:pPr marL="342900" marR="0" lvl="0" indent="-342900">
              <a:spcBef>
                <a:spcPts val="0"/>
              </a:spcBef>
              <a:spcAft>
                <a:spcPts val="0"/>
              </a:spcAft>
              <a:buFont typeface="Symbol" panose="05050102010706020507" pitchFamily="18" charset="2"/>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salvation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Thess.5:8</a:t>
            </a:r>
            <a:r>
              <a:rPr lang="en-US" sz="32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But let us who are of the day be sober, putting on the breastplate of faith and love, and as a helmet the </a:t>
            </a:r>
            <a:r>
              <a:rPr lang="en-US" sz="3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hope of salvation</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p>
          <a:p>
            <a:pPr marL="0" marR="0">
              <a:spcBef>
                <a:spcPts val="0"/>
              </a:spcBef>
              <a:spcAft>
                <a:spcPts val="0"/>
              </a:spcAft>
            </a:pP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spcBef>
                <a:spcPts val="0"/>
              </a:spcBef>
              <a:spcAft>
                <a:spcPts val="0"/>
              </a:spcAft>
              <a:buFont typeface="Arial" panose="020B0604020202020204" pitchFamily="34" charset="0"/>
              <a:buChar char="•"/>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righteousness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(Gal.5:5)</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we through the Spirit eagerly wait for the hope of righteousness by faith.</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A89D4302-330B-E5EF-6E7E-B0FB1FDD4E95}"/>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
        <p:nvSpPr>
          <p:cNvPr id="5" name="TextBox 4">
            <a:extLst>
              <a:ext uri="{FF2B5EF4-FFF2-40B4-BE49-F238E27FC236}">
                <a16:creationId xmlns:a16="http://schemas.microsoft.com/office/drawing/2014/main" id="{8805DC26-9D2A-268A-367C-76BD6EE3CDF1}"/>
              </a:ext>
            </a:extLst>
          </p:cNvPr>
          <p:cNvSpPr txBox="1"/>
          <p:nvPr/>
        </p:nvSpPr>
        <p:spPr>
          <a:xfrm>
            <a:off x="541088" y="1350517"/>
            <a:ext cx="4572000" cy="523220"/>
          </a:xfrm>
          <a:prstGeom prst="rect">
            <a:avLst/>
          </a:prstGeom>
          <a:noFill/>
        </p:spPr>
        <p:txBody>
          <a:bodyPr wrap="square">
            <a:spAutoFit/>
          </a:bodyPr>
          <a:lstStyle/>
          <a:p>
            <a:r>
              <a:rPr lang="en-US"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objects of hope are:</a:t>
            </a:r>
            <a:endParaRPr lang="en-US" sz="2800" dirty="0"/>
          </a:p>
        </p:txBody>
      </p:sp>
    </p:spTree>
    <p:extLst>
      <p:ext uri="{BB962C8B-B14F-4D97-AF65-F5344CB8AC3E}">
        <p14:creationId xmlns:p14="http://schemas.microsoft.com/office/powerpoint/2010/main" val="38560224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81E42A-BF39-1A5B-F40F-FAC459F3CCB5}"/>
              </a:ext>
            </a:extLst>
          </p:cNvPr>
          <p:cNvSpPr txBox="1"/>
          <p:nvPr/>
        </p:nvSpPr>
        <p:spPr>
          <a:xfrm>
            <a:off x="444137" y="1352390"/>
            <a:ext cx="8234873" cy="5696944"/>
          </a:xfrm>
          <a:prstGeom prst="rect">
            <a:avLst/>
          </a:prstGeom>
          <a:noFill/>
        </p:spPr>
        <p:txBody>
          <a:bodyPr wrap="square">
            <a:spAutoFit/>
          </a:bodyPr>
          <a:lstStyle/>
          <a:p>
            <a:pPr marL="342900" marR="0" lvl="0" indent="-342900">
              <a:lnSpc>
                <a:spcPct val="115000"/>
              </a:lnSpc>
              <a:spcBef>
                <a:spcPts val="0"/>
              </a:spcBef>
              <a:spcAft>
                <a:spcPts val="0"/>
              </a:spcAft>
              <a:buFont typeface="Symbol" panose="05050102010706020507" pitchFamily="18" charset="2"/>
              <a:buChar char=""/>
            </a:pPr>
            <a:r>
              <a:rPr lang="en-US"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appearing of Christ </a:t>
            </a:r>
            <a:endPar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(Titus 2:13)</a:t>
            </a:r>
            <a:r>
              <a:rPr lang="en-US" sz="2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looking for the blessed hope and glorious appearing of our great God and Savior Jesus Christ,</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and the resurrection from the dead </a:t>
            </a:r>
            <a:endParaRPr lang="en-US" sz="28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(Acts 23:6)</a:t>
            </a:r>
            <a:r>
              <a:rPr lang="en-US" sz="2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But when Paul perceived that one part were Sadducees and the other Pharisees, he cried out in the council, "Men and brethren, I am a Pharisee, the son of a Pharisee; concerning the hope and resurrection of the dead I am being judged!"</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2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t>
            </a:r>
            <a:r>
              <a:rPr lang="en-US" sz="28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Acts 26:6-7)</a:t>
            </a:r>
            <a:r>
              <a:rPr lang="en-US" sz="28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And now I stand and am </a:t>
            </a:r>
            <a:r>
              <a:rPr lang="en-US" sz="2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judged for the hope of the promise made by God to our fathers.</a:t>
            </a:r>
            <a:endParaRPr lang="en-US" sz="22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7 "To this promise our twelve tribes, earnestly serving God night and day, hope to attain. For this hope's sake, King Agrippa, I am accused by the Jews.</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1B92FCC9-7673-FE61-AA93-593B1F3B6B68}"/>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
        <p:nvSpPr>
          <p:cNvPr id="5" name="TextBox 4">
            <a:extLst>
              <a:ext uri="{FF2B5EF4-FFF2-40B4-BE49-F238E27FC236}">
                <a16:creationId xmlns:a16="http://schemas.microsoft.com/office/drawing/2014/main" id="{14AEE95F-4484-7CF1-B48A-71741B29A558}"/>
              </a:ext>
            </a:extLst>
          </p:cNvPr>
          <p:cNvSpPr txBox="1"/>
          <p:nvPr/>
        </p:nvSpPr>
        <p:spPr>
          <a:xfrm>
            <a:off x="541088" y="949921"/>
            <a:ext cx="4572000" cy="523220"/>
          </a:xfrm>
          <a:prstGeom prst="rect">
            <a:avLst/>
          </a:prstGeom>
          <a:noFill/>
        </p:spPr>
        <p:txBody>
          <a:bodyPr wrap="square">
            <a:spAutoFit/>
          </a:bodyPr>
          <a:lstStyle/>
          <a:p>
            <a:r>
              <a:rPr lang="en-US" sz="2800" b="1"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The objects of hope are:</a:t>
            </a:r>
            <a:endParaRPr lang="en-US" sz="2800" dirty="0"/>
          </a:p>
        </p:txBody>
      </p:sp>
    </p:spTree>
    <p:extLst>
      <p:ext uri="{BB962C8B-B14F-4D97-AF65-F5344CB8AC3E}">
        <p14:creationId xmlns:p14="http://schemas.microsoft.com/office/powerpoint/2010/main" val="11476980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B570A4-7CF3-8B67-54AE-C16753C73522}"/>
              </a:ext>
            </a:extLst>
          </p:cNvPr>
          <p:cNvSpPr txBox="1"/>
          <p:nvPr/>
        </p:nvSpPr>
        <p:spPr>
          <a:xfrm>
            <a:off x="645951" y="1140903"/>
            <a:ext cx="7961153" cy="5324535"/>
          </a:xfrm>
          <a:prstGeom prst="rect">
            <a:avLst/>
          </a:prstGeom>
          <a:noFill/>
        </p:spPr>
        <p:txBody>
          <a:bodyPr wrap="square">
            <a:spAutoFit/>
          </a:bodyPr>
          <a:lstStyle/>
          <a:p>
            <a:pPr marL="0" marR="0">
              <a:spcBef>
                <a:spcPts val="0"/>
              </a:spcBef>
              <a:spcAft>
                <a:spcPts val="0"/>
              </a:spcAft>
            </a:pPr>
            <a:r>
              <a:rPr lang="en-US" sz="2800" b="1"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Hope is the anchor of the soul.</a:t>
            </a:r>
          </a:p>
          <a:p>
            <a:pPr marL="0" marR="0">
              <a:spcBef>
                <a:spcPts val="0"/>
              </a:spcBef>
              <a:spcAft>
                <a:spcPts val="0"/>
              </a:spcAft>
            </a:pPr>
            <a:endParaRPr lang="en-US" sz="2800" b="1"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32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Heb.6:17</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Thus God, determining to show more abundantly to the heirs of promise the immutability of His counsel, confirmed it by an oath,</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18 that by two immutable things, in which it is impossible for God to lie, we might have strong consolation, who have fled for refuge to lay hold of the hope set before us.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19 </a:t>
            </a:r>
            <a:r>
              <a:rPr lang="en-US" sz="28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This hope we have as an anchor </a:t>
            </a: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of the soul, both sure and steadfast, and which enters the Presence behind the veil,</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48CEB0F9-2583-B220-5B81-3600CB981530}"/>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3449541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781A87-3F8F-B8B0-C6BE-D833651D784F}"/>
              </a:ext>
            </a:extLst>
          </p:cNvPr>
          <p:cNvSpPr txBox="1"/>
          <p:nvPr/>
        </p:nvSpPr>
        <p:spPr>
          <a:xfrm>
            <a:off x="604562" y="1583952"/>
            <a:ext cx="7126274" cy="4862870"/>
          </a:xfrm>
          <a:prstGeom prst="rect">
            <a:avLst/>
          </a:prstGeom>
          <a:noFill/>
        </p:spPr>
        <p:txBody>
          <a:bodyPr wrap="square">
            <a:spAutoFit/>
          </a:bodyPr>
          <a:lstStyle/>
          <a:p>
            <a:r>
              <a:rPr lang="en-US" sz="2800" dirty="0"/>
              <a:t>Hope is the great anchor, or stabilizer, of the human soul; </a:t>
            </a:r>
          </a:p>
          <a:p>
            <a:r>
              <a:rPr lang="en-US" sz="2800" dirty="0"/>
              <a:t>that hope for the Christian is </a:t>
            </a:r>
            <a:r>
              <a:rPr lang="en-US" sz="2800" b="1" u="sng" dirty="0">
                <a:solidFill>
                  <a:srgbClr val="0070C0"/>
                </a:solidFill>
              </a:rPr>
              <a:t>Christ the Lord</a:t>
            </a:r>
            <a:r>
              <a:rPr lang="en-US" sz="2800" dirty="0"/>
              <a:t>, who has entered into that which is beyond the veil, that is, into heaven itself; </a:t>
            </a:r>
          </a:p>
          <a:p>
            <a:endParaRPr lang="en-US" sz="2800" dirty="0"/>
          </a:p>
          <a:p>
            <a:r>
              <a:rPr lang="en-US" sz="2800" dirty="0"/>
              <a:t>This corresponds to the actions of the ancient high priest who was typical of Christ in that he went into the Holy of Holies, behind the veil, in the tabernacle. </a:t>
            </a:r>
          </a:p>
          <a:p>
            <a:endParaRPr lang="en-US" sz="1200" dirty="0"/>
          </a:p>
          <a:p>
            <a:pPr lvl="1"/>
            <a:r>
              <a:rPr lang="en-US" dirty="0"/>
              <a:t> </a:t>
            </a:r>
          </a:p>
        </p:txBody>
      </p:sp>
      <p:sp>
        <p:nvSpPr>
          <p:cNvPr id="2" name="TextBox 1">
            <a:extLst>
              <a:ext uri="{FF2B5EF4-FFF2-40B4-BE49-F238E27FC236}">
                <a16:creationId xmlns:a16="http://schemas.microsoft.com/office/drawing/2014/main" id="{BD1D5466-BA7A-1F25-16D7-1632BB2EF9B5}"/>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15881403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1CE42DF-4916-99C9-A536-75FD9AA28FAD}"/>
              </a:ext>
            </a:extLst>
          </p:cNvPr>
          <p:cNvSpPr txBox="1"/>
          <p:nvPr/>
        </p:nvSpPr>
        <p:spPr>
          <a:xfrm>
            <a:off x="746620" y="1359017"/>
            <a:ext cx="7818540" cy="5078313"/>
          </a:xfrm>
          <a:prstGeom prst="rect">
            <a:avLst/>
          </a:prstGeom>
          <a:noFill/>
        </p:spPr>
        <p:txBody>
          <a:bodyPr wrap="square">
            <a:spAutoFit/>
          </a:bodyPr>
          <a:lstStyle/>
          <a:p>
            <a:pPr marL="0" marR="0">
              <a:spcBef>
                <a:spcPts val="0"/>
              </a:spcBef>
              <a:spcAft>
                <a:spcPts val="0"/>
              </a:spcAft>
            </a:pPr>
            <a:r>
              <a:rPr lang="en-US" sz="3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Faith is the substance of things hoped for.  (foundation)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Heb.11:1</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Now faith is the substance of things hoped for, the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evidence of things not seen.</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Faith stands under the things for which you hope. Faith is the evidence for things that you have not seen. The things that you have not seen are the things for which you hope.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78419CD-664C-3C96-9C85-60085B54FDF2}"/>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11761942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313D07C-5315-B91F-6C36-FA8B44E14644}"/>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
        <p:nvSpPr>
          <p:cNvPr id="4" name="TextBox 3">
            <a:extLst>
              <a:ext uri="{FF2B5EF4-FFF2-40B4-BE49-F238E27FC236}">
                <a16:creationId xmlns:a16="http://schemas.microsoft.com/office/drawing/2014/main" id="{CD81871E-0BFC-2629-6164-63C70F9EA72B}"/>
              </a:ext>
            </a:extLst>
          </p:cNvPr>
          <p:cNvSpPr txBox="1"/>
          <p:nvPr/>
        </p:nvSpPr>
        <p:spPr>
          <a:xfrm>
            <a:off x="192948" y="3858938"/>
            <a:ext cx="2172748" cy="2677656"/>
          </a:xfrm>
          <a:prstGeom prst="rect">
            <a:avLst/>
          </a:prstGeom>
          <a:noFill/>
        </p:spPr>
        <p:txBody>
          <a:bodyPr wrap="square">
            <a:spAutoFit/>
          </a:bodyPr>
          <a:lstStyle/>
          <a:p>
            <a:r>
              <a:rPr lang="en-US" sz="2800" dirty="0"/>
              <a:t>James 2:17 Thus also faith by itself, if it does not have works, is dead.</a:t>
            </a:r>
          </a:p>
        </p:txBody>
      </p:sp>
      <p:sp>
        <p:nvSpPr>
          <p:cNvPr id="6" name="TextBox 5">
            <a:extLst>
              <a:ext uri="{FF2B5EF4-FFF2-40B4-BE49-F238E27FC236}">
                <a16:creationId xmlns:a16="http://schemas.microsoft.com/office/drawing/2014/main" id="{FED7D59B-DC42-8698-DFEA-9E485E936D64}"/>
              </a:ext>
            </a:extLst>
          </p:cNvPr>
          <p:cNvSpPr txBox="1"/>
          <p:nvPr/>
        </p:nvSpPr>
        <p:spPr>
          <a:xfrm>
            <a:off x="222306" y="1253693"/>
            <a:ext cx="2101444" cy="2246769"/>
          </a:xfrm>
          <a:prstGeom prst="rect">
            <a:avLst/>
          </a:prstGeom>
          <a:noFill/>
        </p:spPr>
        <p:txBody>
          <a:bodyPr wrap="square">
            <a:spAutoFit/>
          </a:bodyPr>
          <a:lstStyle/>
          <a:p>
            <a:r>
              <a:rPr kumimoji="0" lang="en-US" sz="2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Calibri" panose="020F0502020204030204" pitchFamily="34" charset="0"/>
              </a:rPr>
              <a:t>Faith is the evidence for things that you have not seen. </a:t>
            </a:r>
            <a:endParaRPr lang="en-US" sz="2800" dirty="0"/>
          </a:p>
        </p:txBody>
      </p:sp>
      <p:pic>
        <p:nvPicPr>
          <p:cNvPr id="9" name="Picture 8">
            <a:extLst>
              <a:ext uri="{FF2B5EF4-FFF2-40B4-BE49-F238E27FC236}">
                <a16:creationId xmlns:a16="http://schemas.microsoft.com/office/drawing/2014/main" id="{6D0765CC-8844-4157-F265-1D0BB46DDF02}"/>
              </a:ext>
            </a:extLst>
          </p:cNvPr>
          <p:cNvPicPr>
            <a:picLocks noChangeAspect="1"/>
          </p:cNvPicPr>
          <p:nvPr/>
        </p:nvPicPr>
        <p:blipFill>
          <a:blip r:embed="rId2"/>
          <a:stretch>
            <a:fillRect/>
          </a:stretch>
        </p:blipFill>
        <p:spPr>
          <a:xfrm>
            <a:off x="2914976" y="1860632"/>
            <a:ext cx="5910242" cy="4432681"/>
          </a:xfrm>
          <a:prstGeom prst="rect">
            <a:avLst/>
          </a:prstGeom>
          <a:ln w="38100">
            <a:solidFill>
              <a:schemeClr val="tx1"/>
            </a:solidFill>
          </a:ln>
        </p:spPr>
      </p:pic>
      <p:sp>
        <p:nvSpPr>
          <p:cNvPr id="10" name="TextBox 9">
            <a:extLst>
              <a:ext uri="{FF2B5EF4-FFF2-40B4-BE49-F238E27FC236}">
                <a16:creationId xmlns:a16="http://schemas.microsoft.com/office/drawing/2014/main" id="{F1A4D723-C52F-E36B-4B4B-AB4CEE1949C2}"/>
              </a:ext>
            </a:extLst>
          </p:cNvPr>
          <p:cNvSpPr txBox="1"/>
          <p:nvPr/>
        </p:nvSpPr>
        <p:spPr>
          <a:xfrm>
            <a:off x="3003259" y="1359017"/>
            <a:ext cx="5763236" cy="523220"/>
          </a:xfrm>
          <a:prstGeom prst="rect">
            <a:avLst/>
          </a:prstGeom>
          <a:noFill/>
        </p:spPr>
        <p:txBody>
          <a:bodyPr wrap="square" rtlCol="0">
            <a:spAutoFit/>
          </a:bodyPr>
          <a:lstStyle/>
          <a:p>
            <a:r>
              <a:rPr lang="en-US" sz="2800" dirty="0">
                <a:latin typeface="Arial Black" panose="020B0A04020102020204" pitchFamily="34" charset="0"/>
              </a:rPr>
              <a:t>The EVIDENCE of our FAITH.</a:t>
            </a:r>
          </a:p>
        </p:txBody>
      </p:sp>
      <p:sp>
        <p:nvSpPr>
          <p:cNvPr id="11" name="Rectangle: Rounded Corners 10">
            <a:extLst>
              <a:ext uri="{FF2B5EF4-FFF2-40B4-BE49-F238E27FC236}">
                <a16:creationId xmlns:a16="http://schemas.microsoft.com/office/drawing/2014/main" id="{F4ADB844-2415-A3B0-4C25-24F176976139}"/>
              </a:ext>
            </a:extLst>
          </p:cNvPr>
          <p:cNvSpPr/>
          <p:nvPr/>
        </p:nvSpPr>
        <p:spPr>
          <a:xfrm>
            <a:off x="192948" y="1253693"/>
            <a:ext cx="2101444" cy="944223"/>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61920156-973B-632C-A5D4-F32B010EFBCF}"/>
              </a:ext>
            </a:extLst>
          </p:cNvPr>
          <p:cNvSpPr/>
          <p:nvPr/>
        </p:nvSpPr>
        <p:spPr>
          <a:xfrm>
            <a:off x="117446" y="4781725"/>
            <a:ext cx="2277608" cy="1669409"/>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78678B7A-842B-5EAA-AF14-288BF3EC6791}"/>
              </a:ext>
            </a:extLst>
          </p:cNvPr>
          <p:cNvSpPr txBox="1"/>
          <p:nvPr/>
        </p:nvSpPr>
        <p:spPr>
          <a:xfrm>
            <a:off x="897623" y="623888"/>
            <a:ext cx="7550092" cy="400110"/>
          </a:xfrm>
          <a:prstGeom prst="rect">
            <a:avLst/>
          </a:prstGeom>
          <a:noFill/>
        </p:spPr>
        <p:txBody>
          <a:bodyPr wrap="square" rtlCol="0">
            <a:spAutoFit/>
          </a:bodyPr>
          <a:lstStyle/>
          <a:p>
            <a:pPr algn="ctr"/>
            <a:r>
              <a:rPr lang="en-US" sz="2000" dirty="0">
                <a:latin typeface="Arial Black" panose="020B0A04020102020204" pitchFamily="34" charset="0"/>
              </a:rPr>
              <a:t>The substance, the evidence, the foundation</a:t>
            </a:r>
          </a:p>
        </p:txBody>
      </p:sp>
      <p:sp>
        <p:nvSpPr>
          <p:cNvPr id="14" name="TextBox 13">
            <a:extLst>
              <a:ext uri="{FF2B5EF4-FFF2-40B4-BE49-F238E27FC236}">
                <a16:creationId xmlns:a16="http://schemas.microsoft.com/office/drawing/2014/main" id="{DA6EDB95-BD5B-0DE7-0D0C-721E57B9A3C8}"/>
              </a:ext>
            </a:extLst>
          </p:cNvPr>
          <p:cNvSpPr txBox="1"/>
          <p:nvPr/>
        </p:nvSpPr>
        <p:spPr>
          <a:xfrm>
            <a:off x="2914976" y="6358855"/>
            <a:ext cx="6036076" cy="369332"/>
          </a:xfrm>
          <a:prstGeom prst="rect">
            <a:avLst/>
          </a:prstGeom>
          <a:noFill/>
        </p:spPr>
        <p:txBody>
          <a:bodyPr wrap="square" rtlCol="0">
            <a:spAutoFit/>
          </a:bodyPr>
          <a:lstStyle/>
          <a:p>
            <a:pPr algn="ctr"/>
            <a:r>
              <a:rPr lang="en-US" dirty="0">
                <a:latin typeface="Arial Black" panose="020B0A04020102020204" pitchFamily="34" charset="0"/>
              </a:rPr>
              <a:t>Without the evidence, we have no hope.</a:t>
            </a:r>
          </a:p>
        </p:txBody>
      </p:sp>
    </p:spTree>
    <p:extLst>
      <p:ext uri="{BB962C8B-B14F-4D97-AF65-F5344CB8AC3E}">
        <p14:creationId xmlns:p14="http://schemas.microsoft.com/office/powerpoint/2010/main" val="8664930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9D31E57-2D3A-5AF4-5D8B-0AFAF6FFCA0B}"/>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
        <p:nvSpPr>
          <p:cNvPr id="4" name="TextBox 3">
            <a:extLst>
              <a:ext uri="{FF2B5EF4-FFF2-40B4-BE49-F238E27FC236}">
                <a16:creationId xmlns:a16="http://schemas.microsoft.com/office/drawing/2014/main" id="{97C80C29-3BF0-6B4E-9866-F42C22327461}"/>
              </a:ext>
            </a:extLst>
          </p:cNvPr>
          <p:cNvSpPr txBox="1"/>
          <p:nvPr/>
        </p:nvSpPr>
        <p:spPr>
          <a:xfrm>
            <a:off x="880845" y="1182849"/>
            <a:ext cx="7180976" cy="5262979"/>
          </a:xfrm>
          <a:prstGeom prst="rect">
            <a:avLst/>
          </a:prstGeom>
          <a:noFill/>
        </p:spPr>
        <p:txBody>
          <a:bodyPr wrap="square">
            <a:spAutoFit/>
          </a:bodyPr>
          <a:lstStyle/>
          <a:p>
            <a:r>
              <a:rPr lang="en-US" sz="4800" b="1" dirty="0">
                <a:solidFill>
                  <a:srgbClr val="0070C0"/>
                </a:solidFill>
              </a:rPr>
              <a:t>James 2:18 </a:t>
            </a:r>
          </a:p>
          <a:p>
            <a:r>
              <a:rPr lang="en-US" sz="4800" dirty="0"/>
              <a:t>But someone will say, "You have faith, and I have works." Show me your faith without your works, and      </a:t>
            </a:r>
            <a:r>
              <a:rPr lang="en-US" sz="4800" b="1" dirty="0">
                <a:solidFill>
                  <a:srgbClr val="FF0000"/>
                </a:solidFill>
              </a:rPr>
              <a:t>I will show you my faith by my works.</a:t>
            </a:r>
          </a:p>
        </p:txBody>
      </p:sp>
    </p:spTree>
    <p:extLst>
      <p:ext uri="{BB962C8B-B14F-4D97-AF65-F5344CB8AC3E}">
        <p14:creationId xmlns:p14="http://schemas.microsoft.com/office/powerpoint/2010/main" val="21725833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A04082-C468-42F6-80D6-A2D9B66023D2}"/>
              </a:ext>
            </a:extLst>
          </p:cNvPr>
          <p:cNvSpPr txBox="1"/>
          <p:nvPr/>
        </p:nvSpPr>
        <p:spPr>
          <a:xfrm>
            <a:off x="528506" y="1375795"/>
            <a:ext cx="8313490" cy="4524315"/>
          </a:xfrm>
          <a:prstGeom prst="rect">
            <a:avLst/>
          </a:prstGeom>
          <a:noFill/>
        </p:spPr>
        <p:txBody>
          <a:bodyPr wrap="square">
            <a:spAutoFit/>
          </a:bodyPr>
          <a:lstStyle/>
          <a:p>
            <a:pPr marL="0" marR="0">
              <a:spcBef>
                <a:spcPts val="0"/>
              </a:spcBef>
              <a:spcAft>
                <a:spcPts val="0"/>
              </a:spcAft>
            </a:pP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Jews of the first century had a hope but it was not the right</a:t>
            </a: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one. They hoped that Jesus would become their earthly king and</a:t>
            </a:r>
            <a:r>
              <a:rPr lang="en-US" sz="3600" dirty="0">
                <a:latin typeface="Calibri" panose="020F0502020204030204" pitchFamily="34" charset="0"/>
                <a:ea typeface="Calibri" panose="020F0502020204030204" pitchFamily="34" charset="0"/>
                <a:cs typeface="Times New Roman" panose="02020603050405020304" pitchFamily="18" charset="0"/>
              </a:rPr>
              <a:t> </a:t>
            </a: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deliver them from Roman oppression.</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There is only one hope: </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36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Eph.4:4</a:t>
            </a:r>
            <a:r>
              <a:rPr lang="en-US" sz="36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endParaRPr lang="en-US" sz="3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There is not a Jewish, Catholic and Protestant hope.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1CE69294-6A34-BD2B-797D-51A701BE9361}"/>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41038820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891B5A-A001-0C44-A724-48AC18D3667F}"/>
              </a:ext>
            </a:extLst>
          </p:cNvPr>
          <p:cNvSpPr txBox="1"/>
          <p:nvPr/>
        </p:nvSpPr>
        <p:spPr>
          <a:xfrm>
            <a:off x="889233" y="1342239"/>
            <a:ext cx="7441035" cy="5139869"/>
          </a:xfrm>
          <a:prstGeom prst="rect">
            <a:avLst/>
          </a:prstGeom>
          <a:noFill/>
        </p:spPr>
        <p:txBody>
          <a:bodyPr wrap="square">
            <a:spAutoFit/>
          </a:bodyPr>
          <a:lstStyle/>
          <a:p>
            <a:pPr marL="0" marR="0">
              <a:spcBef>
                <a:spcPts val="0"/>
              </a:spcBef>
              <a:spcAft>
                <a:spcPts val="0"/>
              </a:spcAft>
            </a:pPr>
            <a:r>
              <a:rPr lang="en-US" sz="3600" b="1"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God wants you to be able to tell people about your wonderful hope.</a:t>
            </a:r>
            <a:endParaRPr lang="en-US" sz="3600" b="1"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r>
              <a:rPr lang="en-US" sz="4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40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 Pet.3:15</a:t>
            </a:r>
            <a:r>
              <a:rPr lang="en-US" sz="40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6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But sanctify the Lord God in your hearts, and always be ready to give a defense to everyone who asks you a reason for the hope that is in you, with meekness and fear;</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E0C8599-BCC5-368B-F276-DD167DAE8E95}"/>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11930856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6966F5C-A994-4AAA-9257-E1F14C49F9E1}"/>
              </a:ext>
            </a:extLst>
          </p:cNvPr>
          <p:cNvSpPr txBox="1"/>
          <p:nvPr/>
        </p:nvSpPr>
        <p:spPr>
          <a:xfrm>
            <a:off x="696286" y="1233182"/>
            <a:ext cx="7852096" cy="4283224"/>
          </a:xfrm>
          <a:prstGeom prst="rect">
            <a:avLst/>
          </a:prstGeom>
          <a:noFill/>
        </p:spPr>
        <p:txBody>
          <a:bodyPr wrap="square">
            <a:spAutoFit/>
          </a:bodyPr>
          <a:lstStyle/>
          <a:p>
            <a:pPr marL="0" marR="0">
              <a:spcBef>
                <a:spcPts val="0"/>
              </a:spcBef>
              <a:spcAft>
                <a:spcPts val="0"/>
              </a:spcAft>
            </a:pP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32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Rom.15:13</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Now may the God of hope fill you with all joy and peace in believing, that you may abound in hope by the power of the Holy Spirit.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32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Jer.17:7</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800" dirty="0">
                <a:effectLst/>
                <a:latin typeface="Calibri" panose="020F0502020204030204" pitchFamily="34" charset="0"/>
                <a:ea typeface="Calibri" panose="020F0502020204030204" pitchFamily="34" charset="0"/>
                <a:cs typeface="Calibri" panose="020F0502020204030204" pitchFamily="34" charset="0"/>
              </a:rPr>
              <a:t>Blessed is the man that trusts in the LORD, and whose hope the LORD is.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1000"/>
              </a:spcAft>
            </a:pP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32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Rom.15:13</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800" dirty="0">
                <a:effectLst/>
                <a:latin typeface="Calibri" panose="020F0502020204030204" pitchFamily="34" charset="0"/>
                <a:ea typeface="Calibri" panose="020F0502020204030204" pitchFamily="34" charset="0"/>
                <a:cs typeface="Calibri" panose="020F0502020204030204" pitchFamily="34" charset="0"/>
              </a:rPr>
              <a:t>Now the God of hope fill you with all joy and peace in believing, that ye may abound in hope, through the power of the Holy Ghost.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2AED097C-CCE8-276C-44D0-AD1E950223A7}"/>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27082535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781A87-3F8F-B8B0-C6BE-D833651D784F}"/>
              </a:ext>
            </a:extLst>
          </p:cNvPr>
          <p:cNvSpPr txBox="1"/>
          <p:nvPr/>
        </p:nvSpPr>
        <p:spPr>
          <a:xfrm>
            <a:off x="643236" y="359796"/>
            <a:ext cx="8447313" cy="689419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Our hope in Christ, in heaven –</a:t>
            </a: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For the Christian,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our treasure is there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(Matt. 6:19), </a:t>
            </a:r>
          </a:p>
          <a:p>
            <a:pPr marL="0" marR="0" lvl="0" indent="0" algn="l" defTabSz="914400" rtl="0" eaLnBrk="1" fontAlgn="auto" latinLnBrk="0" hangingPunct="1">
              <a:lnSpc>
                <a:spcPct val="150000"/>
              </a:lnSpc>
              <a:spcBef>
                <a:spcPts val="0"/>
              </a:spcBef>
              <a:spcAft>
                <a:spcPts val="0"/>
              </a:spcAft>
              <a:buClrTx/>
              <a:buSzTx/>
              <a:buFontTx/>
              <a:buNone/>
              <a:tabLst/>
              <a:defRPr/>
            </a:pPr>
            <a:r>
              <a:rPr lang="en-US" sz="2800" b="1" dirty="0">
                <a:solidFill>
                  <a:srgbClr val="FF0000"/>
                </a:solidFill>
                <a:latin typeface="Calibri" panose="020F0502020204030204"/>
              </a:rPr>
              <a:t>our</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 citizenship is there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(Phil. 3:20), </a:t>
            </a:r>
          </a:p>
          <a:p>
            <a:pPr marL="0" marR="0" lvl="0" indent="0" algn="l" defTabSz="914400" rtl="0" eaLnBrk="1" fontAlgn="auto" latinLnBrk="0" hangingPunct="1">
              <a:lnSpc>
                <a:spcPct val="150000"/>
              </a:lnSpc>
              <a:spcBef>
                <a:spcPts val="0"/>
              </a:spcBef>
              <a:spcAft>
                <a:spcPts val="0"/>
              </a:spcAft>
              <a:buClrTx/>
              <a:buSzTx/>
              <a:buFontTx/>
              <a:buNone/>
              <a:tabLst/>
              <a:defRPr/>
            </a:pPr>
            <a:r>
              <a:rPr lang="en-US" sz="2800" b="1" dirty="0">
                <a:solidFill>
                  <a:srgbClr val="FF0000"/>
                </a:solidFill>
                <a:latin typeface="Calibri" panose="020F0502020204030204"/>
              </a:rPr>
              <a:t>our</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 name is written there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(Luke 10:20; Phil. 4:3),</a:t>
            </a:r>
          </a:p>
          <a:p>
            <a:pPr marL="0" marR="0" lvl="0" indent="0" algn="l" defTabSz="914400" rtl="0" eaLnBrk="1" fontAlgn="auto" latinLnBrk="0" hangingPunct="1">
              <a:lnSpc>
                <a:spcPct val="150000"/>
              </a:lnSpc>
              <a:spcBef>
                <a:spcPts val="0"/>
              </a:spcBef>
              <a:spcAft>
                <a:spcPts val="0"/>
              </a:spcAft>
              <a:buClrTx/>
              <a:buSzTx/>
              <a:buFontTx/>
              <a:buNone/>
              <a:tabLst/>
              <a:defRPr/>
            </a:pPr>
            <a:r>
              <a:rPr lang="en-US" sz="2800" b="1" dirty="0">
                <a:solidFill>
                  <a:srgbClr val="FF0000"/>
                </a:solidFill>
                <a:latin typeface="Calibri" panose="020F0502020204030204"/>
              </a:rPr>
              <a:t>our</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 Lord is there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(as here, and in John 14:1–6),</a:t>
            </a:r>
          </a:p>
          <a:p>
            <a:pPr marL="0" marR="0" lvl="0" indent="0" algn="l" defTabSz="914400" rtl="0" eaLnBrk="1" fontAlgn="auto" latinLnBrk="0" hangingPunct="1">
              <a:lnSpc>
                <a:spcPct val="150000"/>
              </a:lnSpc>
              <a:spcBef>
                <a:spcPts val="0"/>
              </a:spcBef>
              <a:spcAft>
                <a:spcPts val="0"/>
              </a:spcAft>
              <a:buClrTx/>
              <a:buSzTx/>
              <a:buFontTx/>
              <a:buNone/>
              <a:tabLst/>
              <a:defRPr/>
            </a:pPr>
            <a:r>
              <a:rPr lang="en-US" sz="2800" b="1" dirty="0">
                <a:solidFill>
                  <a:srgbClr val="FF0000"/>
                </a:solidFill>
                <a:latin typeface="Calibri" panose="020F0502020204030204"/>
              </a:rPr>
              <a:t>our</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 affections should be there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(Col. 3:2 KJV).</a:t>
            </a:r>
          </a:p>
          <a:p>
            <a:pPr marL="0" marR="0" lvl="0" indent="0" algn="l" defTabSz="914400" rtl="0" eaLnBrk="1" fontAlgn="auto" latinLnBrk="0" hangingPunct="1">
              <a:lnSpc>
                <a:spcPct val="150000"/>
              </a:lnSpc>
              <a:spcBef>
                <a:spcPts val="0"/>
              </a:spcBef>
              <a:spcAft>
                <a:spcPts val="0"/>
              </a:spcAft>
              <a:buClrTx/>
              <a:buSzTx/>
              <a:buFontTx/>
              <a:buNone/>
              <a:tabLst/>
              <a:defRPr/>
            </a:pPr>
            <a:endParaRPr lang="en-US" sz="2800" b="1" dirty="0">
              <a:solidFill>
                <a:prstClr val="black"/>
              </a:solidFill>
              <a:latin typeface="Calibri" panose="020F0502020204030204"/>
            </a:endParaRPr>
          </a:p>
          <a:p>
            <a:pPr marL="0" marR="0" lvl="0" indent="0" algn="ctr" defTabSz="914400" rtl="0" eaLnBrk="1" fontAlgn="auto" latinLnBrk="0" hangingPunct="1">
              <a:lnSpc>
                <a:spcPct val="15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0070C0"/>
                </a:solidFill>
                <a:effectLst/>
                <a:uLnTx/>
                <a:uFillTx/>
                <a:latin typeface="Calibri" panose="020F0502020204030204"/>
                <a:ea typeface="+mn-ea"/>
                <a:cs typeface="+mn-cs"/>
              </a:rPr>
              <a:t>- My Hope Is Built on Nothing Less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2" name="TextBox 1">
            <a:extLst>
              <a:ext uri="{FF2B5EF4-FFF2-40B4-BE49-F238E27FC236}">
                <a16:creationId xmlns:a16="http://schemas.microsoft.com/office/drawing/2014/main" id="{B11C4F10-94E5-4B3E-DAE0-199C5FBBD75F}"/>
              </a:ext>
            </a:extLst>
          </p:cNvPr>
          <p:cNvSpPr txBox="1"/>
          <p:nvPr/>
        </p:nvSpPr>
        <p:spPr>
          <a:xfrm>
            <a:off x="0" y="184558"/>
            <a:ext cx="9144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70C0"/>
                </a:solidFill>
                <a:effectLst/>
                <a:uLnTx/>
                <a:uFillTx/>
                <a:latin typeface="Ink Free" panose="03080402000500000000" pitchFamily="66" charset="0"/>
                <a:ea typeface="+mn-ea"/>
                <a:cs typeface="+mn-cs"/>
              </a:rPr>
              <a:t>This Hope We Have As An Anchor     </a:t>
            </a:r>
            <a:r>
              <a:rPr kumimoji="0" lang="en-US" sz="2800" b="0" i="0" u="none" strike="noStrike" kern="1200" cap="none" spc="0" normalizeH="0" baseline="0" noProof="0" dirty="0">
                <a:ln>
                  <a:noFill/>
                </a:ln>
                <a:solidFill>
                  <a:srgbClr val="0070C0"/>
                </a:solidFill>
                <a:effectLst/>
                <a:uLnTx/>
                <a:uFillTx/>
                <a:latin typeface="Calibri" panose="020F0502020204030204"/>
                <a:ea typeface="+mn-ea"/>
                <a:cs typeface="+mn-cs"/>
              </a:rPr>
              <a:t>Hebrews 6:19   </a:t>
            </a:r>
          </a:p>
        </p:txBody>
      </p:sp>
    </p:spTree>
    <p:extLst>
      <p:ext uri="{BB962C8B-B14F-4D97-AF65-F5344CB8AC3E}">
        <p14:creationId xmlns:p14="http://schemas.microsoft.com/office/powerpoint/2010/main" val="2325330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781A87-3F8F-B8B0-C6BE-D833651D784F}"/>
              </a:ext>
            </a:extLst>
          </p:cNvPr>
          <p:cNvSpPr txBox="1"/>
          <p:nvPr/>
        </p:nvSpPr>
        <p:spPr>
          <a:xfrm>
            <a:off x="604562" y="1097390"/>
            <a:ext cx="7977376" cy="5724644"/>
          </a:xfrm>
          <a:prstGeom prst="rect">
            <a:avLst/>
          </a:prstGeom>
          <a:noFill/>
        </p:spPr>
        <p:txBody>
          <a:bodyPr wrap="square">
            <a:spAutoFit/>
          </a:bodyPr>
          <a:lstStyle/>
          <a:p>
            <a:endParaRPr lang="en-US" sz="1200" dirty="0"/>
          </a:p>
          <a:p>
            <a:r>
              <a:rPr lang="en-US" sz="2800" b="1" dirty="0">
                <a:solidFill>
                  <a:srgbClr val="FF0000"/>
                </a:solidFill>
              </a:rPr>
              <a:t>Consider the figure of an anchor </a:t>
            </a:r>
            <a:r>
              <a:rPr lang="en-US" sz="2800" dirty="0"/>
              <a:t>that an anchor is not doing any good at all as long as it is visible. It is only when it disappears in the deep beneath that it stabilizes and protects the ship; how beautiful is the imagery of Christ’s also being out of sight from Christians, having disappeared into the unseen world.</a:t>
            </a:r>
          </a:p>
          <a:p>
            <a:endParaRPr lang="en-US" sz="2800" dirty="0"/>
          </a:p>
          <a:p>
            <a:r>
              <a:rPr lang="en-US" sz="3200" b="1" dirty="0"/>
              <a:t>But who is nevertheless connected with Christians by the strong and effective cable of his love, just as the anchor, though unseen, is connected to the ship by a mighty chain</a:t>
            </a:r>
          </a:p>
          <a:p>
            <a:endParaRPr lang="en-US" sz="1200" dirty="0"/>
          </a:p>
          <a:p>
            <a:r>
              <a:rPr lang="en-US" sz="1200" dirty="0"/>
              <a:t> </a:t>
            </a:r>
            <a:r>
              <a:rPr lang="en-US" dirty="0"/>
              <a:t> </a:t>
            </a:r>
          </a:p>
        </p:txBody>
      </p:sp>
      <p:sp>
        <p:nvSpPr>
          <p:cNvPr id="2" name="TextBox 1">
            <a:extLst>
              <a:ext uri="{FF2B5EF4-FFF2-40B4-BE49-F238E27FC236}">
                <a16:creationId xmlns:a16="http://schemas.microsoft.com/office/drawing/2014/main" id="{D45270EB-982D-4775-3C62-87C03ADC15B1}"/>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1700675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781A87-3F8F-B8B0-C6BE-D833651D784F}"/>
              </a:ext>
            </a:extLst>
          </p:cNvPr>
          <p:cNvSpPr txBox="1"/>
          <p:nvPr/>
        </p:nvSpPr>
        <p:spPr>
          <a:xfrm>
            <a:off x="562062" y="67111"/>
            <a:ext cx="8296712" cy="7448193"/>
          </a:xfrm>
          <a:prstGeom prst="rect">
            <a:avLst/>
          </a:prstGeom>
          <a:noFill/>
        </p:spPr>
        <p:txBody>
          <a:bodyPr wrap="square">
            <a:spAutoFit/>
          </a:bodyPr>
          <a:lstStyle/>
          <a:p>
            <a:endParaRPr lang="en-US" sz="1200" dirty="0"/>
          </a:p>
          <a:p>
            <a:endParaRPr lang="en-US" sz="2800" dirty="0"/>
          </a:p>
          <a:p>
            <a:r>
              <a:rPr lang="en-US" sz="2800" dirty="0">
                <a:solidFill>
                  <a:srgbClr val="FF0000"/>
                </a:solidFill>
              </a:rPr>
              <a:t> </a:t>
            </a:r>
            <a:r>
              <a:rPr lang="en-US" sz="2800" dirty="0"/>
              <a:t>The absolute necessary disappearance of the anchor</a:t>
            </a:r>
            <a:r>
              <a:rPr lang="en-US" sz="2400" dirty="0"/>
              <a:t>, if it is to do any good, also suggests the necessity of Christ’s physical separation from his followers which was accomplished when he ascended into the unseen world. That this was truly necessary is plain in the light of </a:t>
            </a:r>
            <a:r>
              <a:rPr lang="en-US" sz="3200" b="1" dirty="0">
                <a:solidFill>
                  <a:srgbClr val="0070C0"/>
                </a:solidFill>
              </a:rPr>
              <a:t>Heb. 8:4, </a:t>
            </a:r>
            <a:r>
              <a:rPr lang="en-US" sz="2400" dirty="0"/>
              <a:t>where it is shown that Christ would have been no priest at all if he had remained upon the earth. </a:t>
            </a:r>
          </a:p>
          <a:p>
            <a:endParaRPr lang="en-US" sz="2400" dirty="0"/>
          </a:p>
          <a:p>
            <a:r>
              <a:rPr lang="en-US" sz="2400" b="1" dirty="0"/>
              <a:t>Christ’s qualification as high priest was upon a higher level</a:t>
            </a:r>
            <a:r>
              <a:rPr lang="en-US" sz="2400" dirty="0"/>
              <a:t>; on earth he could never have been any kind of priest, </a:t>
            </a:r>
            <a:r>
              <a:rPr lang="en-US" sz="2400" b="1" dirty="0">
                <a:solidFill>
                  <a:srgbClr val="FF0000"/>
                </a:solidFill>
              </a:rPr>
              <a:t>because he did not belong to the tribe of Levi</a:t>
            </a:r>
            <a:r>
              <a:rPr lang="en-US" sz="2400" dirty="0"/>
              <a:t>; therefore, in order for him to function as the great High Priest of Christians, he </a:t>
            </a:r>
            <a:r>
              <a:rPr lang="en-US" sz="2400" u="sng" dirty="0"/>
              <a:t>of necessity </a:t>
            </a:r>
            <a:r>
              <a:rPr lang="en-US" sz="2400" dirty="0"/>
              <a:t>entered that </a:t>
            </a:r>
            <a:r>
              <a:rPr lang="en-US" sz="2400" u="sng" dirty="0"/>
              <a:t>higher</a:t>
            </a:r>
            <a:r>
              <a:rPr lang="en-US" sz="2400" dirty="0"/>
              <a:t>, </a:t>
            </a:r>
            <a:r>
              <a:rPr lang="en-US" sz="2400" u="sng" dirty="0"/>
              <a:t>unseen sphere</a:t>
            </a:r>
            <a:r>
              <a:rPr lang="en-US" sz="2400" dirty="0"/>
              <a:t>. Thus it is literally  true that </a:t>
            </a:r>
            <a:r>
              <a:rPr lang="en-US" sz="2400" u="sng" dirty="0"/>
              <a:t>the Christian’s hope is in heaven </a:t>
            </a:r>
            <a:r>
              <a:rPr lang="en-US" sz="2400" dirty="0"/>
              <a:t>where the Lord has already entered; and, with that hope, all else that really matters is also there. </a:t>
            </a:r>
          </a:p>
          <a:p>
            <a:endParaRPr lang="en-US" sz="1200" dirty="0"/>
          </a:p>
          <a:p>
            <a:endParaRPr lang="en-US" sz="1200" dirty="0"/>
          </a:p>
          <a:p>
            <a:pPr lvl="1"/>
            <a:r>
              <a:rPr lang="en-US" dirty="0"/>
              <a:t> </a:t>
            </a:r>
          </a:p>
        </p:txBody>
      </p:sp>
      <p:sp>
        <p:nvSpPr>
          <p:cNvPr id="2" name="TextBox 1">
            <a:extLst>
              <a:ext uri="{FF2B5EF4-FFF2-40B4-BE49-F238E27FC236}">
                <a16:creationId xmlns:a16="http://schemas.microsoft.com/office/drawing/2014/main" id="{0E63838B-0689-92F0-061F-3CB5E3DA3A61}"/>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2385370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5781A87-3F8F-B8B0-C6BE-D833651D784F}"/>
              </a:ext>
            </a:extLst>
          </p:cNvPr>
          <p:cNvSpPr txBox="1"/>
          <p:nvPr/>
        </p:nvSpPr>
        <p:spPr>
          <a:xfrm>
            <a:off x="383177" y="376574"/>
            <a:ext cx="8447313" cy="63401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a:ea typeface="+mn-ea"/>
                <a:cs typeface="+mn-cs"/>
              </a:rPr>
              <a:t>Consider…</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Calibri" panose="020F0502020204030204"/>
                <a:ea typeface="+mn-ea"/>
                <a:cs typeface="+mn-cs"/>
              </a:rPr>
              <a:t>Our hope in Christ, in heaven –</a:t>
            </a:r>
            <a:endPar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For the Christian, </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our treasure is there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(Matt. 6:19), </a:t>
            </a:r>
          </a:p>
          <a:p>
            <a:pPr marL="0" marR="0" lvl="0" indent="0" algn="l" defTabSz="914400" rtl="0" eaLnBrk="1" fontAlgn="auto" latinLnBrk="0" hangingPunct="1">
              <a:lnSpc>
                <a:spcPct val="150000"/>
              </a:lnSpc>
              <a:spcBef>
                <a:spcPts val="0"/>
              </a:spcBef>
              <a:spcAft>
                <a:spcPts val="0"/>
              </a:spcAft>
              <a:buClrTx/>
              <a:buSzTx/>
              <a:buFontTx/>
              <a:buNone/>
              <a:tabLst/>
              <a:defRPr/>
            </a:pPr>
            <a:r>
              <a:rPr lang="en-US" sz="2800" b="1" dirty="0">
                <a:solidFill>
                  <a:srgbClr val="FF0000"/>
                </a:solidFill>
                <a:latin typeface="Calibri" panose="020F0502020204030204"/>
              </a:rPr>
              <a:t>our</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 citizenship is there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(Phil. 3:20), </a:t>
            </a:r>
          </a:p>
          <a:p>
            <a:pPr marL="0" marR="0" lvl="0" indent="0" algn="l" defTabSz="914400" rtl="0" eaLnBrk="1" fontAlgn="auto" latinLnBrk="0" hangingPunct="1">
              <a:lnSpc>
                <a:spcPct val="150000"/>
              </a:lnSpc>
              <a:spcBef>
                <a:spcPts val="0"/>
              </a:spcBef>
              <a:spcAft>
                <a:spcPts val="0"/>
              </a:spcAft>
              <a:buClrTx/>
              <a:buSzTx/>
              <a:buFontTx/>
              <a:buNone/>
              <a:tabLst/>
              <a:defRPr/>
            </a:pPr>
            <a:r>
              <a:rPr lang="en-US" sz="2800" b="1" dirty="0">
                <a:solidFill>
                  <a:srgbClr val="FF0000"/>
                </a:solidFill>
                <a:latin typeface="Calibri" panose="020F0502020204030204"/>
              </a:rPr>
              <a:t>our</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 name is written there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(Luke 10:20; Phil. 4:3),</a:t>
            </a:r>
          </a:p>
          <a:p>
            <a:pPr marL="0" marR="0" lvl="0" indent="0" algn="l" defTabSz="914400" rtl="0" eaLnBrk="1" fontAlgn="auto" latinLnBrk="0" hangingPunct="1">
              <a:lnSpc>
                <a:spcPct val="150000"/>
              </a:lnSpc>
              <a:spcBef>
                <a:spcPts val="0"/>
              </a:spcBef>
              <a:spcAft>
                <a:spcPts val="0"/>
              </a:spcAft>
              <a:buClrTx/>
              <a:buSzTx/>
              <a:buFontTx/>
              <a:buNone/>
              <a:tabLst/>
              <a:defRPr/>
            </a:pPr>
            <a:r>
              <a:rPr lang="en-US" sz="2800" b="1" dirty="0">
                <a:solidFill>
                  <a:srgbClr val="FF0000"/>
                </a:solidFill>
                <a:latin typeface="Calibri" panose="020F0502020204030204"/>
              </a:rPr>
              <a:t>our</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 Lord is there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(as here, and in John 14:1–6),</a:t>
            </a:r>
          </a:p>
          <a:p>
            <a:pPr marL="0" marR="0" lvl="0" indent="0" algn="l" defTabSz="914400" rtl="0" eaLnBrk="1" fontAlgn="auto" latinLnBrk="0" hangingPunct="1">
              <a:lnSpc>
                <a:spcPct val="150000"/>
              </a:lnSpc>
              <a:spcBef>
                <a:spcPts val="0"/>
              </a:spcBef>
              <a:spcAft>
                <a:spcPts val="0"/>
              </a:spcAft>
              <a:buClrTx/>
              <a:buSzTx/>
              <a:buFontTx/>
              <a:buNone/>
              <a:tabLst/>
              <a:defRPr/>
            </a:pPr>
            <a:r>
              <a:rPr lang="en-US" sz="2800" b="1" dirty="0">
                <a:solidFill>
                  <a:srgbClr val="FF0000"/>
                </a:solidFill>
                <a:latin typeface="Calibri" panose="020F0502020204030204"/>
              </a:rPr>
              <a:t>our</a:t>
            </a:r>
            <a:r>
              <a:rPr kumimoji="0" lang="en-US" sz="2800" b="1" i="0" u="none" strike="noStrike" kern="1200" cap="none" spc="0" normalizeH="0" baseline="0" noProof="0" dirty="0">
                <a:ln>
                  <a:noFill/>
                </a:ln>
                <a:solidFill>
                  <a:srgbClr val="FF0000"/>
                </a:solidFill>
                <a:effectLst/>
                <a:uLnTx/>
                <a:uFillTx/>
                <a:latin typeface="Calibri" panose="020F0502020204030204"/>
                <a:ea typeface="+mn-ea"/>
                <a:cs typeface="+mn-cs"/>
              </a:rPr>
              <a:t> affections should be there </a:t>
            </a: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(Col. 3:2 KJV).</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
        <p:nvSpPr>
          <p:cNvPr id="2" name="TextBox 1">
            <a:extLst>
              <a:ext uri="{FF2B5EF4-FFF2-40B4-BE49-F238E27FC236}">
                <a16:creationId xmlns:a16="http://schemas.microsoft.com/office/drawing/2014/main" id="{B11C4F10-94E5-4B3E-DAE0-199C5FBBD75F}"/>
              </a:ext>
            </a:extLst>
          </p:cNvPr>
          <p:cNvSpPr txBox="1"/>
          <p:nvPr/>
        </p:nvSpPr>
        <p:spPr>
          <a:xfrm>
            <a:off x="0" y="184558"/>
            <a:ext cx="9144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0070C0"/>
                </a:solidFill>
                <a:effectLst/>
                <a:uLnTx/>
                <a:uFillTx/>
                <a:latin typeface="Ink Free" panose="03080402000500000000" pitchFamily="66" charset="0"/>
                <a:ea typeface="+mn-ea"/>
                <a:cs typeface="+mn-cs"/>
              </a:rPr>
              <a:t>This Hope We Have As An Anchor     </a:t>
            </a:r>
            <a:r>
              <a:rPr kumimoji="0" lang="en-US" sz="2800" b="0" i="0" u="none" strike="noStrike" kern="1200" cap="none" spc="0" normalizeH="0" baseline="0" noProof="0" dirty="0">
                <a:ln>
                  <a:noFill/>
                </a:ln>
                <a:solidFill>
                  <a:srgbClr val="0070C0"/>
                </a:solidFill>
                <a:effectLst/>
                <a:uLnTx/>
                <a:uFillTx/>
                <a:latin typeface="Calibri" panose="020F0502020204030204"/>
                <a:ea typeface="+mn-ea"/>
                <a:cs typeface="+mn-cs"/>
              </a:rPr>
              <a:t>Hebrews 6:19   </a:t>
            </a:r>
          </a:p>
        </p:txBody>
      </p:sp>
    </p:spTree>
    <p:extLst>
      <p:ext uri="{BB962C8B-B14F-4D97-AF65-F5344CB8AC3E}">
        <p14:creationId xmlns:p14="http://schemas.microsoft.com/office/powerpoint/2010/main" val="449053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54B8977-3987-D1F3-7AD6-C3586203933C}"/>
              </a:ext>
            </a:extLst>
          </p:cNvPr>
          <p:cNvSpPr txBox="1"/>
          <p:nvPr/>
        </p:nvSpPr>
        <p:spPr>
          <a:xfrm>
            <a:off x="713064" y="1568741"/>
            <a:ext cx="7633982" cy="3910301"/>
          </a:xfrm>
          <a:prstGeom prst="rect">
            <a:avLst/>
          </a:prstGeom>
          <a:noFill/>
        </p:spPr>
        <p:txBody>
          <a:bodyPr wrap="square">
            <a:spAutoFit/>
          </a:bodyPr>
          <a:lstStyle/>
          <a:p>
            <a:pPr marL="0" marR="0">
              <a:lnSpc>
                <a:spcPct val="115000"/>
              </a:lnSpc>
              <a:spcBef>
                <a:spcPts val="0"/>
              </a:spcBef>
              <a:spcAft>
                <a:spcPts val="0"/>
              </a:spcAft>
            </a:pPr>
            <a:r>
              <a:rPr lang="en-US" sz="1400" dirty="0">
                <a:effectLst/>
                <a:latin typeface="Arial" panose="020B0604020202020204" pitchFamily="34"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b="1" dirty="0">
                <a:effectLst/>
                <a:latin typeface="Arial" panose="020B0604020202020204" pitchFamily="34" charset="0"/>
                <a:ea typeface="Calibri" panose="020F0502020204030204" pitchFamily="34" charset="0"/>
                <a:cs typeface="Times New Roman" panose="02020603050405020304" pitchFamily="18" charset="0"/>
              </a:rPr>
              <a:t>Text:</a:t>
            </a:r>
            <a:r>
              <a:rPr lang="en-US" sz="2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US" sz="32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a:t>
            </a:r>
            <a:r>
              <a:rPr lang="en-US" sz="3200" b="1" u="sng"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Eph. 2:12,13)</a:t>
            </a:r>
            <a:r>
              <a:rPr lang="en-US" sz="32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3200" b="1"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that at that time </a:t>
            </a:r>
            <a:r>
              <a:rPr lang="en-US" sz="2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you were without Christ, being aliens from the commonwealth of Israel and strangers from the covenants of promise, having no hope and without God in the world.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13 </a:t>
            </a:r>
            <a:r>
              <a:rPr lang="en-US" sz="32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But now in Christ Jesus </a:t>
            </a:r>
            <a:r>
              <a:rPr lang="en-US" sz="2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you who once were far off have been brought near by the blood of Christ.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7A07D9BF-8E90-10D1-D53E-25A0AFD3B5F4}"/>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765079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729B362-C56C-BC44-30EC-7A83C1C0F389}"/>
              </a:ext>
            </a:extLst>
          </p:cNvPr>
          <p:cNvSpPr txBox="1"/>
          <p:nvPr/>
        </p:nvSpPr>
        <p:spPr>
          <a:xfrm>
            <a:off x="587229" y="1328434"/>
            <a:ext cx="8128932" cy="4955203"/>
          </a:xfrm>
          <a:prstGeom prst="rect">
            <a:avLst/>
          </a:prstGeom>
          <a:noFill/>
        </p:spPr>
        <p:txBody>
          <a:bodyPr wrap="square">
            <a:spAutoFit/>
          </a:bodyPr>
          <a:lstStyle/>
          <a:p>
            <a:pPr marL="0" marR="0">
              <a:spcBef>
                <a:spcPts val="0"/>
              </a:spcBef>
              <a:spcAft>
                <a:spcPts val="0"/>
              </a:spcAft>
            </a:pPr>
            <a:r>
              <a:rPr lang="en-US" sz="3200" dirty="0">
                <a:solidFill>
                  <a:srgbClr val="0070C0"/>
                </a:solidFill>
                <a:effectLst/>
                <a:latin typeface="Arial Black" panose="020B0A04020102020204" pitchFamily="34" charset="0"/>
                <a:ea typeface="Calibri" panose="020F0502020204030204" pitchFamily="34" charset="0"/>
                <a:cs typeface="Calibri" panose="020F0502020204030204" pitchFamily="34" charset="0"/>
              </a:rPr>
              <a:t>There is nothing worse than having no hope!</a:t>
            </a:r>
            <a:endParaRPr lang="en-US" sz="3200" dirty="0">
              <a:solidFill>
                <a:srgbClr val="0070C0"/>
              </a:solidFill>
              <a:effectLst/>
              <a:latin typeface="Arial Black" panose="020B0A040201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800" i="1" u="none" strike="noStrike" dirty="0">
                <a:effectLst/>
                <a:latin typeface="Calibri" panose="020F0502020204030204" pitchFamily="34" charset="0"/>
                <a:ea typeface="Calibri" panose="020F0502020204030204" pitchFamily="34" charset="0"/>
                <a:cs typeface="Calibri" panose="020F0502020204030204" pitchFamily="34" charset="0"/>
              </a:rPr>
              <a:t>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(Prov. 11:7)</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When a wicked man dies, his expectation will perish, And the hope of the unjust perishes.</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a:t>
            </a:r>
            <a:r>
              <a:rPr lang="en-US" sz="32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Prov. 13:12)</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3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Hope deferred makes the heart sick, But when the desire comes, it is a tree of life.</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53FB123B-82AF-13C1-EF1D-3DC4BCFCF650}"/>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22586766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1411750-9E97-1ED3-4F0D-BC9C65994EE4}"/>
              </a:ext>
            </a:extLst>
          </p:cNvPr>
          <p:cNvSpPr txBox="1"/>
          <p:nvPr/>
        </p:nvSpPr>
        <p:spPr>
          <a:xfrm>
            <a:off x="421062" y="1132111"/>
            <a:ext cx="8489659" cy="4953792"/>
          </a:xfrm>
          <a:prstGeom prst="rect">
            <a:avLst/>
          </a:prstGeom>
          <a:noFill/>
        </p:spPr>
        <p:txBody>
          <a:bodyPr wrap="square">
            <a:spAutoFit/>
          </a:bodyPr>
          <a:lstStyle/>
          <a:p>
            <a:pPr marL="0" marR="0">
              <a:spcBef>
                <a:spcPts val="0"/>
              </a:spcBef>
              <a:spcAft>
                <a:spcPts val="0"/>
              </a:spcAft>
            </a:pPr>
            <a:r>
              <a:rPr lang="en-US" sz="2400" b="1" dirty="0">
                <a:effectLst/>
                <a:latin typeface="Calibri" panose="020F0502020204030204" pitchFamily="34" charset="0"/>
                <a:ea typeface="Calibri" panose="020F0502020204030204" pitchFamily="34" charset="0"/>
                <a:cs typeface="Calibri" panose="020F0502020204030204" pitchFamily="34" charset="0"/>
              </a:rPr>
              <a:t>But Christianity is a religion of hope. </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(1Cor.15:18)</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400" dirty="0">
                <a:effectLst/>
                <a:latin typeface="Calibri" panose="020F0502020204030204" pitchFamily="34" charset="0"/>
                <a:ea typeface="Calibri" panose="020F0502020204030204" pitchFamily="34" charset="0"/>
                <a:cs typeface="Calibri" panose="020F0502020204030204" pitchFamily="34" charset="0"/>
              </a:rPr>
              <a:t>Then they also which are fallen asleep in Christ are perished. 19 </a:t>
            </a:r>
            <a:r>
              <a:rPr lang="en-US" sz="2400" b="1" dirty="0">
                <a:effectLst/>
                <a:latin typeface="Calibri" panose="020F0502020204030204" pitchFamily="34" charset="0"/>
                <a:ea typeface="Calibri" panose="020F0502020204030204" pitchFamily="34" charset="0"/>
                <a:cs typeface="Calibri" panose="020F0502020204030204" pitchFamily="34" charset="0"/>
              </a:rPr>
              <a:t>If in this life only we have hope in Christ, we are of all men most miserable.</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Calibri" panose="020F0502020204030204" pitchFamily="34" charset="0"/>
              </a:rPr>
              <a:t> 20 But now is Christ risen from the dead, and become the </a:t>
            </a:r>
            <a:r>
              <a:rPr lang="en-US" sz="2400" dirty="0" err="1">
                <a:effectLst/>
                <a:latin typeface="Calibri" panose="020F0502020204030204" pitchFamily="34" charset="0"/>
                <a:ea typeface="Calibri" panose="020F0502020204030204" pitchFamily="34" charset="0"/>
                <a:cs typeface="Calibri" panose="020F0502020204030204" pitchFamily="34" charset="0"/>
              </a:rPr>
              <a:t>firstfruits</a:t>
            </a:r>
            <a:r>
              <a:rPr lang="en-US" sz="2400" dirty="0">
                <a:effectLst/>
                <a:latin typeface="Calibri" panose="020F0502020204030204" pitchFamily="34" charset="0"/>
                <a:ea typeface="Calibri" panose="020F0502020204030204" pitchFamily="34" charset="0"/>
                <a:cs typeface="Calibri" panose="020F0502020204030204" pitchFamily="34" charset="0"/>
              </a:rPr>
              <a:t> of them that slept.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dirty="0">
                <a:effectLst/>
                <a:latin typeface="Calibri" panose="020F0502020204030204" pitchFamily="34" charset="0"/>
                <a:ea typeface="Calibri" panose="020F0502020204030204" pitchFamily="34" charset="0"/>
                <a:cs typeface="Calibri" panose="020F0502020204030204" pitchFamily="34" charset="0"/>
              </a:rPr>
              <a:t> 21 For since by man came death, by man came also the resurrection of the dead. 22 For as in Adam all die, even so in Christ shall all be made alive.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3200" b="1"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(Titus1:2)</a:t>
            </a:r>
            <a:r>
              <a:rPr lang="en-US" sz="3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sz="2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 hope of eternal life, which God, that cannot lie, </a:t>
            </a:r>
            <a:r>
              <a:rPr lang="en-US" sz="24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promised before the world began;</a:t>
            </a:r>
            <a:endParaRPr lang="en-US" sz="24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436792B9-3E78-4C2F-82B2-1CC27BC1FC16}"/>
              </a:ext>
            </a:extLst>
          </p:cNvPr>
          <p:cNvSpPr txBox="1"/>
          <p:nvPr/>
        </p:nvSpPr>
        <p:spPr>
          <a:xfrm>
            <a:off x="0" y="184558"/>
            <a:ext cx="9144000" cy="523220"/>
          </a:xfrm>
          <a:prstGeom prst="rect">
            <a:avLst/>
          </a:prstGeom>
          <a:noFill/>
        </p:spPr>
        <p:txBody>
          <a:bodyPr wrap="square" rtlCol="0">
            <a:spAutoFit/>
          </a:bodyPr>
          <a:lstStyle/>
          <a:p>
            <a:pPr algn="ctr"/>
            <a:r>
              <a:rPr lang="en-US" sz="2800" b="1" dirty="0">
                <a:solidFill>
                  <a:srgbClr val="0070C0"/>
                </a:solidFill>
                <a:latin typeface="Ink Free" panose="03080402000500000000" pitchFamily="66" charset="0"/>
              </a:rPr>
              <a:t>This Hope We Have As An Anchor     </a:t>
            </a:r>
            <a:r>
              <a:rPr lang="en-US" sz="2800" dirty="0">
                <a:solidFill>
                  <a:srgbClr val="0070C0"/>
                </a:solidFill>
              </a:rPr>
              <a:t>Hebrews 6:19   </a:t>
            </a:r>
          </a:p>
        </p:txBody>
      </p:sp>
    </p:spTree>
    <p:extLst>
      <p:ext uri="{BB962C8B-B14F-4D97-AF65-F5344CB8AC3E}">
        <p14:creationId xmlns:p14="http://schemas.microsoft.com/office/powerpoint/2010/main" val="13122443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492</TotalTime>
  <Words>2947</Words>
  <Application>Microsoft Office PowerPoint</Application>
  <PresentationFormat>On-screen Show (4:3)</PresentationFormat>
  <Paragraphs>208</Paragraphs>
  <Slides>36</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36</vt:i4>
      </vt:variant>
    </vt:vector>
  </HeadingPairs>
  <TitlesOfParts>
    <vt:vector size="45" baseType="lpstr">
      <vt:lpstr>Arial</vt:lpstr>
      <vt:lpstr>Arial Black</vt:lpstr>
      <vt:lpstr>Arial Unicode MS</vt:lpstr>
      <vt:lpstr>Calibri</vt:lpstr>
      <vt:lpstr>Calibri Light</vt:lpstr>
      <vt:lpstr>Ink Free</vt:lpstr>
      <vt:lpstr>Symbol</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New Lebanon church of Christ</dc:creator>
  <cp:lastModifiedBy>New Lebanon church of Christ</cp:lastModifiedBy>
  <cp:revision>9</cp:revision>
  <dcterms:created xsi:type="dcterms:W3CDTF">2023-09-12T10:11:07Z</dcterms:created>
  <dcterms:modified xsi:type="dcterms:W3CDTF">2023-10-23T11:25:03Z</dcterms:modified>
</cp:coreProperties>
</file>