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63"/>
  </p:notesMasterIdLst>
  <p:sldIdLst>
    <p:sldId id="470" r:id="rId7"/>
    <p:sldId id="474" r:id="rId8"/>
    <p:sldId id="475" r:id="rId9"/>
    <p:sldId id="478" r:id="rId10"/>
    <p:sldId id="477" r:id="rId11"/>
    <p:sldId id="476" r:id="rId12"/>
    <p:sldId id="491" r:id="rId13"/>
    <p:sldId id="483" r:id="rId14"/>
    <p:sldId id="473" r:id="rId15"/>
    <p:sldId id="479" r:id="rId16"/>
    <p:sldId id="291" r:id="rId17"/>
    <p:sldId id="467" r:id="rId18"/>
    <p:sldId id="257" r:id="rId19"/>
    <p:sldId id="261" r:id="rId20"/>
    <p:sldId id="258" r:id="rId21"/>
    <p:sldId id="262" r:id="rId22"/>
    <p:sldId id="259" r:id="rId23"/>
    <p:sldId id="266" r:id="rId24"/>
    <p:sldId id="264" r:id="rId25"/>
    <p:sldId id="269" r:id="rId26"/>
    <p:sldId id="352" r:id="rId27"/>
    <p:sldId id="268" r:id="rId28"/>
    <p:sldId id="279" r:id="rId29"/>
    <p:sldId id="329" r:id="rId30"/>
    <p:sldId id="333" r:id="rId31"/>
    <p:sldId id="348" r:id="rId32"/>
    <p:sldId id="351" r:id="rId33"/>
    <p:sldId id="322" r:id="rId34"/>
    <p:sldId id="325" r:id="rId35"/>
    <p:sldId id="330" r:id="rId36"/>
    <p:sldId id="265" r:id="rId37"/>
    <p:sldId id="331" r:id="rId38"/>
    <p:sldId id="317" r:id="rId39"/>
    <p:sldId id="308" r:id="rId40"/>
    <p:sldId id="323" r:id="rId41"/>
    <p:sldId id="307" r:id="rId42"/>
    <p:sldId id="488" r:id="rId43"/>
    <p:sldId id="487" r:id="rId44"/>
    <p:sldId id="286" r:id="rId45"/>
    <p:sldId id="353" r:id="rId46"/>
    <p:sldId id="354" r:id="rId47"/>
    <p:sldId id="358" r:id="rId48"/>
    <p:sldId id="360" r:id="rId49"/>
    <p:sldId id="361" r:id="rId50"/>
    <p:sldId id="363" r:id="rId51"/>
    <p:sldId id="364" r:id="rId52"/>
    <p:sldId id="365" r:id="rId53"/>
    <p:sldId id="465" r:id="rId54"/>
    <p:sldId id="484" r:id="rId55"/>
    <p:sldId id="485" r:id="rId56"/>
    <p:sldId id="486" r:id="rId57"/>
    <p:sldId id="481" r:id="rId58"/>
    <p:sldId id="482" r:id="rId59"/>
    <p:sldId id="490" r:id="rId60"/>
    <p:sldId id="489" r:id="rId61"/>
    <p:sldId id="468" r:id="rId62"/>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YsDoYe0r54LTybeAgwwiOg==" hashData="mslvcOBAqe2buqyNGRKovvUmULNCLbTjQJdurreBvksa77h2oZD/xBZEvHLIwib5sfRR8tr9Er9H9xby7LLvzQ=="/>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w Lebanon church of Christ" initials="Nc" lastIdx="1" clrIdx="0">
    <p:extLst>
      <p:ext uri="{19B8F6BF-5375-455C-9EA6-DF929625EA0E}">
        <p15:presenceInfo xmlns:p15="http://schemas.microsoft.com/office/powerpoint/2012/main" userId="255cfa292f52fe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1506" y="120"/>
      </p:cViewPr>
      <p:guideLst/>
    </p:cSldViewPr>
  </p:slideViewPr>
  <p:notesTextViewPr>
    <p:cViewPr>
      <p:scale>
        <a:sx n="1" d="1"/>
        <a:sy n="1" d="1"/>
      </p:scale>
      <p:origin x="0" y="0"/>
    </p:cViewPr>
  </p:notesTextViewPr>
  <p:sorterViewPr>
    <p:cViewPr>
      <p:scale>
        <a:sx n="100" d="100"/>
        <a:sy n="100" d="100"/>
      </p:scale>
      <p:origin x="0" y="-61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A1B83CE-9F02-4643-8C58-6C8F54F55E0C}" type="datetimeFigureOut">
              <a:rPr lang="en-US" smtClean="0"/>
              <a:t>10/23/2023</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934D904-C216-47E6-A74C-64481A79E9D3}" type="slidenum">
              <a:rPr lang="en-US" smtClean="0"/>
              <a:t>‹#›</a:t>
            </a:fld>
            <a:endParaRPr lang="en-US"/>
          </a:p>
        </p:txBody>
      </p:sp>
    </p:spTree>
    <p:extLst>
      <p:ext uri="{BB962C8B-B14F-4D97-AF65-F5344CB8AC3E}">
        <p14:creationId xmlns:p14="http://schemas.microsoft.com/office/powerpoint/2010/main" val="2007793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kitchen,  no food pantry, No clothes closet, No colleges, no hospitals, no orphans homes</a:t>
            </a:r>
            <a:r>
              <a:rPr lang="en-US" baseline="0" dirty="0"/>
              <a:t> , no widows homes</a:t>
            </a:r>
          </a:p>
          <a:p>
            <a:endParaRPr lang="en-US" dirty="0"/>
          </a:p>
        </p:txBody>
      </p:sp>
      <p:sp>
        <p:nvSpPr>
          <p:cNvPr id="4" name="Slide Number Placeholder 3"/>
          <p:cNvSpPr>
            <a:spLocks noGrp="1"/>
          </p:cNvSpPr>
          <p:nvPr>
            <p:ph type="sldNum" sz="quarter" idx="10"/>
          </p:nvPr>
        </p:nvSpPr>
        <p:spPr/>
        <p:txBody>
          <a:bodyPr/>
          <a:lstStyle/>
          <a:p>
            <a:pPr defTabSz="471145">
              <a:defRPr/>
            </a:pPr>
            <a:fld id="{77AB4FF8-2257-4F56-A79F-43CE135D1223}" type="slidenum">
              <a:rPr lang="en-US">
                <a:solidFill>
                  <a:prstClr val="black"/>
                </a:solidFill>
                <a:latin typeface="Calibri" panose="020F0502020204030204"/>
              </a:rPr>
              <a:pPr defTabSz="471145">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3986122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Half Way on Slides.</a:t>
            </a:r>
          </a:p>
        </p:txBody>
      </p:sp>
      <p:sp>
        <p:nvSpPr>
          <p:cNvPr id="4" name="Slide Number Placeholder 3"/>
          <p:cNvSpPr>
            <a:spLocks noGrp="1"/>
          </p:cNvSpPr>
          <p:nvPr>
            <p:ph type="sldNum" sz="quarter" idx="10"/>
          </p:nvPr>
        </p:nvSpPr>
        <p:spPr/>
        <p:txBody>
          <a:bodyPr/>
          <a:lstStyle/>
          <a:p>
            <a:pPr defTabSz="471145">
              <a:defRPr/>
            </a:pPr>
            <a:fld id="{77AB4FF8-2257-4F56-A79F-43CE135D1223}" type="slidenum">
              <a:rPr lang="en-US">
                <a:solidFill>
                  <a:prstClr val="black"/>
                </a:solidFill>
                <a:latin typeface="Calibri" panose="020F0502020204030204"/>
              </a:rPr>
              <a:pPr defTabSz="471145">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3556707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too far from here. </a:t>
            </a:r>
          </a:p>
        </p:txBody>
      </p:sp>
      <p:sp>
        <p:nvSpPr>
          <p:cNvPr id="4" name="Slide Number Placeholder 3"/>
          <p:cNvSpPr>
            <a:spLocks noGrp="1"/>
          </p:cNvSpPr>
          <p:nvPr>
            <p:ph type="sldNum" sz="quarter" idx="10"/>
          </p:nvPr>
        </p:nvSpPr>
        <p:spPr/>
        <p:txBody>
          <a:bodyPr/>
          <a:lstStyle/>
          <a:p>
            <a:pPr defTabSz="471145">
              <a:defRPr/>
            </a:pPr>
            <a:fld id="{77AB4FF8-2257-4F56-A79F-43CE135D1223}" type="slidenum">
              <a:rPr lang="en-US">
                <a:solidFill>
                  <a:prstClr val="black"/>
                </a:solidFill>
                <a:latin typeface="Calibri" panose="020F0502020204030204"/>
              </a:rPr>
              <a:pPr defTabSz="471145">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1345859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79396-7D98-1B74-581C-5E55FA6C735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0F7C39-C456-6B53-AA3E-7442FFA4729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57F752-FF65-0943-E990-33162429C5E9}"/>
              </a:ext>
            </a:extLst>
          </p:cNvPr>
          <p:cNvSpPr>
            <a:spLocks noGrp="1"/>
          </p:cNvSpPr>
          <p:nvPr>
            <p:ph type="dt" sz="half" idx="10"/>
          </p:nvPr>
        </p:nvSpPr>
        <p:spPr/>
        <p:txBody>
          <a:bodyPr/>
          <a:lstStyle/>
          <a:p>
            <a:fld id="{66F81AF0-2FA8-4B08-B2E7-8CD9A02D724E}" type="datetimeFigureOut">
              <a:rPr lang="en-US" smtClean="0"/>
              <a:t>10/23/2023</a:t>
            </a:fld>
            <a:endParaRPr lang="en-US"/>
          </a:p>
        </p:txBody>
      </p:sp>
      <p:sp>
        <p:nvSpPr>
          <p:cNvPr id="5" name="Footer Placeholder 4">
            <a:extLst>
              <a:ext uri="{FF2B5EF4-FFF2-40B4-BE49-F238E27FC236}">
                <a16:creationId xmlns:a16="http://schemas.microsoft.com/office/drawing/2014/main" id="{98EE4A95-A08B-6E24-152D-673B4D8D2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6053C-A30D-C9ED-4C1E-74A9355F8E76}"/>
              </a:ext>
            </a:extLst>
          </p:cNvPr>
          <p:cNvSpPr>
            <a:spLocks noGrp="1"/>
          </p:cNvSpPr>
          <p:nvPr>
            <p:ph type="sldNum" sz="quarter" idx="12"/>
          </p:nvPr>
        </p:nvSpPr>
        <p:spPr/>
        <p:txBody>
          <a:bodyPr/>
          <a:lstStyle/>
          <a:p>
            <a:fld id="{1E6EB74D-004F-4956-B295-5402F024EF07}" type="slidenum">
              <a:rPr lang="en-US" smtClean="0"/>
              <a:t>‹#›</a:t>
            </a:fld>
            <a:endParaRPr lang="en-US"/>
          </a:p>
        </p:txBody>
      </p:sp>
    </p:spTree>
    <p:extLst>
      <p:ext uri="{BB962C8B-B14F-4D97-AF65-F5344CB8AC3E}">
        <p14:creationId xmlns:p14="http://schemas.microsoft.com/office/powerpoint/2010/main" val="3890306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5AFA0-54AF-5FC1-EEF4-053A3A03C6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08328C-E766-0322-6A73-38A8A52472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32830-B1EE-2CEF-EAB0-D0071F915ED9}"/>
              </a:ext>
            </a:extLst>
          </p:cNvPr>
          <p:cNvSpPr>
            <a:spLocks noGrp="1"/>
          </p:cNvSpPr>
          <p:nvPr>
            <p:ph type="dt" sz="half" idx="10"/>
          </p:nvPr>
        </p:nvSpPr>
        <p:spPr/>
        <p:txBody>
          <a:bodyPr/>
          <a:lstStyle/>
          <a:p>
            <a:fld id="{66F81AF0-2FA8-4B08-B2E7-8CD9A02D724E}" type="datetimeFigureOut">
              <a:rPr lang="en-US" smtClean="0"/>
              <a:t>10/23/2023</a:t>
            </a:fld>
            <a:endParaRPr lang="en-US"/>
          </a:p>
        </p:txBody>
      </p:sp>
      <p:sp>
        <p:nvSpPr>
          <p:cNvPr id="5" name="Footer Placeholder 4">
            <a:extLst>
              <a:ext uri="{FF2B5EF4-FFF2-40B4-BE49-F238E27FC236}">
                <a16:creationId xmlns:a16="http://schemas.microsoft.com/office/drawing/2014/main" id="{28E14D73-8B6C-1F1A-E75E-BFE26BFCF8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3BD1F7-80FA-38E6-924D-AF911A3DA52C}"/>
              </a:ext>
            </a:extLst>
          </p:cNvPr>
          <p:cNvSpPr>
            <a:spLocks noGrp="1"/>
          </p:cNvSpPr>
          <p:nvPr>
            <p:ph type="sldNum" sz="quarter" idx="12"/>
          </p:nvPr>
        </p:nvSpPr>
        <p:spPr/>
        <p:txBody>
          <a:bodyPr/>
          <a:lstStyle/>
          <a:p>
            <a:fld id="{1E6EB74D-004F-4956-B295-5402F024EF07}" type="slidenum">
              <a:rPr lang="en-US" smtClean="0"/>
              <a:t>‹#›</a:t>
            </a:fld>
            <a:endParaRPr lang="en-US"/>
          </a:p>
        </p:txBody>
      </p:sp>
    </p:spTree>
    <p:extLst>
      <p:ext uri="{BB962C8B-B14F-4D97-AF65-F5344CB8AC3E}">
        <p14:creationId xmlns:p14="http://schemas.microsoft.com/office/powerpoint/2010/main" val="33483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4954DE-B9DF-A666-61BD-6785A5B0F69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2FB930-3BFC-AC13-6B26-8D67630041E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9E68D4-9993-EAED-6874-A9EEBE7614D1}"/>
              </a:ext>
            </a:extLst>
          </p:cNvPr>
          <p:cNvSpPr>
            <a:spLocks noGrp="1"/>
          </p:cNvSpPr>
          <p:nvPr>
            <p:ph type="dt" sz="half" idx="10"/>
          </p:nvPr>
        </p:nvSpPr>
        <p:spPr/>
        <p:txBody>
          <a:bodyPr/>
          <a:lstStyle/>
          <a:p>
            <a:fld id="{66F81AF0-2FA8-4B08-B2E7-8CD9A02D724E}" type="datetimeFigureOut">
              <a:rPr lang="en-US" smtClean="0"/>
              <a:t>10/23/2023</a:t>
            </a:fld>
            <a:endParaRPr lang="en-US"/>
          </a:p>
        </p:txBody>
      </p:sp>
      <p:sp>
        <p:nvSpPr>
          <p:cNvPr id="5" name="Footer Placeholder 4">
            <a:extLst>
              <a:ext uri="{FF2B5EF4-FFF2-40B4-BE49-F238E27FC236}">
                <a16:creationId xmlns:a16="http://schemas.microsoft.com/office/drawing/2014/main" id="{1C7C6B6E-B110-DE3A-9F01-DD66CE83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F5B264-67B6-4D49-2B8B-94001184BA85}"/>
              </a:ext>
            </a:extLst>
          </p:cNvPr>
          <p:cNvSpPr>
            <a:spLocks noGrp="1"/>
          </p:cNvSpPr>
          <p:nvPr>
            <p:ph type="sldNum" sz="quarter" idx="12"/>
          </p:nvPr>
        </p:nvSpPr>
        <p:spPr/>
        <p:txBody>
          <a:bodyPr/>
          <a:lstStyle/>
          <a:p>
            <a:fld id="{1E6EB74D-004F-4956-B295-5402F024EF07}" type="slidenum">
              <a:rPr lang="en-US" smtClean="0"/>
              <a:t>‹#›</a:t>
            </a:fld>
            <a:endParaRPr lang="en-US"/>
          </a:p>
        </p:txBody>
      </p:sp>
    </p:spTree>
    <p:extLst>
      <p:ext uri="{BB962C8B-B14F-4D97-AF65-F5344CB8AC3E}">
        <p14:creationId xmlns:p14="http://schemas.microsoft.com/office/powerpoint/2010/main" val="2660518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4B106A-CF06-4D9A-823B-439518CD43BB}"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06FE0-CEA6-45E5-A484-3CAF352010FC}" type="slidenum">
              <a:rPr lang="en-US" smtClean="0"/>
              <a:t>‹#›</a:t>
            </a:fld>
            <a:endParaRPr lang="en-US"/>
          </a:p>
        </p:txBody>
      </p:sp>
    </p:spTree>
    <p:extLst>
      <p:ext uri="{BB962C8B-B14F-4D97-AF65-F5344CB8AC3E}">
        <p14:creationId xmlns:p14="http://schemas.microsoft.com/office/powerpoint/2010/main" val="3766057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4B106A-CF06-4D9A-823B-439518CD43BB}"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06FE0-CEA6-45E5-A484-3CAF352010FC}" type="slidenum">
              <a:rPr lang="en-US" smtClean="0"/>
              <a:t>‹#›</a:t>
            </a:fld>
            <a:endParaRPr lang="en-US"/>
          </a:p>
        </p:txBody>
      </p:sp>
    </p:spTree>
    <p:extLst>
      <p:ext uri="{BB962C8B-B14F-4D97-AF65-F5344CB8AC3E}">
        <p14:creationId xmlns:p14="http://schemas.microsoft.com/office/powerpoint/2010/main" val="1972244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4B106A-CF06-4D9A-823B-439518CD43BB}"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06FE0-CEA6-45E5-A484-3CAF352010FC}" type="slidenum">
              <a:rPr lang="en-US" smtClean="0"/>
              <a:t>‹#›</a:t>
            </a:fld>
            <a:endParaRPr lang="en-US"/>
          </a:p>
        </p:txBody>
      </p:sp>
    </p:spTree>
    <p:extLst>
      <p:ext uri="{BB962C8B-B14F-4D97-AF65-F5344CB8AC3E}">
        <p14:creationId xmlns:p14="http://schemas.microsoft.com/office/powerpoint/2010/main" val="1225601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4B106A-CF06-4D9A-823B-439518CD43BB}"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06FE0-CEA6-45E5-A484-3CAF352010FC}" type="slidenum">
              <a:rPr lang="en-US" smtClean="0"/>
              <a:t>‹#›</a:t>
            </a:fld>
            <a:endParaRPr lang="en-US"/>
          </a:p>
        </p:txBody>
      </p:sp>
    </p:spTree>
    <p:extLst>
      <p:ext uri="{BB962C8B-B14F-4D97-AF65-F5344CB8AC3E}">
        <p14:creationId xmlns:p14="http://schemas.microsoft.com/office/powerpoint/2010/main" val="1423295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4B106A-CF06-4D9A-823B-439518CD43BB}" type="datetimeFigureOut">
              <a:rPr lang="en-US" smtClean="0"/>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E06FE0-CEA6-45E5-A484-3CAF352010FC}" type="slidenum">
              <a:rPr lang="en-US" smtClean="0"/>
              <a:t>‹#›</a:t>
            </a:fld>
            <a:endParaRPr lang="en-US"/>
          </a:p>
        </p:txBody>
      </p:sp>
    </p:spTree>
    <p:extLst>
      <p:ext uri="{BB962C8B-B14F-4D97-AF65-F5344CB8AC3E}">
        <p14:creationId xmlns:p14="http://schemas.microsoft.com/office/powerpoint/2010/main" val="1996312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4B106A-CF06-4D9A-823B-439518CD43BB}" type="datetimeFigureOut">
              <a:rPr lang="en-US" smtClean="0"/>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E06FE0-CEA6-45E5-A484-3CAF352010FC}" type="slidenum">
              <a:rPr lang="en-US" smtClean="0"/>
              <a:t>‹#›</a:t>
            </a:fld>
            <a:endParaRPr lang="en-US"/>
          </a:p>
        </p:txBody>
      </p:sp>
    </p:spTree>
    <p:extLst>
      <p:ext uri="{BB962C8B-B14F-4D97-AF65-F5344CB8AC3E}">
        <p14:creationId xmlns:p14="http://schemas.microsoft.com/office/powerpoint/2010/main" val="1339713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106A-CF06-4D9A-823B-439518CD43BB}" type="datetimeFigureOut">
              <a:rPr lang="en-US" smtClean="0"/>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E06FE0-CEA6-45E5-A484-3CAF352010FC}" type="slidenum">
              <a:rPr lang="en-US" smtClean="0"/>
              <a:t>‹#›</a:t>
            </a:fld>
            <a:endParaRPr lang="en-US"/>
          </a:p>
        </p:txBody>
      </p:sp>
    </p:spTree>
    <p:extLst>
      <p:ext uri="{BB962C8B-B14F-4D97-AF65-F5344CB8AC3E}">
        <p14:creationId xmlns:p14="http://schemas.microsoft.com/office/powerpoint/2010/main" val="2804413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4B106A-CF06-4D9A-823B-439518CD43BB}"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06FE0-CEA6-45E5-A484-3CAF352010FC}" type="slidenum">
              <a:rPr lang="en-US" smtClean="0"/>
              <a:t>‹#›</a:t>
            </a:fld>
            <a:endParaRPr lang="en-US"/>
          </a:p>
        </p:txBody>
      </p:sp>
    </p:spTree>
    <p:extLst>
      <p:ext uri="{BB962C8B-B14F-4D97-AF65-F5344CB8AC3E}">
        <p14:creationId xmlns:p14="http://schemas.microsoft.com/office/powerpoint/2010/main" val="1713518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0C0F7-8A60-F915-BCF0-D4982CE81C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316583-8279-9108-07AB-9EA840A5E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E0F33-D1AF-E0A3-0B88-00CF40D83B74}"/>
              </a:ext>
            </a:extLst>
          </p:cNvPr>
          <p:cNvSpPr>
            <a:spLocks noGrp="1"/>
          </p:cNvSpPr>
          <p:nvPr>
            <p:ph type="dt" sz="half" idx="10"/>
          </p:nvPr>
        </p:nvSpPr>
        <p:spPr/>
        <p:txBody>
          <a:bodyPr/>
          <a:lstStyle/>
          <a:p>
            <a:fld id="{66F81AF0-2FA8-4B08-B2E7-8CD9A02D724E}" type="datetimeFigureOut">
              <a:rPr lang="en-US" smtClean="0"/>
              <a:t>10/23/2023</a:t>
            </a:fld>
            <a:endParaRPr lang="en-US"/>
          </a:p>
        </p:txBody>
      </p:sp>
      <p:sp>
        <p:nvSpPr>
          <p:cNvPr id="5" name="Footer Placeholder 4">
            <a:extLst>
              <a:ext uri="{FF2B5EF4-FFF2-40B4-BE49-F238E27FC236}">
                <a16:creationId xmlns:a16="http://schemas.microsoft.com/office/drawing/2014/main" id="{04AA3C3D-2B89-0B4D-F47B-726AF406D9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CD8259-98AB-078F-F928-2760BF41C2A9}"/>
              </a:ext>
            </a:extLst>
          </p:cNvPr>
          <p:cNvSpPr>
            <a:spLocks noGrp="1"/>
          </p:cNvSpPr>
          <p:nvPr>
            <p:ph type="sldNum" sz="quarter" idx="12"/>
          </p:nvPr>
        </p:nvSpPr>
        <p:spPr/>
        <p:txBody>
          <a:bodyPr/>
          <a:lstStyle/>
          <a:p>
            <a:fld id="{1E6EB74D-004F-4956-B295-5402F024EF07}" type="slidenum">
              <a:rPr lang="en-US" smtClean="0"/>
              <a:t>‹#›</a:t>
            </a:fld>
            <a:endParaRPr lang="en-US"/>
          </a:p>
        </p:txBody>
      </p:sp>
    </p:spTree>
    <p:extLst>
      <p:ext uri="{BB962C8B-B14F-4D97-AF65-F5344CB8AC3E}">
        <p14:creationId xmlns:p14="http://schemas.microsoft.com/office/powerpoint/2010/main" val="2124347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4B106A-CF06-4D9A-823B-439518CD43BB}"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06FE0-CEA6-45E5-A484-3CAF352010FC}" type="slidenum">
              <a:rPr lang="en-US" smtClean="0"/>
              <a:t>‹#›</a:t>
            </a:fld>
            <a:endParaRPr lang="en-US"/>
          </a:p>
        </p:txBody>
      </p:sp>
    </p:spTree>
    <p:extLst>
      <p:ext uri="{BB962C8B-B14F-4D97-AF65-F5344CB8AC3E}">
        <p14:creationId xmlns:p14="http://schemas.microsoft.com/office/powerpoint/2010/main" val="3817852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4B106A-CF06-4D9A-823B-439518CD43BB}"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06FE0-CEA6-45E5-A484-3CAF352010FC}" type="slidenum">
              <a:rPr lang="en-US" smtClean="0"/>
              <a:t>‹#›</a:t>
            </a:fld>
            <a:endParaRPr lang="en-US"/>
          </a:p>
        </p:txBody>
      </p:sp>
    </p:spTree>
    <p:extLst>
      <p:ext uri="{BB962C8B-B14F-4D97-AF65-F5344CB8AC3E}">
        <p14:creationId xmlns:p14="http://schemas.microsoft.com/office/powerpoint/2010/main" val="286751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4B106A-CF06-4D9A-823B-439518CD43BB}"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06FE0-CEA6-45E5-A484-3CAF352010FC}" type="slidenum">
              <a:rPr lang="en-US" smtClean="0"/>
              <a:t>‹#›</a:t>
            </a:fld>
            <a:endParaRPr lang="en-US"/>
          </a:p>
        </p:txBody>
      </p:sp>
    </p:spTree>
    <p:extLst>
      <p:ext uri="{BB962C8B-B14F-4D97-AF65-F5344CB8AC3E}">
        <p14:creationId xmlns:p14="http://schemas.microsoft.com/office/powerpoint/2010/main" val="592883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EA6937-7CE2-4683-A993-5A5071279710}"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7C0452-7C5A-4F65-95EF-3E83B0FB6BEB}" type="slidenum">
              <a:rPr lang="en-US" smtClean="0"/>
              <a:t>‹#›</a:t>
            </a:fld>
            <a:endParaRPr lang="en-US"/>
          </a:p>
        </p:txBody>
      </p:sp>
    </p:spTree>
    <p:extLst>
      <p:ext uri="{BB962C8B-B14F-4D97-AF65-F5344CB8AC3E}">
        <p14:creationId xmlns:p14="http://schemas.microsoft.com/office/powerpoint/2010/main" val="1128942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EA6937-7CE2-4683-A993-5A5071279710}"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7C0452-7C5A-4F65-95EF-3E83B0FB6BEB}" type="slidenum">
              <a:rPr lang="en-US" smtClean="0"/>
              <a:t>‹#›</a:t>
            </a:fld>
            <a:endParaRPr lang="en-US"/>
          </a:p>
        </p:txBody>
      </p:sp>
    </p:spTree>
    <p:extLst>
      <p:ext uri="{BB962C8B-B14F-4D97-AF65-F5344CB8AC3E}">
        <p14:creationId xmlns:p14="http://schemas.microsoft.com/office/powerpoint/2010/main" val="6566018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EA6937-7CE2-4683-A993-5A5071279710}"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7C0452-7C5A-4F65-95EF-3E83B0FB6BEB}" type="slidenum">
              <a:rPr lang="en-US" smtClean="0"/>
              <a:t>‹#›</a:t>
            </a:fld>
            <a:endParaRPr lang="en-US"/>
          </a:p>
        </p:txBody>
      </p:sp>
    </p:spTree>
    <p:extLst>
      <p:ext uri="{BB962C8B-B14F-4D97-AF65-F5344CB8AC3E}">
        <p14:creationId xmlns:p14="http://schemas.microsoft.com/office/powerpoint/2010/main" val="3517204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EA6937-7CE2-4683-A993-5A5071279710}"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7C0452-7C5A-4F65-95EF-3E83B0FB6BEB}" type="slidenum">
              <a:rPr lang="en-US" smtClean="0"/>
              <a:t>‹#›</a:t>
            </a:fld>
            <a:endParaRPr lang="en-US"/>
          </a:p>
        </p:txBody>
      </p:sp>
    </p:spTree>
    <p:extLst>
      <p:ext uri="{BB962C8B-B14F-4D97-AF65-F5344CB8AC3E}">
        <p14:creationId xmlns:p14="http://schemas.microsoft.com/office/powerpoint/2010/main" val="4293657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EA6937-7CE2-4683-A993-5A5071279710}" type="datetimeFigureOut">
              <a:rPr lang="en-US" smtClean="0"/>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7C0452-7C5A-4F65-95EF-3E83B0FB6BEB}" type="slidenum">
              <a:rPr lang="en-US" smtClean="0"/>
              <a:t>‹#›</a:t>
            </a:fld>
            <a:endParaRPr lang="en-US"/>
          </a:p>
        </p:txBody>
      </p:sp>
    </p:spTree>
    <p:extLst>
      <p:ext uri="{BB962C8B-B14F-4D97-AF65-F5344CB8AC3E}">
        <p14:creationId xmlns:p14="http://schemas.microsoft.com/office/powerpoint/2010/main" val="227106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EA6937-7CE2-4683-A993-5A5071279710}" type="datetimeFigureOut">
              <a:rPr lang="en-US" smtClean="0"/>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7C0452-7C5A-4F65-95EF-3E83B0FB6BEB}" type="slidenum">
              <a:rPr lang="en-US" smtClean="0"/>
              <a:t>‹#›</a:t>
            </a:fld>
            <a:endParaRPr lang="en-US"/>
          </a:p>
        </p:txBody>
      </p:sp>
    </p:spTree>
    <p:extLst>
      <p:ext uri="{BB962C8B-B14F-4D97-AF65-F5344CB8AC3E}">
        <p14:creationId xmlns:p14="http://schemas.microsoft.com/office/powerpoint/2010/main" val="2720559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EA6937-7CE2-4683-A993-5A5071279710}" type="datetimeFigureOut">
              <a:rPr lang="en-US" smtClean="0"/>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7C0452-7C5A-4F65-95EF-3E83B0FB6BEB}" type="slidenum">
              <a:rPr lang="en-US" smtClean="0"/>
              <a:t>‹#›</a:t>
            </a:fld>
            <a:endParaRPr lang="en-US"/>
          </a:p>
        </p:txBody>
      </p:sp>
    </p:spTree>
    <p:extLst>
      <p:ext uri="{BB962C8B-B14F-4D97-AF65-F5344CB8AC3E}">
        <p14:creationId xmlns:p14="http://schemas.microsoft.com/office/powerpoint/2010/main" val="3092913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4C03A-7765-36F4-FF19-D6C6FD0FE52E}"/>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77BFF6-D8C6-CA4B-498A-AEF4D485BD3C}"/>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306BB0-6531-729E-B780-3F13FCF64A87}"/>
              </a:ext>
            </a:extLst>
          </p:cNvPr>
          <p:cNvSpPr>
            <a:spLocks noGrp="1"/>
          </p:cNvSpPr>
          <p:nvPr>
            <p:ph type="dt" sz="half" idx="10"/>
          </p:nvPr>
        </p:nvSpPr>
        <p:spPr/>
        <p:txBody>
          <a:bodyPr/>
          <a:lstStyle/>
          <a:p>
            <a:fld id="{66F81AF0-2FA8-4B08-B2E7-8CD9A02D724E}" type="datetimeFigureOut">
              <a:rPr lang="en-US" smtClean="0"/>
              <a:t>10/23/2023</a:t>
            </a:fld>
            <a:endParaRPr lang="en-US"/>
          </a:p>
        </p:txBody>
      </p:sp>
      <p:sp>
        <p:nvSpPr>
          <p:cNvPr id="5" name="Footer Placeholder 4">
            <a:extLst>
              <a:ext uri="{FF2B5EF4-FFF2-40B4-BE49-F238E27FC236}">
                <a16:creationId xmlns:a16="http://schemas.microsoft.com/office/drawing/2014/main" id="{24654BCC-5428-228A-B1EC-33F15216A4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9A966-7988-6F90-796E-53AB411780B3}"/>
              </a:ext>
            </a:extLst>
          </p:cNvPr>
          <p:cNvSpPr>
            <a:spLocks noGrp="1"/>
          </p:cNvSpPr>
          <p:nvPr>
            <p:ph type="sldNum" sz="quarter" idx="12"/>
          </p:nvPr>
        </p:nvSpPr>
        <p:spPr/>
        <p:txBody>
          <a:bodyPr/>
          <a:lstStyle/>
          <a:p>
            <a:fld id="{1E6EB74D-004F-4956-B295-5402F024EF07}" type="slidenum">
              <a:rPr lang="en-US" smtClean="0"/>
              <a:t>‹#›</a:t>
            </a:fld>
            <a:endParaRPr lang="en-US"/>
          </a:p>
        </p:txBody>
      </p:sp>
    </p:spTree>
    <p:extLst>
      <p:ext uri="{BB962C8B-B14F-4D97-AF65-F5344CB8AC3E}">
        <p14:creationId xmlns:p14="http://schemas.microsoft.com/office/powerpoint/2010/main" val="147853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EA6937-7CE2-4683-A993-5A5071279710}"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7C0452-7C5A-4F65-95EF-3E83B0FB6BEB}" type="slidenum">
              <a:rPr lang="en-US" smtClean="0"/>
              <a:t>‹#›</a:t>
            </a:fld>
            <a:endParaRPr lang="en-US"/>
          </a:p>
        </p:txBody>
      </p:sp>
    </p:spTree>
    <p:extLst>
      <p:ext uri="{BB962C8B-B14F-4D97-AF65-F5344CB8AC3E}">
        <p14:creationId xmlns:p14="http://schemas.microsoft.com/office/powerpoint/2010/main" val="4035486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EA6937-7CE2-4683-A993-5A5071279710}"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7C0452-7C5A-4F65-95EF-3E83B0FB6BEB}" type="slidenum">
              <a:rPr lang="en-US" smtClean="0"/>
              <a:t>‹#›</a:t>
            </a:fld>
            <a:endParaRPr lang="en-US"/>
          </a:p>
        </p:txBody>
      </p:sp>
    </p:spTree>
    <p:extLst>
      <p:ext uri="{BB962C8B-B14F-4D97-AF65-F5344CB8AC3E}">
        <p14:creationId xmlns:p14="http://schemas.microsoft.com/office/powerpoint/2010/main" val="2991434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EA6937-7CE2-4683-A993-5A5071279710}"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7C0452-7C5A-4F65-95EF-3E83B0FB6BEB}" type="slidenum">
              <a:rPr lang="en-US" smtClean="0"/>
              <a:t>‹#›</a:t>
            </a:fld>
            <a:endParaRPr lang="en-US"/>
          </a:p>
        </p:txBody>
      </p:sp>
    </p:spTree>
    <p:extLst>
      <p:ext uri="{BB962C8B-B14F-4D97-AF65-F5344CB8AC3E}">
        <p14:creationId xmlns:p14="http://schemas.microsoft.com/office/powerpoint/2010/main" val="2313870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EA6937-7CE2-4683-A993-5A5071279710}"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7C0452-7C5A-4F65-95EF-3E83B0FB6BEB}" type="slidenum">
              <a:rPr lang="en-US" smtClean="0"/>
              <a:t>‹#›</a:t>
            </a:fld>
            <a:endParaRPr lang="en-US"/>
          </a:p>
        </p:txBody>
      </p:sp>
    </p:spTree>
    <p:extLst>
      <p:ext uri="{BB962C8B-B14F-4D97-AF65-F5344CB8AC3E}">
        <p14:creationId xmlns:p14="http://schemas.microsoft.com/office/powerpoint/2010/main" val="10957470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6385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02646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546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FC0638-A36C-4526-A5B1-1483D90F6988}" type="datetimeFigureOut">
              <a:rPr lang="en-US" smtClean="0">
                <a:solidFill>
                  <a:prstClr val="black">
                    <a:tint val="75000"/>
                  </a:prstClr>
                </a:solidFill>
              </a:rPr>
              <a:pPr/>
              <a:t>10/23/2023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02931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FC0638-A36C-4526-A5B1-1483D90F6988}" type="datetimeFigureOut">
              <a:rPr lang="en-US" smtClean="0">
                <a:solidFill>
                  <a:prstClr val="black">
                    <a:tint val="75000"/>
                  </a:prstClr>
                </a:solidFill>
              </a:rPr>
              <a:pPr/>
              <a:t>10/23/2023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0306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FC0638-A36C-4526-A5B1-1483D90F6988}" type="datetimeFigureOut">
              <a:rPr lang="en-US" smtClean="0">
                <a:solidFill>
                  <a:prstClr val="black">
                    <a:tint val="75000"/>
                  </a:prstClr>
                </a:solidFill>
              </a:rPr>
              <a:pPr/>
              <a:t>10/23/2023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5127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8CEB5-698E-F0BD-9AE8-B7C5A8C0AB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32392F-BD3B-37BC-8089-CBEA407374C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BFC511-2125-2109-4F9D-3A05BD9C44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A90694-4F06-6685-4103-35D7C0C5AD14}"/>
              </a:ext>
            </a:extLst>
          </p:cNvPr>
          <p:cNvSpPr>
            <a:spLocks noGrp="1"/>
          </p:cNvSpPr>
          <p:nvPr>
            <p:ph type="dt" sz="half" idx="10"/>
          </p:nvPr>
        </p:nvSpPr>
        <p:spPr/>
        <p:txBody>
          <a:bodyPr/>
          <a:lstStyle/>
          <a:p>
            <a:fld id="{66F81AF0-2FA8-4B08-B2E7-8CD9A02D724E}" type="datetimeFigureOut">
              <a:rPr lang="en-US" smtClean="0"/>
              <a:t>10/23/2023</a:t>
            </a:fld>
            <a:endParaRPr lang="en-US"/>
          </a:p>
        </p:txBody>
      </p:sp>
      <p:sp>
        <p:nvSpPr>
          <p:cNvPr id="6" name="Footer Placeholder 5">
            <a:extLst>
              <a:ext uri="{FF2B5EF4-FFF2-40B4-BE49-F238E27FC236}">
                <a16:creationId xmlns:a16="http://schemas.microsoft.com/office/drawing/2014/main" id="{6184EEC5-2636-6F01-F426-3626D99A40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CE97D0-93C2-D2B0-4151-12D80F1DF822}"/>
              </a:ext>
            </a:extLst>
          </p:cNvPr>
          <p:cNvSpPr>
            <a:spLocks noGrp="1"/>
          </p:cNvSpPr>
          <p:nvPr>
            <p:ph type="sldNum" sz="quarter" idx="12"/>
          </p:nvPr>
        </p:nvSpPr>
        <p:spPr/>
        <p:txBody>
          <a:bodyPr/>
          <a:lstStyle/>
          <a:p>
            <a:fld id="{1E6EB74D-004F-4956-B295-5402F024EF07}" type="slidenum">
              <a:rPr lang="en-US" smtClean="0"/>
              <a:t>‹#›</a:t>
            </a:fld>
            <a:endParaRPr lang="en-US"/>
          </a:p>
        </p:txBody>
      </p:sp>
    </p:spTree>
    <p:extLst>
      <p:ext uri="{BB962C8B-B14F-4D97-AF65-F5344CB8AC3E}">
        <p14:creationId xmlns:p14="http://schemas.microsoft.com/office/powerpoint/2010/main" val="2751108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FC0638-A36C-4526-A5B1-1483D90F6988}" type="datetimeFigureOut">
              <a:rPr lang="en-US" smtClean="0">
                <a:solidFill>
                  <a:prstClr val="black">
                    <a:tint val="75000"/>
                  </a:prstClr>
                </a:solidFill>
              </a:rPr>
              <a:pPr/>
              <a:t>10/23/2023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14292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FC0638-A36C-4526-A5B1-1483D90F6988}" type="datetimeFigureOut">
              <a:rPr lang="en-US" smtClean="0">
                <a:solidFill>
                  <a:prstClr val="black">
                    <a:tint val="75000"/>
                  </a:prstClr>
                </a:solidFill>
              </a:rPr>
              <a:pPr/>
              <a:t>10/23/2023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14144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FC0638-A36C-4526-A5B1-1483D90F6988}" type="datetimeFigureOut">
              <a:rPr lang="en-US" smtClean="0">
                <a:solidFill>
                  <a:prstClr val="black">
                    <a:tint val="75000"/>
                  </a:prstClr>
                </a:solidFill>
              </a:rPr>
              <a:pPr/>
              <a:t>10/23/2023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92765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06690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96330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2A1E5E9-8AD1-4AD3-8986-DC328D945B5D}"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16F19-A669-4497-9AA5-5075FD2A1F53}" type="slidenum">
              <a:rPr lang="en-US" smtClean="0"/>
              <a:t>‹#›</a:t>
            </a:fld>
            <a:endParaRPr lang="en-US"/>
          </a:p>
        </p:txBody>
      </p:sp>
    </p:spTree>
    <p:extLst>
      <p:ext uri="{BB962C8B-B14F-4D97-AF65-F5344CB8AC3E}">
        <p14:creationId xmlns:p14="http://schemas.microsoft.com/office/powerpoint/2010/main" val="2895959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A1E5E9-8AD1-4AD3-8986-DC328D945B5D}"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16F19-A669-4497-9AA5-5075FD2A1F53}" type="slidenum">
              <a:rPr lang="en-US" smtClean="0"/>
              <a:t>‹#›</a:t>
            </a:fld>
            <a:endParaRPr lang="en-US"/>
          </a:p>
        </p:txBody>
      </p:sp>
    </p:spTree>
    <p:extLst>
      <p:ext uri="{BB962C8B-B14F-4D97-AF65-F5344CB8AC3E}">
        <p14:creationId xmlns:p14="http://schemas.microsoft.com/office/powerpoint/2010/main" val="12146503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A1E5E9-8AD1-4AD3-8986-DC328D945B5D}"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16F19-A669-4497-9AA5-5075FD2A1F53}" type="slidenum">
              <a:rPr lang="en-US" smtClean="0"/>
              <a:t>‹#›</a:t>
            </a:fld>
            <a:endParaRPr lang="en-US"/>
          </a:p>
        </p:txBody>
      </p:sp>
    </p:spTree>
    <p:extLst>
      <p:ext uri="{BB962C8B-B14F-4D97-AF65-F5344CB8AC3E}">
        <p14:creationId xmlns:p14="http://schemas.microsoft.com/office/powerpoint/2010/main" val="38836904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A1E5E9-8AD1-4AD3-8986-DC328D945B5D}"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A16F19-A669-4497-9AA5-5075FD2A1F53}" type="slidenum">
              <a:rPr lang="en-US" smtClean="0"/>
              <a:t>‹#›</a:t>
            </a:fld>
            <a:endParaRPr lang="en-US"/>
          </a:p>
        </p:txBody>
      </p:sp>
    </p:spTree>
    <p:extLst>
      <p:ext uri="{BB962C8B-B14F-4D97-AF65-F5344CB8AC3E}">
        <p14:creationId xmlns:p14="http://schemas.microsoft.com/office/powerpoint/2010/main" val="28242565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A1E5E9-8AD1-4AD3-8986-DC328D945B5D}" type="datetimeFigureOut">
              <a:rPr lang="en-US" smtClean="0"/>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A16F19-A669-4497-9AA5-5075FD2A1F53}" type="slidenum">
              <a:rPr lang="en-US" smtClean="0"/>
              <a:t>‹#›</a:t>
            </a:fld>
            <a:endParaRPr lang="en-US"/>
          </a:p>
        </p:txBody>
      </p:sp>
    </p:spTree>
    <p:extLst>
      <p:ext uri="{BB962C8B-B14F-4D97-AF65-F5344CB8AC3E}">
        <p14:creationId xmlns:p14="http://schemas.microsoft.com/office/powerpoint/2010/main" val="2222518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71685-C9F2-0CB8-D658-828BE8BDCF8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4513D9-09B3-4C51-EE54-8ABC986AF6FF}"/>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B04637-05C4-4D27-E5B4-A80F3A495ED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8D56B5-867B-2842-0185-C60D7FD8D381}"/>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3A3B32-5055-52A8-C2DC-300F6C00252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DFB857-0E9E-E6A0-EDC2-7412417A8D23}"/>
              </a:ext>
            </a:extLst>
          </p:cNvPr>
          <p:cNvSpPr>
            <a:spLocks noGrp="1"/>
          </p:cNvSpPr>
          <p:nvPr>
            <p:ph type="dt" sz="half" idx="10"/>
          </p:nvPr>
        </p:nvSpPr>
        <p:spPr/>
        <p:txBody>
          <a:bodyPr/>
          <a:lstStyle/>
          <a:p>
            <a:fld id="{66F81AF0-2FA8-4B08-B2E7-8CD9A02D724E}" type="datetimeFigureOut">
              <a:rPr lang="en-US" smtClean="0"/>
              <a:t>10/23/2023</a:t>
            </a:fld>
            <a:endParaRPr lang="en-US"/>
          </a:p>
        </p:txBody>
      </p:sp>
      <p:sp>
        <p:nvSpPr>
          <p:cNvPr id="8" name="Footer Placeholder 7">
            <a:extLst>
              <a:ext uri="{FF2B5EF4-FFF2-40B4-BE49-F238E27FC236}">
                <a16:creationId xmlns:a16="http://schemas.microsoft.com/office/drawing/2014/main" id="{8EE33213-4C5A-E63F-69E3-A761328C44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FF81D3-B94A-93AC-1E8C-A307067616B5}"/>
              </a:ext>
            </a:extLst>
          </p:cNvPr>
          <p:cNvSpPr>
            <a:spLocks noGrp="1"/>
          </p:cNvSpPr>
          <p:nvPr>
            <p:ph type="sldNum" sz="quarter" idx="12"/>
          </p:nvPr>
        </p:nvSpPr>
        <p:spPr/>
        <p:txBody>
          <a:bodyPr/>
          <a:lstStyle/>
          <a:p>
            <a:fld id="{1E6EB74D-004F-4956-B295-5402F024EF07}" type="slidenum">
              <a:rPr lang="en-US" smtClean="0"/>
              <a:t>‹#›</a:t>
            </a:fld>
            <a:endParaRPr lang="en-US"/>
          </a:p>
        </p:txBody>
      </p:sp>
    </p:spTree>
    <p:extLst>
      <p:ext uri="{BB962C8B-B14F-4D97-AF65-F5344CB8AC3E}">
        <p14:creationId xmlns:p14="http://schemas.microsoft.com/office/powerpoint/2010/main" val="21312111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A1E5E9-8AD1-4AD3-8986-DC328D945B5D}" type="datetimeFigureOut">
              <a:rPr lang="en-US" smtClean="0"/>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A16F19-A669-4497-9AA5-5075FD2A1F53}" type="slidenum">
              <a:rPr lang="en-US" smtClean="0"/>
              <a:t>‹#›</a:t>
            </a:fld>
            <a:endParaRPr lang="en-US"/>
          </a:p>
        </p:txBody>
      </p:sp>
    </p:spTree>
    <p:extLst>
      <p:ext uri="{BB962C8B-B14F-4D97-AF65-F5344CB8AC3E}">
        <p14:creationId xmlns:p14="http://schemas.microsoft.com/office/powerpoint/2010/main" val="35238122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1E5E9-8AD1-4AD3-8986-DC328D945B5D}" type="datetimeFigureOut">
              <a:rPr lang="en-US" smtClean="0"/>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A16F19-A669-4497-9AA5-5075FD2A1F53}" type="slidenum">
              <a:rPr lang="en-US" smtClean="0"/>
              <a:t>‹#›</a:t>
            </a:fld>
            <a:endParaRPr lang="en-US"/>
          </a:p>
        </p:txBody>
      </p:sp>
    </p:spTree>
    <p:extLst>
      <p:ext uri="{BB962C8B-B14F-4D97-AF65-F5344CB8AC3E}">
        <p14:creationId xmlns:p14="http://schemas.microsoft.com/office/powerpoint/2010/main" val="1290868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A1E5E9-8AD1-4AD3-8986-DC328D945B5D}"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A16F19-A669-4497-9AA5-5075FD2A1F53}" type="slidenum">
              <a:rPr lang="en-US" smtClean="0"/>
              <a:t>‹#›</a:t>
            </a:fld>
            <a:endParaRPr lang="en-US"/>
          </a:p>
        </p:txBody>
      </p:sp>
    </p:spTree>
    <p:extLst>
      <p:ext uri="{BB962C8B-B14F-4D97-AF65-F5344CB8AC3E}">
        <p14:creationId xmlns:p14="http://schemas.microsoft.com/office/powerpoint/2010/main" val="17585641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A1E5E9-8AD1-4AD3-8986-DC328D945B5D}"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A16F19-A669-4497-9AA5-5075FD2A1F53}" type="slidenum">
              <a:rPr lang="en-US" smtClean="0"/>
              <a:t>‹#›</a:t>
            </a:fld>
            <a:endParaRPr lang="en-US"/>
          </a:p>
        </p:txBody>
      </p:sp>
    </p:spTree>
    <p:extLst>
      <p:ext uri="{BB962C8B-B14F-4D97-AF65-F5344CB8AC3E}">
        <p14:creationId xmlns:p14="http://schemas.microsoft.com/office/powerpoint/2010/main" val="3560719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A1E5E9-8AD1-4AD3-8986-DC328D945B5D}"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16F19-A669-4497-9AA5-5075FD2A1F53}" type="slidenum">
              <a:rPr lang="en-US" smtClean="0"/>
              <a:t>‹#›</a:t>
            </a:fld>
            <a:endParaRPr lang="en-US"/>
          </a:p>
        </p:txBody>
      </p:sp>
    </p:spTree>
    <p:extLst>
      <p:ext uri="{BB962C8B-B14F-4D97-AF65-F5344CB8AC3E}">
        <p14:creationId xmlns:p14="http://schemas.microsoft.com/office/powerpoint/2010/main" val="5053032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A1E5E9-8AD1-4AD3-8986-DC328D945B5D}"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16F19-A669-4497-9AA5-5075FD2A1F53}" type="slidenum">
              <a:rPr lang="en-US" smtClean="0"/>
              <a:t>‹#›</a:t>
            </a:fld>
            <a:endParaRPr lang="en-US"/>
          </a:p>
        </p:txBody>
      </p:sp>
    </p:spTree>
    <p:extLst>
      <p:ext uri="{BB962C8B-B14F-4D97-AF65-F5344CB8AC3E}">
        <p14:creationId xmlns:p14="http://schemas.microsoft.com/office/powerpoint/2010/main" val="38507612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F7D631-701F-4046-9E27-CF7D871A4A19}" type="datetimeFigureOut">
              <a:rPr lang="en-US" smtClean="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784597454"/>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60248811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7D631-701F-4046-9E27-CF7D871A4A19}" type="datetimeFigureOut">
              <a:rPr lang="en-US" smtClean="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4049592081"/>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7D631-701F-4046-9E27-CF7D871A4A19}" type="datetimeFigureOut">
              <a:rPr lang="en-US" smtClean="0"/>
              <a:pPr/>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3643441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C39F2-8F43-0FDA-858F-B5497E69A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155D6-035A-C01E-5CA0-366C21623077}"/>
              </a:ext>
            </a:extLst>
          </p:cNvPr>
          <p:cNvSpPr>
            <a:spLocks noGrp="1"/>
          </p:cNvSpPr>
          <p:nvPr>
            <p:ph type="dt" sz="half" idx="10"/>
          </p:nvPr>
        </p:nvSpPr>
        <p:spPr/>
        <p:txBody>
          <a:bodyPr/>
          <a:lstStyle/>
          <a:p>
            <a:fld id="{66F81AF0-2FA8-4B08-B2E7-8CD9A02D724E}" type="datetimeFigureOut">
              <a:rPr lang="en-US" smtClean="0"/>
              <a:t>10/23/2023</a:t>
            </a:fld>
            <a:endParaRPr lang="en-US"/>
          </a:p>
        </p:txBody>
      </p:sp>
      <p:sp>
        <p:nvSpPr>
          <p:cNvPr id="4" name="Footer Placeholder 3">
            <a:extLst>
              <a:ext uri="{FF2B5EF4-FFF2-40B4-BE49-F238E27FC236}">
                <a16:creationId xmlns:a16="http://schemas.microsoft.com/office/drawing/2014/main" id="{EC1C1735-42C9-0B1D-5868-B8D4F4C035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E9583A-9349-559A-91B0-76E061ABC904}"/>
              </a:ext>
            </a:extLst>
          </p:cNvPr>
          <p:cNvSpPr>
            <a:spLocks noGrp="1"/>
          </p:cNvSpPr>
          <p:nvPr>
            <p:ph type="sldNum" sz="quarter" idx="12"/>
          </p:nvPr>
        </p:nvSpPr>
        <p:spPr/>
        <p:txBody>
          <a:bodyPr/>
          <a:lstStyle/>
          <a:p>
            <a:fld id="{1E6EB74D-004F-4956-B295-5402F024EF07}" type="slidenum">
              <a:rPr lang="en-US" smtClean="0"/>
              <a:t>‹#›</a:t>
            </a:fld>
            <a:endParaRPr lang="en-US"/>
          </a:p>
        </p:txBody>
      </p:sp>
    </p:spTree>
    <p:extLst>
      <p:ext uri="{BB962C8B-B14F-4D97-AF65-F5344CB8AC3E}">
        <p14:creationId xmlns:p14="http://schemas.microsoft.com/office/powerpoint/2010/main" val="26161296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7D631-701F-4046-9E27-CF7D871A4A19}" type="datetimeFigureOut">
              <a:rPr lang="en-US" smtClean="0"/>
              <a:pPr/>
              <a:t>10/23/2023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34691558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7D631-701F-4046-9E27-CF7D871A4A19}" type="datetimeFigureOut">
              <a:rPr lang="en-US" smtClean="0"/>
              <a:pPr/>
              <a:t>10/23/2023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82241832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D631-701F-4046-9E27-CF7D871A4A19}" type="datetimeFigureOut">
              <a:rPr lang="en-US" smtClean="0"/>
              <a:pPr/>
              <a:t>10/23/2023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27833931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pPr/>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333624743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pPr/>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410068122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376305558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15147701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5A17A-84A5-C832-8D76-6DA5B85A3559}"/>
              </a:ext>
            </a:extLst>
          </p:cNvPr>
          <p:cNvSpPr>
            <a:spLocks noGrp="1"/>
          </p:cNvSpPr>
          <p:nvPr>
            <p:ph type="dt" sz="half" idx="10"/>
          </p:nvPr>
        </p:nvSpPr>
        <p:spPr/>
        <p:txBody>
          <a:bodyPr/>
          <a:lstStyle/>
          <a:p>
            <a:fld id="{66F81AF0-2FA8-4B08-B2E7-8CD9A02D724E}" type="datetimeFigureOut">
              <a:rPr lang="en-US" smtClean="0"/>
              <a:t>10/23/2023</a:t>
            </a:fld>
            <a:endParaRPr lang="en-US"/>
          </a:p>
        </p:txBody>
      </p:sp>
      <p:sp>
        <p:nvSpPr>
          <p:cNvPr id="3" name="Footer Placeholder 2">
            <a:extLst>
              <a:ext uri="{FF2B5EF4-FFF2-40B4-BE49-F238E27FC236}">
                <a16:creationId xmlns:a16="http://schemas.microsoft.com/office/drawing/2014/main" id="{816140BE-BC20-5A96-9018-2786F2B8B4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1E2FF8-745F-AFC1-B763-D344D6829BCA}"/>
              </a:ext>
            </a:extLst>
          </p:cNvPr>
          <p:cNvSpPr>
            <a:spLocks noGrp="1"/>
          </p:cNvSpPr>
          <p:nvPr>
            <p:ph type="sldNum" sz="quarter" idx="12"/>
          </p:nvPr>
        </p:nvSpPr>
        <p:spPr/>
        <p:txBody>
          <a:bodyPr/>
          <a:lstStyle/>
          <a:p>
            <a:fld id="{1E6EB74D-004F-4956-B295-5402F024EF07}" type="slidenum">
              <a:rPr lang="en-US" smtClean="0"/>
              <a:t>‹#›</a:t>
            </a:fld>
            <a:endParaRPr lang="en-US"/>
          </a:p>
        </p:txBody>
      </p:sp>
    </p:spTree>
    <p:extLst>
      <p:ext uri="{BB962C8B-B14F-4D97-AF65-F5344CB8AC3E}">
        <p14:creationId xmlns:p14="http://schemas.microsoft.com/office/powerpoint/2010/main" val="2038326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4E126-A4EE-6472-A26D-202F3F27E0E6}"/>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07CB03-3160-8267-B1E7-EDC8545A7871}"/>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DB57FA-5CA8-89C3-59CE-A9111268889E}"/>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26783A-1526-2249-EE8E-CCE886BB48C9}"/>
              </a:ext>
            </a:extLst>
          </p:cNvPr>
          <p:cNvSpPr>
            <a:spLocks noGrp="1"/>
          </p:cNvSpPr>
          <p:nvPr>
            <p:ph type="dt" sz="half" idx="10"/>
          </p:nvPr>
        </p:nvSpPr>
        <p:spPr/>
        <p:txBody>
          <a:bodyPr/>
          <a:lstStyle/>
          <a:p>
            <a:fld id="{66F81AF0-2FA8-4B08-B2E7-8CD9A02D724E}" type="datetimeFigureOut">
              <a:rPr lang="en-US" smtClean="0"/>
              <a:t>10/23/2023</a:t>
            </a:fld>
            <a:endParaRPr lang="en-US"/>
          </a:p>
        </p:txBody>
      </p:sp>
      <p:sp>
        <p:nvSpPr>
          <p:cNvPr id="6" name="Footer Placeholder 5">
            <a:extLst>
              <a:ext uri="{FF2B5EF4-FFF2-40B4-BE49-F238E27FC236}">
                <a16:creationId xmlns:a16="http://schemas.microsoft.com/office/drawing/2014/main" id="{04A145C9-0612-8FFB-8D61-3AE2D0F3A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C7761A-433D-F1C0-AC42-5F2A22A2A3E3}"/>
              </a:ext>
            </a:extLst>
          </p:cNvPr>
          <p:cNvSpPr>
            <a:spLocks noGrp="1"/>
          </p:cNvSpPr>
          <p:nvPr>
            <p:ph type="sldNum" sz="quarter" idx="12"/>
          </p:nvPr>
        </p:nvSpPr>
        <p:spPr/>
        <p:txBody>
          <a:bodyPr/>
          <a:lstStyle/>
          <a:p>
            <a:fld id="{1E6EB74D-004F-4956-B295-5402F024EF07}" type="slidenum">
              <a:rPr lang="en-US" smtClean="0"/>
              <a:t>‹#›</a:t>
            </a:fld>
            <a:endParaRPr lang="en-US"/>
          </a:p>
        </p:txBody>
      </p:sp>
    </p:spTree>
    <p:extLst>
      <p:ext uri="{BB962C8B-B14F-4D97-AF65-F5344CB8AC3E}">
        <p14:creationId xmlns:p14="http://schemas.microsoft.com/office/powerpoint/2010/main" val="139621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A32CB-AABF-09E7-0FE1-0B0409A2951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9615FA-9983-4843-A612-70FF0BC2E6F9}"/>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840E9D-9537-489E-1E14-CF0DCD91A9E8}"/>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37ED79-92C6-BAFB-05CE-05933740E6D9}"/>
              </a:ext>
            </a:extLst>
          </p:cNvPr>
          <p:cNvSpPr>
            <a:spLocks noGrp="1"/>
          </p:cNvSpPr>
          <p:nvPr>
            <p:ph type="dt" sz="half" idx="10"/>
          </p:nvPr>
        </p:nvSpPr>
        <p:spPr/>
        <p:txBody>
          <a:bodyPr/>
          <a:lstStyle/>
          <a:p>
            <a:fld id="{66F81AF0-2FA8-4B08-B2E7-8CD9A02D724E}" type="datetimeFigureOut">
              <a:rPr lang="en-US" smtClean="0"/>
              <a:t>10/23/2023</a:t>
            </a:fld>
            <a:endParaRPr lang="en-US"/>
          </a:p>
        </p:txBody>
      </p:sp>
      <p:sp>
        <p:nvSpPr>
          <p:cNvPr id="6" name="Footer Placeholder 5">
            <a:extLst>
              <a:ext uri="{FF2B5EF4-FFF2-40B4-BE49-F238E27FC236}">
                <a16:creationId xmlns:a16="http://schemas.microsoft.com/office/drawing/2014/main" id="{36B4AB75-488C-479B-AEBC-B2FAEEB056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17080E-C2F2-4432-7826-35314F6F7723}"/>
              </a:ext>
            </a:extLst>
          </p:cNvPr>
          <p:cNvSpPr>
            <a:spLocks noGrp="1"/>
          </p:cNvSpPr>
          <p:nvPr>
            <p:ph type="sldNum" sz="quarter" idx="12"/>
          </p:nvPr>
        </p:nvSpPr>
        <p:spPr/>
        <p:txBody>
          <a:bodyPr/>
          <a:lstStyle/>
          <a:p>
            <a:fld id="{1E6EB74D-004F-4956-B295-5402F024EF07}" type="slidenum">
              <a:rPr lang="en-US" smtClean="0"/>
              <a:t>‹#›</a:t>
            </a:fld>
            <a:endParaRPr lang="en-US"/>
          </a:p>
        </p:txBody>
      </p:sp>
    </p:spTree>
    <p:extLst>
      <p:ext uri="{BB962C8B-B14F-4D97-AF65-F5344CB8AC3E}">
        <p14:creationId xmlns:p14="http://schemas.microsoft.com/office/powerpoint/2010/main" val="813277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CB358B-67C9-4782-D310-E924C726246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D07FAF-E092-2E16-30F4-B59061B84F3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1F6612-3B74-5071-6F14-FAC05AA4586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F81AF0-2FA8-4B08-B2E7-8CD9A02D724E}" type="datetimeFigureOut">
              <a:rPr lang="en-US" smtClean="0"/>
              <a:t>10/23/2023</a:t>
            </a:fld>
            <a:endParaRPr lang="en-US"/>
          </a:p>
        </p:txBody>
      </p:sp>
      <p:sp>
        <p:nvSpPr>
          <p:cNvPr id="5" name="Footer Placeholder 4">
            <a:extLst>
              <a:ext uri="{FF2B5EF4-FFF2-40B4-BE49-F238E27FC236}">
                <a16:creationId xmlns:a16="http://schemas.microsoft.com/office/drawing/2014/main" id="{125A9872-783E-F18A-428A-79E056A55F9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58E86C-3F05-0B28-23CF-650DDB3CF40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6EB74D-004F-4956-B295-5402F024EF07}" type="slidenum">
              <a:rPr lang="en-US" smtClean="0"/>
              <a:t>‹#›</a:t>
            </a:fld>
            <a:endParaRPr lang="en-US"/>
          </a:p>
        </p:txBody>
      </p:sp>
    </p:spTree>
    <p:extLst>
      <p:ext uri="{BB962C8B-B14F-4D97-AF65-F5344CB8AC3E}">
        <p14:creationId xmlns:p14="http://schemas.microsoft.com/office/powerpoint/2010/main" val="1775370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4B106A-CF06-4D9A-823B-439518CD43BB}" type="datetimeFigureOut">
              <a:rPr lang="en-US" smtClean="0"/>
              <a:t>10/23/2023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E06FE0-CEA6-45E5-A484-3CAF352010FC}" type="slidenum">
              <a:rPr lang="en-US" smtClean="0"/>
              <a:t>‹#›</a:t>
            </a:fld>
            <a:endParaRPr lang="en-US"/>
          </a:p>
        </p:txBody>
      </p:sp>
    </p:spTree>
    <p:extLst>
      <p:ext uri="{BB962C8B-B14F-4D97-AF65-F5344CB8AC3E}">
        <p14:creationId xmlns:p14="http://schemas.microsoft.com/office/powerpoint/2010/main" val="37921190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EA6937-7CE2-4683-A993-5A5071279710}" type="datetimeFigureOut">
              <a:rPr lang="en-US" smtClean="0"/>
              <a:t>10/23/2023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7C0452-7C5A-4F65-95EF-3E83B0FB6BEB}" type="slidenum">
              <a:rPr lang="en-US" smtClean="0"/>
              <a:t>‹#›</a:t>
            </a:fld>
            <a:endParaRPr lang="en-US"/>
          </a:p>
        </p:txBody>
      </p:sp>
    </p:spTree>
    <p:extLst>
      <p:ext uri="{BB962C8B-B14F-4D97-AF65-F5344CB8AC3E}">
        <p14:creationId xmlns:p14="http://schemas.microsoft.com/office/powerpoint/2010/main" val="36309436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C0638-A36C-4526-A5B1-1483D90F6988}"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22557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1E5E9-8AD1-4AD3-8986-DC328D945B5D}" type="datetimeFigureOut">
              <a:rPr lang="en-US" smtClean="0"/>
              <a:t>10/23/2023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A16F19-A669-4497-9AA5-5075FD2A1F53}" type="slidenum">
              <a:rPr lang="en-US" smtClean="0"/>
              <a:t>‹#›</a:t>
            </a:fld>
            <a:endParaRPr lang="en-US"/>
          </a:p>
        </p:txBody>
      </p:sp>
    </p:spTree>
    <p:extLst>
      <p:ext uri="{BB962C8B-B14F-4D97-AF65-F5344CB8AC3E}">
        <p14:creationId xmlns:p14="http://schemas.microsoft.com/office/powerpoint/2010/main" val="36883384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AB7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F7D631-701F-4046-9E27-CF7D871A4A19}" type="datetimeFigureOut">
              <a:rPr lang="en-US" smtClean="0"/>
              <a:pPr/>
              <a:t>10/23/2023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144024379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hyperlink" Target="mailto:christophers@widowshome.org?subject=Website%20Inquiry"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Tree>
    <p:extLst>
      <p:ext uri="{BB962C8B-B14F-4D97-AF65-F5344CB8AC3E}">
        <p14:creationId xmlns:p14="http://schemas.microsoft.com/office/powerpoint/2010/main" val="186279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he Fibonacci pattern on the Sunflower Fibonacci In Nature, Spirals In Nature, Fractals In Nature, Geometry In Nature, Fibonacci Spiral, Sacred Geometry, Nature Art, Fibonacci Sequence, Fibonacci Flower">
            <a:extLst>
              <a:ext uri="{FF2B5EF4-FFF2-40B4-BE49-F238E27FC236}">
                <a16:creationId xmlns:a16="http://schemas.microsoft.com/office/drawing/2014/main" id="{0F4FE303-9962-09AF-99C4-C7B212EB6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0369" y="1661108"/>
            <a:ext cx="2969702" cy="29697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76F290C-C6ED-7FFD-DD67-EA87CA6F15DD}"/>
              </a:ext>
            </a:extLst>
          </p:cNvPr>
          <p:cNvSpPr txBox="1"/>
          <p:nvPr/>
        </p:nvSpPr>
        <p:spPr>
          <a:xfrm>
            <a:off x="461393" y="469783"/>
            <a:ext cx="8170876" cy="2462213"/>
          </a:xfrm>
          <a:prstGeom prst="rect">
            <a:avLst/>
          </a:prstGeom>
          <a:noFill/>
          <a:ln>
            <a:noFill/>
          </a:ln>
        </p:spPr>
        <p:txBody>
          <a:bodyPr wrap="square" rtlCol="0">
            <a:spAutoFit/>
          </a:bodyPr>
          <a:lstStyle/>
          <a:p>
            <a:pPr algn="ctr"/>
            <a:r>
              <a:rPr lang="en-US" sz="6600" dirty="0">
                <a:latin typeface="Times New Roman" panose="02020603050405020304" pitchFamily="18" charset="0"/>
                <a:cs typeface="Times New Roman" panose="02020603050405020304" pitchFamily="18" charset="0"/>
              </a:rPr>
              <a:t>The God</a:t>
            </a:r>
          </a:p>
          <a:p>
            <a:pPr algn="ctr"/>
            <a:endParaRPr lang="en-US" sz="88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B7886558-FF45-3B01-1F36-738421E58BC1}"/>
              </a:ext>
            </a:extLst>
          </p:cNvPr>
          <p:cNvSpPr/>
          <p:nvPr/>
        </p:nvSpPr>
        <p:spPr>
          <a:xfrm flipH="1" flipV="1">
            <a:off x="461394" y="369115"/>
            <a:ext cx="8170876" cy="6149130"/>
          </a:xfrm>
          <a:prstGeom prst="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73E38AA-B596-668D-6F3D-B5A3331B05B7}"/>
              </a:ext>
            </a:extLst>
          </p:cNvPr>
          <p:cNvSpPr txBox="1"/>
          <p:nvPr/>
        </p:nvSpPr>
        <p:spPr>
          <a:xfrm>
            <a:off x="461393" y="4546833"/>
            <a:ext cx="8170875" cy="1446550"/>
          </a:xfrm>
          <a:prstGeom prst="rect">
            <a:avLst/>
          </a:prstGeom>
          <a:noFill/>
        </p:spPr>
        <p:txBody>
          <a:bodyPr wrap="square" rtlCol="0">
            <a:spAutoFit/>
          </a:bodyPr>
          <a:lstStyle/>
          <a:p>
            <a:pPr algn="ctr"/>
            <a:r>
              <a:rPr lang="en-US" sz="8800" dirty="0"/>
              <a:t>Of Patterns</a:t>
            </a:r>
          </a:p>
        </p:txBody>
      </p:sp>
      <p:sp>
        <p:nvSpPr>
          <p:cNvPr id="9" name="TextBox 8">
            <a:extLst>
              <a:ext uri="{FF2B5EF4-FFF2-40B4-BE49-F238E27FC236}">
                <a16:creationId xmlns:a16="http://schemas.microsoft.com/office/drawing/2014/main" id="{BF7FC12A-9957-6496-F08C-7DBD82190DE8}"/>
              </a:ext>
            </a:extLst>
          </p:cNvPr>
          <p:cNvSpPr txBox="1"/>
          <p:nvPr/>
        </p:nvSpPr>
        <p:spPr>
          <a:xfrm flipH="1">
            <a:off x="511730" y="5578679"/>
            <a:ext cx="8120538" cy="707886"/>
          </a:xfrm>
          <a:prstGeom prst="rect">
            <a:avLst/>
          </a:prstGeom>
          <a:noFill/>
        </p:spPr>
        <p:txBody>
          <a:bodyPr wrap="square" rtlCol="0">
            <a:spAutoFit/>
          </a:bodyPr>
          <a:lstStyle/>
          <a:p>
            <a:pPr algn="ctr"/>
            <a:r>
              <a:rPr lang="en-US" sz="4000" dirty="0"/>
              <a:t>Exodus 25:40</a:t>
            </a:r>
          </a:p>
        </p:txBody>
      </p:sp>
      <p:pic>
        <p:nvPicPr>
          <p:cNvPr id="5" name="Picture 2" descr="The Fibonacci pattern on the Sunflower Fibonacci In Nature, Spirals In Nature, Fractals In Nature, Geometry In Nature, Fibonacci Spiral, Sacred Geometry, Nature Art, Fibonacci Sequence, Fibonacci Flower">
            <a:extLst>
              <a:ext uri="{FF2B5EF4-FFF2-40B4-BE49-F238E27FC236}">
                <a16:creationId xmlns:a16="http://schemas.microsoft.com/office/drawing/2014/main" id="{0365EB9F-18F0-B83B-BF09-8F1F67A18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288" y="1661108"/>
            <a:ext cx="2927081" cy="29697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e Fibonacci pattern on the Sunflower Fibonacci In Nature, Spirals In Nature, Fractals In Nature, Geometry In Nature, Fibonacci Spiral, Sacred Geometry, Nature Art, Fibonacci Sequence, Fibonacci Flower">
            <a:extLst>
              <a:ext uri="{FF2B5EF4-FFF2-40B4-BE49-F238E27FC236}">
                <a16:creationId xmlns:a16="http://schemas.microsoft.com/office/drawing/2014/main" id="{4008AE0A-67B9-9C30-BB2E-4D87A99D6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4232" y="1661108"/>
            <a:ext cx="2969702" cy="29697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3C74ADD-218E-61D1-640B-3226044EAEF4}"/>
              </a:ext>
            </a:extLst>
          </p:cNvPr>
          <p:cNvSpPr/>
          <p:nvPr/>
        </p:nvSpPr>
        <p:spPr>
          <a:xfrm>
            <a:off x="160065" y="1676236"/>
            <a:ext cx="8823869" cy="2954574"/>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7762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illustration: Question Mark, Question, Response - Free Image on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8752" y="4069974"/>
            <a:ext cx="2644589" cy="26445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7198" y="2234518"/>
            <a:ext cx="8399929" cy="2538067"/>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Times New Roman" panose="02020603050405020304" pitchFamily="18" charset="0"/>
              </a:rPr>
              <a:t>If you have any questions about anything I say, if you disagree anything I say, please say something to me after the service and I will be glad to sit down with you and God’s word and study so that we can come to know His truth</a:t>
            </a: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 y="439270"/>
            <a:ext cx="9144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Please open your hearts, your ears, and your Bible and follow along.</a:t>
            </a:r>
          </a:p>
        </p:txBody>
      </p:sp>
      <p:sp>
        <p:nvSpPr>
          <p:cNvPr id="4" name="Rectangle 3"/>
          <p:cNvSpPr/>
          <p:nvPr/>
        </p:nvSpPr>
        <p:spPr>
          <a:xfrm>
            <a:off x="1" y="0"/>
            <a:ext cx="9143999" cy="6858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380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ut Of Print Simplicity Patterns | Catalog of Patterns">
            <a:extLst>
              <a:ext uri="{FF2B5EF4-FFF2-40B4-BE49-F238E27FC236}">
                <a16:creationId xmlns:a16="http://schemas.microsoft.com/office/drawing/2014/main" id="{5E442717-825E-03BE-3FDE-DFC4C9492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750" y="1216403"/>
            <a:ext cx="3875754" cy="55601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5084FB-E4D9-5CE7-65D7-86A859FF768E}"/>
              </a:ext>
            </a:extLst>
          </p:cNvPr>
          <p:cNvSpPr txBox="1"/>
          <p:nvPr/>
        </p:nvSpPr>
        <p:spPr>
          <a:xfrm>
            <a:off x="201336" y="1065403"/>
            <a:ext cx="4311941"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Calibri" panose="020F0502020204030204" pitchFamily="34" charset="0"/>
              </a:rPr>
              <a:t>Paul in </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2Tim.1:13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Calibri" panose="020F0502020204030204" pitchFamily="34" charset="0"/>
              </a:rPr>
              <a:t>admonishes Timothy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Calibri" panose="020F0502020204030204" pitchFamily="34" charset="0"/>
              </a:rPr>
              <a:t>"Hold fast the pattern of sound words…"  </a:t>
            </a:r>
          </a:p>
        </p:txBody>
      </p:sp>
      <p:sp>
        <p:nvSpPr>
          <p:cNvPr id="7" name="Rectangle 6">
            <a:extLst>
              <a:ext uri="{FF2B5EF4-FFF2-40B4-BE49-F238E27FC236}">
                <a16:creationId xmlns:a16="http://schemas.microsoft.com/office/drawing/2014/main" id="{54DA7093-C576-BBEC-5E68-4527AC841972}"/>
              </a:ext>
            </a:extLst>
          </p:cNvPr>
          <p:cNvSpPr/>
          <p:nvPr/>
        </p:nvSpPr>
        <p:spPr>
          <a:xfrm>
            <a:off x="4874751" y="1205777"/>
            <a:ext cx="3875754" cy="55725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9999F2F-3955-0D5A-72A3-B96069EAD584}"/>
              </a:ext>
            </a:extLst>
          </p:cNvPr>
          <p:cNvSpPr txBox="1"/>
          <p:nvPr/>
        </p:nvSpPr>
        <p:spPr>
          <a:xfrm>
            <a:off x="201337" y="3640822"/>
            <a:ext cx="4408412"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Calibri" panose="020F0502020204030204" pitchFamily="34" charset="0"/>
              </a:rPr>
              <a:t>In a very similar way we have a pattern to follow, in order to make ourselves "pleasing to God" </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(Eph.5:8-10). </a:t>
            </a:r>
          </a:p>
        </p:txBody>
      </p:sp>
      <p:sp>
        <p:nvSpPr>
          <p:cNvPr id="10" name="TextBox 9">
            <a:extLst>
              <a:ext uri="{FF2B5EF4-FFF2-40B4-BE49-F238E27FC236}">
                <a16:creationId xmlns:a16="http://schemas.microsoft.com/office/drawing/2014/main" id="{A6B9C3BC-AB9D-EBAE-207C-A0F291E9DCCB}"/>
              </a:ext>
            </a:extLst>
          </p:cNvPr>
          <p:cNvSpPr txBox="1"/>
          <p:nvPr/>
        </p:nvSpPr>
        <p:spPr>
          <a:xfrm>
            <a:off x="0" y="192947"/>
            <a:ext cx="9143999"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4472C4">
                    <a:lumMod val="75000"/>
                  </a:srgbClr>
                </a:solidFill>
                <a:effectLst/>
                <a:uLnTx/>
                <a:uFillTx/>
              </a:rPr>
              <a:t>The God Of Patterns   Exodus 25:40  </a:t>
            </a:r>
          </a:p>
        </p:txBody>
      </p:sp>
    </p:spTree>
    <p:extLst>
      <p:ext uri="{BB962C8B-B14F-4D97-AF65-F5344CB8AC3E}">
        <p14:creationId xmlns:p14="http://schemas.microsoft.com/office/powerpoint/2010/main" val="4140736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E0236D-7F5B-6132-B399-19C0CE664519}"/>
              </a:ext>
            </a:extLst>
          </p:cNvPr>
          <p:cNvSpPr txBox="1"/>
          <p:nvPr/>
        </p:nvSpPr>
        <p:spPr>
          <a:xfrm>
            <a:off x="685800" y="844063"/>
            <a:ext cx="7930662" cy="5016758"/>
          </a:xfrm>
          <a:prstGeom prst="rect">
            <a:avLst/>
          </a:prstGeom>
          <a:noFill/>
        </p:spPr>
        <p:txBody>
          <a:bodyPr wrap="square">
            <a:spAutoFit/>
          </a:bodyPr>
          <a:lstStyle/>
          <a:p>
            <a:r>
              <a:rPr lang="en-US" sz="3200" b="1" dirty="0">
                <a:solidFill>
                  <a:srgbClr val="0070C0"/>
                </a:solidFill>
              </a:rPr>
              <a:t>Gen.1:3 </a:t>
            </a:r>
            <a:r>
              <a:rPr lang="en-US" sz="3200" dirty="0"/>
              <a:t>Then God said, "Let there be light"; and there was light.</a:t>
            </a:r>
          </a:p>
          <a:p>
            <a:r>
              <a:rPr lang="en-US" sz="3200" dirty="0"/>
              <a:t> 4 And God saw the light, that it was good; and God divided the light from the darkness.</a:t>
            </a:r>
          </a:p>
          <a:p>
            <a:r>
              <a:rPr lang="en-US" sz="3200" dirty="0"/>
              <a:t> </a:t>
            </a:r>
            <a:r>
              <a:rPr lang="en-US" sz="4800" dirty="0"/>
              <a:t>5 God called the light Day, and the darkness He called Night. So the evening and the morning were the first day.</a:t>
            </a:r>
          </a:p>
        </p:txBody>
      </p:sp>
      <p:sp>
        <p:nvSpPr>
          <p:cNvPr id="2" name="TextBox 1">
            <a:extLst>
              <a:ext uri="{FF2B5EF4-FFF2-40B4-BE49-F238E27FC236}">
                <a16:creationId xmlns:a16="http://schemas.microsoft.com/office/drawing/2014/main" id="{7BDFBC15-A155-4F4D-C5FC-4EB0D2F515EE}"/>
              </a:ext>
            </a:extLst>
          </p:cNvPr>
          <p:cNvSpPr txBox="1"/>
          <p:nvPr/>
        </p:nvSpPr>
        <p:spPr>
          <a:xfrm>
            <a:off x="377505" y="5989739"/>
            <a:ext cx="8657437" cy="830997"/>
          </a:xfrm>
          <a:prstGeom prst="rect">
            <a:avLst/>
          </a:prstGeom>
          <a:noFill/>
        </p:spPr>
        <p:txBody>
          <a:bodyPr wrap="square" rtlCol="0">
            <a:spAutoFit/>
          </a:bodyPr>
          <a:lstStyle/>
          <a:p>
            <a:pPr algn="ctr"/>
            <a:r>
              <a:rPr lang="en-US" sz="2400" b="1" dirty="0">
                <a:solidFill>
                  <a:srgbClr val="FF0000"/>
                </a:solidFill>
              </a:rPr>
              <a:t>God has a pattern for time: minutes, hours, days, weeks, months, years, etc.</a:t>
            </a:r>
          </a:p>
        </p:txBody>
      </p:sp>
      <p:sp>
        <p:nvSpPr>
          <p:cNvPr id="4" name="TextBox 3">
            <a:extLst>
              <a:ext uri="{FF2B5EF4-FFF2-40B4-BE49-F238E27FC236}">
                <a16:creationId xmlns:a16="http://schemas.microsoft.com/office/drawing/2014/main" id="{67183A54-C0A7-003C-1FBB-8C02170A155D}"/>
              </a:ext>
            </a:extLst>
          </p:cNvPr>
          <p:cNvSpPr txBox="1"/>
          <p:nvPr/>
        </p:nvSpPr>
        <p:spPr>
          <a:xfrm>
            <a:off x="0" y="192947"/>
            <a:ext cx="9143999" cy="584775"/>
          </a:xfrm>
          <a:prstGeom prst="rect">
            <a:avLst/>
          </a:prstGeom>
          <a:noFill/>
        </p:spPr>
        <p:txBody>
          <a:bodyPr wrap="square" rtlCol="0">
            <a:spAutoFit/>
          </a:bodyPr>
          <a:lstStyle/>
          <a:p>
            <a:pPr algn="ctr"/>
            <a:r>
              <a:rPr lang="en-US" sz="3200" dirty="0">
                <a:solidFill>
                  <a:schemeClr val="accent1">
                    <a:lumMod val="75000"/>
                  </a:schemeClr>
                </a:solidFill>
              </a:rPr>
              <a:t>The God Of Patterns   Exodus 25:40  </a:t>
            </a:r>
          </a:p>
        </p:txBody>
      </p:sp>
    </p:spTree>
    <p:extLst>
      <p:ext uri="{BB962C8B-B14F-4D97-AF65-F5344CB8AC3E}">
        <p14:creationId xmlns:p14="http://schemas.microsoft.com/office/powerpoint/2010/main" val="964868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9694F8-AF4C-A104-B0E9-564D86FFC1B6}"/>
              </a:ext>
            </a:extLst>
          </p:cNvPr>
          <p:cNvSpPr txBox="1"/>
          <p:nvPr/>
        </p:nvSpPr>
        <p:spPr>
          <a:xfrm>
            <a:off x="170040" y="872456"/>
            <a:ext cx="8864902" cy="5262979"/>
          </a:xfrm>
          <a:prstGeom prst="rect">
            <a:avLst/>
          </a:prstGeom>
          <a:noFill/>
        </p:spPr>
        <p:txBody>
          <a:bodyPr wrap="square">
            <a:spAutoFit/>
          </a:bodyPr>
          <a:lstStyle/>
          <a:p>
            <a:r>
              <a:rPr lang="en-US" sz="2800" b="1" dirty="0">
                <a:solidFill>
                  <a:srgbClr val="0070C0"/>
                </a:solidFill>
              </a:rPr>
              <a:t>Gen.1:14 </a:t>
            </a:r>
            <a:r>
              <a:rPr lang="en-US" sz="2800" dirty="0"/>
              <a:t>Then God said, "Let there be lights in the firmament of the heavens to divide the day from the night; and let them be for signs and seasons, and for days and years; 15 "and let them be for lights in the firmament of the heavens to give light on the earth"; and it was so.</a:t>
            </a:r>
          </a:p>
          <a:p>
            <a:r>
              <a:rPr lang="en-US" sz="2800" dirty="0"/>
              <a:t> 16 Then God made two great lights: the greater light to rule the day, and the lesser light to rule the night. He made the stars also.</a:t>
            </a:r>
          </a:p>
          <a:p>
            <a:r>
              <a:rPr lang="en-US" sz="2800" dirty="0"/>
              <a:t> 17 God set them in the firmament of the heavens to give light on the earth,18 and to rule over the day and over the night, and to divide the light from the darkness. And God saw that it was good.</a:t>
            </a:r>
          </a:p>
        </p:txBody>
      </p:sp>
      <p:sp>
        <p:nvSpPr>
          <p:cNvPr id="2" name="TextBox 1">
            <a:extLst>
              <a:ext uri="{FF2B5EF4-FFF2-40B4-BE49-F238E27FC236}">
                <a16:creationId xmlns:a16="http://schemas.microsoft.com/office/drawing/2014/main" id="{2D50054F-AB8A-AFCD-2908-92FB070B20D6}"/>
              </a:ext>
            </a:extLst>
          </p:cNvPr>
          <p:cNvSpPr txBox="1"/>
          <p:nvPr/>
        </p:nvSpPr>
        <p:spPr>
          <a:xfrm>
            <a:off x="377505" y="5989739"/>
            <a:ext cx="8657437" cy="830997"/>
          </a:xfrm>
          <a:prstGeom prst="rect">
            <a:avLst/>
          </a:prstGeom>
          <a:noFill/>
        </p:spPr>
        <p:txBody>
          <a:bodyPr wrap="square" rtlCol="0">
            <a:spAutoFit/>
          </a:bodyPr>
          <a:lstStyle/>
          <a:p>
            <a:pPr algn="ctr"/>
            <a:r>
              <a:rPr lang="en-US" sz="2400" b="1" dirty="0">
                <a:solidFill>
                  <a:srgbClr val="FF0000"/>
                </a:solidFill>
              </a:rPr>
              <a:t>God has a pattern for time: minutes, hours, days, weeks, months, years, etc.</a:t>
            </a:r>
          </a:p>
        </p:txBody>
      </p:sp>
      <p:sp>
        <p:nvSpPr>
          <p:cNvPr id="4" name="TextBox 3">
            <a:extLst>
              <a:ext uri="{FF2B5EF4-FFF2-40B4-BE49-F238E27FC236}">
                <a16:creationId xmlns:a16="http://schemas.microsoft.com/office/drawing/2014/main" id="{F3B6A706-21B6-03AF-2A52-1EB2C0E93099}"/>
              </a:ext>
            </a:extLst>
          </p:cNvPr>
          <p:cNvSpPr txBox="1"/>
          <p:nvPr/>
        </p:nvSpPr>
        <p:spPr>
          <a:xfrm>
            <a:off x="0" y="192947"/>
            <a:ext cx="9143999" cy="584775"/>
          </a:xfrm>
          <a:prstGeom prst="rect">
            <a:avLst/>
          </a:prstGeom>
          <a:noFill/>
        </p:spPr>
        <p:txBody>
          <a:bodyPr wrap="square" rtlCol="0">
            <a:spAutoFit/>
          </a:bodyPr>
          <a:lstStyle/>
          <a:p>
            <a:pPr algn="ctr"/>
            <a:r>
              <a:rPr lang="en-US" sz="3200" dirty="0">
                <a:solidFill>
                  <a:schemeClr val="accent1">
                    <a:lumMod val="75000"/>
                  </a:schemeClr>
                </a:solidFill>
              </a:rPr>
              <a:t>The God Of Patterns   Exodus 25:40  </a:t>
            </a:r>
          </a:p>
        </p:txBody>
      </p:sp>
    </p:spTree>
    <p:extLst>
      <p:ext uri="{BB962C8B-B14F-4D97-AF65-F5344CB8AC3E}">
        <p14:creationId xmlns:p14="http://schemas.microsoft.com/office/powerpoint/2010/main" val="2182102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DD9737-F9EA-8CB2-262D-B6CCAD60765A}"/>
              </a:ext>
            </a:extLst>
          </p:cNvPr>
          <p:cNvSpPr txBox="1"/>
          <p:nvPr/>
        </p:nvSpPr>
        <p:spPr>
          <a:xfrm>
            <a:off x="570451" y="1426129"/>
            <a:ext cx="7817410" cy="4462760"/>
          </a:xfrm>
          <a:prstGeom prst="rect">
            <a:avLst/>
          </a:prstGeom>
          <a:noFill/>
        </p:spPr>
        <p:txBody>
          <a:bodyPr wrap="square">
            <a:spAutoFit/>
          </a:bodyPr>
          <a:lstStyle/>
          <a:p>
            <a:r>
              <a:rPr lang="en-US" sz="3200" b="1" dirty="0">
                <a:solidFill>
                  <a:srgbClr val="0070C0"/>
                </a:solidFill>
              </a:rPr>
              <a:t>Gen.1:11 </a:t>
            </a:r>
            <a:r>
              <a:rPr lang="en-US" sz="2800" dirty="0"/>
              <a:t>Then God said, "Let the earth bring forth grass, the herb that yields seed, and the fruit tree that yields fruit according to its kind, whose seed is in itself, on the earth"; and it was so.</a:t>
            </a:r>
          </a:p>
          <a:p>
            <a:r>
              <a:rPr lang="en-US" sz="2800" dirty="0"/>
              <a:t> 12 And the earth brought forth grass, the herb that </a:t>
            </a:r>
            <a:r>
              <a:rPr lang="en-US" sz="2800" b="1" u="sng" dirty="0"/>
              <a:t>yields seed according to its kind,</a:t>
            </a:r>
            <a:r>
              <a:rPr lang="en-US" sz="2800" dirty="0"/>
              <a:t> and the tree that 				yields fruit, whose seed is 				in itself </a:t>
            </a:r>
            <a:r>
              <a:rPr lang="en-US" sz="2800" b="1" u="sng" dirty="0"/>
              <a:t>according to its 	</a:t>
            </a:r>
            <a:r>
              <a:rPr lang="en-US" sz="2800" b="1" dirty="0"/>
              <a:t>				kind</a:t>
            </a:r>
            <a:r>
              <a:rPr lang="en-US" sz="2800" dirty="0"/>
              <a:t>. And God saw that it 				was good.</a:t>
            </a:r>
          </a:p>
        </p:txBody>
      </p:sp>
      <p:sp>
        <p:nvSpPr>
          <p:cNvPr id="2" name="TextBox 1">
            <a:extLst>
              <a:ext uri="{FF2B5EF4-FFF2-40B4-BE49-F238E27FC236}">
                <a16:creationId xmlns:a16="http://schemas.microsoft.com/office/drawing/2014/main" id="{9DE53A1C-36F2-2437-FAAB-F859EEB4BF1C}"/>
              </a:ext>
            </a:extLst>
          </p:cNvPr>
          <p:cNvSpPr txBox="1"/>
          <p:nvPr/>
        </p:nvSpPr>
        <p:spPr>
          <a:xfrm>
            <a:off x="0" y="5989739"/>
            <a:ext cx="9143999" cy="1200329"/>
          </a:xfrm>
          <a:prstGeom prst="rect">
            <a:avLst/>
          </a:prstGeom>
          <a:noFill/>
        </p:spPr>
        <p:txBody>
          <a:bodyPr wrap="square" rtlCol="0">
            <a:spAutoFit/>
          </a:bodyPr>
          <a:lstStyle/>
          <a:p>
            <a:pPr algn="ctr"/>
            <a:r>
              <a:rPr lang="en-US" sz="2400" b="1" dirty="0">
                <a:solidFill>
                  <a:srgbClr val="FF0000"/>
                </a:solidFill>
              </a:rPr>
              <a:t>God has a pattern for plant reproduction. </a:t>
            </a:r>
          </a:p>
          <a:p>
            <a:pPr algn="ctr"/>
            <a:r>
              <a:rPr lang="en-US" sz="2400" b="1" dirty="0">
                <a:solidFill>
                  <a:srgbClr val="FF0000"/>
                </a:solidFill>
              </a:rPr>
              <a:t>Seed, Sower, Field</a:t>
            </a:r>
          </a:p>
          <a:p>
            <a:pPr algn="ctr"/>
            <a:endParaRPr lang="en-US" sz="2400" b="1" dirty="0">
              <a:solidFill>
                <a:srgbClr val="FF0000"/>
              </a:solidFill>
            </a:endParaRPr>
          </a:p>
        </p:txBody>
      </p:sp>
      <p:sp>
        <p:nvSpPr>
          <p:cNvPr id="4" name="TextBox 3">
            <a:extLst>
              <a:ext uri="{FF2B5EF4-FFF2-40B4-BE49-F238E27FC236}">
                <a16:creationId xmlns:a16="http://schemas.microsoft.com/office/drawing/2014/main" id="{60CD593E-28F7-97F3-4C39-D84CF6DF0532}"/>
              </a:ext>
            </a:extLst>
          </p:cNvPr>
          <p:cNvSpPr txBox="1"/>
          <p:nvPr/>
        </p:nvSpPr>
        <p:spPr>
          <a:xfrm>
            <a:off x="0" y="192947"/>
            <a:ext cx="9143999" cy="584775"/>
          </a:xfrm>
          <a:prstGeom prst="rect">
            <a:avLst/>
          </a:prstGeom>
          <a:noFill/>
        </p:spPr>
        <p:txBody>
          <a:bodyPr wrap="square" rtlCol="0">
            <a:spAutoFit/>
          </a:bodyPr>
          <a:lstStyle/>
          <a:p>
            <a:pPr algn="ctr"/>
            <a:r>
              <a:rPr lang="en-US" sz="3200" dirty="0">
                <a:solidFill>
                  <a:schemeClr val="accent1">
                    <a:lumMod val="75000"/>
                  </a:schemeClr>
                </a:solidFill>
              </a:rPr>
              <a:t>The God Of Patterns   Exodus 25:40  </a:t>
            </a:r>
          </a:p>
        </p:txBody>
      </p:sp>
      <p:pic>
        <p:nvPicPr>
          <p:cNvPr id="5" name="Picture 4">
            <a:extLst>
              <a:ext uri="{FF2B5EF4-FFF2-40B4-BE49-F238E27FC236}">
                <a16:creationId xmlns:a16="http://schemas.microsoft.com/office/drawing/2014/main" id="{0029BCC0-7DEC-B5A8-DC0D-C3E4CFF472CD}"/>
              </a:ext>
            </a:extLst>
          </p:cNvPr>
          <p:cNvPicPr>
            <a:picLocks noChangeAspect="1"/>
          </p:cNvPicPr>
          <p:nvPr/>
        </p:nvPicPr>
        <p:blipFill>
          <a:blip r:embed="rId2"/>
          <a:stretch>
            <a:fillRect/>
          </a:stretch>
        </p:blipFill>
        <p:spPr>
          <a:xfrm>
            <a:off x="931178" y="4133282"/>
            <a:ext cx="2827090" cy="1856457"/>
          </a:xfrm>
          <a:prstGeom prst="rect">
            <a:avLst/>
          </a:prstGeom>
        </p:spPr>
      </p:pic>
    </p:spTree>
    <p:extLst>
      <p:ext uri="{BB962C8B-B14F-4D97-AF65-F5344CB8AC3E}">
        <p14:creationId xmlns:p14="http://schemas.microsoft.com/office/powerpoint/2010/main" val="1744835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E33DEF-DCF8-BC10-3301-B75111E58B2E}"/>
              </a:ext>
            </a:extLst>
          </p:cNvPr>
          <p:cNvSpPr txBox="1"/>
          <p:nvPr/>
        </p:nvSpPr>
        <p:spPr>
          <a:xfrm>
            <a:off x="516447" y="1451297"/>
            <a:ext cx="8111106" cy="5078313"/>
          </a:xfrm>
          <a:prstGeom prst="rect">
            <a:avLst/>
          </a:prstGeom>
          <a:noFill/>
        </p:spPr>
        <p:txBody>
          <a:bodyPr wrap="square">
            <a:spAutoFit/>
          </a:bodyPr>
          <a:lstStyle/>
          <a:p>
            <a:r>
              <a:rPr lang="en-US" sz="2800" b="1" dirty="0">
                <a:solidFill>
                  <a:srgbClr val="0070C0"/>
                </a:solidFill>
              </a:rPr>
              <a:t>Gen.1:20 </a:t>
            </a:r>
            <a:r>
              <a:rPr lang="en-US" sz="2800" dirty="0"/>
              <a:t>Then God said, "Let the waters abound with an abundance of living creatures, and let birds fly above the earth across the face of the firmament of the heavens."</a:t>
            </a:r>
          </a:p>
          <a:p>
            <a:r>
              <a:rPr lang="en-US" sz="2800" dirty="0"/>
              <a:t> 21 So God created great sea creatures and every living thing that moves, with which the waters abounded, according to their kind, and every winged bird according to its kind. And God saw that it was good.</a:t>
            </a:r>
          </a:p>
          <a:p>
            <a:r>
              <a:rPr lang="en-US" sz="3600" dirty="0"/>
              <a:t> </a:t>
            </a:r>
            <a:r>
              <a:rPr lang="en-US" sz="3200" dirty="0"/>
              <a:t>22 And God blessed them, saying, "Be fruitful and multiply, and fill the waters in the seas, and let birds multiply on the earth."</a:t>
            </a:r>
          </a:p>
        </p:txBody>
      </p:sp>
      <p:sp>
        <p:nvSpPr>
          <p:cNvPr id="4" name="TextBox 3">
            <a:extLst>
              <a:ext uri="{FF2B5EF4-FFF2-40B4-BE49-F238E27FC236}">
                <a16:creationId xmlns:a16="http://schemas.microsoft.com/office/drawing/2014/main" id="{620F7540-236B-2515-60B7-4DBED2FC24BE}"/>
              </a:ext>
            </a:extLst>
          </p:cNvPr>
          <p:cNvSpPr txBox="1"/>
          <p:nvPr/>
        </p:nvSpPr>
        <p:spPr>
          <a:xfrm>
            <a:off x="0" y="192947"/>
            <a:ext cx="9143999" cy="584775"/>
          </a:xfrm>
          <a:prstGeom prst="rect">
            <a:avLst/>
          </a:prstGeom>
          <a:noFill/>
        </p:spPr>
        <p:txBody>
          <a:bodyPr wrap="square" rtlCol="0">
            <a:spAutoFit/>
          </a:bodyPr>
          <a:lstStyle/>
          <a:p>
            <a:pPr algn="ctr"/>
            <a:r>
              <a:rPr lang="en-US" sz="3200" dirty="0">
                <a:solidFill>
                  <a:schemeClr val="accent1">
                    <a:lumMod val="75000"/>
                  </a:schemeClr>
                </a:solidFill>
              </a:rPr>
              <a:t>The God Of Patterns   Exodus 25:40  </a:t>
            </a:r>
          </a:p>
        </p:txBody>
      </p:sp>
    </p:spTree>
    <p:extLst>
      <p:ext uri="{BB962C8B-B14F-4D97-AF65-F5344CB8AC3E}">
        <p14:creationId xmlns:p14="http://schemas.microsoft.com/office/powerpoint/2010/main" val="3457133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6288A3-CD02-B494-3DEE-8B0932481B42}"/>
              </a:ext>
            </a:extLst>
          </p:cNvPr>
          <p:cNvSpPr txBox="1"/>
          <p:nvPr/>
        </p:nvSpPr>
        <p:spPr>
          <a:xfrm>
            <a:off x="494951" y="1417742"/>
            <a:ext cx="8059562" cy="5078313"/>
          </a:xfrm>
          <a:prstGeom prst="rect">
            <a:avLst/>
          </a:prstGeom>
          <a:noFill/>
        </p:spPr>
        <p:txBody>
          <a:bodyPr wrap="square">
            <a:spAutoFit/>
          </a:bodyPr>
          <a:lstStyle/>
          <a:p>
            <a:r>
              <a:rPr lang="en-US" sz="3600" b="1" dirty="0">
                <a:solidFill>
                  <a:srgbClr val="0070C0"/>
                </a:solidFill>
              </a:rPr>
              <a:t>Gen.1:24 </a:t>
            </a:r>
            <a:r>
              <a:rPr lang="en-US" sz="3200" dirty="0"/>
              <a:t>Then God said, "Let the earth bring forth the living creature according to its kind: cattle and creeping thing and beast of the earth, each according to its kind"; and it was so.</a:t>
            </a:r>
          </a:p>
          <a:p>
            <a:r>
              <a:rPr lang="en-US" sz="3200" dirty="0"/>
              <a:t> 25 And God made the beast of the earth according to its kind, cattle according to its kind, and everything that creeps on the earth according to its kind. And God saw that it was good.</a:t>
            </a:r>
          </a:p>
        </p:txBody>
      </p:sp>
      <p:sp>
        <p:nvSpPr>
          <p:cNvPr id="4" name="TextBox 3">
            <a:extLst>
              <a:ext uri="{FF2B5EF4-FFF2-40B4-BE49-F238E27FC236}">
                <a16:creationId xmlns:a16="http://schemas.microsoft.com/office/drawing/2014/main" id="{C4425C2C-2FD6-3127-6A0C-B7DE98362E22}"/>
              </a:ext>
            </a:extLst>
          </p:cNvPr>
          <p:cNvSpPr txBox="1"/>
          <p:nvPr/>
        </p:nvSpPr>
        <p:spPr>
          <a:xfrm>
            <a:off x="0" y="192947"/>
            <a:ext cx="9143999" cy="584775"/>
          </a:xfrm>
          <a:prstGeom prst="rect">
            <a:avLst/>
          </a:prstGeom>
          <a:noFill/>
        </p:spPr>
        <p:txBody>
          <a:bodyPr wrap="square" rtlCol="0">
            <a:spAutoFit/>
          </a:bodyPr>
          <a:lstStyle/>
          <a:p>
            <a:pPr algn="ctr"/>
            <a:r>
              <a:rPr lang="en-US" sz="3200" dirty="0">
                <a:solidFill>
                  <a:schemeClr val="accent1">
                    <a:lumMod val="75000"/>
                  </a:schemeClr>
                </a:solidFill>
              </a:rPr>
              <a:t>The God Of Patterns   Exodus 25:40  </a:t>
            </a:r>
          </a:p>
        </p:txBody>
      </p:sp>
    </p:spTree>
    <p:extLst>
      <p:ext uri="{BB962C8B-B14F-4D97-AF65-F5344CB8AC3E}">
        <p14:creationId xmlns:p14="http://schemas.microsoft.com/office/powerpoint/2010/main" val="3672067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749327-E680-89DF-4198-B3D34727A622}"/>
              </a:ext>
            </a:extLst>
          </p:cNvPr>
          <p:cNvSpPr txBox="1"/>
          <p:nvPr/>
        </p:nvSpPr>
        <p:spPr>
          <a:xfrm>
            <a:off x="520117" y="936421"/>
            <a:ext cx="8414158" cy="4647426"/>
          </a:xfrm>
          <a:prstGeom prst="rect">
            <a:avLst/>
          </a:prstGeom>
          <a:noFill/>
          <a:ln>
            <a:noFill/>
          </a:ln>
        </p:spPr>
        <p:txBody>
          <a:bodyPr wrap="square">
            <a:spAutoFit/>
          </a:bodyPr>
          <a:lstStyle/>
          <a:p>
            <a:r>
              <a:rPr lang="en-US" sz="3600" b="1" dirty="0">
                <a:solidFill>
                  <a:srgbClr val="0070C0"/>
                </a:solidFill>
              </a:rPr>
              <a:t>Gen.8:22 </a:t>
            </a:r>
            <a:r>
              <a:rPr lang="en-US" sz="3600" dirty="0"/>
              <a:t>"While the earth remains, Seedtime and harvest, Cold and heat, Winter and summer, And day and night Shall not cease.“</a:t>
            </a:r>
          </a:p>
          <a:p>
            <a:endParaRPr lang="en-US" sz="800" dirty="0"/>
          </a:p>
          <a:p>
            <a:r>
              <a:rPr lang="en-US" sz="7200" dirty="0"/>
              <a:t>Nature follows God’s                     					pattern!</a:t>
            </a:r>
          </a:p>
        </p:txBody>
      </p:sp>
      <p:sp>
        <p:nvSpPr>
          <p:cNvPr id="2" name="TextBox 1">
            <a:extLst>
              <a:ext uri="{FF2B5EF4-FFF2-40B4-BE49-F238E27FC236}">
                <a16:creationId xmlns:a16="http://schemas.microsoft.com/office/drawing/2014/main" id="{7F8AB65C-46EE-3F67-54D8-4DC9BF2B701A}"/>
              </a:ext>
            </a:extLst>
          </p:cNvPr>
          <p:cNvSpPr txBox="1"/>
          <p:nvPr/>
        </p:nvSpPr>
        <p:spPr>
          <a:xfrm>
            <a:off x="0" y="192947"/>
            <a:ext cx="9143999" cy="584775"/>
          </a:xfrm>
          <a:prstGeom prst="rect">
            <a:avLst/>
          </a:prstGeom>
          <a:noFill/>
          <a:ln>
            <a:noFill/>
          </a:ln>
        </p:spPr>
        <p:txBody>
          <a:bodyPr wrap="square" rtlCol="0">
            <a:spAutoFit/>
          </a:bodyPr>
          <a:lstStyle/>
          <a:p>
            <a:pPr algn="ctr"/>
            <a:r>
              <a:rPr lang="en-US" sz="3200" dirty="0">
                <a:solidFill>
                  <a:schemeClr val="accent1">
                    <a:lumMod val="75000"/>
                  </a:schemeClr>
                </a:solidFill>
              </a:rPr>
              <a:t>The God Of Patterns   Exodus 25:40  </a:t>
            </a:r>
          </a:p>
        </p:txBody>
      </p:sp>
      <p:pic>
        <p:nvPicPr>
          <p:cNvPr id="5" name="Picture 4">
            <a:extLst>
              <a:ext uri="{FF2B5EF4-FFF2-40B4-BE49-F238E27FC236}">
                <a16:creationId xmlns:a16="http://schemas.microsoft.com/office/drawing/2014/main" id="{35987BEA-2AB1-2BCD-4645-782DB71592F6}"/>
              </a:ext>
            </a:extLst>
          </p:cNvPr>
          <p:cNvPicPr>
            <a:picLocks noChangeAspect="1"/>
          </p:cNvPicPr>
          <p:nvPr/>
        </p:nvPicPr>
        <p:blipFill>
          <a:blip r:embed="rId2"/>
          <a:stretch>
            <a:fillRect/>
          </a:stretch>
        </p:blipFill>
        <p:spPr>
          <a:xfrm>
            <a:off x="1149291" y="4307433"/>
            <a:ext cx="3657600" cy="2401826"/>
          </a:xfrm>
          <a:prstGeom prst="rect">
            <a:avLst/>
          </a:prstGeom>
        </p:spPr>
      </p:pic>
      <p:sp>
        <p:nvSpPr>
          <p:cNvPr id="6" name="Rectangle 5">
            <a:extLst>
              <a:ext uri="{FF2B5EF4-FFF2-40B4-BE49-F238E27FC236}">
                <a16:creationId xmlns:a16="http://schemas.microsoft.com/office/drawing/2014/main" id="{288D6B58-B21F-3F1F-388F-898EAB7BB5EA}"/>
              </a:ext>
            </a:extLst>
          </p:cNvPr>
          <p:cNvSpPr/>
          <p:nvPr/>
        </p:nvSpPr>
        <p:spPr>
          <a:xfrm>
            <a:off x="453006" y="936421"/>
            <a:ext cx="8103765" cy="577283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5554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A208AF-CF84-456C-46C8-DF595F49A875}"/>
              </a:ext>
            </a:extLst>
          </p:cNvPr>
          <p:cNvSpPr txBox="1"/>
          <p:nvPr/>
        </p:nvSpPr>
        <p:spPr>
          <a:xfrm>
            <a:off x="444617" y="1082181"/>
            <a:ext cx="8305099" cy="4154984"/>
          </a:xfrm>
          <a:prstGeom prst="rect">
            <a:avLst/>
          </a:prstGeom>
          <a:noFill/>
        </p:spPr>
        <p:txBody>
          <a:bodyPr wrap="square">
            <a:spAutoFit/>
          </a:bodyPr>
          <a:lstStyle/>
          <a:p>
            <a:r>
              <a:rPr lang="en-US" sz="3000" b="1" dirty="0">
                <a:solidFill>
                  <a:srgbClr val="0070C0"/>
                </a:solidFill>
              </a:rPr>
              <a:t>Ex.25:9 </a:t>
            </a:r>
            <a:r>
              <a:rPr lang="en-US" sz="3000" dirty="0"/>
              <a:t>According to all that I shew thee, after the </a:t>
            </a:r>
            <a:r>
              <a:rPr lang="en-US" sz="3200" b="1" u="sng" dirty="0">
                <a:solidFill>
                  <a:srgbClr val="FF0000"/>
                </a:solidFill>
              </a:rPr>
              <a:t>pattern of the tabernacle</a:t>
            </a:r>
            <a:r>
              <a:rPr lang="en-US" sz="3000" dirty="0">
                <a:solidFill>
                  <a:srgbClr val="FF0000"/>
                </a:solidFill>
              </a:rPr>
              <a:t>, </a:t>
            </a:r>
            <a:r>
              <a:rPr lang="en-US" sz="3000" dirty="0"/>
              <a:t>and </a:t>
            </a:r>
            <a:r>
              <a:rPr lang="en-US" sz="3200" b="1" u="sng" dirty="0">
                <a:solidFill>
                  <a:srgbClr val="FF0000"/>
                </a:solidFill>
              </a:rPr>
              <a:t>the pattern ….</a:t>
            </a:r>
          </a:p>
          <a:p>
            <a:endParaRPr lang="en-US" sz="3200" b="1" u="sng" dirty="0">
              <a:solidFill>
                <a:srgbClr val="FF0000"/>
              </a:solidFill>
            </a:endParaRPr>
          </a:p>
          <a:p>
            <a:endParaRPr lang="en-US" sz="800" dirty="0"/>
          </a:p>
          <a:p>
            <a:r>
              <a:rPr lang="en-US" sz="3000" b="1" dirty="0">
                <a:solidFill>
                  <a:srgbClr val="0070C0"/>
                </a:solidFill>
              </a:rPr>
              <a:t>Ex 25:40 </a:t>
            </a:r>
            <a:r>
              <a:rPr lang="en-US" sz="3200" b="1" u="sng" dirty="0">
                <a:solidFill>
                  <a:srgbClr val="FF0000"/>
                </a:solidFill>
              </a:rPr>
              <a:t>And look that thou make them after their pattern,</a:t>
            </a:r>
            <a:r>
              <a:rPr lang="en-US" sz="3000" u="sng" dirty="0"/>
              <a:t> </a:t>
            </a:r>
            <a:endParaRPr lang="en-US" sz="3000" dirty="0"/>
          </a:p>
          <a:p>
            <a:endParaRPr lang="en-US" sz="3000" dirty="0"/>
          </a:p>
          <a:p>
            <a:endParaRPr lang="en-US" sz="800" dirty="0"/>
          </a:p>
          <a:p>
            <a:r>
              <a:rPr lang="en-US" sz="3000" b="1" dirty="0">
                <a:solidFill>
                  <a:srgbClr val="0070C0"/>
                </a:solidFill>
              </a:rPr>
              <a:t>Joshua 22:28</a:t>
            </a:r>
            <a:r>
              <a:rPr lang="en-US" sz="3000" dirty="0"/>
              <a:t>, </a:t>
            </a:r>
            <a:r>
              <a:rPr lang="en-US" sz="3000" b="1" u="sng" dirty="0">
                <a:solidFill>
                  <a:srgbClr val="FF0000"/>
                </a:solidFill>
              </a:rPr>
              <a:t>Behold the pattern </a:t>
            </a:r>
            <a:r>
              <a:rPr lang="en-US" sz="3000" dirty="0"/>
              <a:t>of the altar of the LORD, </a:t>
            </a:r>
          </a:p>
        </p:txBody>
      </p:sp>
      <p:sp>
        <p:nvSpPr>
          <p:cNvPr id="2" name="TextBox 1">
            <a:extLst>
              <a:ext uri="{FF2B5EF4-FFF2-40B4-BE49-F238E27FC236}">
                <a16:creationId xmlns:a16="http://schemas.microsoft.com/office/drawing/2014/main" id="{DB25CAC8-388F-09F5-BC54-A094A325465C}"/>
              </a:ext>
            </a:extLst>
          </p:cNvPr>
          <p:cNvSpPr txBox="1"/>
          <p:nvPr/>
        </p:nvSpPr>
        <p:spPr>
          <a:xfrm>
            <a:off x="0" y="192947"/>
            <a:ext cx="9143999" cy="584775"/>
          </a:xfrm>
          <a:prstGeom prst="rect">
            <a:avLst/>
          </a:prstGeom>
          <a:noFill/>
        </p:spPr>
        <p:txBody>
          <a:bodyPr wrap="square" rtlCol="0">
            <a:spAutoFit/>
          </a:bodyPr>
          <a:lstStyle/>
          <a:p>
            <a:pPr algn="ctr"/>
            <a:r>
              <a:rPr lang="en-US" sz="3200" dirty="0">
                <a:solidFill>
                  <a:schemeClr val="accent1">
                    <a:lumMod val="75000"/>
                  </a:schemeClr>
                </a:solidFill>
              </a:rPr>
              <a:t>The God Of Patterns   Exodus 25:40  </a:t>
            </a:r>
          </a:p>
        </p:txBody>
      </p:sp>
      <p:pic>
        <p:nvPicPr>
          <p:cNvPr id="7" name="Picture 2" descr="The Fibonacci pattern on the Sunflower Fibonacci In Nature, Spirals In Nature, Fractals In Nature, Geometry In Nature, Fibonacci Spiral, Sacred Geometry, Nature Art, Fibonacci Sequence, Fibonacci Flower">
            <a:extLst>
              <a:ext uri="{FF2B5EF4-FFF2-40B4-BE49-F238E27FC236}">
                <a16:creationId xmlns:a16="http://schemas.microsoft.com/office/drawing/2014/main" id="{53F817A0-EA7B-D5AE-A929-A38FED4382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453" y="5213569"/>
            <a:ext cx="1451484" cy="14514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fibonacci in nature Nature Garden, Green Nature, Plant Design, Science Nature">
            <a:extLst>
              <a:ext uri="{FF2B5EF4-FFF2-40B4-BE49-F238E27FC236}">
                <a16:creationId xmlns:a16="http://schemas.microsoft.com/office/drawing/2014/main" id="{EC29BE0B-80B0-4A83-F38D-EA0AC53079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413" y="5130096"/>
            <a:ext cx="2206303" cy="15349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ature Mandala, Nature Garden">
            <a:extLst>
              <a:ext uri="{FF2B5EF4-FFF2-40B4-BE49-F238E27FC236}">
                <a16:creationId xmlns:a16="http://schemas.microsoft.com/office/drawing/2014/main" id="{B681027F-B190-E301-F239-7D01638476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318" y="4876210"/>
            <a:ext cx="1840034" cy="17992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lumage and feathers Colours, Henna Patterns, Abstract Nature, Nature Design, Beautiful Birds">
            <a:extLst>
              <a:ext uri="{FF2B5EF4-FFF2-40B4-BE49-F238E27FC236}">
                <a16:creationId xmlns:a16="http://schemas.microsoft.com/office/drawing/2014/main" id="{9E1E4C67-5363-CBB2-FC17-4EB87F2844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1885" y="4744375"/>
            <a:ext cx="1451484" cy="1920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179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Patterns In Nature, Textures Patterns, Nature Pattern, Plants Pattern, Leaf Patterns, Beautiful Patterns">
            <a:extLst>
              <a:ext uri="{FF2B5EF4-FFF2-40B4-BE49-F238E27FC236}">
                <a16:creationId xmlns:a16="http://schemas.microsoft.com/office/drawing/2014/main" id="{771AC0C4-6472-09AC-7946-671CFA79E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2825" y="0"/>
            <a:ext cx="45767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083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FC03F5-A6F4-1BF1-E3AA-B989B4352699}"/>
              </a:ext>
            </a:extLst>
          </p:cNvPr>
          <p:cNvSpPr txBox="1"/>
          <p:nvPr/>
        </p:nvSpPr>
        <p:spPr>
          <a:xfrm>
            <a:off x="411061" y="1128400"/>
            <a:ext cx="7704239" cy="6555641"/>
          </a:xfrm>
          <a:prstGeom prst="rect">
            <a:avLst/>
          </a:prstGeom>
          <a:noFill/>
        </p:spPr>
        <p:txBody>
          <a:bodyPr wrap="square">
            <a:spAutoFit/>
          </a:bodyPr>
          <a:lstStyle/>
          <a:p>
            <a:pPr marL="0" marR="0">
              <a:spcBef>
                <a:spcPts val="0"/>
              </a:spcBef>
              <a:spcAft>
                <a:spcPts val="0"/>
              </a:spcAft>
            </a:pPr>
            <a:r>
              <a:rPr lang="en-US" sz="2800" kern="100" dirty="0">
                <a:effectLst/>
                <a:ea typeface="SimSun" panose="02010600030101010101" pitchFamily="2" charset="-122"/>
                <a:cs typeface="Times New Roman" panose="02020603050405020304" pitchFamily="18" charset="0"/>
              </a:rPr>
              <a:t> If there is such a thing as </a:t>
            </a:r>
            <a:r>
              <a:rPr lang="en-US" sz="2800" b="1" kern="100" dirty="0">
                <a:effectLst/>
                <a:ea typeface="SimSun" panose="02010600030101010101" pitchFamily="2" charset="-122"/>
                <a:cs typeface="Times New Roman" panose="02020603050405020304" pitchFamily="18" charset="0"/>
              </a:rPr>
              <a:t>New Testament worship</a:t>
            </a:r>
            <a:r>
              <a:rPr lang="en-US" sz="2800" kern="100" dirty="0">
                <a:effectLst/>
                <a:ea typeface="SimSun" panose="02010600030101010101" pitchFamily="2" charset="-122"/>
                <a:cs typeface="Times New Roman" panose="02020603050405020304" pitchFamily="18" charset="0"/>
              </a:rPr>
              <a:t>, </a:t>
            </a:r>
            <a:r>
              <a:rPr lang="en-US" sz="2800" kern="100" dirty="0">
                <a:solidFill>
                  <a:srgbClr val="FF0000"/>
                </a:solidFill>
                <a:effectLst/>
                <a:ea typeface="SimSun" panose="02010600030101010101" pitchFamily="2" charset="-122"/>
                <a:cs typeface="Times New Roman" panose="02020603050405020304" pitchFamily="18" charset="0"/>
              </a:rPr>
              <a:t>then there is a pattern for worship</a:t>
            </a:r>
            <a:r>
              <a:rPr lang="en-US" sz="2800" kern="100" dirty="0">
                <a:effectLst/>
                <a:ea typeface="SimSun" panose="02010600030101010101" pitchFamily="2" charset="-122"/>
                <a:cs typeface="Times New Roman" panose="02020603050405020304" pitchFamily="18" charset="0"/>
              </a:rPr>
              <a:t>. If one claims there is no pattern, he might as well just admit that New Testament worship does not exist. </a:t>
            </a:r>
          </a:p>
          <a:p>
            <a:pPr marL="0" marR="0">
              <a:spcBef>
                <a:spcPts val="0"/>
              </a:spcBef>
              <a:spcAft>
                <a:spcPts val="0"/>
              </a:spcAft>
            </a:pPr>
            <a:endParaRPr lang="en-US" sz="2800" kern="100" dirty="0">
              <a:ea typeface="SimSun" panose="02010600030101010101" pitchFamily="2" charset="-122"/>
              <a:cs typeface="Times New Roman" panose="02020603050405020304" pitchFamily="18" charset="0"/>
            </a:endParaRPr>
          </a:p>
          <a:p>
            <a:pPr marL="0" marR="0" algn="ctr">
              <a:spcBef>
                <a:spcPts val="0"/>
              </a:spcBef>
              <a:spcAft>
                <a:spcPts val="0"/>
              </a:spcAft>
            </a:pPr>
            <a:r>
              <a:rPr lang="en-US" sz="2800" kern="100" dirty="0">
                <a:effectLst/>
                <a:ea typeface="SimSun" panose="02010600030101010101" pitchFamily="2" charset="-122"/>
                <a:cs typeface="Times New Roman" panose="02020603050405020304" pitchFamily="18" charset="0"/>
              </a:rPr>
              <a:t>Either worship is prescribed by the New Testament or it is not. If it is prescribed, then it can be called New Testament worship because                                </a:t>
            </a:r>
            <a:r>
              <a:rPr lang="en-US" sz="2800" b="1" kern="100" dirty="0">
                <a:solidFill>
                  <a:srgbClr val="FF0000"/>
                </a:solidFill>
                <a:effectLst/>
                <a:ea typeface="SimSun" panose="02010600030101010101" pitchFamily="2" charset="-122"/>
                <a:cs typeface="Times New Roman" panose="02020603050405020304" pitchFamily="18" charset="0"/>
              </a:rPr>
              <a:t>it follows the prescription (pattern). </a:t>
            </a:r>
          </a:p>
          <a:p>
            <a:pPr marL="0" marR="0">
              <a:spcBef>
                <a:spcPts val="0"/>
              </a:spcBef>
              <a:spcAft>
                <a:spcPts val="0"/>
              </a:spcAft>
            </a:pPr>
            <a:endParaRPr lang="en-US" sz="2800" b="1" kern="100" dirty="0">
              <a:solidFill>
                <a:srgbClr val="FF0000"/>
              </a:solidFill>
              <a:ea typeface="SimSun" panose="02010600030101010101" pitchFamily="2" charset="-122"/>
              <a:cs typeface="Times New Roman" panose="02020603050405020304" pitchFamily="18" charset="0"/>
            </a:endParaRPr>
          </a:p>
          <a:p>
            <a:pPr marL="0" marR="0">
              <a:spcBef>
                <a:spcPts val="0"/>
              </a:spcBef>
              <a:spcAft>
                <a:spcPts val="0"/>
              </a:spcAft>
            </a:pPr>
            <a:r>
              <a:rPr lang="en-US" sz="2800" b="1" kern="100" dirty="0">
                <a:effectLst/>
                <a:ea typeface="SimSun" panose="02010600030101010101" pitchFamily="2" charset="-122"/>
                <a:cs typeface="Times New Roman" panose="02020603050405020304" pitchFamily="18" charset="0"/>
              </a:rPr>
              <a:t>If the New Testament gives no such prescription, </a:t>
            </a:r>
            <a:r>
              <a:rPr lang="en-US" sz="2800" kern="100" dirty="0">
                <a:effectLst/>
                <a:ea typeface="SimSun" panose="02010600030101010101" pitchFamily="2" charset="-122"/>
                <a:cs typeface="Times New Roman" panose="02020603050405020304" pitchFamily="18" charset="0"/>
              </a:rPr>
              <a:t>then no worship can be called New Testament worship. There simply is no such thing.</a:t>
            </a:r>
            <a:endParaRPr lang="en-US" sz="28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2800" kern="100" dirty="0">
                <a:effectLst/>
                <a:ea typeface="SimSun" panose="02010600030101010101" pitchFamily="2" charset="-122"/>
                <a:cs typeface="Times New Roman" panose="02020603050405020304" pitchFamily="18" charset="0"/>
              </a:rPr>
              <a:t>         </a:t>
            </a:r>
            <a:endParaRPr lang="en-US" sz="28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2800" kern="100" dirty="0">
                <a:effectLst/>
                <a:ea typeface="SimSun" panose="02010600030101010101" pitchFamily="2" charset="-122"/>
                <a:cs typeface="Times New Roman" panose="02020603050405020304" pitchFamily="18" charset="0"/>
              </a:rPr>
              <a:t> </a:t>
            </a:r>
            <a:endParaRPr lang="en-US" sz="2800" kern="100" dirty="0">
              <a:effectLst/>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5F386864-6F43-4C3C-420B-F4069298E514}"/>
              </a:ext>
            </a:extLst>
          </p:cNvPr>
          <p:cNvSpPr txBox="1"/>
          <p:nvPr/>
        </p:nvSpPr>
        <p:spPr>
          <a:xfrm>
            <a:off x="0" y="192947"/>
            <a:ext cx="9143999" cy="584775"/>
          </a:xfrm>
          <a:prstGeom prst="rect">
            <a:avLst/>
          </a:prstGeom>
          <a:noFill/>
        </p:spPr>
        <p:txBody>
          <a:bodyPr wrap="square" rtlCol="0">
            <a:spAutoFit/>
          </a:bodyPr>
          <a:lstStyle/>
          <a:p>
            <a:pPr algn="ctr"/>
            <a:r>
              <a:rPr lang="en-US" sz="3200" dirty="0">
                <a:solidFill>
                  <a:schemeClr val="accent1">
                    <a:lumMod val="75000"/>
                  </a:schemeClr>
                </a:solidFill>
              </a:rPr>
              <a:t>The God Of Patterns   Exodus 25:40  </a:t>
            </a:r>
          </a:p>
        </p:txBody>
      </p:sp>
    </p:spTree>
    <p:extLst>
      <p:ext uri="{BB962C8B-B14F-4D97-AF65-F5344CB8AC3E}">
        <p14:creationId xmlns:p14="http://schemas.microsoft.com/office/powerpoint/2010/main" val="1829240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1947BE-1C87-C196-82EE-CD7C944D898F}"/>
              </a:ext>
            </a:extLst>
          </p:cNvPr>
          <p:cNvSpPr txBox="1"/>
          <p:nvPr/>
        </p:nvSpPr>
        <p:spPr>
          <a:xfrm>
            <a:off x="1015068" y="1484852"/>
            <a:ext cx="7340368" cy="3477875"/>
          </a:xfrm>
          <a:prstGeom prst="rect">
            <a:avLst/>
          </a:prstGeom>
          <a:noFill/>
        </p:spPr>
        <p:txBody>
          <a:bodyPr wrap="square">
            <a:spAutoFit/>
          </a:bodyPr>
          <a:lstStyle/>
          <a:p>
            <a:r>
              <a:rPr kumimoji="0" lang="en-US" sz="4400" b="0" i="0" u="none" strike="noStrike" kern="100" cap="none" spc="0" normalizeH="0" baseline="0" noProof="0" dirty="0">
                <a:ln>
                  <a:noFill/>
                </a:ln>
                <a:solidFill>
                  <a:prstClr val="black"/>
                </a:solidFill>
                <a:effectLst/>
                <a:uLnTx/>
                <a:uFillTx/>
                <a:latin typeface="Calibri" panose="020F0502020204030204"/>
                <a:ea typeface="SimSun" panose="02010600030101010101" pitchFamily="2" charset="-122"/>
                <a:cs typeface="Times New Roman" panose="02020603050405020304" pitchFamily="18" charset="0"/>
              </a:rPr>
              <a:t>So the real question is, does the New Testament prescribe, describe, or set forth worship and work that is distinct under the New Covenant?</a:t>
            </a:r>
            <a:endParaRPr lang="en-US" sz="4400" dirty="0"/>
          </a:p>
        </p:txBody>
      </p:sp>
      <p:sp>
        <p:nvSpPr>
          <p:cNvPr id="2" name="TextBox 1">
            <a:extLst>
              <a:ext uri="{FF2B5EF4-FFF2-40B4-BE49-F238E27FC236}">
                <a16:creationId xmlns:a16="http://schemas.microsoft.com/office/drawing/2014/main" id="{61D2D976-B0EE-2966-A88B-BD85E0FF95A7}"/>
              </a:ext>
            </a:extLst>
          </p:cNvPr>
          <p:cNvSpPr txBox="1"/>
          <p:nvPr/>
        </p:nvSpPr>
        <p:spPr>
          <a:xfrm>
            <a:off x="0" y="192947"/>
            <a:ext cx="9143999" cy="584775"/>
          </a:xfrm>
          <a:prstGeom prst="rect">
            <a:avLst/>
          </a:prstGeom>
          <a:noFill/>
          <a:ln>
            <a:noFill/>
          </a:ln>
        </p:spPr>
        <p:txBody>
          <a:bodyPr wrap="square" rtlCol="0">
            <a:spAutoFit/>
          </a:bodyPr>
          <a:lstStyle/>
          <a:p>
            <a:pPr algn="ctr"/>
            <a:r>
              <a:rPr lang="en-US" sz="3200" dirty="0">
                <a:solidFill>
                  <a:schemeClr val="accent1">
                    <a:lumMod val="75000"/>
                  </a:schemeClr>
                </a:solidFill>
              </a:rPr>
              <a:t>The God Of Patterns   Exodus 25:40  </a:t>
            </a:r>
          </a:p>
        </p:txBody>
      </p:sp>
      <p:sp>
        <p:nvSpPr>
          <p:cNvPr id="5" name="Rectangle 4">
            <a:extLst>
              <a:ext uri="{FF2B5EF4-FFF2-40B4-BE49-F238E27FC236}">
                <a16:creationId xmlns:a16="http://schemas.microsoft.com/office/drawing/2014/main" id="{66BBD216-B28C-2C0F-CC2B-66A12F11D570}"/>
              </a:ext>
            </a:extLst>
          </p:cNvPr>
          <p:cNvSpPr/>
          <p:nvPr/>
        </p:nvSpPr>
        <p:spPr>
          <a:xfrm>
            <a:off x="788564" y="1317072"/>
            <a:ext cx="7566872" cy="5130508"/>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fibonacci in nature Nature Garden, Green Nature, Plant Design, Science Nature">
            <a:extLst>
              <a:ext uri="{FF2B5EF4-FFF2-40B4-BE49-F238E27FC236}">
                <a16:creationId xmlns:a16="http://schemas.microsoft.com/office/drawing/2014/main" id="{410B58EA-17F6-BBF1-10EA-C4A9F49BF5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9681" y="4633029"/>
            <a:ext cx="2541864" cy="176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458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4D45FC-E70A-50A7-DCFB-4E8DB5460B28}"/>
              </a:ext>
            </a:extLst>
          </p:cNvPr>
          <p:cNvSpPr txBox="1"/>
          <p:nvPr/>
        </p:nvSpPr>
        <p:spPr>
          <a:xfrm>
            <a:off x="499709" y="1196803"/>
            <a:ext cx="8325509" cy="4729500"/>
          </a:xfrm>
          <a:prstGeom prst="rect">
            <a:avLst/>
          </a:prstGeom>
          <a:noFill/>
        </p:spPr>
        <p:txBody>
          <a:bodyPr wrap="square">
            <a:spAutoFit/>
          </a:bodyPr>
          <a:lstStyle/>
          <a:p>
            <a:pPr marL="0" marR="0">
              <a:spcBef>
                <a:spcPts val="0"/>
              </a:spcBef>
              <a:spcAft>
                <a:spcPts val="800"/>
              </a:spcAft>
            </a:pPr>
            <a:r>
              <a:rPr lang="en-US" sz="3600" kern="1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God has revealed the pattern for us to follow, let's determine to search it out and adhere to its following. </a:t>
            </a:r>
          </a:p>
          <a:p>
            <a:pPr marL="0" marR="0">
              <a:spcBef>
                <a:spcPts val="0"/>
              </a:spcBef>
              <a:spcAft>
                <a:spcPts val="800"/>
              </a:spcAft>
            </a:pPr>
            <a:endParaRPr lang="en-US" sz="3600" kern="1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3600" b="1" kern="1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Part of the pattern of the New Testament is a plan of salvation</a:t>
            </a:r>
            <a:r>
              <a:rPr lang="en-US" sz="3600" kern="1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for all who will respect Him and listen to be saved. Are ready to make your life right with God?</a:t>
            </a:r>
            <a:endParaRPr lang="en-US" sz="36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CA99FF8-E237-C423-6D4A-4648AA6F45F1}"/>
              </a:ext>
            </a:extLst>
          </p:cNvPr>
          <p:cNvSpPr txBox="1"/>
          <p:nvPr/>
        </p:nvSpPr>
        <p:spPr>
          <a:xfrm>
            <a:off x="0" y="192947"/>
            <a:ext cx="9143999" cy="584775"/>
          </a:xfrm>
          <a:prstGeom prst="rect">
            <a:avLst/>
          </a:prstGeom>
          <a:noFill/>
        </p:spPr>
        <p:txBody>
          <a:bodyPr wrap="square" rtlCol="0">
            <a:spAutoFit/>
          </a:bodyPr>
          <a:lstStyle/>
          <a:p>
            <a:pPr algn="ctr"/>
            <a:r>
              <a:rPr lang="en-US" sz="3200" dirty="0">
                <a:solidFill>
                  <a:schemeClr val="accent1">
                    <a:lumMod val="75000"/>
                  </a:schemeClr>
                </a:solidFill>
              </a:rPr>
              <a:t>The God Of Patterns   Exodus 25:40  </a:t>
            </a:r>
          </a:p>
        </p:txBody>
      </p:sp>
    </p:spTree>
    <p:extLst>
      <p:ext uri="{BB962C8B-B14F-4D97-AF65-F5344CB8AC3E}">
        <p14:creationId xmlns:p14="http://schemas.microsoft.com/office/powerpoint/2010/main" val="3504621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2682" y="1866487"/>
            <a:ext cx="7691718" cy="403187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Calibri" panose="020F0502020204030204"/>
                <a:ea typeface="+mn-ea"/>
                <a:cs typeface="+mn-cs"/>
              </a:rPr>
              <a:t>1Cor. 16:1</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Now concerning the collection for the saints, as I have given orders to the churches of Galatia, so you must do also: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3200" b="1" i="0" u="sng" strike="noStrike" kern="1200" cap="none" spc="0" normalizeH="0" baseline="0" noProof="0" dirty="0">
                <a:ln>
                  <a:noFill/>
                </a:ln>
                <a:solidFill>
                  <a:srgbClr val="FF0000"/>
                </a:solidFill>
                <a:effectLst/>
                <a:uLnTx/>
                <a:uFillTx/>
                <a:latin typeface="Calibri" panose="020F0502020204030204"/>
                <a:ea typeface="+mn-ea"/>
                <a:cs typeface="+mn-cs"/>
              </a:rPr>
              <a:t>On the first day of the week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let </a:t>
            </a:r>
            <a:r>
              <a:rPr kumimoji="0" lang="en-US" sz="3200" b="1" i="0" u="sng" strike="noStrike" kern="1200" cap="none" spc="0" normalizeH="0" baseline="0" noProof="0" dirty="0">
                <a:ln>
                  <a:noFill/>
                </a:ln>
                <a:solidFill>
                  <a:srgbClr val="0070C0"/>
                </a:solidFill>
                <a:effectLst/>
                <a:uLnTx/>
                <a:uFillTx/>
                <a:latin typeface="Calibri" panose="020F0502020204030204"/>
                <a:ea typeface="+mn-ea"/>
                <a:cs typeface="+mn-cs"/>
              </a:rPr>
              <a:t>each one </a:t>
            </a: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of you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lay something aside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storing up as he may prosper, that there be no </a:t>
            </a:r>
            <a:r>
              <a:rPr kumimoji="0" lang="en-US" sz="3200" b="1" i="0" u="sng" strike="noStrike" kern="1200" cap="none" spc="0" normalizeH="0" baseline="0" noProof="0" dirty="0">
                <a:ln>
                  <a:noFill/>
                </a:ln>
                <a:solidFill>
                  <a:srgbClr val="70AD47">
                    <a:lumMod val="50000"/>
                  </a:srgbClr>
                </a:solidFill>
                <a:effectLst/>
                <a:uLnTx/>
                <a:uFillTx/>
                <a:latin typeface="Calibri" panose="020F0502020204030204"/>
                <a:ea typeface="+mn-ea"/>
                <a:cs typeface="+mn-cs"/>
              </a:rPr>
              <a:t>collections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when I come.</a:t>
            </a:r>
          </a:p>
        </p:txBody>
      </p:sp>
      <p:sp>
        <p:nvSpPr>
          <p:cNvPr id="3" name="TextBox 2"/>
          <p:cNvSpPr txBox="1"/>
          <p:nvPr/>
        </p:nvSpPr>
        <p:spPr>
          <a:xfrm>
            <a:off x="0" y="340659"/>
            <a:ext cx="9144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Exclusive Pattern and Authority for How and When to raise money.</a:t>
            </a:r>
          </a:p>
        </p:txBody>
      </p:sp>
      <p:sp>
        <p:nvSpPr>
          <p:cNvPr id="4" name="Freeform 3"/>
          <p:cNvSpPr/>
          <p:nvPr/>
        </p:nvSpPr>
        <p:spPr>
          <a:xfrm>
            <a:off x="233082" y="950259"/>
            <a:ext cx="1685365" cy="268941"/>
          </a:xfrm>
          <a:custGeom>
            <a:avLst/>
            <a:gdLst>
              <a:gd name="connsiteX0" fmla="*/ 0 w 1685365"/>
              <a:gd name="connsiteY0" fmla="*/ 268941 h 268941"/>
              <a:gd name="connsiteX1" fmla="*/ 53789 w 1685365"/>
              <a:gd name="connsiteY1" fmla="*/ 259976 h 268941"/>
              <a:gd name="connsiteX2" fmla="*/ 107577 w 1685365"/>
              <a:gd name="connsiteY2" fmla="*/ 242047 h 268941"/>
              <a:gd name="connsiteX3" fmla="*/ 161365 w 1685365"/>
              <a:gd name="connsiteY3" fmla="*/ 224117 h 268941"/>
              <a:gd name="connsiteX4" fmla="*/ 215153 w 1685365"/>
              <a:gd name="connsiteY4" fmla="*/ 206188 h 268941"/>
              <a:gd name="connsiteX5" fmla="*/ 251012 w 1685365"/>
              <a:gd name="connsiteY5" fmla="*/ 188259 h 268941"/>
              <a:gd name="connsiteX6" fmla="*/ 286871 w 1685365"/>
              <a:gd name="connsiteY6" fmla="*/ 179294 h 268941"/>
              <a:gd name="connsiteX7" fmla="*/ 340659 w 1685365"/>
              <a:gd name="connsiteY7" fmla="*/ 161365 h 268941"/>
              <a:gd name="connsiteX8" fmla="*/ 367553 w 1685365"/>
              <a:gd name="connsiteY8" fmla="*/ 152400 h 268941"/>
              <a:gd name="connsiteX9" fmla="*/ 385483 w 1685365"/>
              <a:gd name="connsiteY9" fmla="*/ 134470 h 268941"/>
              <a:gd name="connsiteX10" fmla="*/ 475130 w 1685365"/>
              <a:gd name="connsiteY10" fmla="*/ 116541 h 268941"/>
              <a:gd name="connsiteX11" fmla="*/ 528918 w 1685365"/>
              <a:gd name="connsiteY11" fmla="*/ 98612 h 268941"/>
              <a:gd name="connsiteX12" fmla="*/ 645459 w 1685365"/>
              <a:gd name="connsiteY12" fmla="*/ 71717 h 268941"/>
              <a:gd name="connsiteX13" fmla="*/ 708212 w 1685365"/>
              <a:gd name="connsiteY13" fmla="*/ 53788 h 268941"/>
              <a:gd name="connsiteX14" fmla="*/ 1434353 w 1685365"/>
              <a:gd name="connsiteY14" fmla="*/ 35859 h 268941"/>
              <a:gd name="connsiteX15" fmla="*/ 1631577 w 1685365"/>
              <a:gd name="connsiteY15" fmla="*/ 17929 h 268941"/>
              <a:gd name="connsiteX16" fmla="*/ 1685365 w 1685365"/>
              <a:gd name="connsiteY16" fmla="*/ 0 h 26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5365" h="268941">
                <a:moveTo>
                  <a:pt x="0" y="268941"/>
                </a:moveTo>
                <a:cubicBezTo>
                  <a:pt x="17930" y="265953"/>
                  <a:pt x="36155" y="264385"/>
                  <a:pt x="53789" y="259976"/>
                </a:cubicBezTo>
                <a:cubicBezTo>
                  <a:pt x="72124" y="255392"/>
                  <a:pt x="89648" y="248023"/>
                  <a:pt x="107577" y="242047"/>
                </a:cubicBezTo>
                <a:lnTo>
                  <a:pt x="161365" y="224117"/>
                </a:lnTo>
                <a:lnTo>
                  <a:pt x="215153" y="206188"/>
                </a:lnTo>
                <a:cubicBezTo>
                  <a:pt x="227106" y="200212"/>
                  <a:pt x="238499" y="192951"/>
                  <a:pt x="251012" y="188259"/>
                </a:cubicBezTo>
                <a:cubicBezTo>
                  <a:pt x="262548" y="183933"/>
                  <a:pt x="275070" y="182834"/>
                  <a:pt x="286871" y="179294"/>
                </a:cubicBezTo>
                <a:cubicBezTo>
                  <a:pt x="304973" y="173863"/>
                  <a:pt x="322730" y="167341"/>
                  <a:pt x="340659" y="161365"/>
                </a:cubicBezTo>
                <a:lnTo>
                  <a:pt x="367553" y="152400"/>
                </a:lnTo>
                <a:cubicBezTo>
                  <a:pt x="373530" y="146423"/>
                  <a:pt x="377923" y="138250"/>
                  <a:pt x="385483" y="134470"/>
                </a:cubicBezTo>
                <a:cubicBezTo>
                  <a:pt x="400377" y="127023"/>
                  <a:pt x="466133" y="118790"/>
                  <a:pt x="475130" y="116541"/>
                </a:cubicBezTo>
                <a:cubicBezTo>
                  <a:pt x="493465" y="111957"/>
                  <a:pt x="510816" y="104043"/>
                  <a:pt x="528918" y="98612"/>
                </a:cubicBezTo>
                <a:cubicBezTo>
                  <a:pt x="567198" y="87128"/>
                  <a:pt x="607032" y="82696"/>
                  <a:pt x="645459" y="71717"/>
                </a:cubicBezTo>
                <a:cubicBezTo>
                  <a:pt x="697862" y="56745"/>
                  <a:pt x="645166" y="67798"/>
                  <a:pt x="708212" y="53788"/>
                </a:cubicBezTo>
                <a:cubicBezTo>
                  <a:pt x="947312" y="653"/>
                  <a:pt x="1161697" y="39446"/>
                  <a:pt x="1434353" y="35859"/>
                </a:cubicBezTo>
                <a:cubicBezTo>
                  <a:pt x="1467789" y="33630"/>
                  <a:pt x="1581792" y="29418"/>
                  <a:pt x="1631577" y="17929"/>
                </a:cubicBezTo>
                <a:cubicBezTo>
                  <a:pt x="1649992" y="13679"/>
                  <a:pt x="1685365" y="0"/>
                  <a:pt x="1685365" y="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304800" y="5898360"/>
            <a:ext cx="8606118" cy="852064"/>
          </a:xfrm>
          <a:prstGeom prst="rect">
            <a:avLst/>
          </a:prstGeom>
          <a:solidFill>
            <a:schemeClr val="accent1">
              <a:lumMod val="20000"/>
              <a:lumOff val="8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0" y="6078071"/>
            <a:ext cx="9144000" cy="4924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Calibri" panose="020F0502020204030204"/>
                <a:ea typeface="+mn-ea"/>
                <a:cs typeface="+mn-cs"/>
              </a:rPr>
              <a:t>Exclusive pattern excludes every other way of raising money.</a:t>
            </a:r>
          </a:p>
        </p:txBody>
      </p:sp>
    </p:spTree>
    <p:extLst>
      <p:ext uri="{BB962C8B-B14F-4D97-AF65-F5344CB8AC3E}">
        <p14:creationId xmlns:p14="http://schemas.microsoft.com/office/powerpoint/2010/main" val="1522568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2755"/>
            <a:ext cx="9144000"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Matt. 28:18  "</a:t>
            </a:r>
            <a:r>
              <a:rPr kumimoji="0" lang="en-US" sz="3200" b="1" i="0" u="sng" strike="noStrike" kern="1200" cap="none" spc="0" normalizeH="0" baseline="0" noProof="0" dirty="0">
                <a:ln>
                  <a:noFill/>
                </a:ln>
                <a:solidFill>
                  <a:srgbClr val="002060"/>
                </a:solidFill>
                <a:effectLst/>
                <a:uLnTx/>
                <a:uFillTx/>
                <a:latin typeface="Calibri" panose="020F0502020204030204"/>
                <a:ea typeface="+mn-ea"/>
                <a:cs typeface="+mn-cs"/>
              </a:rPr>
              <a:t>All authority </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has been given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2060"/>
                </a:solidFill>
                <a:effectLst/>
                <a:uLnTx/>
                <a:uFillTx/>
                <a:latin typeface="Calibri" panose="020F0502020204030204"/>
                <a:ea typeface="+mn-ea"/>
                <a:cs typeface="+mn-cs"/>
              </a:rPr>
              <a:t>to </a:t>
            </a:r>
            <a:r>
              <a:rPr kumimoji="0" lang="en-US" sz="3600" b="1" i="0" u="sng" strike="noStrike" kern="1200" cap="none" spc="0" normalizeH="0" baseline="0" noProof="0" dirty="0">
                <a:ln>
                  <a:noFill/>
                </a:ln>
                <a:solidFill>
                  <a:srgbClr val="002060"/>
                </a:solidFill>
                <a:effectLst/>
                <a:uLnTx/>
                <a:uFillTx/>
                <a:latin typeface="Arial Black" panose="020B0A04020102020204" pitchFamily="34" charset="0"/>
                <a:ea typeface="+mn-ea"/>
                <a:cs typeface="+mn-cs"/>
              </a:rPr>
              <a:t>Me</a:t>
            </a:r>
            <a:r>
              <a:rPr kumimoji="0" lang="en-US" sz="3200" b="1" i="0" u="sng"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in  </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heaven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and on </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earth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4" name="TextBox 3"/>
          <p:cNvSpPr txBox="1"/>
          <p:nvPr/>
        </p:nvSpPr>
        <p:spPr>
          <a:xfrm>
            <a:off x="1873624" y="2223247"/>
            <a:ext cx="4607858" cy="932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2" descr="Spin the Wheel | ASU Open Door 20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8487" y="1106752"/>
            <a:ext cx="4081878" cy="28913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 y="6130976"/>
            <a:ext cx="9144000"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1Cor.4:6    Do not think of men above what is written.</a:t>
            </a:r>
          </a:p>
        </p:txBody>
      </p:sp>
      <p:sp>
        <p:nvSpPr>
          <p:cNvPr id="9" name="TextBox 8"/>
          <p:cNvSpPr txBox="1"/>
          <p:nvPr/>
        </p:nvSpPr>
        <p:spPr>
          <a:xfrm>
            <a:off x="7064185" y="971743"/>
            <a:ext cx="217842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It is so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because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 say it is so</a:t>
            </a:r>
          </a:p>
        </p:txBody>
      </p:sp>
      <p:sp>
        <p:nvSpPr>
          <p:cNvPr id="10" name="TextBox 9"/>
          <p:cNvSpPr txBox="1"/>
          <p:nvPr/>
        </p:nvSpPr>
        <p:spPr>
          <a:xfrm>
            <a:off x="4222372" y="4652683"/>
            <a:ext cx="2537012"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It is so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because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So-and-so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Says it is so.</a:t>
            </a:r>
          </a:p>
        </p:txBody>
      </p:sp>
      <p:sp>
        <p:nvSpPr>
          <p:cNvPr id="11" name="TextBox 10"/>
          <p:cNvSpPr txBox="1"/>
          <p:nvPr/>
        </p:nvSpPr>
        <p:spPr>
          <a:xfrm>
            <a:off x="143432" y="3716241"/>
            <a:ext cx="199912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My preacher said this is the answer</a:t>
            </a:r>
          </a:p>
        </p:txBody>
      </p:sp>
      <p:sp>
        <p:nvSpPr>
          <p:cNvPr id="12" name="TextBox 11"/>
          <p:cNvSpPr txBox="1"/>
          <p:nvPr/>
        </p:nvSpPr>
        <p:spPr>
          <a:xfrm>
            <a:off x="1416430" y="4448978"/>
            <a:ext cx="3487271"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daddy taught me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My mama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taught me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that</a:t>
            </a:r>
          </a:p>
        </p:txBody>
      </p:sp>
      <p:sp>
        <p:nvSpPr>
          <p:cNvPr id="13" name="TextBox 12"/>
          <p:cNvSpPr txBox="1"/>
          <p:nvPr/>
        </p:nvSpPr>
        <p:spPr>
          <a:xfrm>
            <a:off x="5961530" y="4230284"/>
            <a:ext cx="3119717"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 read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so-and-so’s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book. He is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my favorite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writer.</a:t>
            </a:r>
          </a:p>
        </p:txBody>
      </p:sp>
      <p:sp>
        <p:nvSpPr>
          <p:cNvPr id="14" name="Oval 13"/>
          <p:cNvSpPr/>
          <p:nvPr/>
        </p:nvSpPr>
        <p:spPr>
          <a:xfrm>
            <a:off x="98610" y="3281086"/>
            <a:ext cx="2115672" cy="195729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49313" y="1061392"/>
            <a:ext cx="2124636"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Opinions - assertions</a:t>
            </a:r>
          </a:p>
        </p:txBody>
      </p:sp>
      <p:sp>
        <p:nvSpPr>
          <p:cNvPr id="17" name="Oval 16"/>
          <p:cNvSpPr/>
          <p:nvPr/>
        </p:nvSpPr>
        <p:spPr>
          <a:xfrm>
            <a:off x="1963271" y="4093986"/>
            <a:ext cx="2501150" cy="242335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361562" y="803588"/>
            <a:ext cx="1479176" cy="134825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4482348" y="4591869"/>
            <a:ext cx="1981204" cy="190754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p:cNvSpPr/>
          <p:nvPr/>
        </p:nvSpPr>
        <p:spPr>
          <a:xfrm>
            <a:off x="7283823" y="902386"/>
            <a:ext cx="1707775" cy="17006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p:cNvSpPr/>
          <p:nvPr/>
        </p:nvSpPr>
        <p:spPr>
          <a:xfrm>
            <a:off x="6485964" y="4155502"/>
            <a:ext cx="2147049" cy="21504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p:cNvSpPr/>
          <p:nvPr/>
        </p:nvSpPr>
        <p:spPr>
          <a:xfrm>
            <a:off x="65725" y="2117182"/>
            <a:ext cx="1234157" cy="119110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143432" y="2489215"/>
            <a:ext cx="107576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Silence</a:t>
            </a:r>
          </a:p>
        </p:txBody>
      </p:sp>
      <p:sp>
        <p:nvSpPr>
          <p:cNvPr id="22" name="Oval 21"/>
          <p:cNvSpPr/>
          <p:nvPr/>
        </p:nvSpPr>
        <p:spPr>
          <a:xfrm>
            <a:off x="7437696" y="2629653"/>
            <a:ext cx="1643551" cy="160063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7621506" y="3254190"/>
            <a:ext cx="140595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tradition</a:t>
            </a:r>
          </a:p>
        </p:txBody>
      </p:sp>
    </p:spTree>
    <p:extLst>
      <p:ext uri="{BB962C8B-B14F-4D97-AF65-F5344CB8AC3E}">
        <p14:creationId xmlns:p14="http://schemas.microsoft.com/office/powerpoint/2010/main" val="1094569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5-Point Star 1"/>
          <p:cNvSpPr/>
          <p:nvPr/>
        </p:nvSpPr>
        <p:spPr>
          <a:xfrm rot="21310792">
            <a:off x="113001" y="3389601"/>
            <a:ext cx="914400" cy="914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67142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48" t="18356" b="26045"/>
          <a:stretch/>
        </p:blipFill>
        <p:spPr bwMode="auto">
          <a:xfrm>
            <a:off x="1532965" y="188259"/>
            <a:ext cx="6947646" cy="293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5-Point Star 1"/>
          <p:cNvSpPr/>
          <p:nvPr/>
        </p:nvSpPr>
        <p:spPr>
          <a:xfrm rot="21310792">
            <a:off x="919824" y="1196788"/>
            <a:ext cx="914400" cy="914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349622" y="3230940"/>
            <a:ext cx="8435789" cy="34163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Matt. 7:21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Not every one that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saith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unto me, Lord, Lord, shall enter into the kingdom of heaven; but he that doeth the will of my Father which is in heaven.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22 Many will say to me in that day, Lord, Lord, have we not prophesied in thy name? and in thy name have cast out devils? and in thy name done many wonderful works?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23 And then will I profess unto them, I never knew you: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depart from me, ye that work iniquity.</a:t>
            </a:r>
          </a:p>
        </p:txBody>
      </p:sp>
      <p:sp>
        <p:nvSpPr>
          <p:cNvPr id="4" name="Rectangle 3"/>
          <p:cNvSpPr/>
          <p:nvPr/>
        </p:nvSpPr>
        <p:spPr>
          <a:xfrm>
            <a:off x="259976" y="3227294"/>
            <a:ext cx="8543365" cy="341996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45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725" y="494437"/>
            <a:ext cx="8839200" cy="37240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FF0000"/>
                </a:solidFill>
                <a:effectLst/>
                <a:uLnTx/>
                <a:uFillTx/>
                <a:latin typeface="Calibri"/>
                <a:ea typeface="+mn-ea"/>
                <a:cs typeface="+mn-cs"/>
              </a:rPr>
              <a:t>Eph</a:t>
            </a:r>
            <a:r>
              <a:rPr kumimoji="0" lang="en-US" sz="3200" b="1" i="0" u="sng" strike="noStrike" kern="1200" cap="none" spc="0" normalizeH="0" baseline="0" noProof="0" dirty="0">
                <a:ln>
                  <a:noFill/>
                </a:ln>
                <a:solidFill>
                  <a:srgbClr val="FF0000"/>
                </a:solidFill>
                <a:effectLst/>
                <a:uLnTx/>
                <a:uFillTx/>
                <a:latin typeface="Calibri"/>
                <a:ea typeface="+mn-ea"/>
                <a:cs typeface="+mn-cs"/>
              </a:rPr>
              <a:t> 4:11-12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And he gave some, apostles; and some, prophets; and some, evangelists; and some, pastors and teachers;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 12 For the </a:t>
            </a:r>
            <a:r>
              <a:rPr kumimoji="0" lang="en-US" sz="3200" b="1" i="0" u="sng" strike="noStrike" kern="1200" cap="none" spc="0" normalizeH="0" baseline="0" noProof="0" dirty="0">
                <a:ln>
                  <a:noFill/>
                </a:ln>
                <a:solidFill>
                  <a:srgbClr val="0070C0"/>
                </a:solidFill>
                <a:effectLst/>
                <a:uLnTx/>
                <a:uFillTx/>
                <a:latin typeface="Calibri"/>
                <a:ea typeface="+mn-ea"/>
                <a:cs typeface="+mn-cs"/>
              </a:rPr>
              <a:t>perfecting of the saints</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a:ln>
                  <a:noFill/>
                </a:ln>
                <a:solidFill>
                  <a:srgbClr val="FF0000"/>
                </a:solidFill>
                <a:effectLst/>
                <a:uLnTx/>
                <a:uFillTx/>
                <a:latin typeface="Calibri"/>
                <a:ea typeface="+mn-ea"/>
                <a:cs typeface="+mn-cs"/>
              </a:rPr>
              <a:t>(benevolence)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 for the </a:t>
            </a:r>
            <a:r>
              <a:rPr kumimoji="0" lang="en-US" sz="3200" b="1" i="0" u="sng" strike="noStrike" kern="1200" cap="none" spc="0" normalizeH="0" baseline="0" noProof="0" dirty="0">
                <a:ln>
                  <a:noFill/>
                </a:ln>
                <a:solidFill>
                  <a:srgbClr val="0070C0"/>
                </a:solidFill>
                <a:effectLst/>
                <a:uLnTx/>
                <a:uFillTx/>
                <a:latin typeface="Calibri"/>
                <a:ea typeface="+mn-ea"/>
                <a:cs typeface="+mn-cs"/>
              </a:rPr>
              <a:t>work of the ministry</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a:ln>
                  <a:noFill/>
                </a:ln>
                <a:solidFill>
                  <a:srgbClr val="FF0000"/>
                </a:solidFill>
                <a:effectLst/>
                <a:uLnTx/>
                <a:uFillTx/>
                <a:latin typeface="Calibri"/>
                <a:ea typeface="+mn-ea"/>
                <a:cs typeface="+mn-cs"/>
              </a:rPr>
              <a:t>(preaching)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 for the </a:t>
            </a:r>
            <a:r>
              <a:rPr kumimoji="0" lang="en-US" sz="3200" b="1" i="0" u="sng" strike="noStrike" kern="1200" cap="none" spc="0" normalizeH="0" baseline="0" noProof="0" dirty="0">
                <a:ln>
                  <a:noFill/>
                </a:ln>
                <a:solidFill>
                  <a:srgbClr val="0070C0"/>
                </a:solidFill>
                <a:effectLst/>
                <a:uLnTx/>
                <a:uFillTx/>
                <a:latin typeface="Calibri"/>
                <a:ea typeface="+mn-ea"/>
                <a:cs typeface="+mn-cs"/>
              </a:rPr>
              <a:t>edifying of the body of Christ </a:t>
            </a:r>
            <a:r>
              <a:rPr kumimoji="0" lang="en-US" sz="3600" b="1" i="0" u="none" strike="noStrike" kern="1200" cap="none" spc="0" normalizeH="0" baseline="0" noProof="0" dirty="0">
                <a:ln>
                  <a:noFill/>
                </a:ln>
                <a:solidFill>
                  <a:srgbClr val="FF0000"/>
                </a:solidFill>
                <a:effectLst/>
                <a:uLnTx/>
                <a:uFillTx/>
                <a:latin typeface="Calibri"/>
                <a:ea typeface="+mn-ea"/>
                <a:cs typeface="+mn-cs"/>
              </a:rPr>
              <a:t>(</a:t>
            </a:r>
            <a:r>
              <a:rPr kumimoji="0" lang="en-US" sz="3600" b="1"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edification)</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3" name="TextBox 2"/>
          <p:cNvSpPr txBox="1"/>
          <p:nvPr/>
        </p:nvSpPr>
        <p:spPr>
          <a:xfrm>
            <a:off x="523875" y="4695825"/>
            <a:ext cx="7800975"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The church has </a:t>
            </a:r>
            <a:r>
              <a:rPr kumimoji="0" lang="en-US" sz="4000" b="1" i="0" u="none" strike="noStrike" kern="1200" cap="none" spc="0" normalizeH="0" baseline="0" noProof="0" dirty="0">
                <a:ln>
                  <a:noFill/>
                </a:ln>
                <a:solidFill>
                  <a:prstClr val="black"/>
                </a:solidFill>
                <a:effectLst/>
                <a:uLnTx/>
                <a:uFillTx/>
                <a:latin typeface="Calibri"/>
                <a:ea typeface="+mn-ea"/>
                <a:cs typeface="+mn-cs"/>
              </a:rPr>
              <a:t>NO</a:t>
            </a:r>
            <a:r>
              <a:rPr kumimoji="0" lang="en-US" sz="4000" b="0" i="0" u="none" strike="noStrike" kern="1200" cap="none" spc="0" normalizeH="0" baseline="0" noProof="0" dirty="0">
                <a:ln>
                  <a:noFill/>
                </a:ln>
                <a:solidFill>
                  <a:prstClr val="black"/>
                </a:solidFill>
                <a:effectLst/>
                <a:uLnTx/>
                <a:uFillTx/>
                <a:latin typeface="Calibri"/>
                <a:ea typeface="+mn-ea"/>
                <a:cs typeface="+mn-cs"/>
              </a:rPr>
              <a:t> authority to divert funds from the </a:t>
            </a:r>
            <a:r>
              <a:rPr kumimoji="0" lang="en-US" sz="4000" b="1" i="0" u="sng" strike="noStrike" kern="1200" cap="none" spc="0" normalizeH="0" baseline="0" noProof="0" dirty="0">
                <a:ln>
                  <a:noFill/>
                </a:ln>
                <a:solidFill>
                  <a:srgbClr val="FF0000"/>
                </a:solidFill>
                <a:effectLst/>
                <a:uLnTx/>
                <a:uFillTx/>
                <a:latin typeface="Calibri"/>
                <a:ea typeface="+mn-ea"/>
                <a:cs typeface="+mn-cs"/>
              </a:rPr>
              <a:t>spiritual work </a:t>
            </a:r>
            <a:r>
              <a:rPr kumimoji="0" lang="en-US" sz="4000" b="0" i="0" u="none" strike="noStrike" kern="1200" cap="none" spc="0" normalizeH="0" baseline="0" noProof="0" dirty="0">
                <a:ln>
                  <a:noFill/>
                </a:ln>
                <a:solidFill>
                  <a:prstClr val="black"/>
                </a:solidFill>
                <a:effectLst/>
                <a:uLnTx/>
                <a:uFillTx/>
                <a:latin typeface="Calibri"/>
                <a:ea typeface="+mn-ea"/>
                <a:cs typeface="+mn-cs"/>
              </a:rPr>
              <a:t>to </a:t>
            </a:r>
            <a:r>
              <a:rPr kumimoji="0" lang="en-US" sz="4000" b="1" i="0" u="sng" strike="noStrike" kern="1200" cap="none" spc="0" normalizeH="0" baseline="0" noProof="0" dirty="0">
                <a:ln>
                  <a:noFill/>
                </a:ln>
                <a:solidFill>
                  <a:srgbClr val="FF0000"/>
                </a:solidFill>
                <a:effectLst/>
                <a:uLnTx/>
                <a:uFillTx/>
                <a:latin typeface="Calibri"/>
                <a:ea typeface="+mn-ea"/>
                <a:cs typeface="+mn-cs"/>
              </a:rPr>
              <a:t>secular work.</a:t>
            </a:r>
          </a:p>
        </p:txBody>
      </p:sp>
      <p:sp>
        <p:nvSpPr>
          <p:cNvPr id="4" name="TextBox 3">
            <a:extLst>
              <a:ext uri="{FF2B5EF4-FFF2-40B4-BE49-F238E27FC236}">
                <a16:creationId xmlns:a16="http://schemas.microsoft.com/office/drawing/2014/main" id="{917EA126-19F4-020F-DECB-160A32E3AA44}"/>
              </a:ext>
            </a:extLst>
          </p:cNvPr>
          <p:cNvSpPr txBox="1"/>
          <p:nvPr/>
        </p:nvSpPr>
        <p:spPr>
          <a:xfrm>
            <a:off x="0" y="192947"/>
            <a:ext cx="9143999" cy="584775"/>
          </a:xfrm>
          <a:prstGeom prst="rect">
            <a:avLst/>
          </a:prstGeom>
          <a:noFill/>
        </p:spPr>
        <p:txBody>
          <a:bodyPr wrap="square" rtlCol="0">
            <a:spAutoFit/>
          </a:bodyPr>
          <a:lstStyle/>
          <a:p>
            <a:pPr algn="ctr"/>
            <a:r>
              <a:rPr lang="en-US" sz="3200" dirty="0">
                <a:solidFill>
                  <a:schemeClr val="accent1">
                    <a:lumMod val="75000"/>
                  </a:schemeClr>
                </a:solidFill>
              </a:rPr>
              <a:t>The God Of Patterns   Exodus 25:40  </a:t>
            </a:r>
          </a:p>
        </p:txBody>
      </p:sp>
    </p:spTree>
    <p:extLst>
      <p:ext uri="{BB962C8B-B14F-4D97-AF65-F5344CB8AC3E}">
        <p14:creationId xmlns:p14="http://schemas.microsoft.com/office/powerpoint/2010/main" val="1887072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9168" y="1212804"/>
            <a:ext cx="7902435" cy="15081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70C0"/>
                </a:solidFill>
                <a:effectLst/>
                <a:uLnTx/>
                <a:uFillTx/>
                <a:latin typeface="Calibri" panose="020F0502020204030204"/>
                <a:ea typeface="+mn-ea"/>
                <a:cs typeface="+mn-cs"/>
              </a:rPr>
              <a:t>Col 3:17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3000" b="1" i="0" u="none" strike="noStrike" kern="1200" cap="none" spc="0" normalizeH="0" baseline="0" noProof="0" dirty="0">
                <a:ln>
                  <a:noFill/>
                </a:ln>
                <a:solidFill>
                  <a:srgbClr val="0070C0"/>
                </a:solidFill>
                <a:effectLst/>
                <a:uLnTx/>
                <a:uFillTx/>
                <a:latin typeface="Calibri" panose="020F0502020204030204"/>
                <a:ea typeface="+mn-ea"/>
                <a:cs typeface="+mn-cs"/>
              </a:rPr>
              <a:t>whatever you do in word or deed, do all in the name of the Lord Jesus</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giving thanks to God the Father through Him.</a:t>
            </a:r>
          </a:p>
        </p:txBody>
      </p:sp>
      <p:sp>
        <p:nvSpPr>
          <p:cNvPr id="3" name="Rectangle 2"/>
          <p:cNvSpPr/>
          <p:nvPr/>
        </p:nvSpPr>
        <p:spPr>
          <a:xfrm>
            <a:off x="595617" y="3531788"/>
            <a:ext cx="8011487" cy="289310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70C0"/>
                </a:solidFill>
                <a:effectLst/>
                <a:uLnTx/>
                <a:uFillTx/>
                <a:latin typeface="Calibri" panose="020F0502020204030204"/>
                <a:ea typeface="+mn-ea"/>
                <a:cs typeface="+mn-cs"/>
              </a:rPr>
              <a:t>1Peter 4:11 </a:t>
            </a:r>
            <a:r>
              <a:rPr kumimoji="0" lang="en-US" sz="3000" b="1" i="0" u="none" strike="noStrike" kern="1200" cap="none" spc="0" normalizeH="0" baseline="0" noProof="0" dirty="0">
                <a:ln>
                  <a:noFill/>
                </a:ln>
                <a:solidFill>
                  <a:srgbClr val="0070C0"/>
                </a:solidFill>
                <a:effectLst/>
                <a:uLnTx/>
                <a:uFillTx/>
                <a:latin typeface="Calibri" panose="020F0502020204030204"/>
                <a:ea typeface="+mn-ea"/>
                <a:cs typeface="+mn-cs"/>
              </a:rPr>
              <a:t>If anyone speaks, let him speak as the oracles of God</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If anyone ministers, let him do it as with the ability which God supplies, </a:t>
            </a:r>
            <a:r>
              <a:rPr kumimoji="0" lang="en-US" sz="3000" b="1" i="0" u="none" strike="noStrike" kern="1200" cap="none" spc="0" normalizeH="0" baseline="0" noProof="0" dirty="0">
                <a:ln>
                  <a:noFill/>
                </a:ln>
                <a:solidFill>
                  <a:srgbClr val="0070C0"/>
                </a:solidFill>
                <a:effectLst/>
                <a:uLnTx/>
                <a:uFillTx/>
                <a:latin typeface="Calibri" panose="020F0502020204030204"/>
                <a:ea typeface="+mn-ea"/>
                <a:cs typeface="+mn-cs"/>
              </a:rPr>
              <a:t>that in all things God may be glorified through Jesus Christ, to whom belong the glory and the dominion forever and ever.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Amen.</a:t>
            </a:r>
          </a:p>
        </p:txBody>
      </p:sp>
      <p:sp>
        <p:nvSpPr>
          <p:cNvPr id="4" name="TextBox 3">
            <a:extLst>
              <a:ext uri="{FF2B5EF4-FFF2-40B4-BE49-F238E27FC236}">
                <a16:creationId xmlns:a16="http://schemas.microsoft.com/office/drawing/2014/main" id="{ED272AD0-2737-E859-C145-6EB390CC2503}"/>
              </a:ext>
            </a:extLst>
          </p:cNvPr>
          <p:cNvSpPr txBox="1"/>
          <p:nvPr/>
        </p:nvSpPr>
        <p:spPr>
          <a:xfrm>
            <a:off x="0" y="192947"/>
            <a:ext cx="9143999" cy="584775"/>
          </a:xfrm>
          <a:prstGeom prst="rect">
            <a:avLst/>
          </a:prstGeom>
          <a:noFill/>
        </p:spPr>
        <p:txBody>
          <a:bodyPr wrap="square" rtlCol="0">
            <a:spAutoFit/>
          </a:bodyPr>
          <a:lstStyle/>
          <a:p>
            <a:pPr algn="ctr"/>
            <a:r>
              <a:rPr lang="en-US" sz="3200" dirty="0">
                <a:solidFill>
                  <a:schemeClr val="accent1">
                    <a:lumMod val="75000"/>
                  </a:schemeClr>
                </a:solidFill>
              </a:rPr>
              <a:t>The God Of Patterns   Exodus 25:40  </a:t>
            </a:r>
          </a:p>
        </p:txBody>
      </p:sp>
    </p:spTree>
    <p:extLst>
      <p:ext uri="{BB962C8B-B14F-4D97-AF65-F5344CB8AC3E}">
        <p14:creationId xmlns:p14="http://schemas.microsoft.com/office/powerpoint/2010/main" val="3662535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5259" t="18918" r="29075" b="5673"/>
          <a:stretch/>
        </p:blipFill>
        <p:spPr>
          <a:xfrm>
            <a:off x="300727" y="65219"/>
            <a:ext cx="4110180" cy="6792781"/>
          </a:xfrm>
          <a:prstGeom prst="rect">
            <a:avLst/>
          </a:prstGeom>
        </p:spPr>
      </p:pic>
      <p:pic>
        <p:nvPicPr>
          <p:cNvPr id="3" name="Picture 2"/>
          <p:cNvPicPr>
            <a:picLocks noChangeAspect="1"/>
          </p:cNvPicPr>
          <p:nvPr/>
        </p:nvPicPr>
        <p:blipFill rotWithShape="1">
          <a:blip r:embed="rId3"/>
          <a:srcRect l="45063" t="20659" r="29663" b="7763"/>
          <a:stretch/>
        </p:blipFill>
        <p:spPr>
          <a:xfrm>
            <a:off x="4896172" y="65219"/>
            <a:ext cx="4167689" cy="6639228"/>
          </a:xfrm>
          <a:prstGeom prst="rect">
            <a:avLst/>
          </a:prstGeom>
        </p:spPr>
      </p:pic>
    </p:spTree>
    <p:extLst>
      <p:ext uri="{BB962C8B-B14F-4D97-AF65-F5344CB8AC3E}">
        <p14:creationId xmlns:p14="http://schemas.microsoft.com/office/powerpoint/2010/main" val="2216113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Nature Mandala, Nature Garden">
            <a:extLst>
              <a:ext uri="{FF2B5EF4-FFF2-40B4-BE49-F238E27FC236}">
                <a16:creationId xmlns:a16="http://schemas.microsoft.com/office/drawing/2014/main" id="{C13EE1C1-24C5-EEF8-A9D5-645CD9614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13" y="0"/>
            <a:ext cx="7013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101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584" t="28889" r="29999" b="26666"/>
          <a:stretch/>
        </p:blipFill>
        <p:spPr bwMode="auto">
          <a:xfrm>
            <a:off x="19050" y="609600"/>
            <a:ext cx="8980170" cy="5554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495800" y="1828800"/>
            <a:ext cx="2362200" cy="28194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ight Arrow 4"/>
          <p:cNvSpPr/>
          <p:nvPr/>
        </p:nvSpPr>
        <p:spPr>
          <a:xfrm rot="1520370">
            <a:off x="4374946" y="5164348"/>
            <a:ext cx="700084" cy="304800"/>
          </a:xfrm>
          <a:prstGeom prst="rightArrow">
            <a:avLst>
              <a:gd name="adj1" fmla="val 6875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ight Arrow 5"/>
          <p:cNvSpPr/>
          <p:nvPr/>
        </p:nvSpPr>
        <p:spPr>
          <a:xfrm>
            <a:off x="2362200" y="4724400"/>
            <a:ext cx="11430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Arrow 7"/>
          <p:cNvSpPr/>
          <p:nvPr/>
        </p:nvSpPr>
        <p:spPr>
          <a:xfrm rot="1520370">
            <a:off x="2241347" y="1388852"/>
            <a:ext cx="700084" cy="304800"/>
          </a:xfrm>
          <a:prstGeom prst="rightArrow">
            <a:avLst>
              <a:gd name="adj1" fmla="val 6875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53683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6140" y="233080"/>
            <a:ext cx="7557247" cy="40934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Acts 11:27-30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in these days prophets came from Jerusalem to Antioch. 28 Then one of them, named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Agabus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stood up and showed by the Spirit that there was going to be a great famine throughout all the world, which also happened in the days of Claudius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29 Then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 disciples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each according to his ability, determined to send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relief to the brethren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dwelling in Judea. 30 This they also did, and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sent it to the  </a:t>
            </a:r>
            <a:r>
              <a:rPr kumimoji="0" lang="en-US" sz="32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elders</a:t>
            </a:r>
            <a:r>
              <a:rPr kumimoji="0" lang="en-US" sz="32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Arial Black" panose="020B0A04020102020204" pitchFamily="34" charset="0"/>
                <a:ea typeface="+mn-ea"/>
                <a:cs typeface="+mn-cs"/>
              </a:rPr>
              <a:t>by the hands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of Barnabas and Saul.</a:t>
            </a:r>
          </a:p>
        </p:txBody>
      </p:sp>
      <p:pic>
        <p:nvPicPr>
          <p:cNvPr id="3" name="Picture 2"/>
          <p:cNvPicPr>
            <a:picLocks noChangeAspect="1"/>
          </p:cNvPicPr>
          <p:nvPr/>
        </p:nvPicPr>
        <p:blipFill>
          <a:blip r:embed="rId2"/>
          <a:stretch>
            <a:fillRect/>
          </a:stretch>
        </p:blipFill>
        <p:spPr>
          <a:xfrm>
            <a:off x="3963436" y="4541319"/>
            <a:ext cx="5054022" cy="2316681"/>
          </a:xfrm>
          <a:prstGeom prst="rect">
            <a:avLst/>
          </a:prstGeom>
        </p:spPr>
      </p:pic>
      <p:sp>
        <p:nvSpPr>
          <p:cNvPr id="4" name="Freeform 3"/>
          <p:cNvSpPr/>
          <p:nvPr/>
        </p:nvSpPr>
        <p:spPr>
          <a:xfrm>
            <a:off x="6535272" y="3272118"/>
            <a:ext cx="1550894" cy="555811"/>
          </a:xfrm>
          <a:custGeom>
            <a:avLst/>
            <a:gdLst>
              <a:gd name="connsiteX0" fmla="*/ 1550894 w 1678283"/>
              <a:gd name="connsiteY0" fmla="*/ 17929 h 645654"/>
              <a:gd name="connsiteX1" fmla="*/ 1461247 w 1678283"/>
              <a:gd name="connsiteY1" fmla="*/ 8964 h 645654"/>
              <a:gd name="connsiteX2" fmla="*/ 1434353 w 1678283"/>
              <a:gd name="connsiteY2" fmla="*/ 0 h 645654"/>
              <a:gd name="connsiteX3" fmla="*/ 1147482 w 1678283"/>
              <a:gd name="connsiteY3" fmla="*/ 8964 h 645654"/>
              <a:gd name="connsiteX4" fmla="*/ 1030941 w 1678283"/>
              <a:gd name="connsiteY4" fmla="*/ 26894 h 645654"/>
              <a:gd name="connsiteX5" fmla="*/ 950258 w 1678283"/>
              <a:gd name="connsiteY5" fmla="*/ 35858 h 645654"/>
              <a:gd name="connsiteX6" fmla="*/ 304800 w 1678283"/>
              <a:gd name="connsiteY6" fmla="*/ 44823 h 645654"/>
              <a:gd name="connsiteX7" fmla="*/ 277905 w 1678283"/>
              <a:gd name="connsiteY7" fmla="*/ 53788 h 645654"/>
              <a:gd name="connsiteX8" fmla="*/ 161364 w 1678283"/>
              <a:gd name="connsiteY8" fmla="*/ 80682 h 645654"/>
              <a:gd name="connsiteX9" fmla="*/ 107576 w 1678283"/>
              <a:gd name="connsiteY9" fmla="*/ 98611 h 645654"/>
              <a:gd name="connsiteX10" fmla="*/ 80682 w 1678283"/>
              <a:gd name="connsiteY10" fmla="*/ 107576 h 645654"/>
              <a:gd name="connsiteX11" fmla="*/ 62753 w 1678283"/>
              <a:gd name="connsiteY11" fmla="*/ 134470 h 645654"/>
              <a:gd name="connsiteX12" fmla="*/ 35858 w 1678283"/>
              <a:gd name="connsiteY12" fmla="*/ 143435 h 645654"/>
              <a:gd name="connsiteX13" fmla="*/ 17929 w 1678283"/>
              <a:gd name="connsiteY13" fmla="*/ 197223 h 645654"/>
              <a:gd name="connsiteX14" fmla="*/ 8964 w 1678283"/>
              <a:gd name="connsiteY14" fmla="*/ 224117 h 645654"/>
              <a:gd name="connsiteX15" fmla="*/ 0 w 1678283"/>
              <a:gd name="connsiteY15" fmla="*/ 251011 h 645654"/>
              <a:gd name="connsiteX16" fmla="*/ 26894 w 1678283"/>
              <a:gd name="connsiteY16" fmla="*/ 394447 h 645654"/>
              <a:gd name="connsiteX17" fmla="*/ 44823 w 1678283"/>
              <a:gd name="connsiteY17" fmla="*/ 448235 h 645654"/>
              <a:gd name="connsiteX18" fmla="*/ 107576 w 1678283"/>
              <a:gd name="connsiteY18" fmla="*/ 502023 h 645654"/>
              <a:gd name="connsiteX19" fmla="*/ 134470 w 1678283"/>
              <a:gd name="connsiteY19" fmla="*/ 510988 h 645654"/>
              <a:gd name="connsiteX20" fmla="*/ 206188 w 1678283"/>
              <a:gd name="connsiteY20" fmla="*/ 546847 h 645654"/>
              <a:gd name="connsiteX21" fmla="*/ 233082 w 1678283"/>
              <a:gd name="connsiteY21" fmla="*/ 564776 h 645654"/>
              <a:gd name="connsiteX22" fmla="*/ 286870 w 1678283"/>
              <a:gd name="connsiteY22" fmla="*/ 582705 h 645654"/>
              <a:gd name="connsiteX23" fmla="*/ 313764 w 1678283"/>
              <a:gd name="connsiteY23" fmla="*/ 591670 h 645654"/>
              <a:gd name="connsiteX24" fmla="*/ 367553 w 1678283"/>
              <a:gd name="connsiteY24" fmla="*/ 609600 h 645654"/>
              <a:gd name="connsiteX25" fmla="*/ 403411 w 1678283"/>
              <a:gd name="connsiteY25" fmla="*/ 618564 h 645654"/>
              <a:gd name="connsiteX26" fmla="*/ 645458 w 1678283"/>
              <a:gd name="connsiteY26" fmla="*/ 636494 h 645654"/>
              <a:gd name="connsiteX27" fmla="*/ 717176 w 1678283"/>
              <a:gd name="connsiteY27" fmla="*/ 645458 h 645654"/>
              <a:gd name="connsiteX28" fmla="*/ 1290917 w 1678283"/>
              <a:gd name="connsiteY28" fmla="*/ 627529 h 645654"/>
              <a:gd name="connsiteX29" fmla="*/ 1362635 w 1678283"/>
              <a:gd name="connsiteY29" fmla="*/ 609600 h 645654"/>
              <a:gd name="connsiteX30" fmla="*/ 1407458 w 1678283"/>
              <a:gd name="connsiteY30" fmla="*/ 582705 h 645654"/>
              <a:gd name="connsiteX31" fmla="*/ 1452282 w 1678283"/>
              <a:gd name="connsiteY31" fmla="*/ 555811 h 645654"/>
              <a:gd name="connsiteX32" fmla="*/ 1479176 w 1678283"/>
              <a:gd name="connsiteY32" fmla="*/ 528917 h 645654"/>
              <a:gd name="connsiteX33" fmla="*/ 1532964 w 1678283"/>
              <a:gd name="connsiteY33" fmla="*/ 510988 h 645654"/>
              <a:gd name="connsiteX34" fmla="*/ 1577788 w 1678283"/>
              <a:gd name="connsiteY34" fmla="*/ 475129 h 645654"/>
              <a:gd name="connsiteX35" fmla="*/ 1622611 w 1678283"/>
              <a:gd name="connsiteY35" fmla="*/ 421341 h 645654"/>
              <a:gd name="connsiteX36" fmla="*/ 1640541 w 1678283"/>
              <a:gd name="connsiteY36" fmla="*/ 403411 h 645654"/>
              <a:gd name="connsiteX37" fmla="*/ 1649505 w 1678283"/>
              <a:gd name="connsiteY37" fmla="*/ 376517 h 645654"/>
              <a:gd name="connsiteX38" fmla="*/ 1667435 w 1678283"/>
              <a:gd name="connsiteY38" fmla="*/ 358588 h 645654"/>
              <a:gd name="connsiteX39" fmla="*/ 1676400 w 1678283"/>
              <a:gd name="connsiteY39" fmla="*/ 268941 h 645654"/>
              <a:gd name="connsiteX40" fmla="*/ 1649505 w 1678283"/>
              <a:gd name="connsiteY40" fmla="*/ 125505 h 645654"/>
              <a:gd name="connsiteX41" fmla="*/ 1622611 w 1678283"/>
              <a:gd name="connsiteY41" fmla="*/ 107576 h 645654"/>
              <a:gd name="connsiteX42" fmla="*/ 1577788 w 1678283"/>
              <a:gd name="connsiteY42" fmla="*/ 71717 h 645654"/>
              <a:gd name="connsiteX43" fmla="*/ 1559858 w 1678283"/>
              <a:gd name="connsiteY43" fmla="*/ 53788 h 645654"/>
              <a:gd name="connsiteX44" fmla="*/ 1550894 w 1678283"/>
              <a:gd name="connsiteY44" fmla="*/ 17929 h 64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78283" h="645654">
                <a:moveTo>
                  <a:pt x="1550894" y="17929"/>
                </a:moveTo>
                <a:cubicBezTo>
                  <a:pt x="1534459" y="10458"/>
                  <a:pt x="1490929" y="13530"/>
                  <a:pt x="1461247" y="8964"/>
                </a:cubicBezTo>
                <a:cubicBezTo>
                  <a:pt x="1451907" y="7527"/>
                  <a:pt x="1443803" y="0"/>
                  <a:pt x="1434353" y="0"/>
                </a:cubicBezTo>
                <a:cubicBezTo>
                  <a:pt x="1338683" y="0"/>
                  <a:pt x="1243106" y="5976"/>
                  <a:pt x="1147482" y="8964"/>
                </a:cubicBezTo>
                <a:cubicBezTo>
                  <a:pt x="1102627" y="16440"/>
                  <a:pt x="1077075" y="21127"/>
                  <a:pt x="1030941" y="26894"/>
                </a:cubicBezTo>
                <a:cubicBezTo>
                  <a:pt x="1004090" y="30250"/>
                  <a:pt x="977310" y="35190"/>
                  <a:pt x="950258" y="35858"/>
                </a:cubicBezTo>
                <a:cubicBezTo>
                  <a:pt x="735150" y="41169"/>
                  <a:pt x="519953" y="41835"/>
                  <a:pt x="304800" y="44823"/>
                </a:cubicBezTo>
                <a:cubicBezTo>
                  <a:pt x="295835" y="47811"/>
                  <a:pt x="287073" y="51496"/>
                  <a:pt x="277905" y="53788"/>
                </a:cubicBezTo>
                <a:cubicBezTo>
                  <a:pt x="220999" y="68014"/>
                  <a:pt x="228327" y="58361"/>
                  <a:pt x="161364" y="80682"/>
                </a:cubicBezTo>
                <a:lnTo>
                  <a:pt x="107576" y="98611"/>
                </a:lnTo>
                <a:lnTo>
                  <a:pt x="80682" y="107576"/>
                </a:lnTo>
                <a:cubicBezTo>
                  <a:pt x="74706" y="116541"/>
                  <a:pt x="71166" y="127739"/>
                  <a:pt x="62753" y="134470"/>
                </a:cubicBezTo>
                <a:cubicBezTo>
                  <a:pt x="55374" y="140373"/>
                  <a:pt x="41351" y="135745"/>
                  <a:pt x="35858" y="143435"/>
                </a:cubicBezTo>
                <a:cubicBezTo>
                  <a:pt x="24873" y="158814"/>
                  <a:pt x="23905" y="179294"/>
                  <a:pt x="17929" y="197223"/>
                </a:cubicBezTo>
                <a:lnTo>
                  <a:pt x="8964" y="224117"/>
                </a:lnTo>
                <a:lnTo>
                  <a:pt x="0" y="251011"/>
                </a:lnTo>
                <a:cubicBezTo>
                  <a:pt x="10845" y="359470"/>
                  <a:pt x="-533" y="312164"/>
                  <a:pt x="26894" y="394447"/>
                </a:cubicBezTo>
                <a:lnTo>
                  <a:pt x="44823" y="448235"/>
                </a:lnTo>
                <a:cubicBezTo>
                  <a:pt x="66881" y="470293"/>
                  <a:pt x="80269" y="488369"/>
                  <a:pt x="107576" y="502023"/>
                </a:cubicBezTo>
                <a:cubicBezTo>
                  <a:pt x="116028" y="506249"/>
                  <a:pt x="125505" y="508000"/>
                  <a:pt x="134470" y="510988"/>
                </a:cubicBezTo>
                <a:cubicBezTo>
                  <a:pt x="193406" y="569921"/>
                  <a:pt x="82572" y="464438"/>
                  <a:pt x="206188" y="546847"/>
                </a:cubicBezTo>
                <a:cubicBezTo>
                  <a:pt x="215153" y="552823"/>
                  <a:pt x="223236" y="560400"/>
                  <a:pt x="233082" y="564776"/>
                </a:cubicBezTo>
                <a:cubicBezTo>
                  <a:pt x="250352" y="572452"/>
                  <a:pt x="268941" y="576729"/>
                  <a:pt x="286870" y="582705"/>
                </a:cubicBezTo>
                <a:lnTo>
                  <a:pt x="313764" y="591670"/>
                </a:lnTo>
                <a:lnTo>
                  <a:pt x="367553" y="609600"/>
                </a:lnTo>
                <a:cubicBezTo>
                  <a:pt x="379506" y="612588"/>
                  <a:pt x="391234" y="616691"/>
                  <a:pt x="403411" y="618564"/>
                </a:cubicBezTo>
                <a:cubicBezTo>
                  <a:pt x="479282" y="630236"/>
                  <a:pt x="573246" y="632482"/>
                  <a:pt x="645458" y="636494"/>
                </a:cubicBezTo>
                <a:cubicBezTo>
                  <a:pt x="669364" y="639482"/>
                  <a:pt x="693084" y="645458"/>
                  <a:pt x="717176" y="645458"/>
                </a:cubicBezTo>
                <a:cubicBezTo>
                  <a:pt x="1119856" y="645458"/>
                  <a:pt x="1056523" y="648838"/>
                  <a:pt x="1290917" y="627529"/>
                </a:cubicBezTo>
                <a:cubicBezTo>
                  <a:pt x="1300552" y="625602"/>
                  <a:pt x="1348855" y="617868"/>
                  <a:pt x="1362635" y="609600"/>
                </a:cubicBezTo>
                <a:cubicBezTo>
                  <a:pt x="1424168" y="572680"/>
                  <a:pt x="1331266" y="608103"/>
                  <a:pt x="1407458" y="582705"/>
                </a:cubicBezTo>
                <a:cubicBezTo>
                  <a:pt x="1463302" y="526864"/>
                  <a:pt x="1382452" y="602365"/>
                  <a:pt x="1452282" y="555811"/>
                </a:cubicBezTo>
                <a:cubicBezTo>
                  <a:pt x="1462831" y="548778"/>
                  <a:pt x="1468093" y="535074"/>
                  <a:pt x="1479176" y="528917"/>
                </a:cubicBezTo>
                <a:cubicBezTo>
                  <a:pt x="1495697" y="519739"/>
                  <a:pt x="1532964" y="510988"/>
                  <a:pt x="1532964" y="510988"/>
                </a:cubicBezTo>
                <a:cubicBezTo>
                  <a:pt x="1585128" y="458824"/>
                  <a:pt x="1509934" y="531673"/>
                  <a:pt x="1577788" y="475129"/>
                </a:cubicBezTo>
                <a:cubicBezTo>
                  <a:pt x="1616120" y="443186"/>
                  <a:pt x="1594404" y="456600"/>
                  <a:pt x="1622611" y="421341"/>
                </a:cubicBezTo>
                <a:cubicBezTo>
                  <a:pt x="1627891" y="414741"/>
                  <a:pt x="1634564" y="409388"/>
                  <a:pt x="1640541" y="403411"/>
                </a:cubicBezTo>
                <a:cubicBezTo>
                  <a:pt x="1643529" y="394446"/>
                  <a:pt x="1644643" y="384620"/>
                  <a:pt x="1649505" y="376517"/>
                </a:cubicBezTo>
                <a:cubicBezTo>
                  <a:pt x="1653854" y="369269"/>
                  <a:pt x="1665385" y="366788"/>
                  <a:pt x="1667435" y="358588"/>
                </a:cubicBezTo>
                <a:cubicBezTo>
                  <a:pt x="1674719" y="329453"/>
                  <a:pt x="1673412" y="298823"/>
                  <a:pt x="1676400" y="268941"/>
                </a:cubicBezTo>
                <a:cubicBezTo>
                  <a:pt x="1670411" y="185095"/>
                  <a:pt x="1696371" y="162998"/>
                  <a:pt x="1649505" y="125505"/>
                </a:cubicBezTo>
                <a:cubicBezTo>
                  <a:pt x="1641092" y="118774"/>
                  <a:pt x="1631576" y="113552"/>
                  <a:pt x="1622611" y="107576"/>
                </a:cubicBezTo>
                <a:cubicBezTo>
                  <a:pt x="1586903" y="54014"/>
                  <a:pt x="1625899" y="100583"/>
                  <a:pt x="1577788" y="71717"/>
                </a:cubicBezTo>
                <a:cubicBezTo>
                  <a:pt x="1570540" y="67369"/>
                  <a:pt x="1567106" y="58136"/>
                  <a:pt x="1559858" y="53788"/>
                </a:cubicBezTo>
                <a:cubicBezTo>
                  <a:pt x="1508361" y="22890"/>
                  <a:pt x="1567329" y="25400"/>
                  <a:pt x="1550894" y="17929"/>
                </a:cubicBezTo>
                <a:close/>
              </a:path>
            </a:pathLst>
          </a:custGeom>
          <a:noFill/>
          <a:ln w="571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4"/>
          <p:cNvSpPr/>
          <p:nvPr/>
        </p:nvSpPr>
        <p:spPr>
          <a:xfrm>
            <a:off x="582706" y="3747247"/>
            <a:ext cx="3236259" cy="622590"/>
          </a:xfrm>
          <a:custGeom>
            <a:avLst/>
            <a:gdLst>
              <a:gd name="connsiteX0" fmla="*/ 1658470 w 3236259"/>
              <a:gd name="connsiteY0" fmla="*/ 8965 h 622590"/>
              <a:gd name="connsiteX1" fmla="*/ 1138518 w 3236259"/>
              <a:gd name="connsiteY1" fmla="*/ 17929 h 622590"/>
              <a:gd name="connsiteX2" fmla="*/ 1048870 w 3236259"/>
              <a:gd name="connsiteY2" fmla="*/ 26894 h 622590"/>
              <a:gd name="connsiteX3" fmla="*/ 681318 w 3236259"/>
              <a:gd name="connsiteY3" fmla="*/ 44824 h 622590"/>
              <a:gd name="connsiteX4" fmla="*/ 170329 w 3236259"/>
              <a:gd name="connsiteY4" fmla="*/ 44824 h 622590"/>
              <a:gd name="connsiteX5" fmla="*/ 89647 w 3236259"/>
              <a:gd name="connsiteY5" fmla="*/ 80682 h 622590"/>
              <a:gd name="connsiteX6" fmla="*/ 53788 w 3236259"/>
              <a:gd name="connsiteY6" fmla="*/ 116541 h 622590"/>
              <a:gd name="connsiteX7" fmla="*/ 44823 w 3236259"/>
              <a:gd name="connsiteY7" fmla="*/ 143435 h 622590"/>
              <a:gd name="connsiteX8" fmla="*/ 26894 w 3236259"/>
              <a:gd name="connsiteY8" fmla="*/ 161365 h 622590"/>
              <a:gd name="connsiteX9" fmla="*/ 8965 w 3236259"/>
              <a:gd name="connsiteY9" fmla="*/ 233082 h 622590"/>
              <a:gd name="connsiteX10" fmla="*/ 0 w 3236259"/>
              <a:gd name="connsiteY10" fmla="*/ 268941 h 622590"/>
              <a:gd name="connsiteX11" fmla="*/ 8965 w 3236259"/>
              <a:gd name="connsiteY11" fmla="*/ 421341 h 622590"/>
              <a:gd name="connsiteX12" fmla="*/ 17929 w 3236259"/>
              <a:gd name="connsiteY12" fmla="*/ 448235 h 622590"/>
              <a:gd name="connsiteX13" fmla="*/ 35859 w 3236259"/>
              <a:gd name="connsiteY13" fmla="*/ 466165 h 622590"/>
              <a:gd name="connsiteX14" fmla="*/ 116541 w 3236259"/>
              <a:gd name="connsiteY14" fmla="*/ 502024 h 622590"/>
              <a:gd name="connsiteX15" fmla="*/ 161365 w 3236259"/>
              <a:gd name="connsiteY15" fmla="*/ 510988 h 622590"/>
              <a:gd name="connsiteX16" fmla="*/ 233082 w 3236259"/>
              <a:gd name="connsiteY16" fmla="*/ 528918 h 622590"/>
              <a:gd name="connsiteX17" fmla="*/ 304800 w 3236259"/>
              <a:gd name="connsiteY17" fmla="*/ 537882 h 622590"/>
              <a:gd name="connsiteX18" fmla="*/ 385482 w 3236259"/>
              <a:gd name="connsiteY18" fmla="*/ 555812 h 622590"/>
              <a:gd name="connsiteX19" fmla="*/ 484094 w 3236259"/>
              <a:gd name="connsiteY19" fmla="*/ 564777 h 622590"/>
              <a:gd name="connsiteX20" fmla="*/ 510988 w 3236259"/>
              <a:gd name="connsiteY20" fmla="*/ 573741 h 622590"/>
              <a:gd name="connsiteX21" fmla="*/ 555812 w 3236259"/>
              <a:gd name="connsiteY21" fmla="*/ 582706 h 622590"/>
              <a:gd name="connsiteX22" fmla="*/ 726141 w 3236259"/>
              <a:gd name="connsiteY22" fmla="*/ 600635 h 622590"/>
              <a:gd name="connsiteX23" fmla="*/ 1380565 w 3236259"/>
              <a:gd name="connsiteY23" fmla="*/ 600635 h 622590"/>
              <a:gd name="connsiteX24" fmla="*/ 1649506 w 3236259"/>
              <a:gd name="connsiteY24" fmla="*/ 582706 h 622590"/>
              <a:gd name="connsiteX25" fmla="*/ 1757082 w 3236259"/>
              <a:gd name="connsiteY25" fmla="*/ 564777 h 622590"/>
              <a:gd name="connsiteX26" fmla="*/ 1855694 w 3236259"/>
              <a:gd name="connsiteY26" fmla="*/ 555812 h 622590"/>
              <a:gd name="connsiteX27" fmla="*/ 1936376 w 3236259"/>
              <a:gd name="connsiteY27" fmla="*/ 546847 h 622590"/>
              <a:gd name="connsiteX28" fmla="*/ 1990165 w 3236259"/>
              <a:gd name="connsiteY28" fmla="*/ 537882 h 622590"/>
              <a:gd name="connsiteX29" fmla="*/ 2115670 w 3236259"/>
              <a:gd name="connsiteY29" fmla="*/ 528918 h 622590"/>
              <a:gd name="connsiteX30" fmla="*/ 2178423 w 3236259"/>
              <a:gd name="connsiteY30" fmla="*/ 519953 h 622590"/>
              <a:gd name="connsiteX31" fmla="*/ 2277035 w 3236259"/>
              <a:gd name="connsiteY31" fmla="*/ 502024 h 622590"/>
              <a:gd name="connsiteX32" fmla="*/ 2456329 w 3236259"/>
              <a:gd name="connsiteY32" fmla="*/ 484094 h 622590"/>
              <a:gd name="connsiteX33" fmla="*/ 2519082 w 3236259"/>
              <a:gd name="connsiteY33" fmla="*/ 475129 h 622590"/>
              <a:gd name="connsiteX34" fmla="*/ 2590800 w 3236259"/>
              <a:gd name="connsiteY34" fmla="*/ 466165 h 622590"/>
              <a:gd name="connsiteX35" fmla="*/ 2770094 w 3236259"/>
              <a:gd name="connsiteY35" fmla="*/ 475129 h 622590"/>
              <a:gd name="connsiteX36" fmla="*/ 2913529 w 3236259"/>
              <a:gd name="connsiteY36" fmla="*/ 493059 h 622590"/>
              <a:gd name="connsiteX37" fmla="*/ 3137647 w 3236259"/>
              <a:gd name="connsiteY37" fmla="*/ 484094 h 622590"/>
              <a:gd name="connsiteX38" fmla="*/ 3164541 w 3236259"/>
              <a:gd name="connsiteY38" fmla="*/ 475129 h 622590"/>
              <a:gd name="connsiteX39" fmla="*/ 3173506 w 3236259"/>
              <a:gd name="connsiteY39" fmla="*/ 448235 h 622590"/>
              <a:gd name="connsiteX40" fmla="*/ 3209365 w 3236259"/>
              <a:gd name="connsiteY40" fmla="*/ 403412 h 622590"/>
              <a:gd name="connsiteX41" fmla="*/ 3227294 w 3236259"/>
              <a:gd name="connsiteY41" fmla="*/ 349624 h 622590"/>
              <a:gd name="connsiteX42" fmla="*/ 3236259 w 3236259"/>
              <a:gd name="connsiteY42" fmla="*/ 322729 h 622590"/>
              <a:gd name="connsiteX43" fmla="*/ 3209365 w 3236259"/>
              <a:gd name="connsiteY43" fmla="*/ 197224 h 622590"/>
              <a:gd name="connsiteX44" fmla="*/ 3191435 w 3236259"/>
              <a:gd name="connsiteY44" fmla="*/ 179294 h 622590"/>
              <a:gd name="connsiteX45" fmla="*/ 3182470 w 3236259"/>
              <a:gd name="connsiteY45" fmla="*/ 152400 h 622590"/>
              <a:gd name="connsiteX46" fmla="*/ 3128682 w 3236259"/>
              <a:gd name="connsiteY46" fmla="*/ 80682 h 622590"/>
              <a:gd name="connsiteX47" fmla="*/ 3074894 w 3236259"/>
              <a:gd name="connsiteY47" fmla="*/ 44824 h 622590"/>
              <a:gd name="connsiteX48" fmla="*/ 3048000 w 3236259"/>
              <a:gd name="connsiteY48" fmla="*/ 35859 h 622590"/>
              <a:gd name="connsiteX49" fmla="*/ 3021106 w 3236259"/>
              <a:gd name="connsiteY49" fmla="*/ 17929 h 622590"/>
              <a:gd name="connsiteX50" fmla="*/ 2850776 w 3236259"/>
              <a:gd name="connsiteY50" fmla="*/ 0 h 622590"/>
              <a:gd name="connsiteX51" fmla="*/ 2519082 w 3236259"/>
              <a:gd name="connsiteY51" fmla="*/ 8965 h 622590"/>
              <a:gd name="connsiteX52" fmla="*/ 2321859 w 3236259"/>
              <a:gd name="connsiteY52" fmla="*/ 26894 h 622590"/>
              <a:gd name="connsiteX53" fmla="*/ 2097741 w 3236259"/>
              <a:gd name="connsiteY53" fmla="*/ 44824 h 622590"/>
              <a:gd name="connsiteX54" fmla="*/ 1685365 w 3236259"/>
              <a:gd name="connsiteY54" fmla="*/ 35859 h 622590"/>
              <a:gd name="connsiteX55" fmla="*/ 1667435 w 3236259"/>
              <a:gd name="connsiteY55" fmla="*/ 17929 h 622590"/>
              <a:gd name="connsiteX56" fmla="*/ 1658470 w 3236259"/>
              <a:gd name="connsiteY56" fmla="*/ 8965 h 62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236259" h="622590">
                <a:moveTo>
                  <a:pt x="1658470" y="8965"/>
                </a:moveTo>
                <a:cubicBezTo>
                  <a:pt x="1570317" y="8965"/>
                  <a:pt x="1311786" y="12833"/>
                  <a:pt x="1138518" y="17929"/>
                </a:cubicBezTo>
                <a:cubicBezTo>
                  <a:pt x="1108499" y="18812"/>
                  <a:pt x="1078855" y="25228"/>
                  <a:pt x="1048870" y="26894"/>
                </a:cubicBezTo>
                <a:cubicBezTo>
                  <a:pt x="343269" y="66095"/>
                  <a:pt x="1140441" y="14215"/>
                  <a:pt x="681318" y="44824"/>
                </a:cubicBezTo>
                <a:cubicBezTo>
                  <a:pt x="491456" y="38495"/>
                  <a:pt x="358198" y="27745"/>
                  <a:pt x="170329" y="44824"/>
                </a:cubicBezTo>
                <a:cubicBezTo>
                  <a:pt x="145156" y="47112"/>
                  <a:pt x="110126" y="63129"/>
                  <a:pt x="89647" y="80682"/>
                </a:cubicBezTo>
                <a:cubicBezTo>
                  <a:pt x="76812" y="91683"/>
                  <a:pt x="53788" y="116541"/>
                  <a:pt x="53788" y="116541"/>
                </a:cubicBezTo>
                <a:cubicBezTo>
                  <a:pt x="50800" y="125506"/>
                  <a:pt x="49685" y="135332"/>
                  <a:pt x="44823" y="143435"/>
                </a:cubicBezTo>
                <a:cubicBezTo>
                  <a:pt x="40475" y="150683"/>
                  <a:pt x="30033" y="153517"/>
                  <a:pt x="26894" y="161365"/>
                </a:cubicBezTo>
                <a:cubicBezTo>
                  <a:pt x="17743" y="184244"/>
                  <a:pt x="14941" y="209176"/>
                  <a:pt x="8965" y="233082"/>
                </a:cubicBezTo>
                <a:lnTo>
                  <a:pt x="0" y="268941"/>
                </a:lnTo>
                <a:cubicBezTo>
                  <a:pt x="2988" y="319741"/>
                  <a:pt x="3902" y="370706"/>
                  <a:pt x="8965" y="421341"/>
                </a:cubicBezTo>
                <a:cubicBezTo>
                  <a:pt x="9905" y="430744"/>
                  <a:pt x="13067" y="440132"/>
                  <a:pt x="17929" y="448235"/>
                </a:cubicBezTo>
                <a:cubicBezTo>
                  <a:pt x="22278" y="455483"/>
                  <a:pt x="29259" y="460885"/>
                  <a:pt x="35859" y="466165"/>
                </a:cubicBezTo>
                <a:cubicBezTo>
                  <a:pt x="60896" y="486195"/>
                  <a:pt x="83373" y="495391"/>
                  <a:pt x="116541" y="502024"/>
                </a:cubicBezTo>
                <a:cubicBezTo>
                  <a:pt x="131482" y="505012"/>
                  <a:pt x="146518" y="507562"/>
                  <a:pt x="161365" y="510988"/>
                </a:cubicBezTo>
                <a:cubicBezTo>
                  <a:pt x="185375" y="516529"/>
                  <a:pt x="208631" y="525862"/>
                  <a:pt x="233082" y="528918"/>
                </a:cubicBezTo>
                <a:lnTo>
                  <a:pt x="304800" y="537882"/>
                </a:lnTo>
                <a:cubicBezTo>
                  <a:pt x="327831" y="543640"/>
                  <a:pt x="362722" y="552967"/>
                  <a:pt x="385482" y="555812"/>
                </a:cubicBezTo>
                <a:cubicBezTo>
                  <a:pt x="418233" y="559906"/>
                  <a:pt x="451223" y="561789"/>
                  <a:pt x="484094" y="564777"/>
                </a:cubicBezTo>
                <a:cubicBezTo>
                  <a:pt x="493059" y="567765"/>
                  <a:pt x="501821" y="571449"/>
                  <a:pt x="510988" y="573741"/>
                </a:cubicBezTo>
                <a:cubicBezTo>
                  <a:pt x="525770" y="577436"/>
                  <a:pt x="540782" y="580201"/>
                  <a:pt x="555812" y="582706"/>
                </a:cubicBezTo>
                <a:cubicBezTo>
                  <a:pt x="626083" y="594418"/>
                  <a:pt x="645366" y="593904"/>
                  <a:pt x="726141" y="600635"/>
                </a:cubicBezTo>
                <a:cubicBezTo>
                  <a:pt x="974819" y="642083"/>
                  <a:pt x="790613" y="614681"/>
                  <a:pt x="1380565" y="600635"/>
                </a:cubicBezTo>
                <a:cubicBezTo>
                  <a:pt x="1445775" y="599082"/>
                  <a:pt x="1578763" y="588148"/>
                  <a:pt x="1649506" y="582706"/>
                </a:cubicBezTo>
                <a:cubicBezTo>
                  <a:pt x="1695011" y="573605"/>
                  <a:pt x="1707033" y="570338"/>
                  <a:pt x="1757082" y="564777"/>
                </a:cubicBezTo>
                <a:cubicBezTo>
                  <a:pt x="1789886" y="561132"/>
                  <a:pt x="1822852" y="559096"/>
                  <a:pt x="1855694" y="555812"/>
                </a:cubicBezTo>
                <a:cubicBezTo>
                  <a:pt x="1882619" y="553119"/>
                  <a:pt x="1909554" y="550423"/>
                  <a:pt x="1936376" y="546847"/>
                </a:cubicBezTo>
                <a:cubicBezTo>
                  <a:pt x="1954394" y="544445"/>
                  <a:pt x="1972078" y="539691"/>
                  <a:pt x="1990165" y="537882"/>
                </a:cubicBezTo>
                <a:cubicBezTo>
                  <a:pt x="2031898" y="533709"/>
                  <a:pt x="2073835" y="531906"/>
                  <a:pt x="2115670" y="528918"/>
                </a:cubicBezTo>
                <a:cubicBezTo>
                  <a:pt x="2136588" y="525930"/>
                  <a:pt x="2157580" y="523427"/>
                  <a:pt x="2178423" y="519953"/>
                </a:cubicBezTo>
                <a:cubicBezTo>
                  <a:pt x="2246043" y="508683"/>
                  <a:pt x="2202286" y="511990"/>
                  <a:pt x="2277035" y="502024"/>
                </a:cubicBezTo>
                <a:cubicBezTo>
                  <a:pt x="2370644" y="489543"/>
                  <a:pt x="2355015" y="495351"/>
                  <a:pt x="2456329" y="484094"/>
                </a:cubicBezTo>
                <a:cubicBezTo>
                  <a:pt x="2477330" y="481760"/>
                  <a:pt x="2498137" y="477922"/>
                  <a:pt x="2519082" y="475129"/>
                </a:cubicBezTo>
                <a:lnTo>
                  <a:pt x="2590800" y="466165"/>
                </a:lnTo>
                <a:lnTo>
                  <a:pt x="2770094" y="475129"/>
                </a:lnTo>
                <a:cubicBezTo>
                  <a:pt x="2813777" y="478142"/>
                  <a:pt x="2869279" y="486737"/>
                  <a:pt x="2913529" y="493059"/>
                </a:cubicBezTo>
                <a:cubicBezTo>
                  <a:pt x="2988235" y="490071"/>
                  <a:pt x="3063071" y="489421"/>
                  <a:pt x="3137647" y="484094"/>
                </a:cubicBezTo>
                <a:cubicBezTo>
                  <a:pt x="3147073" y="483421"/>
                  <a:pt x="3157859" y="481811"/>
                  <a:pt x="3164541" y="475129"/>
                </a:cubicBezTo>
                <a:cubicBezTo>
                  <a:pt x="3171223" y="468447"/>
                  <a:pt x="3169280" y="456687"/>
                  <a:pt x="3173506" y="448235"/>
                </a:cubicBezTo>
                <a:cubicBezTo>
                  <a:pt x="3184816" y="425615"/>
                  <a:pt x="3192687" y="420089"/>
                  <a:pt x="3209365" y="403412"/>
                </a:cubicBezTo>
                <a:lnTo>
                  <a:pt x="3227294" y="349624"/>
                </a:lnTo>
                <a:lnTo>
                  <a:pt x="3236259" y="322729"/>
                </a:lnTo>
                <a:cubicBezTo>
                  <a:pt x="3234255" y="306699"/>
                  <a:pt x="3227613" y="215472"/>
                  <a:pt x="3209365" y="197224"/>
                </a:cubicBezTo>
                <a:lnTo>
                  <a:pt x="3191435" y="179294"/>
                </a:lnTo>
                <a:cubicBezTo>
                  <a:pt x="3188447" y="170329"/>
                  <a:pt x="3187059" y="160660"/>
                  <a:pt x="3182470" y="152400"/>
                </a:cubicBezTo>
                <a:cubicBezTo>
                  <a:pt x="3173640" y="136506"/>
                  <a:pt x="3149408" y="96226"/>
                  <a:pt x="3128682" y="80682"/>
                </a:cubicBezTo>
                <a:cubicBezTo>
                  <a:pt x="3111443" y="67753"/>
                  <a:pt x="3095336" y="51638"/>
                  <a:pt x="3074894" y="44824"/>
                </a:cubicBezTo>
                <a:cubicBezTo>
                  <a:pt x="3065929" y="41836"/>
                  <a:pt x="3056452" y="40085"/>
                  <a:pt x="3048000" y="35859"/>
                </a:cubicBezTo>
                <a:cubicBezTo>
                  <a:pt x="3038363" y="31040"/>
                  <a:pt x="3031194" y="21712"/>
                  <a:pt x="3021106" y="17929"/>
                </a:cubicBezTo>
                <a:cubicBezTo>
                  <a:pt x="2984708" y="4280"/>
                  <a:pt x="2855079" y="307"/>
                  <a:pt x="2850776" y="0"/>
                </a:cubicBezTo>
                <a:lnTo>
                  <a:pt x="2519082" y="8965"/>
                </a:lnTo>
                <a:cubicBezTo>
                  <a:pt x="2313195" y="17039"/>
                  <a:pt x="2467562" y="14224"/>
                  <a:pt x="2321859" y="26894"/>
                </a:cubicBezTo>
                <a:cubicBezTo>
                  <a:pt x="1901630" y="63437"/>
                  <a:pt x="2403088" y="14288"/>
                  <a:pt x="2097741" y="44824"/>
                </a:cubicBezTo>
                <a:cubicBezTo>
                  <a:pt x="1960282" y="41836"/>
                  <a:pt x="1822588" y="44436"/>
                  <a:pt x="1685365" y="35859"/>
                </a:cubicBezTo>
                <a:cubicBezTo>
                  <a:pt x="1676929" y="35332"/>
                  <a:pt x="1664762" y="25948"/>
                  <a:pt x="1667435" y="17929"/>
                </a:cubicBezTo>
                <a:cubicBezTo>
                  <a:pt x="1670738" y="8020"/>
                  <a:pt x="1746623" y="8965"/>
                  <a:pt x="1658470" y="8965"/>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Arrow 5"/>
          <p:cNvSpPr/>
          <p:nvPr/>
        </p:nvSpPr>
        <p:spPr>
          <a:xfrm>
            <a:off x="2662521" y="5710517"/>
            <a:ext cx="1425385" cy="27844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783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952151"/>
            <a:ext cx="8382000" cy="571387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 New Testament Pattern for Sending Money</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Does the New Testament furnish us with a pattern as to how money is to be sent to a work? Yes !</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When the famine arose in Judea, the disciples in Antioch determined to send relief to their destitute brethren.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 money was sent directly to the churches in need.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200" b="1" i="0" u="sng"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Acts 11:27-30</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Some years later a similar collection was made by the churches in Macedonia, Achaia and Galatia for the poor saints in Jerusalem, </a:t>
            </a:r>
            <a:r>
              <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and again the money was sent directly to the church in need by the hand </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of the messengers the churches had chosen. </a:t>
            </a:r>
            <a:r>
              <a:rPr kumimoji="0" lang="en-US" sz="2200" b="1" i="0" u="sng"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1Cor.16:1-3. 2 Cor.8-9.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It should he observed and remembered that </a:t>
            </a:r>
            <a:r>
              <a:rPr kumimoji="0" lang="en-US" sz="240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so far as the New Testament record is concerned, no church ever sent to another church unless the receiving church was in need</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1918447" y="6149788"/>
            <a:ext cx="576430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libri"/>
                <a:ea typeface="+mn-ea"/>
                <a:cs typeface="+mn-cs"/>
              </a:rPr>
              <a:t>(Bigger to smaller)</a:t>
            </a:r>
          </a:p>
        </p:txBody>
      </p:sp>
      <p:sp>
        <p:nvSpPr>
          <p:cNvPr id="4" name="TextBox 3">
            <a:extLst>
              <a:ext uri="{FF2B5EF4-FFF2-40B4-BE49-F238E27FC236}">
                <a16:creationId xmlns:a16="http://schemas.microsoft.com/office/drawing/2014/main" id="{19389CD0-9DB7-E45B-87CE-A1B7449F8EA3}"/>
              </a:ext>
            </a:extLst>
          </p:cNvPr>
          <p:cNvSpPr txBox="1"/>
          <p:nvPr/>
        </p:nvSpPr>
        <p:spPr>
          <a:xfrm>
            <a:off x="0" y="192947"/>
            <a:ext cx="9143999"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4472C4">
                    <a:lumMod val="75000"/>
                  </a:srgbClr>
                </a:solidFill>
                <a:effectLst/>
                <a:uLnTx/>
                <a:uFillTx/>
              </a:rPr>
              <a:t>The God Of Patterns   Exodus 25:40  </a:t>
            </a:r>
          </a:p>
        </p:txBody>
      </p:sp>
    </p:spTree>
    <p:extLst>
      <p:ext uri="{BB962C8B-B14F-4D97-AF65-F5344CB8AC3E}">
        <p14:creationId xmlns:p14="http://schemas.microsoft.com/office/powerpoint/2010/main" val="2856689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50361"/>
            <a:ext cx="9144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The issue is not whether an individual or institution is worthy of receiving money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TextBox 2"/>
          <p:cNvSpPr txBox="1"/>
          <p:nvPr/>
        </p:nvSpPr>
        <p:spPr>
          <a:xfrm>
            <a:off x="71718" y="2489801"/>
            <a:ext cx="907228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The issue is - can we take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the $ from the Lord’s treasury?</a:t>
            </a:r>
          </a:p>
        </p:txBody>
      </p:sp>
      <p:sp>
        <p:nvSpPr>
          <p:cNvPr id="4" name="TextBox 3"/>
          <p:cNvSpPr txBox="1"/>
          <p:nvPr/>
        </p:nvSpPr>
        <p:spPr>
          <a:xfrm>
            <a:off x="89647" y="3889695"/>
            <a:ext cx="905435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The issue is - are we following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the Lord’s pattern?</a:t>
            </a:r>
          </a:p>
        </p:txBody>
      </p:sp>
      <p:sp>
        <p:nvSpPr>
          <p:cNvPr id="5" name="TextBox 4"/>
          <p:cNvSpPr txBox="1"/>
          <p:nvPr/>
        </p:nvSpPr>
        <p:spPr>
          <a:xfrm>
            <a:off x="89647" y="5477435"/>
            <a:ext cx="905435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Is it a responsibility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of the </a:t>
            </a: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church</a:t>
            </a: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or </a:t>
            </a: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individual</a:t>
            </a: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t>
            </a:r>
          </a:p>
        </p:txBody>
      </p:sp>
      <p:sp>
        <p:nvSpPr>
          <p:cNvPr id="6" name="TextBox 5">
            <a:extLst>
              <a:ext uri="{FF2B5EF4-FFF2-40B4-BE49-F238E27FC236}">
                <a16:creationId xmlns:a16="http://schemas.microsoft.com/office/drawing/2014/main" id="{053AF43F-AA87-3DD4-FB35-589EC5B1C723}"/>
              </a:ext>
            </a:extLst>
          </p:cNvPr>
          <p:cNvSpPr txBox="1"/>
          <p:nvPr/>
        </p:nvSpPr>
        <p:spPr>
          <a:xfrm>
            <a:off x="0" y="192947"/>
            <a:ext cx="9143999" cy="584775"/>
          </a:xfrm>
          <a:prstGeom prst="rect">
            <a:avLst/>
          </a:prstGeom>
          <a:noFill/>
        </p:spPr>
        <p:txBody>
          <a:bodyPr wrap="square" rtlCol="0">
            <a:spAutoFit/>
          </a:bodyPr>
          <a:lstStyle/>
          <a:p>
            <a:pPr algn="ctr"/>
            <a:r>
              <a:rPr lang="en-US" sz="3200" dirty="0">
                <a:solidFill>
                  <a:schemeClr val="accent1">
                    <a:lumMod val="75000"/>
                  </a:schemeClr>
                </a:solidFill>
              </a:rPr>
              <a:t>The God Of Patterns   Exodus 25:40  </a:t>
            </a:r>
          </a:p>
        </p:txBody>
      </p:sp>
    </p:spTree>
    <p:extLst>
      <p:ext uri="{BB962C8B-B14F-4D97-AF65-F5344CB8AC3E}">
        <p14:creationId xmlns:p14="http://schemas.microsoft.com/office/powerpoint/2010/main" val="36380780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28918" y="609598"/>
          <a:ext cx="8211669" cy="6173565"/>
        </p:xfrm>
        <a:graphic>
          <a:graphicData uri="http://schemas.openxmlformats.org/drawingml/2006/table">
            <a:tbl>
              <a:tblPr firstRow="1" bandRow="1">
                <a:tableStyleId>{5C22544A-7EE6-4342-B048-85BDC9FD1C3A}</a:tableStyleId>
              </a:tblPr>
              <a:tblGrid>
                <a:gridCol w="2737223">
                  <a:extLst>
                    <a:ext uri="{9D8B030D-6E8A-4147-A177-3AD203B41FA5}">
                      <a16:colId xmlns:a16="http://schemas.microsoft.com/office/drawing/2014/main" val="875815781"/>
                    </a:ext>
                  </a:extLst>
                </a:gridCol>
                <a:gridCol w="2737223">
                  <a:extLst>
                    <a:ext uri="{9D8B030D-6E8A-4147-A177-3AD203B41FA5}">
                      <a16:colId xmlns:a16="http://schemas.microsoft.com/office/drawing/2014/main" val="3046381543"/>
                    </a:ext>
                  </a:extLst>
                </a:gridCol>
                <a:gridCol w="2737223">
                  <a:extLst>
                    <a:ext uri="{9D8B030D-6E8A-4147-A177-3AD203B41FA5}">
                      <a16:colId xmlns:a16="http://schemas.microsoft.com/office/drawing/2014/main" val="2153930951"/>
                    </a:ext>
                  </a:extLst>
                </a:gridCol>
              </a:tblGrid>
              <a:tr h="448237">
                <a:tc>
                  <a:txBody>
                    <a:bodyPr/>
                    <a:lstStyle/>
                    <a:p>
                      <a:r>
                        <a:rPr lang="en-US" dirty="0"/>
                        <a:t>2021-2022</a:t>
                      </a:r>
                    </a:p>
                  </a:txBody>
                  <a:tcPr/>
                </a:tc>
                <a:tc>
                  <a:txBody>
                    <a:bodyPr/>
                    <a:lstStyle/>
                    <a:p>
                      <a:r>
                        <a:rPr lang="en-US" dirty="0"/>
                        <a:t>Anything you</a:t>
                      </a:r>
                    </a:p>
                  </a:txBody>
                  <a:tcPr/>
                </a:tc>
                <a:tc>
                  <a:txBody>
                    <a:bodyPr/>
                    <a:lstStyle/>
                    <a:p>
                      <a:r>
                        <a:rPr lang="en-US" dirty="0"/>
                        <a:t>WANT</a:t>
                      </a:r>
                    </a:p>
                  </a:txBody>
                  <a:tcPr/>
                </a:tc>
                <a:extLst>
                  <a:ext uri="{0D108BD9-81ED-4DB2-BD59-A6C34878D82A}">
                    <a16:rowId xmlns:a16="http://schemas.microsoft.com/office/drawing/2014/main" val="2116521340"/>
                  </a:ext>
                </a:extLst>
              </a:tr>
              <a:tr h="0">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28936817"/>
                  </a:ext>
                </a:extLst>
              </a:tr>
              <a:tr h="516932">
                <a:tc>
                  <a:txBody>
                    <a:bodyPr/>
                    <a:lstStyle/>
                    <a:p>
                      <a:r>
                        <a:rPr lang="en-US" sz="2400" dirty="0"/>
                        <a:t>1952</a:t>
                      </a:r>
                    </a:p>
                  </a:txBody>
                  <a:tcPr/>
                </a:tc>
                <a:tc>
                  <a:txBody>
                    <a:bodyPr/>
                    <a:lstStyle/>
                    <a:p>
                      <a:r>
                        <a:rPr lang="en-US" sz="2000" b="1" dirty="0">
                          <a:solidFill>
                            <a:srgbClr val="FF0000"/>
                          </a:solidFill>
                        </a:rPr>
                        <a:t>Herald of Truth</a:t>
                      </a:r>
                    </a:p>
                  </a:txBody>
                  <a:tcPr/>
                </a:tc>
                <a:tc>
                  <a:txBody>
                    <a:bodyPr/>
                    <a:lstStyle/>
                    <a:p>
                      <a:endParaRPr lang="en-US"/>
                    </a:p>
                  </a:txBody>
                  <a:tcPr/>
                </a:tc>
                <a:extLst>
                  <a:ext uri="{0D108BD9-81ED-4DB2-BD59-A6C34878D82A}">
                    <a16:rowId xmlns:a16="http://schemas.microsoft.com/office/drawing/2014/main" val="1652629614"/>
                  </a:ext>
                </a:extLst>
              </a:tr>
              <a:tr h="820769">
                <a:tc>
                  <a:txBody>
                    <a:bodyPr/>
                    <a:lstStyle/>
                    <a:p>
                      <a:r>
                        <a:rPr lang="en-US" sz="2400" dirty="0"/>
                        <a:t>1950s-1960s</a:t>
                      </a:r>
                    </a:p>
                  </a:txBody>
                  <a:tcPr/>
                </a:tc>
                <a:tc>
                  <a:txBody>
                    <a:bodyPr/>
                    <a:lstStyle/>
                    <a:p>
                      <a:r>
                        <a:rPr lang="en-US" sz="2000" b="1" dirty="0">
                          <a:solidFill>
                            <a:srgbClr val="FF0000"/>
                          </a:solidFill>
                        </a:rPr>
                        <a:t>Another major split in America</a:t>
                      </a:r>
                    </a:p>
                  </a:txBody>
                  <a:tcPr/>
                </a:tc>
                <a:tc>
                  <a:txBody>
                    <a:bodyPr/>
                    <a:lstStyle/>
                    <a:p>
                      <a:r>
                        <a:rPr lang="en-US" sz="2400" dirty="0"/>
                        <a:t>Institutional</a:t>
                      </a:r>
                    </a:p>
                    <a:p>
                      <a:r>
                        <a:rPr lang="en-US" sz="2400" dirty="0"/>
                        <a:t>Non-institutional</a:t>
                      </a:r>
                    </a:p>
                  </a:txBody>
                  <a:tcPr/>
                </a:tc>
                <a:extLst>
                  <a:ext uri="{0D108BD9-81ED-4DB2-BD59-A6C34878D82A}">
                    <a16:rowId xmlns:a16="http://schemas.microsoft.com/office/drawing/2014/main" val="1314651292"/>
                  </a:ext>
                </a:extLst>
              </a:tr>
              <a:tr h="820769">
                <a:tc>
                  <a:txBody>
                    <a:bodyPr/>
                    <a:lstStyle/>
                    <a:p>
                      <a:endParaRPr lang="en-US" sz="2400" dirty="0"/>
                    </a:p>
                  </a:txBody>
                  <a:tcPr/>
                </a:tc>
                <a:tc>
                  <a:txBody>
                    <a:bodyPr/>
                    <a:lstStyle/>
                    <a:p>
                      <a:endParaRPr lang="en-US" sz="2000" dirty="0"/>
                    </a:p>
                  </a:txBody>
                  <a:tcPr/>
                </a:tc>
                <a:tc>
                  <a:txBody>
                    <a:bodyPr/>
                    <a:lstStyle/>
                    <a:p>
                      <a:r>
                        <a:rPr lang="en-US" sz="2400" dirty="0"/>
                        <a:t>Liberal</a:t>
                      </a:r>
                    </a:p>
                    <a:p>
                      <a:r>
                        <a:rPr lang="en-US" sz="2400" dirty="0"/>
                        <a:t>conservative</a:t>
                      </a:r>
                    </a:p>
                  </a:txBody>
                  <a:tcPr/>
                </a:tc>
                <a:extLst>
                  <a:ext uri="{0D108BD9-81ED-4DB2-BD59-A6C34878D82A}">
                    <a16:rowId xmlns:a16="http://schemas.microsoft.com/office/drawing/2014/main" val="873022866"/>
                  </a:ext>
                </a:extLst>
              </a:tr>
              <a:tr h="516932">
                <a:tc>
                  <a:txBody>
                    <a:bodyPr/>
                    <a:lstStyle/>
                    <a:p>
                      <a:endParaRPr lang="en-US" sz="2400" dirty="0"/>
                    </a:p>
                  </a:txBody>
                  <a:tcPr/>
                </a:tc>
                <a:tc>
                  <a:txBody>
                    <a:bodyPr/>
                    <a:lstStyle/>
                    <a:p>
                      <a:endParaRPr lang="en-US" sz="2000" dirty="0"/>
                    </a:p>
                  </a:txBody>
                  <a:tcPr/>
                </a:tc>
                <a:tc>
                  <a:txBody>
                    <a:bodyPr/>
                    <a:lstStyle/>
                    <a:p>
                      <a:endParaRPr lang="en-US" sz="2400" dirty="0"/>
                    </a:p>
                  </a:txBody>
                  <a:tcPr/>
                </a:tc>
                <a:extLst>
                  <a:ext uri="{0D108BD9-81ED-4DB2-BD59-A6C34878D82A}">
                    <a16:rowId xmlns:a16="http://schemas.microsoft.com/office/drawing/2014/main" val="1723120736"/>
                  </a:ext>
                </a:extLst>
              </a:tr>
              <a:tr h="516932">
                <a:tc>
                  <a:txBody>
                    <a:bodyPr/>
                    <a:lstStyle/>
                    <a:p>
                      <a:endParaRPr lang="en-US" sz="2400" dirty="0"/>
                    </a:p>
                  </a:txBody>
                  <a:tcPr/>
                </a:tc>
                <a:tc>
                  <a:txBody>
                    <a:bodyPr/>
                    <a:lstStyle/>
                    <a:p>
                      <a:endParaRPr lang="en-US" sz="2000" dirty="0"/>
                    </a:p>
                  </a:txBody>
                  <a:tcPr/>
                </a:tc>
                <a:tc>
                  <a:txBody>
                    <a:bodyPr/>
                    <a:lstStyle/>
                    <a:p>
                      <a:endParaRPr lang="en-US" sz="2400" dirty="0"/>
                    </a:p>
                  </a:txBody>
                  <a:tcPr/>
                </a:tc>
                <a:extLst>
                  <a:ext uri="{0D108BD9-81ED-4DB2-BD59-A6C34878D82A}">
                    <a16:rowId xmlns:a16="http://schemas.microsoft.com/office/drawing/2014/main" val="1687155947"/>
                  </a:ext>
                </a:extLst>
              </a:tr>
              <a:tr h="820769">
                <a:tc>
                  <a:txBody>
                    <a:bodyPr/>
                    <a:lstStyle/>
                    <a:p>
                      <a:r>
                        <a:rPr lang="en-US" sz="2400" dirty="0"/>
                        <a:t>Early 1900s-</a:t>
                      </a:r>
                    </a:p>
                    <a:p>
                      <a:r>
                        <a:rPr lang="en-US" sz="2400" dirty="0"/>
                        <a:t>Late</a:t>
                      </a:r>
                      <a:r>
                        <a:rPr lang="en-US" sz="2400" baseline="0" dirty="0"/>
                        <a:t>  1800s</a:t>
                      </a:r>
                      <a:endParaRPr lang="en-US" sz="2400" dirty="0"/>
                    </a:p>
                  </a:txBody>
                  <a:tcPr/>
                </a:tc>
                <a:tc>
                  <a:txBody>
                    <a:bodyPr/>
                    <a:lstStyle/>
                    <a:p>
                      <a:r>
                        <a:rPr lang="en-US" sz="2000" dirty="0"/>
                        <a:t>Social Gospel </a:t>
                      </a:r>
                    </a:p>
                  </a:txBody>
                  <a:tcPr/>
                </a:tc>
                <a:tc>
                  <a:txBody>
                    <a:bodyPr/>
                    <a:lstStyle/>
                    <a:p>
                      <a:r>
                        <a:rPr lang="en-US" sz="2400" dirty="0"/>
                        <a:t>Benevolence</a:t>
                      </a:r>
                    </a:p>
                  </a:txBody>
                  <a:tcPr/>
                </a:tc>
                <a:extLst>
                  <a:ext uri="{0D108BD9-81ED-4DB2-BD59-A6C34878D82A}">
                    <a16:rowId xmlns:a16="http://schemas.microsoft.com/office/drawing/2014/main" val="1357525665"/>
                  </a:ext>
                </a:extLst>
              </a:tr>
              <a:tr h="820769">
                <a:tc>
                  <a:txBody>
                    <a:bodyPr/>
                    <a:lstStyle/>
                    <a:p>
                      <a:endParaRPr lang="en-US" sz="2400" dirty="0"/>
                    </a:p>
                  </a:txBody>
                  <a:tcPr/>
                </a:tc>
                <a:tc>
                  <a:txBody>
                    <a:bodyPr/>
                    <a:lstStyle/>
                    <a:p>
                      <a:endParaRPr lang="en-US" sz="2000" dirty="0"/>
                    </a:p>
                  </a:txBody>
                  <a:tcPr/>
                </a:tc>
                <a:tc>
                  <a:txBody>
                    <a:bodyPr/>
                    <a:lstStyle/>
                    <a:p>
                      <a:r>
                        <a:rPr lang="en-US" sz="2400" dirty="0"/>
                        <a:t>Orphans homes</a:t>
                      </a:r>
                    </a:p>
                    <a:p>
                      <a:r>
                        <a:rPr lang="en-US" sz="2400" dirty="0"/>
                        <a:t>Widows homes </a:t>
                      </a:r>
                    </a:p>
                  </a:txBody>
                  <a:tcPr/>
                </a:tc>
                <a:extLst>
                  <a:ext uri="{0D108BD9-81ED-4DB2-BD59-A6C34878D82A}">
                    <a16:rowId xmlns:a16="http://schemas.microsoft.com/office/drawing/2014/main" val="1158021840"/>
                  </a:ext>
                </a:extLst>
              </a:tr>
              <a:tr h="516932">
                <a:tc>
                  <a:txBody>
                    <a:bodyPr/>
                    <a:lstStyle/>
                    <a:p>
                      <a:r>
                        <a:rPr lang="en-US" sz="2400" dirty="0"/>
                        <a:t>1849</a:t>
                      </a:r>
                    </a:p>
                  </a:txBody>
                  <a:tcPr/>
                </a:tc>
                <a:tc>
                  <a:txBody>
                    <a:bodyPr/>
                    <a:lstStyle/>
                    <a:p>
                      <a:r>
                        <a:rPr lang="en-US" sz="2000" dirty="0"/>
                        <a:t>A.C.M.S.</a:t>
                      </a:r>
                    </a:p>
                  </a:txBody>
                  <a:tcPr/>
                </a:tc>
                <a:tc>
                  <a:txBody>
                    <a:bodyPr/>
                    <a:lstStyle/>
                    <a:p>
                      <a:r>
                        <a:rPr lang="en-US" sz="2400" dirty="0"/>
                        <a:t>Evangelism</a:t>
                      </a:r>
                    </a:p>
                  </a:txBody>
                  <a:tcPr/>
                </a:tc>
                <a:extLst>
                  <a:ext uri="{0D108BD9-81ED-4DB2-BD59-A6C34878D82A}">
                    <a16:rowId xmlns:a16="http://schemas.microsoft.com/office/drawing/2014/main" val="542165466"/>
                  </a:ext>
                </a:extLst>
              </a:tr>
            </a:tbl>
          </a:graphicData>
        </a:graphic>
      </p:graphicFrame>
      <p:sp>
        <p:nvSpPr>
          <p:cNvPr id="3" name="TextBox 2"/>
          <p:cNvSpPr txBox="1"/>
          <p:nvPr/>
        </p:nvSpPr>
        <p:spPr>
          <a:xfrm>
            <a:off x="0" y="-64992"/>
            <a:ext cx="9144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Departures in the church in America</a:t>
            </a:r>
          </a:p>
        </p:txBody>
      </p:sp>
      <p:sp>
        <p:nvSpPr>
          <p:cNvPr id="4" name="Freeform 3"/>
          <p:cNvSpPr/>
          <p:nvPr/>
        </p:nvSpPr>
        <p:spPr>
          <a:xfrm>
            <a:off x="3065929" y="6131858"/>
            <a:ext cx="1416424" cy="573741"/>
          </a:xfrm>
          <a:custGeom>
            <a:avLst/>
            <a:gdLst>
              <a:gd name="connsiteX0" fmla="*/ 1461247 w 1846730"/>
              <a:gd name="connsiteY0" fmla="*/ 62753 h 762000"/>
              <a:gd name="connsiteX1" fmla="*/ 1380565 w 1846730"/>
              <a:gd name="connsiteY1" fmla="*/ 35859 h 762000"/>
              <a:gd name="connsiteX2" fmla="*/ 1317812 w 1846730"/>
              <a:gd name="connsiteY2" fmla="*/ 26894 h 762000"/>
              <a:gd name="connsiteX3" fmla="*/ 1281953 w 1846730"/>
              <a:gd name="connsiteY3" fmla="*/ 17930 h 762000"/>
              <a:gd name="connsiteX4" fmla="*/ 1075765 w 1846730"/>
              <a:gd name="connsiteY4" fmla="*/ 0 h 762000"/>
              <a:gd name="connsiteX5" fmla="*/ 555812 w 1846730"/>
              <a:gd name="connsiteY5" fmla="*/ 8965 h 762000"/>
              <a:gd name="connsiteX6" fmla="*/ 448236 w 1846730"/>
              <a:gd name="connsiteY6" fmla="*/ 26894 h 762000"/>
              <a:gd name="connsiteX7" fmla="*/ 367553 w 1846730"/>
              <a:gd name="connsiteY7" fmla="*/ 35859 h 762000"/>
              <a:gd name="connsiteX8" fmla="*/ 224118 w 1846730"/>
              <a:gd name="connsiteY8" fmla="*/ 71718 h 762000"/>
              <a:gd name="connsiteX9" fmla="*/ 170330 w 1846730"/>
              <a:gd name="connsiteY9" fmla="*/ 98612 h 762000"/>
              <a:gd name="connsiteX10" fmla="*/ 116541 w 1846730"/>
              <a:gd name="connsiteY10" fmla="*/ 116541 h 762000"/>
              <a:gd name="connsiteX11" fmla="*/ 98612 w 1846730"/>
              <a:gd name="connsiteY11" fmla="*/ 134471 h 762000"/>
              <a:gd name="connsiteX12" fmla="*/ 53789 w 1846730"/>
              <a:gd name="connsiteY12" fmla="*/ 170330 h 762000"/>
              <a:gd name="connsiteX13" fmla="*/ 26894 w 1846730"/>
              <a:gd name="connsiteY13" fmla="*/ 224118 h 762000"/>
              <a:gd name="connsiteX14" fmla="*/ 0 w 1846730"/>
              <a:gd name="connsiteY14" fmla="*/ 277906 h 762000"/>
              <a:gd name="connsiteX15" fmla="*/ 8965 w 1846730"/>
              <a:gd name="connsiteY15" fmla="*/ 403412 h 762000"/>
              <a:gd name="connsiteX16" fmla="*/ 17930 w 1846730"/>
              <a:gd name="connsiteY16" fmla="*/ 430306 h 762000"/>
              <a:gd name="connsiteX17" fmla="*/ 53789 w 1846730"/>
              <a:gd name="connsiteY17" fmla="*/ 466165 h 762000"/>
              <a:gd name="connsiteX18" fmla="*/ 71718 w 1846730"/>
              <a:gd name="connsiteY18" fmla="*/ 493059 h 762000"/>
              <a:gd name="connsiteX19" fmla="*/ 89647 w 1846730"/>
              <a:gd name="connsiteY19" fmla="*/ 510989 h 762000"/>
              <a:gd name="connsiteX20" fmla="*/ 116541 w 1846730"/>
              <a:gd name="connsiteY20" fmla="*/ 519953 h 762000"/>
              <a:gd name="connsiteX21" fmla="*/ 161365 w 1846730"/>
              <a:gd name="connsiteY21" fmla="*/ 555812 h 762000"/>
              <a:gd name="connsiteX22" fmla="*/ 188259 w 1846730"/>
              <a:gd name="connsiteY22" fmla="*/ 573741 h 762000"/>
              <a:gd name="connsiteX23" fmla="*/ 206189 w 1846730"/>
              <a:gd name="connsiteY23" fmla="*/ 591671 h 762000"/>
              <a:gd name="connsiteX24" fmla="*/ 233083 w 1846730"/>
              <a:gd name="connsiteY24" fmla="*/ 600636 h 762000"/>
              <a:gd name="connsiteX25" fmla="*/ 268941 w 1846730"/>
              <a:gd name="connsiteY25" fmla="*/ 618565 h 762000"/>
              <a:gd name="connsiteX26" fmla="*/ 295836 w 1846730"/>
              <a:gd name="connsiteY26" fmla="*/ 627530 h 762000"/>
              <a:gd name="connsiteX27" fmla="*/ 322730 w 1846730"/>
              <a:gd name="connsiteY27" fmla="*/ 645459 h 762000"/>
              <a:gd name="connsiteX28" fmla="*/ 376518 w 1846730"/>
              <a:gd name="connsiteY28" fmla="*/ 663389 h 762000"/>
              <a:gd name="connsiteX29" fmla="*/ 403412 w 1846730"/>
              <a:gd name="connsiteY29" fmla="*/ 672353 h 762000"/>
              <a:gd name="connsiteX30" fmla="*/ 421341 w 1846730"/>
              <a:gd name="connsiteY30" fmla="*/ 690283 h 762000"/>
              <a:gd name="connsiteX31" fmla="*/ 493059 w 1846730"/>
              <a:gd name="connsiteY31" fmla="*/ 708212 h 762000"/>
              <a:gd name="connsiteX32" fmla="*/ 600636 w 1846730"/>
              <a:gd name="connsiteY32" fmla="*/ 726141 h 762000"/>
              <a:gd name="connsiteX33" fmla="*/ 636494 w 1846730"/>
              <a:gd name="connsiteY33" fmla="*/ 735106 h 762000"/>
              <a:gd name="connsiteX34" fmla="*/ 753036 w 1846730"/>
              <a:gd name="connsiteY34" fmla="*/ 744071 h 762000"/>
              <a:gd name="connsiteX35" fmla="*/ 1093694 w 1846730"/>
              <a:gd name="connsiteY35" fmla="*/ 762000 h 762000"/>
              <a:gd name="connsiteX36" fmla="*/ 1281953 w 1846730"/>
              <a:gd name="connsiteY36" fmla="*/ 753036 h 762000"/>
              <a:gd name="connsiteX37" fmla="*/ 1425389 w 1846730"/>
              <a:gd name="connsiteY37" fmla="*/ 726141 h 762000"/>
              <a:gd name="connsiteX38" fmla="*/ 1479177 w 1846730"/>
              <a:gd name="connsiteY38" fmla="*/ 708212 h 762000"/>
              <a:gd name="connsiteX39" fmla="*/ 1506071 w 1846730"/>
              <a:gd name="connsiteY39" fmla="*/ 699247 h 762000"/>
              <a:gd name="connsiteX40" fmla="*/ 1541930 w 1846730"/>
              <a:gd name="connsiteY40" fmla="*/ 681318 h 762000"/>
              <a:gd name="connsiteX41" fmla="*/ 1595718 w 1846730"/>
              <a:gd name="connsiteY41" fmla="*/ 663389 h 762000"/>
              <a:gd name="connsiteX42" fmla="*/ 1622612 w 1846730"/>
              <a:gd name="connsiteY42" fmla="*/ 645459 h 762000"/>
              <a:gd name="connsiteX43" fmla="*/ 1676400 w 1846730"/>
              <a:gd name="connsiteY43" fmla="*/ 627530 h 762000"/>
              <a:gd name="connsiteX44" fmla="*/ 1694330 w 1846730"/>
              <a:gd name="connsiteY44" fmla="*/ 609600 h 762000"/>
              <a:gd name="connsiteX45" fmla="*/ 1721224 w 1846730"/>
              <a:gd name="connsiteY45" fmla="*/ 591671 h 762000"/>
              <a:gd name="connsiteX46" fmla="*/ 1739153 w 1846730"/>
              <a:gd name="connsiteY46" fmla="*/ 564777 h 762000"/>
              <a:gd name="connsiteX47" fmla="*/ 1757083 w 1846730"/>
              <a:gd name="connsiteY47" fmla="*/ 546847 h 762000"/>
              <a:gd name="connsiteX48" fmla="*/ 1792941 w 1846730"/>
              <a:gd name="connsiteY48" fmla="*/ 493059 h 762000"/>
              <a:gd name="connsiteX49" fmla="*/ 1819836 w 1846730"/>
              <a:gd name="connsiteY49" fmla="*/ 448236 h 762000"/>
              <a:gd name="connsiteX50" fmla="*/ 1846730 w 1846730"/>
              <a:gd name="connsiteY50" fmla="*/ 331694 h 762000"/>
              <a:gd name="connsiteX51" fmla="*/ 1837765 w 1846730"/>
              <a:gd name="connsiteY51" fmla="*/ 206189 h 762000"/>
              <a:gd name="connsiteX52" fmla="*/ 1828800 w 1846730"/>
              <a:gd name="connsiteY52" fmla="*/ 179294 h 762000"/>
              <a:gd name="connsiteX53" fmla="*/ 1801906 w 1846730"/>
              <a:gd name="connsiteY53" fmla="*/ 152400 h 762000"/>
              <a:gd name="connsiteX54" fmla="*/ 1775012 w 1846730"/>
              <a:gd name="connsiteY54" fmla="*/ 143436 h 762000"/>
              <a:gd name="connsiteX55" fmla="*/ 1703294 w 1846730"/>
              <a:gd name="connsiteY55" fmla="*/ 107577 h 762000"/>
              <a:gd name="connsiteX56" fmla="*/ 1676400 w 1846730"/>
              <a:gd name="connsiteY56" fmla="*/ 98612 h 762000"/>
              <a:gd name="connsiteX57" fmla="*/ 1649506 w 1846730"/>
              <a:gd name="connsiteY57" fmla="*/ 89647 h 762000"/>
              <a:gd name="connsiteX58" fmla="*/ 1604683 w 1846730"/>
              <a:gd name="connsiteY58" fmla="*/ 80683 h 762000"/>
              <a:gd name="connsiteX59" fmla="*/ 1461247 w 1846730"/>
              <a:gd name="connsiteY59" fmla="*/ 6275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846730" h="762000">
                <a:moveTo>
                  <a:pt x="1461247" y="62753"/>
                </a:moveTo>
                <a:cubicBezTo>
                  <a:pt x="1423894" y="55282"/>
                  <a:pt x="1415950" y="42293"/>
                  <a:pt x="1380565" y="35859"/>
                </a:cubicBezTo>
                <a:cubicBezTo>
                  <a:pt x="1359776" y="32079"/>
                  <a:pt x="1338601" y="30674"/>
                  <a:pt x="1317812" y="26894"/>
                </a:cubicBezTo>
                <a:cubicBezTo>
                  <a:pt x="1305690" y="24690"/>
                  <a:pt x="1294198" y="19291"/>
                  <a:pt x="1281953" y="17930"/>
                </a:cubicBezTo>
                <a:cubicBezTo>
                  <a:pt x="1213386" y="10312"/>
                  <a:pt x="1075765" y="0"/>
                  <a:pt x="1075765" y="0"/>
                </a:cubicBezTo>
                <a:cubicBezTo>
                  <a:pt x="902447" y="2988"/>
                  <a:pt x="728996" y="1543"/>
                  <a:pt x="555812" y="8965"/>
                </a:cubicBezTo>
                <a:cubicBezTo>
                  <a:pt x="519492" y="10522"/>
                  <a:pt x="484224" y="21753"/>
                  <a:pt x="448236" y="26894"/>
                </a:cubicBezTo>
                <a:cubicBezTo>
                  <a:pt x="421448" y="30721"/>
                  <a:pt x="394282" y="31639"/>
                  <a:pt x="367553" y="35859"/>
                </a:cubicBezTo>
                <a:cubicBezTo>
                  <a:pt x="285344" y="48840"/>
                  <a:pt x="290711" y="49520"/>
                  <a:pt x="224118" y="71718"/>
                </a:cubicBezTo>
                <a:cubicBezTo>
                  <a:pt x="126031" y="104414"/>
                  <a:pt x="274604" y="52269"/>
                  <a:pt x="170330" y="98612"/>
                </a:cubicBezTo>
                <a:cubicBezTo>
                  <a:pt x="153059" y="106288"/>
                  <a:pt x="116541" y="116541"/>
                  <a:pt x="116541" y="116541"/>
                </a:cubicBezTo>
                <a:cubicBezTo>
                  <a:pt x="110565" y="122518"/>
                  <a:pt x="105212" y="129191"/>
                  <a:pt x="98612" y="134471"/>
                </a:cubicBezTo>
                <a:cubicBezTo>
                  <a:pt x="72720" y="155185"/>
                  <a:pt x="73033" y="146274"/>
                  <a:pt x="53789" y="170330"/>
                </a:cubicBezTo>
                <a:cubicBezTo>
                  <a:pt x="19532" y="213151"/>
                  <a:pt x="48988" y="179930"/>
                  <a:pt x="26894" y="224118"/>
                </a:cubicBezTo>
                <a:cubicBezTo>
                  <a:pt x="-7863" y="293631"/>
                  <a:pt x="22534" y="210307"/>
                  <a:pt x="0" y="277906"/>
                </a:cubicBezTo>
                <a:cubicBezTo>
                  <a:pt x="2988" y="319741"/>
                  <a:pt x="4064" y="361757"/>
                  <a:pt x="8965" y="403412"/>
                </a:cubicBezTo>
                <a:cubicBezTo>
                  <a:pt x="10069" y="412797"/>
                  <a:pt x="12437" y="422617"/>
                  <a:pt x="17930" y="430306"/>
                </a:cubicBezTo>
                <a:cubicBezTo>
                  <a:pt x="27755" y="444061"/>
                  <a:pt x="44412" y="452100"/>
                  <a:pt x="53789" y="466165"/>
                </a:cubicBezTo>
                <a:cubicBezTo>
                  <a:pt x="59765" y="475130"/>
                  <a:pt x="64988" y="484646"/>
                  <a:pt x="71718" y="493059"/>
                </a:cubicBezTo>
                <a:cubicBezTo>
                  <a:pt x="76998" y="499659"/>
                  <a:pt x="82399" y="506640"/>
                  <a:pt x="89647" y="510989"/>
                </a:cubicBezTo>
                <a:cubicBezTo>
                  <a:pt x="97750" y="515851"/>
                  <a:pt x="107576" y="516965"/>
                  <a:pt x="116541" y="519953"/>
                </a:cubicBezTo>
                <a:cubicBezTo>
                  <a:pt x="146766" y="565288"/>
                  <a:pt x="118064" y="534161"/>
                  <a:pt x="161365" y="555812"/>
                </a:cubicBezTo>
                <a:cubicBezTo>
                  <a:pt x="171002" y="560630"/>
                  <a:pt x="179846" y="567010"/>
                  <a:pt x="188259" y="573741"/>
                </a:cubicBezTo>
                <a:cubicBezTo>
                  <a:pt x="194859" y="579021"/>
                  <a:pt x="198941" y="587322"/>
                  <a:pt x="206189" y="591671"/>
                </a:cubicBezTo>
                <a:cubicBezTo>
                  <a:pt x="214292" y="596533"/>
                  <a:pt x="224397" y="596914"/>
                  <a:pt x="233083" y="600636"/>
                </a:cubicBezTo>
                <a:cubicBezTo>
                  <a:pt x="245366" y="605900"/>
                  <a:pt x="256658" y="613301"/>
                  <a:pt x="268941" y="618565"/>
                </a:cubicBezTo>
                <a:cubicBezTo>
                  <a:pt x="277627" y="622287"/>
                  <a:pt x="287384" y="623304"/>
                  <a:pt x="295836" y="627530"/>
                </a:cubicBezTo>
                <a:cubicBezTo>
                  <a:pt x="305473" y="632348"/>
                  <a:pt x="312884" y="641083"/>
                  <a:pt x="322730" y="645459"/>
                </a:cubicBezTo>
                <a:cubicBezTo>
                  <a:pt x="340000" y="653135"/>
                  <a:pt x="358589" y="657413"/>
                  <a:pt x="376518" y="663389"/>
                </a:cubicBezTo>
                <a:lnTo>
                  <a:pt x="403412" y="672353"/>
                </a:lnTo>
                <a:cubicBezTo>
                  <a:pt x="409388" y="678330"/>
                  <a:pt x="413493" y="687144"/>
                  <a:pt x="421341" y="690283"/>
                </a:cubicBezTo>
                <a:cubicBezTo>
                  <a:pt x="444220" y="699435"/>
                  <a:pt x="468896" y="703379"/>
                  <a:pt x="493059" y="708212"/>
                </a:cubicBezTo>
                <a:cubicBezTo>
                  <a:pt x="678860" y="745373"/>
                  <a:pt x="356034" y="681669"/>
                  <a:pt x="600636" y="726141"/>
                </a:cubicBezTo>
                <a:cubicBezTo>
                  <a:pt x="612758" y="728345"/>
                  <a:pt x="624258" y="733666"/>
                  <a:pt x="636494" y="735106"/>
                </a:cubicBezTo>
                <a:cubicBezTo>
                  <a:pt x="675189" y="739659"/>
                  <a:pt x="714166" y="741390"/>
                  <a:pt x="753036" y="744071"/>
                </a:cubicBezTo>
                <a:cubicBezTo>
                  <a:pt x="904659" y="754528"/>
                  <a:pt x="927595" y="754451"/>
                  <a:pt x="1093694" y="762000"/>
                </a:cubicBezTo>
                <a:cubicBezTo>
                  <a:pt x="1156447" y="759012"/>
                  <a:pt x="1219278" y="757358"/>
                  <a:pt x="1281953" y="753036"/>
                </a:cubicBezTo>
                <a:cubicBezTo>
                  <a:pt x="1328435" y="749830"/>
                  <a:pt x="1381119" y="740897"/>
                  <a:pt x="1425389" y="726141"/>
                </a:cubicBezTo>
                <a:lnTo>
                  <a:pt x="1479177" y="708212"/>
                </a:lnTo>
                <a:cubicBezTo>
                  <a:pt x="1488142" y="705224"/>
                  <a:pt x="1497619" y="703473"/>
                  <a:pt x="1506071" y="699247"/>
                </a:cubicBezTo>
                <a:cubicBezTo>
                  <a:pt x="1518024" y="693271"/>
                  <a:pt x="1529522" y="686281"/>
                  <a:pt x="1541930" y="681318"/>
                </a:cubicBezTo>
                <a:cubicBezTo>
                  <a:pt x="1559477" y="674299"/>
                  <a:pt x="1595718" y="663389"/>
                  <a:pt x="1595718" y="663389"/>
                </a:cubicBezTo>
                <a:cubicBezTo>
                  <a:pt x="1604683" y="657412"/>
                  <a:pt x="1612766" y="649835"/>
                  <a:pt x="1622612" y="645459"/>
                </a:cubicBezTo>
                <a:cubicBezTo>
                  <a:pt x="1639882" y="637783"/>
                  <a:pt x="1676400" y="627530"/>
                  <a:pt x="1676400" y="627530"/>
                </a:cubicBezTo>
                <a:cubicBezTo>
                  <a:pt x="1682377" y="621553"/>
                  <a:pt x="1687730" y="614880"/>
                  <a:pt x="1694330" y="609600"/>
                </a:cubicBezTo>
                <a:cubicBezTo>
                  <a:pt x="1702743" y="602869"/>
                  <a:pt x="1713606" y="599289"/>
                  <a:pt x="1721224" y="591671"/>
                </a:cubicBezTo>
                <a:cubicBezTo>
                  <a:pt x="1728842" y="584053"/>
                  <a:pt x="1732422" y="573190"/>
                  <a:pt x="1739153" y="564777"/>
                </a:cubicBezTo>
                <a:cubicBezTo>
                  <a:pt x="1744433" y="558177"/>
                  <a:pt x="1752012" y="553609"/>
                  <a:pt x="1757083" y="546847"/>
                </a:cubicBezTo>
                <a:cubicBezTo>
                  <a:pt x="1770012" y="529608"/>
                  <a:pt x="1786127" y="513501"/>
                  <a:pt x="1792941" y="493059"/>
                </a:cubicBezTo>
                <a:cubicBezTo>
                  <a:pt x="1804579" y="458147"/>
                  <a:pt x="1795224" y="472847"/>
                  <a:pt x="1819836" y="448236"/>
                </a:cubicBezTo>
                <a:cubicBezTo>
                  <a:pt x="1844447" y="374401"/>
                  <a:pt x="1835092" y="413156"/>
                  <a:pt x="1846730" y="331694"/>
                </a:cubicBezTo>
                <a:cubicBezTo>
                  <a:pt x="1843742" y="289859"/>
                  <a:pt x="1842666" y="247843"/>
                  <a:pt x="1837765" y="206189"/>
                </a:cubicBezTo>
                <a:cubicBezTo>
                  <a:pt x="1836661" y="196804"/>
                  <a:pt x="1834042" y="187157"/>
                  <a:pt x="1828800" y="179294"/>
                </a:cubicBezTo>
                <a:cubicBezTo>
                  <a:pt x="1821768" y="168745"/>
                  <a:pt x="1812455" y="159432"/>
                  <a:pt x="1801906" y="152400"/>
                </a:cubicBezTo>
                <a:cubicBezTo>
                  <a:pt x="1794043" y="147158"/>
                  <a:pt x="1783977" y="146424"/>
                  <a:pt x="1775012" y="143436"/>
                </a:cubicBezTo>
                <a:cubicBezTo>
                  <a:pt x="1743719" y="112141"/>
                  <a:pt x="1765102" y="128179"/>
                  <a:pt x="1703294" y="107577"/>
                </a:cubicBezTo>
                <a:lnTo>
                  <a:pt x="1676400" y="98612"/>
                </a:lnTo>
                <a:cubicBezTo>
                  <a:pt x="1667435" y="95624"/>
                  <a:pt x="1658772" y="91500"/>
                  <a:pt x="1649506" y="89647"/>
                </a:cubicBezTo>
                <a:cubicBezTo>
                  <a:pt x="1634565" y="86659"/>
                  <a:pt x="1619836" y="82278"/>
                  <a:pt x="1604683" y="80683"/>
                </a:cubicBezTo>
                <a:cubicBezTo>
                  <a:pt x="1515468" y="71292"/>
                  <a:pt x="1498600" y="70224"/>
                  <a:pt x="1461247" y="62753"/>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5-Point Star 4"/>
          <p:cNvSpPr/>
          <p:nvPr/>
        </p:nvSpPr>
        <p:spPr>
          <a:xfrm>
            <a:off x="2266950" y="5648325"/>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96009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602" t="11208" r="18898" b="5494"/>
          <a:stretch/>
        </p:blipFill>
        <p:spPr>
          <a:xfrm>
            <a:off x="152400" y="136722"/>
            <a:ext cx="8758518" cy="6566163"/>
          </a:xfrm>
          <a:prstGeom prst="rect">
            <a:avLst/>
          </a:prstGeom>
        </p:spPr>
      </p:pic>
    </p:spTree>
    <p:extLst>
      <p:ext uri="{BB962C8B-B14F-4D97-AF65-F5344CB8AC3E}">
        <p14:creationId xmlns:p14="http://schemas.microsoft.com/office/powerpoint/2010/main" val="4004306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tatic.wixstatic.com/media/88f179_7dae7f51caf44253a2df7190a4c8bf52~mv2.jpg/v1/fill/w_349,h_179,al_c,q_80,usm_0.66_1.00_0.01/WHD_Logo_Color%2060%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824" y="98612"/>
            <a:ext cx="6884894" cy="35312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5483" y="5857999"/>
            <a:ext cx="8471646"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helvetica-w01-light"/>
                <a:ea typeface="+mn-ea"/>
                <a:cs typeface="+mn-cs"/>
              </a:rPr>
              <a:t>Started in 1872 as an organization to care for the widows of Civil War soldiers,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4527177" y="4066875"/>
            <a:ext cx="4572000" cy="1569660"/>
          </a:xfrm>
          <a:prstGeom prst="rect">
            <a:avLst/>
          </a:prstGeom>
        </p:spPr>
        <p:txBody>
          <a:bodyPr>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would be happy to discuss your needs in person. We are located at:</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50 South Findlay Street</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Dayton, OH 45403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Christophers@widowshome.org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2" descr="The Fibonacci pattern on the Sunflower Fibonacci In Nature, Spirals In Nature, Fractals In Nature, Geometry In Nature, Fibonacci Spiral, Sacred Geometry, Nature Art, Fibonacci Sequence, Fibonacci Flower">
            <a:extLst>
              <a:ext uri="{FF2B5EF4-FFF2-40B4-BE49-F238E27FC236}">
                <a16:creationId xmlns:a16="http://schemas.microsoft.com/office/drawing/2014/main" id="{E429A8B7-C09A-7CA3-66B3-D81CD0D303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374" y="3755384"/>
            <a:ext cx="1881151" cy="18811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4CF501E-DFD7-6988-5329-5BFB10ADE7B8}"/>
              </a:ext>
            </a:extLst>
          </p:cNvPr>
          <p:cNvSpPr/>
          <p:nvPr/>
        </p:nvSpPr>
        <p:spPr>
          <a:xfrm>
            <a:off x="2046916" y="3755384"/>
            <a:ext cx="1719743" cy="188202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5BA1C6B-B5D3-D9AA-C3EB-7D9C7BB9A79D}"/>
              </a:ext>
            </a:extLst>
          </p:cNvPr>
          <p:cNvSpPr txBox="1"/>
          <p:nvPr/>
        </p:nvSpPr>
        <p:spPr>
          <a:xfrm>
            <a:off x="2382473" y="3783434"/>
            <a:ext cx="1040235" cy="1938992"/>
          </a:xfrm>
          <a:prstGeom prst="rect">
            <a:avLst/>
          </a:prstGeom>
          <a:noFill/>
        </p:spPr>
        <p:txBody>
          <a:bodyPr wrap="square" rtlCol="0">
            <a:spAutoFit/>
          </a:bodyPr>
          <a:lstStyle/>
          <a:p>
            <a:r>
              <a:rPr lang="en-US" sz="12000" dirty="0">
                <a:latin typeface="Arial Black" panose="020B0A04020102020204" pitchFamily="34" charset="0"/>
              </a:rPr>
              <a:t>?</a:t>
            </a:r>
          </a:p>
        </p:txBody>
      </p:sp>
      <p:sp>
        <p:nvSpPr>
          <p:cNvPr id="8" name="Rectangle 7">
            <a:extLst>
              <a:ext uri="{FF2B5EF4-FFF2-40B4-BE49-F238E27FC236}">
                <a16:creationId xmlns:a16="http://schemas.microsoft.com/office/drawing/2014/main" id="{DEE1DF3A-133C-39D6-1D59-D94F04B28F14}"/>
              </a:ext>
            </a:extLst>
          </p:cNvPr>
          <p:cNvSpPr/>
          <p:nvPr/>
        </p:nvSpPr>
        <p:spPr>
          <a:xfrm>
            <a:off x="157374" y="3783434"/>
            <a:ext cx="3609285" cy="1881151"/>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03961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B64798-39CE-630A-250F-AD8BDC2CD7BA}"/>
              </a:ext>
            </a:extLst>
          </p:cNvPr>
          <p:cNvPicPr>
            <a:picLocks noChangeAspect="1"/>
          </p:cNvPicPr>
          <p:nvPr/>
        </p:nvPicPr>
        <p:blipFill rotWithShape="1">
          <a:blip r:embed="rId2"/>
          <a:srcRect l="5046" t="10082" r="21560" b="12120"/>
          <a:stretch/>
        </p:blipFill>
        <p:spPr>
          <a:xfrm>
            <a:off x="-2900" y="-6468"/>
            <a:ext cx="9029454" cy="5383812"/>
          </a:xfrm>
          <a:prstGeom prst="rect">
            <a:avLst/>
          </a:prstGeom>
        </p:spPr>
      </p:pic>
      <p:sp>
        <p:nvSpPr>
          <p:cNvPr id="4" name="TextBox 3">
            <a:extLst>
              <a:ext uri="{FF2B5EF4-FFF2-40B4-BE49-F238E27FC236}">
                <a16:creationId xmlns:a16="http://schemas.microsoft.com/office/drawing/2014/main" id="{158184C3-FE9B-1E99-A9BB-DCCA144C5186}"/>
              </a:ext>
            </a:extLst>
          </p:cNvPr>
          <p:cNvSpPr txBox="1"/>
          <p:nvPr/>
        </p:nvSpPr>
        <p:spPr>
          <a:xfrm rot="10800000" flipH="1" flipV="1">
            <a:off x="3724711" y="5595212"/>
            <a:ext cx="4781725" cy="830997"/>
          </a:xfrm>
          <a:prstGeom prst="rect">
            <a:avLst/>
          </a:prstGeom>
          <a:noFill/>
        </p:spPr>
        <p:txBody>
          <a:bodyPr wrap="square" rtlCol="0">
            <a:spAutoFit/>
          </a:bodyPr>
          <a:lstStyle/>
          <a:p>
            <a:r>
              <a:rPr lang="en-US" sz="4800" dirty="0">
                <a:solidFill>
                  <a:srgbClr val="FF0000"/>
                </a:solidFill>
              </a:rPr>
              <a:t>Matt 7:21-23</a:t>
            </a:r>
          </a:p>
        </p:txBody>
      </p:sp>
    </p:spTree>
    <p:extLst>
      <p:ext uri="{BB962C8B-B14F-4D97-AF65-F5344CB8AC3E}">
        <p14:creationId xmlns:p14="http://schemas.microsoft.com/office/powerpoint/2010/main" val="3527122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923DAA-1044-D0AB-5353-C09A9A2715B2}"/>
              </a:ext>
            </a:extLst>
          </p:cNvPr>
          <p:cNvPicPr>
            <a:picLocks noChangeAspect="1"/>
          </p:cNvPicPr>
          <p:nvPr/>
        </p:nvPicPr>
        <p:blipFill rotWithShape="1">
          <a:blip r:embed="rId2"/>
          <a:srcRect t="9758" b="15706"/>
          <a:stretch/>
        </p:blipFill>
        <p:spPr>
          <a:xfrm>
            <a:off x="0" y="50332"/>
            <a:ext cx="9144000" cy="3833771"/>
          </a:xfrm>
          <a:prstGeom prst="rect">
            <a:avLst/>
          </a:prstGeom>
        </p:spPr>
      </p:pic>
      <p:sp>
        <p:nvSpPr>
          <p:cNvPr id="4" name="TextBox 3">
            <a:extLst>
              <a:ext uri="{FF2B5EF4-FFF2-40B4-BE49-F238E27FC236}">
                <a16:creationId xmlns:a16="http://schemas.microsoft.com/office/drawing/2014/main" id="{667522E3-C4E5-0FDF-32D9-6B4050EF20AE}"/>
              </a:ext>
            </a:extLst>
          </p:cNvPr>
          <p:cNvSpPr txBox="1"/>
          <p:nvPr/>
        </p:nvSpPr>
        <p:spPr>
          <a:xfrm flipH="1">
            <a:off x="369116" y="4010153"/>
            <a:ext cx="8613204" cy="2800767"/>
          </a:xfrm>
          <a:prstGeom prst="rect">
            <a:avLst/>
          </a:prstGeom>
          <a:noFill/>
        </p:spPr>
        <p:txBody>
          <a:bodyPr wrap="square" rtlCol="0">
            <a:spAutoFit/>
          </a:bodyPr>
          <a:lstStyle/>
          <a:p>
            <a:r>
              <a:rPr lang="en-US" sz="2400" dirty="0">
                <a:solidFill>
                  <a:srgbClr val="0070C0"/>
                </a:solidFill>
              </a:rPr>
              <a:t>James 1:23 </a:t>
            </a:r>
            <a:r>
              <a:rPr lang="en-US" sz="1600" dirty="0">
                <a:latin typeface="Arial Black" panose="020B0A04020102020204" pitchFamily="34" charset="0"/>
              </a:rPr>
              <a:t>For if any be </a:t>
            </a:r>
            <a:r>
              <a:rPr lang="en-US" sz="1600" dirty="0"/>
              <a:t>a hearer of the word, and not a doer, </a:t>
            </a:r>
            <a:r>
              <a:rPr lang="en-US" sz="1600" dirty="0">
                <a:latin typeface="Arial Black" panose="020B0A04020102020204" pitchFamily="34" charset="0"/>
              </a:rPr>
              <a:t>he</a:t>
            </a:r>
            <a:r>
              <a:rPr lang="en-US" sz="1600" dirty="0"/>
              <a:t> is like unto </a:t>
            </a:r>
            <a:r>
              <a:rPr lang="en-US" sz="1600" dirty="0">
                <a:latin typeface="Arial Black" panose="020B0A04020102020204" pitchFamily="34" charset="0"/>
              </a:rPr>
              <a:t>a man </a:t>
            </a:r>
            <a:r>
              <a:rPr lang="en-US" sz="1600" dirty="0"/>
              <a:t>beholding his natural face in a glass: 24 For </a:t>
            </a:r>
            <a:r>
              <a:rPr lang="en-US" sz="1600" dirty="0">
                <a:latin typeface="Arial Black" panose="020B0A04020102020204" pitchFamily="34" charset="0"/>
              </a:rPr>
              <a:t>he</a:t>
            </a:r>
            <a:r>
              <a:rPr lang="en-US" sz="1600" dirty="0"/>
              <a:t> </a:t>
            </a:r>
            <a:r>
              <a:rPr lang="en-US" sz="1600" dirty="0" err="1"/>
              <a:t>beholdeth</a:t>
            </a:r>
            <a:r>
              <a:rPr lang="en-US" sz="1600" dirty="0"/>
              <a:t> himself, and </a:t>
            </a:r>
            <a:r>
              <a:rPr lang="en-US" sz="1600" dirty="0" err="1"/>
              <a:t>goeth</a:t>
            </a:r>
            <a:r>
              <a:rPr lang="en-US" sz="1600" dirty="0"/>
              <a:t> </a:t>
            </a:r>
            <a:r>
              <a:rPr lang="en-US" sz="1600" dirty="0">
                <a:latin typeface="Arial Black" panose="020B0A04020102020204" pitchFamily="34" charset="0"/>
              </a:rPr>
              <a:t>his</a:t>
            </a:r>
            <a:r>
              <a:rPr lang="en-US" sz="1600" dirty="0"/>
              <a:t> way, and straightway </a:t>
            </a:r>
            <a:r>
              <a:rPr lang="en-US" sz="1600" dirty="0" err="1"/>
              <a:t>forgetteth</a:t>
            </a:r>
            <a:r>
              <a:rPr lang="en-US" sz="1600" dirty="0"/>
              <a:t> what manner of </a:t>
            </a:r>
            <a:r>
              <a:rPr lang="en-US" sz="1600" dirty="0">
                <a:latin typeface="Arial Black" panose="020B0A04020102020204" pitchFamily="34" charset="0"/>
              </a:rPr>
              <a:t>man he </a:t>
            </a:r>
            <a:r>
              <a:rPr lang="en-US" sz="1600" dirty="0"/>
              <a:t>was.</a:t>
            </a:r>
          </a:p>
          <a:p>
            <a:r>
              <a:rPr lang="en-US" sz="1600" dirty="0"/>
              <a:t>25 But </a:t>
            </a:r>
            <a:r>
              <a:rPr lang="en-US" sz="1600" dirty="0">
                <a:latin typeface="Arial Black" panose="020B0A04020102020204" pitchFamily="34" charset="0"/>
              </a:rPr>
              <a:t>whoso </a:t>
            </a:r>
            <a:r>
              <a:rPr lang="en-US" sz="1600" dirty="0" err="1"/>
              <a:t>looketh</a:t>
            </a:r>
            <a:r>
              <a:rPr lang="en-US" sz="1600" dirty="0"/>
              <a:t> into the perfect law of liberty, and </a:t>
            </a:r>
            <a:r>
              <a:rPr lang="en-US" sz="1600" dirty="0" err="1"/>
              <a:t>continueth</a:t>
            </a:r>
            <a:r>
              <a:rPr lang="en-US" sz="1600" dirty="0"/>
              <a:t> therein, </a:t>
            </a:r>
            <a:r>
              <a:rPr lang="en-US" sz="1600" dirty="0">
                <a:latin typeface="Arial Black" panose="020B0A04020102020204" pitchFamily="34" charset="0"/>
              </a:rPr>
              <a:t>he</a:t>
            </a:r>
            <a:r>
              <a:rPr lang="en-US" sz="1600" dirty="0"/>
              <a:t> being not a forgetful hearer, but a doer of the work, </a:t>
            </a:r>
            <a:r>
              <a:rPr lang="en-US" sz="1600" dirty="0">
                <a:latin typeface="Arial Black" panose="020B0A04020102020204" pitchFamily="34" charset="0"/>
              </a:rPr>
              <a:t>this man </a:t>
            </a:r>
            <a:r>
              <a:rPr lang="en-US" sz="1600" dirty="0"/>
              <a:t>shall be blessed in his deed. </a:t>
            </a:r>
          </a:p>
          <a:p>
            <a:r>
              <a:rPr lang="en-US" sz="1600" dirty="0"/>
              <a:t>26 </a:t>
            </a:r>
            <a:r>
              <a:rPr lang="en-US" sz="1600" dirty="0">
                <a:latin typeface="Arial Black" panose="020B0A04020102020204" pitchFamily="34" charset="0"/>
              </a:rPr>
              <a:t>If any man </a:t>
            </a:r>
            <a:r>
              <a:rPr lang="en-US" sz="1600" dirty="0"/>
              <a:t>among you seem to be religious, and </a:t>
            </a:r>
            <a:r>
              <a:rPr lang="en-US" sz="1600" dirty="0" err="1"/>
              <a:t>bridleth</a:t>
            </a:r>
            <a:r>
              <a:rPr lang="en-US" sz="1600" dirty="0"/>
              <a:t> not </a:t>
            </a:r>
            <a:r>
              <a:rPr lang="en-US" sz="1600" dirty="0">
                <a:latin typeface="Arial Black" panose="020B0A04020102020204" pitchFamily="34" charset="0"/>
              </a:rPr>
              <a:t>his</a:t>
            </a:r>
            <a:r>
              <a:rPr lang="en-US" sz="1600" dirty="0"/>
              <a:t> tongue, but </a:t>
            </a:r>
            <a:r>
              <a:rPr lang="en-US" sz="1600" dirty="0" err="1"/>
              <a:t>deceiveth</a:t>
            </a:r>
            <a:r>
              <a:rPr lang="en-US" sz="1600" dirty="0"/>
              <a:t> </a:t>
            </a:r>
            <a:r>
              <a:rPr lang="en-US" sz="1600" dirty="0">
                <a:latin typeface="Arial Black" panose="020B0A04020102020204" pitchFamily="34" charset="0"/>
              </a:rPr>
              <a:t>his</a:t>
            </a:r>
            <a:r>
              <a:rPr lang="en-US" sz="1600" dirty="0"/>
              <a:t> own heart, </a:t>
            </a:r>
            <a:r>
              <a:rPr lang="en-US" sz="1600" dirty="0">
                <a:latin typeface="Arial Black" panose="020B0A04020102020204" pitchFamily="34" charset="0"/>
              </a:rPr>
              <a:t>this man's </a:t>
            </a:r>
            <a:r>
              <a:rPr lang="en-US" sz="1600" dirty="0"/>
              <a:t>religion is vain.</a:t>
            </a:r>
          </a:p>
          <a:p>
            <a:r>
              <a:rPr lang="en-US" sz="1600" dirty="0">
                <a:solidFill>
                  <a:srgbClr val="FF0000"/>
                </a:solidFill>
              </a:rPr>
              <a:t> 27 Pure religion and undefiled before God and the Father is this, To visit the fatherless and widows in their affliction, and to keep </a:t>
            </a:r>
            <a:r>
              <a:rPr lang="en-US" sz="1600" b="1" dirty="0">
                <a:latin typeface="Arial Black" panose="020B0A04020102020204" pitchFamily="34" charset="0"/>
              </a:rPr>
              <a:t>himself</a:t>
            </a:r>
            <a:r>
              <a:rPr lang="en-US" sz="1600" dirty="0">
                <a:solidFill>
                  <a:srgbClr val="FF0000"/>
                </a:solidFill>
              </a:rPr>
              <a:t> unspotted from the world.  </a:t>
            </a:r>
            <a:r>
              <a:rPr lang="en-US" sz="1600" dirty="0"/>
              <a:t>(KJV)</a:t>
            </a:r>
          </a:p>
          <a:p>
            <a:pPr algn="ctr"/>
            <a:r>
              <a:rPr lang="en-US" sz="2400" dirty="0">
                <a:latin typeface="Arial Black" panose="020B0A04020102020204" pitchFamily="34" charset="0"/>
              </a:rPr>
              <a:t>(Individual action not collective action)</a:t>
            </a:r>
          </a:p>
        </p:txBody>
      </p:sp>
    </p:spTree>
    <p:extLst>
      <p:ext uri="{BB962C8B-B14F-4D97-AF65-F5344CB8AC3E}">
        <p14:creationId xmlns:p14="http://schemas.microsoft.com/office/powerpoint/2010/main" val="18545972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42034" y="690284"/>
          <a:ext cx="8507519" cy="5673715"/>
        </p:xfrm>
        <a:graphic>
          <a:graphicData uri="http://schemas.openxmlformats.org/drawingml/2006/table">
            <a:tbl>
              <a:tblPr firstRow="1" bandRow="1">
                <a:tableStyleId>{5C22544A-7EE6-4342-B048-85BDC9FD1C3A}</a:tableStyleId>
              </a:tblPr>
              <a:tblGrid>
                <a:gridCol w="1532978">
                  <a:extLst>
                    <a:ext uri="{9D8B030D-6E8A-4147-A177-3AD203B41FA5}">
                      <a16:colId xmlns:a16="http://schemas.microsoft.com/office/drawing/2014/main" val="884700135"/>
                    </a:ext>
                  </a:extLst>
                </a:gridCol>
                <a:gridCol w="2357717">
                  <a:extLst>
                    <a:ext uri="{9D8B030D-6E8A-4147-A177-3AD203B41FA5}">
                      <a16:colId xmlns:a16="http://schemas.microsoft.com/office/drawing/2014/main" val="3202501993"/>
                    </a:ext>
                  </a:extLst>
                </a:gridCol>
                <a:gridCol w="1100853">
                  <a:extLst>
                    <a:ext uri="{9D8B030D-6E8A-4147-A177-3AD203B41FA5}">
                      <a16:colId xmlns:a16="http://schemas.microsoft.com/office/drawing/2014/main" val="3742834361"/>
                    </a:ext>
                  </a:extLst>
                </a:gridCol>
                <a:gridCol w="1663849">
                  <a:extLst>
                    <a:ext uri="{9D8B030D-6E8A-4147-A177-3AD203B41FA5}">
                      <a16:colId xmlns:a16="http://schemas.microsoft.com/office/drawing/2014/main" val="2687183803"/>
                    </a:ext>
                  </a:extLst>
                </a:gridCol>
                <a:gridCol w="1852122">
                  <a:extLst>
                    <a:ext uri="{9D8B030D-6E8A-4147-A177-3AD203B41FA5}">
                      <a16:colId xmlns:a16="http://schemas.microsoft.com/office/drawing/2014/main" val="5658950"/>
                    </a:ext>
                  </a:extLst>
                </a:gridCol>
              </a:tblGrid>
              <a:tr h="1134743">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3467206703"/>
                  </a:ext>
                </a:extLst>
              </a:tr>
              <a:tr h="1134743">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574307364"/>
                  </a:ext>
                </a:extLst>
              </a:tr>
              <a:tr h="1134743">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8782949"/>
                  </a:ext>
                </a:extLst>
              </a:tr>
              <a:tr h="1134743">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615123531"/>
                  </a:ext>
                </a:extLst>
              </a:tr>
              <a:tr h="1134743">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10499687"/>
                  </a:ext>
                </a:extLst>
              </a:tr>
            </a:tbl>
          </a:graphicData>
        </a:graphic>
      </p:graphicFrame>
      <p:sp>
        <p:nvSpPr>
          <p:cNvPr id="3" name="TextBox 2"/>
          <p:cNvSpPr txBox="1"/>
          <p:nvPr/>
        </p:nvSpPr>
        <p:spPr>
          <a:xfrm>
            <a:off x="35841" y="806826"/>
            <a:ext cx="2097755"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Ben.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14" y="1999134"/>
            <a:ext cx="2097755"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Ben.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17944" y="3254189"/>
            <a:ext cx="209775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4347882" y="609600"/>
            <a:ext cx="86061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TextBox 7"/>
          <p:cNvSpPr txBox="1"/>
          <p:nvPr/>
        </p:nvSpPr>
        <p:spPr>
          <a:xfrm>
            <a:off x="4392702" y="2940422"/>
            <a:ext cx="86061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9" name="TextBox 8"/>
          <p:cNvSpPr txBox="1"/>
          <p:nvPr/>
        </p:nvSpPr>
        <p:spPr>
          <a:xfrm>
            <a:off x="4392706" y="4016188"/>
            <a:ext cx="86061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4428566" y="5118845"/>
            <a:ext cx="86061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2" name="TextBox 11"/>
          <p:cNvSpPr txBox="1"/>
          <p:nvPr/>
        </p:nvSpPr>
        <p:spPr>
          <a:xfrm>
            <a:off x="4329958" y="1810872"/>
            <a:ext cx="86061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3" name="TextBox 12"/>
          <p:cNvSpPr txBox="1"/>
          <p:nvPr/>
        </p:nvSpPr>
        <p:spPr>
          <a:xfrm>
            <a:off x="2043950" y="842682"/>
            <a:ext cx="1739152"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church</a:t>
            </a:r>
          </a:p>
        </p:txBody>
      </p:sp>
      <p:sp>
        <p:nvSpPr>
          <p:cNvPr id="14" name="TextBox 13"/>
          <p:cNvSpPr txBox="1"/>
          <p:nvPr/>
        </p:nvSpPr>
        <p:spPr>
          <a:xfrm>
            <a:off x="6965577" y="851648"/>
            <a:ext cx="1667421"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elders</a:t>
            </a:r>
          </a:p>
        </p:txBody>
      </p:sp>
      <p:sp>
        <p:nvSpPr>
          <p:cNvPr id="15" name="Right Arrow 14"/>
          <p:cNvSpPr/>
          <p:nvPr/>
        </p:nvSpPr>
        <p:spPr>
          <a:xfrm>
            <a:off x="5244353" y="1048869"/>
            <a:ext cx="1668690"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1739153" y="2079814"/>
            <a:ext cx="2438411"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individual</a:t>
            </a:r>
          </a:p>
        </p:txBody>
      </p:sp>
      <p:sp>
        <p:nvSpPr>
          <p:cNvPr id="17" name="TextBox 16"/>
          <p:cNvSpPr txBox="1"/>
          <p:nvPr/>
        </p:nvSpPr>
        <p:spPr>
          <a:xfrm>
            <a:off x="1748121" y="3218333"/>
            <a:ext cx="2438411"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individual</a:t>
            </a:r>
          </a:p>
        </p:txBody>
      </p:sp>
      <p:sp>
        <p:nvSpPr>
          <p:cNvPr id="18" name="TextBox 17"/>
          <p:cNvSpPr txBox="1"/>
          <p:nvPr/>
        </p:nvSpPr>
        <p:spPr>
          <a:xfrm>
            <a:off x="7055227" y="1972235"/>
            <a:ext cx="1586753"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saints</a:t>
            </a:r>
          </a:p>
        </p:txBody>
      </p:sp>
      <p:sp>
        <p:nvSpPr>
          <p:cNvPr id="19" name="TextBox 18"/>
          <p:cNvSpPr txBox="1"/>
          <p:nvPr/>
        </p:nvSpPr>
        <p:spPr>
          <a:xfrm>
            <a:off x="7055221" y="2949395"/>
            <a:ext cx="1488127"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all</a:t>
            </a:r>
          </a:p>
        </p:txBody>
      </p:sp>
      <p:sp>
        <p:nvSpPr>
          <p:cNvPr id="20" name="TextBox 19"/>
          <p:cNvSpPr txBox="1"/>
          <p:nvPr/>
        </p:nvSpPr>
        <p:spPr>
          <a:xfrm>
            <a:off x="6983511" y="3307976"/>
            <a:ext cx="1694326"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men</a:t>
            </a:r>
          </a:p>
        </p:txBody>
      </p:sp>
      <p:sp>
        <p:nvSpPr>
          <p:cNvPr id="21" name="Right Arrow 20"/>
          <p:cNvSpPr/>
          <p:nvPr/>
        </p:nvSpPr>
        <p:spPr>
          <a:xfrm>
            <a:off x="5262281" y="2250141"/>
            <a:ext cx="1668690"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ight Arrow 21"/>
          <p:cNvSpPr/>
          <p:nvPr/>
        </p:nvSpPr>
        <p:spPr>
          <a:xfrm>
            <a:off x="5244348" y="3388657"/>
            <a:ext cx="1668690"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170330" y="4329946"/>
            <a:ext cx="1712258"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Calibri" panose="020F0502020204030204"/>
                <a:ea typeface="+mn-ea"/>
                <a:cs typeface="+mn-cs"/>
              </a:rPr>
              <a:t>Evangl</a:t>
            </a: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4" name="TextBox 23"/>
          <p:cNvSpPr txBox="1"/>
          <p:nvPr/>
        </p:nvSpPr>
        <p:spPr>
          <a:xfrm>
            <a:off x="161366" y="5414676"/>
            <a:ext cx="1712258"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Calibri" panose="020F0502020204030204"/>
                <a:ea typeface="+mn-ea"/>
                <a:cs typeface="+mn-cs"/>
              </a:rPr>
              <a:t>Evangl</a:t>
            </a: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5" name="TextBox 24"/>
          <p:cNvSpPr txBox="1"/>
          <p:nvPr/>
        </p:nvSpPr>
        <p:spPr>
          <a:xfrm>
            <a:off x="2124630" y="4294097"/>
            <a:ext cx="1739152"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church</a:t>
            </a:r>
          </a:p>
        </p:txBody>
      </p:sp>
      <p:sp>
        <p:nvSpPr>
          <p:cNvPr id="26" name="TextBox 25"/>
          <p:cNvSpPr txBox="1"/>
          <p:nvPr/>
        </p:nvSpPr>
        <p:spPr>
          <a:xfrm>
            <a:off x="1873626" y="5459512"/>
            <a:ext cx="2438411"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individual</a:t>
            </a:r>
          </a:p>
        </p:txBody>
      </p:sp>
      <p:sp>
        <p:nvSpPr>
          <p:cNvPr id="27" name="Right Arrow 26"/>
          <p:cNvSpPr/>
          <p:nvPr/>
        </p:nvSpPr>
        <p:spPr>
          <a:xfrm>
            <a:off x="5244349" y="4446492"/>
            <a:ext cx="1668690"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ight Arrow 27"/>
          <p:cNvSpPr/>
          <p:nvPr/>
        </p:nvSpPr>
        <p:spPr>
          <a:xfrm>
            <a:off x="5244350" y="5558116"/>
            <a:ext cx="1668690"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6895111" y="4285124"/>
            <a:ext cx="187237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preacher</a:t>
            </a:r>
          </a:p>
        </p:txBody>
      </p:sp>
      <p:sp>
        <p:nvSpPr>
          <p:cNvPr id="30" name="TextBox 29"/>
          <p:cNvSpPr txBox="1"/>
          <p:nvPr/>
        </p:nvSpPr>
        <p:spPr>
          <a:xfrm>
            <a:off x="6850286" y="5396749"/>
            <a:ext cx="187237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preacher</a:t>
            </a:r>
          </a:p>
        </p:txBody>
      </p:sp>
      <p:sp>
        <p:nvSpPr>
          <p:cNvPr id="31" name="Rectangle 30"/>
          <p:cNvSpPr/>
          <p:nvPr/>
        </p:nvSpPr>
        <p:spPr>
          <a:xfrm>
            <a:off x="143436" y="609600"/>
            <a:ext cx="8722658" cy="346781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143436" y="4140751"/>
            <a:ext cx="8803340" cy="2331767"/>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563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Plumage and feathers Colours, Henna Patterns, Abstract Nature, Nature Design, Beautiful Birds">
            <a:extLst>
              <a:ext uri="{FF2B5EF4-FFF2-40B4-BE49-F238E27FC236}">
                <a16:creationId xmlns:a16="http://schemas.microsoft.com/office/drawing/2014/main" id="{00348B59-E319-1C71-139F-CF43C83C75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38" y="95250"/>
            <a:ext cx="5038725"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879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C6C454-958F-09A0-F9F6-405B2E4C01B7}"/>
              </a:ext>
            </a:extLst>
          </p:cNvPr>
          <p:cNvSpPr txBox="1"/>
          <p:nvPr/>
        </p:nvSpPr>
        <p:spPr>
          <a:xfrm>
            <a:off x="659907" y="1385394"/>
            <a:ext cx="7603249" cy="5262979"/>
          </a:xfrm>
          <a:prstGeom prst="rect">
            <a:avLst/>
          </a:prstGeom>
          <a:noFill/>
        </p:spPr>
        <p:txBody>
          <a:bodyPr wrap="square" rtlCol="0">
            <a:spAutoFit/>
          </a:bodyPr>
          <a:lstStyle/>
          <a:p>
            <a:r>
              <a:rPr lang="en-US" sz="4400" dirty="0"/>
              <a:t>God gives us a pattern for</a:t>
            </a:r>
          </a:p>
          <a:p>
            <a:pPr lvl="1"/>
            <a:r>
              <a:rPr lang="en-US" sz="4400" dirty="0"/>
              <a:t>Church organization</a:t>
            </a:r>
          </a:p>
          <a:p>
            <a:pPr lvl="1"/>
            <a:r>
              <a:rPr lang="en-US" sz="4400" dirty="0"/>
              <a:t>Work of the church</a:t>
            </a:r>
          </a:p>
          <a:p>
            <a:pPr lvl="1"/>
            <a:r>
              <a:rPr lang="en-US" sz="4400" dirty="0"/>
              <a:t>Worship of the church</a:t>
            </a:r>
          </a:p>
          <a:p>
            <a:pPr lvl="1"/>
            <a:r>
              <a:rPr lang="en-US" sz="4400" dirty="0"/>
              <a:t>Raising money for the church</a:t>
            </a:r>
          </a:p>
          <a:p>
            <a:pPr lvl="1"/>
            <a:r>
              <a:rPr lang="en-US" sz="4400" dirty="0"/>
              <a:t>Spending the lord’s money</a:t>
            </a:r>
          </a:p>
          <a:p>
            <a:endParaRPr lang="en-US" dirty="0"/>
          </a:p>
          <a:p>
            <a:endParaRPr lang="en-US" dirty="0"/>
          </a:p>
          <a:p>
            <a:endParaRPr lang="en-US" dirty="0"/>
          </a:p>
          <a:p>
            <a:endParaRPr lang="en-US" dirty="0"/>
          </a:p>
        </p:txBody>
      </p:sp>
      <p:sp>
        <p:nvSpPr>
          <p:cNvPr id="3" name="TextBox 2">
            <a:extLst>
              <a:ext uri="{FF2B5EF4-FFF2-40B4-BE49-F238E27FC236}">
                <a16:creationId xmlns:a16="http://schemas.microsoft.com/office/drawing/2014/main" id="{FE86D238-9954-93E2-5829-DA9B32C5848B}"/>
              </a:ext>
            </a:extLst>
          </p:cNvPr>
          <p:cNvSpPr txBox="1"/>
          <p:nvPr/>
        </p:nvSpPr>
        <p:spPr>
          <a:xfrm>
            <a:off x="0" y="192947"/>
            <a:ext cx="9143999"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4472C4">
                    <a:lumMod val="75000"/>
                  </a:srgbClr>
                </a:solidFill>
                <a:effectLst/>
                <a:uLnTx/>
                <a:uFillTx/>
              </a:rPr>
              <a:t>The God Of Patterns   Exodus 25:40  </a:t>
            </a:r>
          </a:p>
        </p:txBody>
      </p:sp>
    </p:spTree>
    <p:extLst>
      <p:ext uri="{BB962C8B-B14F-4D97-AF65-F5344CB8AC3E}">
        <p14:creationId xmlns:p14="http://schemas.microsoft.com/office/powerpoint/2010/main" val="1506205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3983D1-2596-4B08-80B3-F3F276D5B71F}"/>
              </a:ext>
            </a:extLst>
          </p:cNvPr>
          <p:cNvSpPr txBox="1"/>
          <p:nvPr/>
        </p:nvSpPr>
        <p:spPr>
          <a:xfrm>
            <a:off x="336365" y="1243910"/>
            <a:ext cx="4982255" cy="5262979"/>
          </a:xfrm>
          <a:prstGeom prst="rect">
            <a:avLst/>
          </a:prstGeom>
          <a:noFill/>
        </p:spPr>
        <p:txBody>
          <a:bodyPr wrap="square" rtlCol="0">
            <a:spAutoFit/>
          </a:bodyPr>
          <a:lstStyle/>
          <a:p>
            <a:r>
              <a:rPr lang="en-US" sz="4800" dirty="0"/>
              <a:t>To have another body or agent to do the Lord’s work is to say God failed at making the church able to do it’s work.</a:t>
            </a:r>
          </a:p>
        </p:txBody>
      </p:sp>
      <p:sp>
        <p:nvSpPr>
          <p:cNvPr id="3" name="TextBox 2">
            <a:extLst>
              <a:ext uri="{FF2B5EF4-FFF2-40B4-BE49-F238E27FC236}">
                <a16:creationId xmlns:a16="http://schemas.microsoft.com/office/drawing/2014/main" id="{40EE627B-3117-3EF5-A5BC-D60F86A9054A}"/>
              </a:ext>
            </a:extLst>
          </p:cNvPr>
          <p:cNvSpPr txBox="1"/>
          <p:nvPr/>
        </p:nvSpPr>
        <p:spPr>
          <a:xfrm>
            <a:off x="0" y="192947"/>
            <a:ext cx="9143999"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4472C4">
                    <a:lumMod val="75000"/>
                  </a:srgbClr>
                </a:solidFill>
                <a:effectLst/>
                <a:uLnTx/>
                <a:uFillTx/>
              </a:rPr>
              <a:t>The God Of Patterns   Exodus 25:40  </a:t>
            </a:r>
          </a:p>
        </p:txBody>
      </p:sp>
      <p:pic>
        <p:nvPicPr>
          <p:cNvPr id="5" name="Picture 2" descr="Patterns In Nature, Textures Patterns, Nature Pattern, Plants Pattern, Leaf Patterns, Beautiful Patterns">
            <a:extLst>
              <a:ext uri="{FF2B5EF4-FFF2-40B4-BE49-F238E27FC236}">
                <a16:creationId xmlns:a16="http://schemas.microsoft.com/office/drawing/2014/main" id="{274B2C89-8F63-007D-BD7A-398233A23B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9897" y="1222176"/>
            <a:ext cx="3547737" cy="53160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ADCB86D-B8B4-2A0F-11DA-922AC325BE2D}"/>
              </a:ext>
            </a:extLst>
          </p:cNvPr>
          <p:cNvSpPr/>
          <p:nvPr/>
        </p:nvSpPr>
        <p:spPr>
          <a:xfrm flipH="1" flipV="1">
            <a:off x="276836" y="1222176"/>
            <a:ext cx="8530797" cy="5316068"/>
          </a:xfrm>
          <a:prstGeom prst="rect">
            <a:avLst/>
          </a:prstGeom>
          <a:noFill/>
          <a:ln w="762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9663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074" r="12829"/>
          <a:stretch/>
        </p:blipFill>
        <p:spPr>
          <a:xfrm>
            <a:off x="0" y="-126586"/>
            <a:ext cx="9200644" cy="6984586"/>
          </a:xfrm>
          <a:prstGeom prst="rect">
            <a:avLst/>
          </a:prstGeom>
        </p:spPr>
      </p:pic>
    </p:spTree>
    <p:extLst>
      <p:ext uri="{BB962C8B-B14F-4D97-AF65-F5344CB8AC3E}">
        <p14:creationId xmlns:p14="http://schemas.microsoft.com/office/powerpoint/2010/main" val="10741534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578" r="12569"/>
          <a:stretch/>
        </p:blipFill>
        <p:spPr>
          <a:xfrm>
            <a:off x="0" y="-13513"/>
            <a:ext cx="9144000" cy="6871513"/>
          </a:xfrm>
          <a:prstGeom prst="rect">
            <a:avLst/>
          </a:prstGeom>
        </p:spPr>
      </p:pic>
    </p:spTree>
    <p:extLst>
      <p:ext uri="{BB962C8B-B14F-4D97-AF65-F5344CB8AC3E}">
        <p14:creationId xmlns:p14="http://schemas.microsoft.com/office/powerpoint/2010/main" val="35288780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022" r="12616"/>
          <a:stretch/>
        </p:blipFill>
        <p:spPr>
          <a:xfrm>
            <a:off x="0" y="-58857"/>
            <a:ext cx="9144000" cy="6916857"/>
          </a:xfrm>
          <a:prstGeom prst="rect">
            <a:avLst/>
          </a:prstGeom>
        </p:spPr>
      </p:pic>
    </p:spTree>
    <p:extLst>
      <p:ext uri="{BB962C8B-B14F-4D97-AF65-F5344CB8AC3E}">
        <p14:creationId xmlns:p14="http://schemas.microsoft.com/office/powerpoint/2010/main" val="3832071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594" r="12983"/>
          <a:stretch/>
        </p:blipFill>
        <p:spPr>
          <a:xfrm>
            <a:off x="0" y="-138764"/>
            <a:ext cx="9257288" cy="6996764"/>
          </a:xfrm>
          <a:prstGeom prst="rect">
            <a:avLst/>
          </a:prstGeom>
        </p:spPr>
      </p:pic>
    </p:spTree>
    <p:extLst>
      <p:ext uri="{BB962C8B-B14F-4D97-AF65-F5344CB8AC3E}">
        <p14:creationId xmlns:p14="http://schemas.microsoft.com/office/powerpoint/2010/main" val="22069443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763" r="12650"/>
          <a:stretch/>
        </p:blipFill>
        <p:spPr>
          <a:xfrm>
            <a:off x="0" y="-38017"/>
            <a:ext cx="9144000" cy="6896017"/>
          </a:xfrm>
          <a:prstGeom prst="rect">
            <a:avLst/>
          </a:prstGeom>
        </p:spPr>
      </p:pic>
    </p:spTree>
    <p:extLst>
      <p:ext uri="{BB962C8B-B14F-4D97-AF65-F5344CB8AC3E}">
        <p14:creationId xmlns:p14="http://schemas.microsoft.com/office/powerpoint/2010/main" val="41488279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238" r="12924"/>
          <a:stretch/>
        </p:blipFill>
        <p:spPr>
          <a:xfrm>
            <a:off x="0" y="-107878"/>
            <a:ext cx="9144000" cy="6965878"/>
          </a:xfrm>
          <a:prstGeom prst="rect">
            <a:avLst/>
          </a:prstGeom>
        </p:spPr>
      </p:pic>
      <p:sp>
        <p:nvSpPr>
          <p:cNvPr id="3" name="5-Point Star 2"/>
          <p:cNvSpPr/>
          <p:nvPr/>
        </p:nvSpPr>
        <p:spPr>
          <a:xfrm>
            <a:off x="7549872" y="372235"/>
            <a:ext cx="914400" cy="914400"/>
          </a:xfrm>
          <a:prstGeom prst="star5">
            <a:avLst>
              <a:gd name="adj" fmla="val 20699"/>
              <a:gd name="hf" fmla="val 105146"/>
              <a:gd name="vf" fmla="val 11055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9031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28647" y="4455262"/>
            <a:ext cx="3327400" cy="187743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Moses warned Nadab and Abihu’s father, Aaron, and the other priests that they would die if they expressed their grief.</a:t>
            </a:r>
          </a:p>
        </p:txBody>
      </p:sp>
      <p:sp>
        <p:nvSpPr>
          <p:cNvPr id="4" name="Rectangle 3"/>
          <p:cNvSpPr/>
          <p:nvPr/>
        </p:nvSpPr>
        <p:spPr>
          <a:xfrm>
            <a:off x="5128647" y="169188"/>
            <a:ext cx="3276600" cy="4401205"/>
          </a:xfrm>
          <a:prstGeom prst="rect">
            <a:avLst/>
          </a:prstGeom>
          <a:solidFill>
            <a:schemeClr val="bg1"/>
          </a:solidFill>
          <a:ln w="38100">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Leviticus 10:2-3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 fire went out from the LORD and devoured them, and they died before the LORD.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 And Moses said to Aaron, "This is what the LORD spoke, saying: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 those who come near Me I must be regarded as holy; And before all the people I must be glorified.</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So Aaron held his peace.</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(NKJV)</a:t>
            </a:r>
          </a:p>
        </p:txBody>
      </p:sp>
      <p:pic>
        <p:nvPicPr>
          <p:cNvPr id="4098" name="Picture 2" descr="C:\users\sheila\desktop\bible study\ultimate royality free\1-bib pics-ot\nadab\Nadab carried out IB-118.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765" b="99647" l="286" r="99657">
                        <a14:foregroundMark x1="40480" y1="38176" x2="48370" y2="50941"/>
                        <a14:foregroundMark x1="76444" y1="33176" x2="74271" y2="38353"/>
                        <a14:foregroundMark x1="40309" y1="31471" x2="41567" y2="33882"/>
                        <a14:foregroundMark x1="25729" y1="80000" x2="23899" y2="85941"/>
                        <a14:backgroundMark x1="45512" y1="17765" x2="60263" y2="49824"/>
                        <a14:backgroundMark x1="14008" y1="30353" x2="21898" y2="87235"/>
                        <a14:backgroundMark x1="24414" y1="81647" x2="22642" y2="86294"/>
                      </a14:backgroundRemoval>
                    </a14:imgEffect>
                    <a14:imgEffect>
                      <a14:sharpenSoften amount="25000"/>
                    </a14:imgEffect>
                    <a14:imgEffect>
                      <a14:saturation sat="0"/>
                    </a14:imgEffect>
                  </a14:imgLayer>
                </a14:imgProps>
              </a:ext>
              <a:ext uri="{28A0092B-C50C-407E-A947-70E740481C1C}">
                <a14:useLocalDpi xmlns:a14="http://schemas.microsoft.com/office/drawing/2010/main" val="0"/>
              </a:ext>
            </a:extLst>
          </a:blip>
          <a:srcRect l="20754" t="8819" r="6771"/>
          <a:stretch/>
        </p:blipFill>
        <p:spPr bwMode="auto">
          <a:xfrm>
            <a:off x="433665" y="381000"/>
            <a:ext cx="4602161" cy="6172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EEFE3B-1C70-4A3C-B144-3FBB18527781}"/>
              </a:ext>
            </a:extLst>
          </p:cNvPr>
          <p:cNvSpPr txBox="1"/>
          <p:nvPr/>
        </p:nvSpPr>
        <p:spPr>
          <a:xfrm>
            <a:off x="8655803" y="6385302"/>
            <a:ext cx="37970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570A23-6F10-89EE-2BC8-6FF8CFFA9E8B}"/>
              </a:ext>
            </a:extLst>
          </p:cNvPr>
          <p:cNvSpPr txBox="1"/>
          <p:nvPr/>
        </p:nvSpPr>
        <p:spPr>
          <a:xfrm>
            <a:off x="553674" y="427840"/>
            <a:ext cx="4152550" cy="6032421"/>
          </a:xfrm>
          <a:prstGeom prst="rect">
            <a:avLst/>
          </a:prstGeom>
          <a:noFill/>
          <a:ln w="57150">
            <a:solidFill>
              <a:schemeClr val="tx1"/>
            </a:solidFill>
          </a:ln>
        </p:spPr>
        <p:txBody>
          <a:bodyPr wrap="square" rtlCol="0">
            <a:spAutoFit/>
          </a:bodyPr>
          <a:lstStyle/>
          <a:p>
            <a:r>
              <a:rPr lang="en-US" sz="2200" b="1" dirty="0">
                <a:solidFill>
                  <a:srgbClr val="0070C0"/>
                </a:solidFill>
              </a:rPr>
              <a:t>Romans 1:18-20 </a:t>
            </a:r>
            <a:r>
              <a:rPr lang="en-US" sz="2400" b="1" dirty="0">
                <a:solidFill>
                  <a:srgbClr val="FF0000"/>
                </a:solidFill>
              </a:rPr>
              <a:t>For </a:t>
            </a:r>
            <a:r>
              <a:rPr lang="en-US" sz="2400" b="1" u="sng" dirty="0">
                <a:solidFill>
                  <a:srgbClr val="FF0000"/>
                </a:solidFill>
              </a:rPr>
              <a:t>the wrath of God</a:t>
            </a:r>
            <a:r>
              <a:rPr lang="en-US" sz="2400" b="1" dirty="0">
                <a:solidFill>
                  <a:srgbClr val="FF0000"/>
                </a:solidFill>
              </a:rPr>
              <a:t> is revealed from heaven against all ungodliness and unrighteousness of men, who suppress the truth in unrighteousness,</a:t>
            </a:r>
          </a:p>
          <a:p>
            <a:endParaRPr lang="en-US" sz="2200" b="1" dirty="0">
              <a:solidFill>
                <a:srgbClr val="FF0000"/>
              </a:solidFill>
            </a:endParaRPr>
          </a:p>
          <a:p>
            <a:r>
              <a:rPr lang="en-US" sz="2200" dirty="0"/>
              <a:t> 19 because what may be known of God is manifest in them, for God has shown it to them.</a:t>
            </a:r>
          </a:p>
          <a:p>
            <a:endParaRPr lang="en-US" sz="2200" dirty="0"/>
          </a:p>
          <a:p>
            <a:r>
              <a:rPr lang="en-US" sz="2200" dirty="0"/>
              <a:t> </a:t>
            </a:r>
            <a:r>
              <a:rPr lang="en-US" sz="2200" b="1" dirty="0"/>
              <a:t>20 For since the creation of the world His invisible attributes are clearly seen, being understood by the things that are made, even His eternal power and Godhead, so that they are without excuse,</a:t>
            </a:r>
          </a:p>
        </p:txBody>
      </p:sp>
      <p:pic>
        <p:nvPicPr>
          <p:cNvPr id="5" name="Picture 2" descr="The Fibonacci pattern on the Sunflower Fibonacci In Nature, Spirals In Nature, Fractals In Nature, Geometry In Nature, Fibonacci Spiral, Sacred Geometry, Nature Art, Fibonacci Sequence, Fibonacci Flower">
            <a:extLst>
              <a:ext uri="{FF2B5EF4-FFF2-40B4-BE49-F238E27FC236}">
                <a16:creationId xmlns:a16="http://schemas.microsoft.com/office/drawing/2014/main" id="{123F59AD-B8F7-9938-E882-7465C55E7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1771" y="432900"/>
            <a:ext cx="2787161" cy="27871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e Fibonacci pattern on the Sunflower Fibonacci In Nature, Spirals In Nature, Fractals In Nature, Geometry In Nature, Fibonacci Spiral, Sacred Geometry, Nature Art, Fibonacci Sequence, Fibonacci Flower">
            <a:extLst>
              <a:ext uri="{FF2B5EF4-FFF2-40B4-BE49-F238E27FC236}">
                <a16:creationId xmlns:a16="http://schemas.microsoft.com/office/drawing/2014/main" id="{99B34A7F-F588-791E-8237-E961995674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1771" y="3554049"/>
            <a:ext cx="2871051" cy="28710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8D5E91A-0948-E82A-E987-66694F18C933}"/>
              </a:ext>
            </a:extLst>
          </p:cNvPr>
          <p:cNvSpPr/>
          <p:nvPr/>
        </p:nvSpPr>
        <p:spPr>
          <a:xfrm>
            <a:off x="553674" y="192947"/>
            <a:ext cx="4018325" cy="65248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594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fibonacci in nature Nature Garden, Green Nature, Plant Design, Science Nature">
            <a:extLst>
              <a:ext uri="{FF2B5EF4-FFF2-40B4-BE49-F238E27FC236}">
                <a16:creationId xmlns:a16="http://schemas.microsoft.com/office/drawing/2014/main" id="{3F9FDF70-9A36-9869-756F-26207B4F8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109663"/>
            <a:ext cx="6667500" cy="463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575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20F87E-AC13-8FCF-4848-A9D7692FB1F3}"/>
              </a:ext>
            </a:extLst>
          </p:cNvPr>
          <p:cNvSpPr txBox="1"/>
          <p:nvPr/>
        </p:nvSpPr>
        <p:spPr>
          <a:xfrm>
            <a:off x="834703" y="3682335"/>
            <a:ext cx="7688512" cy="2831544"/>
          </a:xfrm>
          <a:prstGeom prst="rect">
            <a:avLst/>
          </a:prstGeom>
          <a:noFill/>
        </p:spPr>
        <p:txBody>
          <a:bodyPr wrap="square">
            <a:spAutoFit/>
          </a:bodyPr>
          <a:lstStyle/>
          <a:p>
            <a:r>
              <a:rPr lang="en-US" sz="3200" b="1" dirty="0">
                <a:solidFill>
                  <a:srgbClr val="0070C0"/>
                </a:solidFill>
              </a:rPr>
              <a:t>Rom.1:32 who, knowing the righteous judgment of God</a:t>
            </a:r>
            <a:r>
              <a:rPr lang="en-US" sz="3200" dirty="0"/>
              <a:t>, that those who practice such things are deserving of death, not only do the same but </a:t>
            </a:r>
            <a:r>
              <a:rPr lang="en-US" sz="3200" dirty="0">
                <a:latin typeface="Arial Black" panose="020B0A04020102020204" pitchFamily="34" charset="0"/>
              </a:rPr>
              <a:t>also approve of those who practice them.</a:t>
            </a:r>
          </a:p>
          <a:p>
            <a:r>
              <a:rPr lang="en-US" dirty="0"/>
              <a:t> </a:t>
            </a:r>
          </a:p>
        </p:txBody>
      </p:sp>
      <p:sp>
        <p:nvSpPr>
          <p:cNvPr id="5" name="TextBox 4">
            <a:extLst>
              <a:ext uri="{FF2B5EF4-FFF2-40B4-BE49-F238E27FC236}">
                <a16:creationId xmlns:a16="http://schemas.microsoft.com/office/drawing/2014/main" id="{3D4AC320-829C-1677-E9B9-BB458D752808}"/>
              </a:ext>
            </a:extLst>
          </p:cNvPr>
          <p:cNvSpPr txBox="1"/>
          <p:nvPr/>
        </p:nvSpPr>
        <p:spPr>
          <a:xfrm>
            <a:off x="763398" y="889406"/>
            <a:ext cx="7793373" cy="2062104"/>
          </a:xfrm>
          <a:prstGeom prst="rect">
            <a:avLst/>
          </a:prstGeom>
          <a:noFill/>
        </p:spPr>
        <p:txBody>
          <a:bodyPr wrap="square">
            <a:spAutoFit/>
          </a:bodyPr>
          <a:lstStyle/>
          <a:p>
            <a:r>
              <a:rPr lang="en-US" sz="3200" b="1" dirty="0">
                <a:solidFill>
                  <a:srgbClr val="0070C0"/>
                </a:solidFill>
              </a:rPr>
              <a:t>Rom. 1:18 </a:t>
            </a:r>
            <a:r>
              <a:rPr lang="en-US" sz="3200" b="1" dirty="0">
                <a:solidFill>
                  <a:srgbClr val="FF0000"/>
                </a:solidFill>
              </a:rPr>
              <a:t>For the wrath of God is revealed from heaven </a:t>
            </a:r>
            <a:r>
              <a:rPr lang="en-US" sz="3200" b="1" u="sng" dirty="0">
                <a:solidFill>
                  <a:srgbClr val="FF0000"/>
                </a:solidFill>
              </a:rPr>
              <a:t>against all ungodliness and unrighteousness </a:t>
            </a:r>
            <a:r>
              <a:rPr lang="en-US" sz="3200" dirty="0"/>
              <a:t>of men, who suppress the truth in unrighteousness,</a:t>
            </a:r>
          </a:p>
        </p:txBody>
      </p:sp>
      <p:sp>
        <p:nvSpPr>
          <p:cNvPr id="6" name="Rectangle 5">
            <a:extLst>
              <a:ext uri="{FF2B5EF4-FFF2-40B4-BE49-F238E27FC236}">
                <a16:creationId xmlns:a16="http://schemas.microsoft.com/office/drawing/2014/main" id="{6FEA8CB1-FFB7-0687-32D1-382ED4846466}"/>
              </a:ext>
            </a:extLst>
          </p:cNvPr>
          <p:cNvSpPr/>
          <p:nvPr/>
        </p:nvSpPr>
        <p:spPr>
          <a:xfrm>
            <a:off x="587229" y="763259"/>
            <a:ext cx="7935985" cy="241240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1CE6C00-F45F-E313-64C8-D484BC1C1FC6}"/>
              </a:ext>
            </a:extLst>
          </p:cNvPr>
          <p:cNvSpPr/>
          <p:nvPr/>
        </p:nvSpPr>
        <p:spPr>
          <a:xfrm>
            <a:off x="620786" y="3597144"/>
            <a:ext cx="7902428" cy="28315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69893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May be an image of text that says 'Approving of other people's sin is a sin. Romans 1:32 Though they know God's decree that those who practice such things deserve to die, they not only do them but give approval to those who practice them. Everyone needs to repent and turn and follow Jesus!'">
            <a:extLst>
              <a:ext uri="{FF2B5EF4-FFF2-40B4-BE49-F238E27FC236}">
                <a16:creationId xmlns:a16="http://schemas.microsoft.com/office/drawing/2014/main" id="{6E2ADEFB-5BC0-2506-DD04-1FDA212A9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3089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he Fibonacci pattern on the Sunflower Fibonacci In Nature, Spirals In Nature, Fractals In Nature, Geometry In Nature, Fibonacci Spiral, Sacred Geometry, Nature Art, Fibonacci Sequence, Fibonacci Flower">
            <a:extLst>
              <a:ext uri="{FF2B5EF4-FFF2-40B4-BE49-F238E27FC236}">
                <a16:creationId xmlns:a16="http://schemas.microsoft.com/office/drawing/2014/main" id="{0F4FE303-9962-09AF-99C4-C7B212EB6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0369" y="1661108"/>
            <a:ext cx="2969702" cy="29697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76F290C-C6ED-7FFD-DD67-EA87CA6F15DD}"/>
              </a:ext>
            </a:extLst>
          </p:cNvPr>
          <p:cNvSpPr txBox="1"/>
          <p:nvPr/>
        </p:nvSpPr>
        <p:spPr>
          <a:xfrm>
            <a:off x="461393" y="469783"/>
            <a:ext cx="8170876" cy="2462213"/>
          </a:xfrm>
          <a:prstGeom prst="rect">
            <a:avLst/>
          </a:prstGeom>
          <a:noFill/>
          <a:ln>
            <a:noFill/>
          </a:ln>
        </p:spPr>
        <p:txBody>
          <a:bodyPr wrap="square" rtlCol="0">
            <a:spAutoFit/>
          </a:bodyPr>
          <a:lstStyle/>
          <a:p>
            <a:pPr algn="ctr"/>
            <a:r>
              <a:rPr lang="en-US" sz="6600" dirty="0">
                <a:latin typeface="Times New Roman" panose="02020603050405020304" pitchFamily="18" charset="0"/>
                <a:cs typeface="Times New Roman" panose="02020603050405020304" pitchFamily="18" charset="0"/>
              </a:rPr>
              <a:t>The God</a:t>
            </a:r>
          </a:p>
          <a:p>
            <a:pPr algn="ctr"/>
            <a:endParaRPr lang="en-US" sz="88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B7886558-FF45-3B01-1F36-738421E58BC1}"/>
              </a:ext>
            </a:extLst>
          </p:cNvPr>
          <p:cNvSpPr/>
          <p:nvPr/>
        </p:nvSpPr>
        <p:spPr>
          <a:xfrm flipH="1" flipV="1">
            <a:off x="461394" y="369115"/>
            <a:ext cx="8170876" cy="6149130"/>
          </a:xfrm>
          <a:prstGeom prst="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73E38AA-B596-668D-6F3D-B5A3331B05B7}"/>
              </a:ext>
            </a:extLst>
          </p:cNvPr>
          <p:cNvSpPr txBox="1"/>
          <p:nvPr/>
        </p:nvSpPr>
        <p:spPr>
          <a:xfrm>
            <a:off x="461393" y="4546833"/>
            <a:ext cx="8170875" cy="1446550"/>
          </a:xfrm>
          <a:prstGeom prst="rect">
            <a:avLst/>
          </a:prstGeom>
          <a:noFill/>
        </p:spPr>
        <p:txBody>
          <a:bodyPr wrap="square" rtlCol="0">
            <a:spAutoFit/>
          </a:bodyPr>
          <a:lstStyle/>
          <a:p>
            <a:pPr algn="ctr"/>
            <a:r>
              <a:rPr lang="en-US" sz="8800" dirty="0"/>
              <a:t>Of Patterns</a:t>
            </a:r>
          </a:p>
        </p:txBody>
      </p:sp>
      <p:sp>
        <p:nvSpPr>
          <p:cNvPr id="9" name="TextBox 8">
            <a:extLst>
              <a:ext uri="{FF2B5EF4-FFF2-40B4-BE49-F238E27FC236}">
                <a16:creationId xmlns:a16="http://schemas.microsoft.com/office/drawing/2014/main" id="{BF7FC12A-9957-6496-F08C-7DBD82190DE8}"/>
              </a:ext>
            </a:extLst>
          </p:cNvPr>
          <p:cNvSpPr txBox="1"/>
          <p:nvPr/>
        </p:nvSpPr>
        <p:spPr>
          <a:xfrm flipH="1">
            <a:off x="511730" y="5578679"/>
            <a:ext cx="8120538" cy="707886"/>
          </a:xfrm>
          <a:prstGeom prst="rect">
            <a:avLst/>
          </a:prstGeom>
          <a:noFill/>
        </p:spPr>
        <p:txBody>
          <a:bodyPr wrap="square" rtlCol="0">
            <a:spAutoFit/>
          </a:bodyPr>
          <a:lstStyle/>
          <a:p>
            <a:pPr algn="ctr"/>
            <a:r>
              <a:rPr lang="en-US" sz="4000" dirty="0"/>
              <a:t>Exodus 25:40</a:t>
            </a:r>
          </a:p>
        </p:txBody>
      </p:sp>
      <p:pic>
        <p:nvPicPr>
          <p:cNvPr id="5" name="Picture 2" descr="The Fibonacci pattern on the Sunflower Fibonacci In Nature, Spirals In Nature, Fractals In Nature, Geometry In Nature, Fibonacci Spiral, Sacred Geometry, Nature Art, Fibonacci Sequence, Fibonacci Flower">
            <a:extLst>
              <a:ext uri="{FF2B5EF4-FFF2-40B4-BE49-F238E27FC236}">
                <a16:creationId xmlns:a16="http://schemas.microsoft.com/office/drawing/2014/main" id="{0365EB9F-18F0-B83B-BF09-8F1F67A18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288" y="1661108"/>
            <a:ext cx="2927081" cy="29697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e Fibonacci pattern on the Sunflower Fibonacci In Nature, Spirals In Nature, Fractals In Nature, Geometry In Nature, Fibonacci Spiral, Sacred Geometry, Nature Art, Fibonacci Sequence, Fibonacci Flower">
            <a:extLst>
              <a:ext uri="{FF2B5EF4-FFF2-40B4-BE49-F238E27FC236}">
                <a16:creationId xmlns:a16="http://schemas.microsoft.com/office/drawing/2014/main" id="{4008AE0A-67B9-9C30-BB2E-4D87A99D6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4232" y="1661108"/>
            <a:ext cx="2969702" cy="29697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3C74ADD-218E-61D1-640B-3226044EAEF4}"/>
              </a:ext>
            </a:extLst>
          </p:cNvPr>
          <p:cNvSpPr/>
          <p:nvPr/>
        </p:nvSpPr>
        <p:spPr>
          <a:xfrm>
            <a:off x="160065" y="1676236"/>
            <a:ext cx="8823869" cy="2954574"/>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3953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C6C454-958F-09A0-F9F6-405B2E4C01B7}"/>
              </a:ext>
            </a:extLst>
          </p:cNvPr>
          <p:cNvSpPr txBox="1"/>
          <p:nvPr/>
        </p:nvSpPr>
        <p:spPr>
          <a:xfrm>
            <a:off x="352338" y="1242781"/>
            <a:ext cx="8405768" cy="5909310"/>
          </a:xfrm>
          <a:prstGeom prst="rect">
            <a:avLst/>
          </a:prstGeom>
          <a:noFill/>
        </p:spPr>
        <p:txBody>
          <a:bodyPr wrap="square" rtlCol="0">
            <a:spAutoFit/>
          </a:bodyPr>
          <a:lstStyle/>
          <a:p>
            <a:r>
              <a:rPr lang="en-US" sz="3600" dirty="0">
                <a:solidFill>
                  <a:srgbClr val="FF0000"/>
                </a:solidFill>
              </a:rPr>
              <a:t>We are commanded to follow the pattern.</a:t>
            </a:r>
          </a:p>
          <a:p>
            <a:r>
              <a:rPr lang="en-US" sz="3600" dirty="0"/>
              <a:t>Nature follows the pattern. Is man excused?</a:t>
            </a:r>
          </a:p>
          <a:p>
            <a:r>
              <a:rPr lang="en-US" sz="3600" dirty="0">
                <a:solidFill>
                  <a:schemeClr val="tx2"/>
                </a:solidFill>
              </a:rPr>
              <a:t>Does the N.T. have a pattern?</a:t>
            </a:r>
          </a:p>
          <a:p>
            <a:r>
              <a:rPr lang="en-US" sz="3600" dirty="0">
                <a:solidFill>
                  <a:schemeClr val="tx2"/>
                </a:solidFill>
              </a:rPr>
              <a:t>	collecting money?</a:t>
            </a:r>
          </a:p>
          <a:p>
            <a:r>
              <a:rPr lang="en-US" sz="3600" dirty="0">
                <a:solidFill>
                  <a:schemeClr val="tx2"/>
                </a:solidFill>
              </a:rPr>
              <a:t>	spending money?</a:t>
            </a:r>
          </a:p>
          <a:p>
            <a:r>
              <a:rPr lang="en-US" sz="3600" dirty="0">
                <a:solidFill>
                  <a:schemeClr val="tx2"/>
                </a:solidFill>
              </a:rPr>
              <a:t>	wordship?</a:t>
            </a:r>
          </a:p>
          <a:p>
            <a:r>
              <a:rPr lang="en-US" sz="3600" dirty="0">
                <a:solidFill>
                  <a:schemeClr val="tx2"/>
                </a:solidFill>
              </a:rPr>
              <a:t>	benevolence?</a:t>
            </a:r>
          </a:p>
          <a:p>
            <a:r>
              <a:rPr lang="en-US" sz="3600" dirty="0">
                <a:solidFill>
                  <a:schemeClr val="tx2"/>
                </a:solidFill>
              </a:rPr>
              <a:t>	evangelism?</a:t>
            </a:r>
          </a:p>
          <a:p>
            <a:r>
              <a:rPr lang="en-US" sz="3600" b="1" dirty="0"/>
              <a:t>Do we dare not follow the pattern today?</a:t>
            </a:r>
          </a:p>
          <a:p>
            <a:endParaRPr lang="en-US" dirty="0"/>
          </a:p>
          <a:p>
            <a:endParaRPr lang="en-US" dirty="0"/>
          </a:p>
          <a:p>
            <a:endParaRPr lang="en-US" dirty="0"/>
          </a:p>
        </p:txBody>
      </p:sp>
      <p:sp>
        <p:nvSpPr>
          <p:cNvPr id="3" name="TextBox 2">
            <a:extLst>
              <a:ext uri="{FF2B5EF4-FFF2-40B4-BE49-F238E27FC236}">
                <a16:creationId xmlns:a16="http://schemas.microsoft.com/office/drawing/2014/main" id="{FE86D238-9954-93E2-5829-DA9B32C5848B}"/>
              </a:ext>
            </a:extLst>
          </p:cNvPr>
          <p:cNvSpPr txBox="1"/>
          <p:nvPr/>
        </p:nvSpPr>
        <p:spPr>
          <a:xfrm>
            <a:off x="0" y="192947"/>
            <a:ext cx="9143999"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4472C4">
                    <a:lumMod val="75000"/>
                  </a:srgbClr>
                </a:solidFill>
                <a:effectLst/>
                <a:uLnTx/>
                <a:uFillTx/>
              </a:rPr>
              <a:t>The God Of Patterns   Exodus 25:40  </a:t>
            </a:r>
          </a:p>
        </p:txBody>
      </p:sp>
      <p:sp>
        <p:nvSpPr>
          <p:cNvPr id="4" name="Rectangle 3">
            <a:extLst>
              <a:ext uri="{FF2B5EF4-FFF2-40B4-BE49-F238E27FC236}">
                <a16:creationId xmlns:a16="http://schemas.microsoft.com/office/drawing/2014/main" id="{14C526EF-22E1-AD93-87F0-FEBB2123DDB7}"/>
              </a:ext>
            </a:extLst>
          </p:cNvPr>
          <p:cNvSpPr/>
          <p:nvPr/>
        </p:nvSpPr>
        <p:spPr>
          <a:xfrm>
            <a:off x="310393" y="1098958"/>
            <a:ext cx="8506436" cy="532700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4377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C6C454-958F-09A0-F9F6-405B2E4C01B7}"/>
              </a:ext>
            </a:extLst>
          </p:cNvPr>
          <p:cNvSpPr txBox="1"/>
          <p:nvPr/>
        </p:nvSpPr>
        <p:spPr>
          <a:xfrm>
            <a:off x="352338" y="940777"/>
            <a:ext cx="8405768" cy="2585323"/>
          </a:xfrm>
          <a:prstGeom prst="rect">
            <a:avLst/>
          </a:prstGeom>
          <a:noFill/>
        </p:spPr>
        <p:txBody>
          <a:bodyPr wrap="square" rtlCol="0">
            <a:spAutoFit/>
          </a:bodyPr>
          <a:lstStyle/>
          <a:p>
            <a:pPr algn="ctr"/>
            <a:r>
              <a:rPr lang="en-US" sz="3600" dirty="0">
                <a:solidFill>
                  <a:srgbClr val="FF0000"/>
                </a:solidFill>
              </a:rPr>
              <a:t>We are commanded to follow the pattern for Fellowship.</a:t>
            </a:r>
          </a:p>
          <a:p>
            <a:endParaRPr lang="en-US" sz="3600" dirty="0">
              <a:solidFill>
                <a:schemeClr val="tx2"/>
              </a:solidFill>
            </a:endParaRPr>
          </a:p>
          <a:p>
            <a:endParaRPr lang="en-US" dirty="0"/>
          </a:p>
          <a:p>
            <a:endParaRPr lang="en-US" dirty="0"/>
          </a:p>
          <a:p>
            <a:endParaRPr lang="en-US" dirty="0"/>
          </a:p>
        </p:txBody>
      </p:sp>
      <p:sp>
        <p:nvSpPr>
          <p:cNvPr id="3" name="TextBox 2">
            <a:extLst>
              <a:ext uri="{FF2B5EF4-FFF2-40B4-BE49-F238E27FC236}">
                <a16:creationId xmlns:a16="http://schemas.microsoft.com/office/drawing/2014/main" id="{FE86D238-9954-93E2-5829-DA9B32C5848B}"/>
              </a:ext>
            </a:extLst>
          </p:cNvPr>
          <p:cNvSpPr txBox="1"/>
          <p:nvPr/>
        </p:nvSpPr>
        <p:spPr>
          <a:xfrm>
            <a:off x="0" y="192947"/>
            <a:ext cx="9143999"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4472C4">
                    <a:lumMod val="75000"/>
                  </a:srgbClr>
                </a:solidFill>
                <a:effectLst/>
                <a:uLnTx/>
                <a:uFillTx/>
              </a:rPr>
              <a:t>The God Of Patterns   Exodus 25:40  </a:t>
            </a:r>
          </a:p>
        </p:txBody>
      </p:sp>
      <p:sp>
        <p:nvSpPr>
          <p:cNvPr id="5" name="TextBox 4">
            <a:extLst>
              <a:ext uri="{FF2B5EF4-FFF2-40B4-BE49-F238E27FC236}">
                <a16:creationId xmlns:a16="http://schemas.microsoft.com/office/drawing/2014/main" id="{4E459398-5C9D-4759-0A62-8E82FCC20C57}"/>
              </a:ext>
            </a:extLst>
          </p:cNvPr>
          <p:cNvSpPr txBox="1"/>
          <p:nvPr/>
        </p:nvSpPr>
        <p:spPr>
          <a:xfrm>
            <a:off x="167780" y="2973897"/>
            <a:ext cx="8976219" cy="3108543"/>
          </a:xfrm>
          <a:prstGeom prst="rect">
            <a:avLst/>
          </a:prstGeom>
          <a:noFill/>
        </p:spPr>
        <p:txBody>
          <a:bodyPr wrap="square" rtlCol="0">
            <a:spAutoFit/>
          </a:bodyPr>
          <a:lstStyle/>
          <a:p>
            <a:r>
              <a:rPr lang="en-US" sz="3200" u="sng" dirty="0"/>
              <a:t>We can not fellowship </a:t>
            </a:r>
            <a:r>
              <a:rPr lang="en-US" sz="2800" dirty="0"/>
              <a:t>those who </a:t>
            </a:r>
            <a:r>
              <a:rPr lang="en-US" sz="3200" dirty="0">
                <a:latin typeface="Arial Black" panose="020B0A04020102020204" pitchFamily="34" charset="0"/>
              </a:rPr>
              <a:t>Teach Error</a:t>
            </a:r>
          </a:p>
          <a:p>
            <a:r>
              <a:rPr lang="en-US" sz="2400" dirty="0">
                <a:solidFill>
                  <a:srgbClr val="0070C0"/>
                </a:solidFill>
              </a:rPr>
              <a:t>Rom. 16:17-18</a:t>
            </a:r>
          </a:p>
          <a:p>
            <a:endParaRPr lang="en-US" dirty="0"/>
          </a:p>
          <a:p>
            <a:r>
              <a:rPr lang="en-US" sz="2800" u="sng" dirty="0"/>
              <a:t>We can not have fellowship </a:t>
            </a:r>
            <a:r>
              <a:rPr lang="en-US" sz="2400" dirty="0"/>
              <a:t>with those who </a:t>
            </a:r>
            <a:r>
              <a:rPr lang="en-US" sz="2800" dirty="0">
                <a:latin typeface="Arial Black" panose="020B0A04020102020204" pitchFamily="34" charset="0"/>
              </a:rPr>
              <a:t>Practice Error</a:t>
            </a:r>
          </a:p>
          <a:p>
            <a:r>
              <a:rPr lang="en-US" sz="2400" dirty="0">
                <a:solidFill>
                  <a:srgbClr val="0070C0"/>
                </a:solidFill>
              </a:rPr>
              <a:t>Eph. 5:11</a:t>
            </a:r>
          </a:p>
          <a:p>
            <a:endParaRPr lang="en-US" dirty="0"/>
          </a:p>
          <a:p>
            <a:r>
              <a:rPr lang="en-US" sz="2800" u="sng" dirty="0"/>
              <a:t>Nor with those who </a:t>
            </a:r>
            <a:r>
              <a:rPr lang="en-US" sz="2800" dirty="0">
                <a:latin typeface="Arial Black" panose="020B0A04020102020204" pitchFamily="34" charset="0"/>
              </a:rPr>
              <a:t>Endorse</a:t>
            </a:r>
            <a:r>
              <a:rPr lang="en-US" sz="2800" dirty="0"/>
              <a:t> error and sin.</a:t>
            </a:r>
          </a:p>
          <a:p>
            <a:r>
              <a:rPr lang="en-US" sz="2400" dirty="0">
                <a:solidFill>
                  <a:srgbClr val="0070C0"/>
                </a:solidFill>
              </a:rPr>
              <a:t>2 John 10-11</a:t>
            </a:r>
          </a:p>
        </p:txBody>
      </p:sp>
    </p:spTree>
    <p:extLst>
      <p:ext uri="{BB962C8B-B14F-4D97-AF65-F5344CB8AC3E}">
        <p14:creationId xmlns:p14="http://schemas.microsoft.com/office/powerpoint/2010/main" val="39463775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FDE917-728B-AA22-4A63-3CD63863CB1A}"/>
              </a:ext>
            </a:extLst>
          </p:cNvPr>
          <p:cNvSpPr txBox="1"/>
          <p:nvPr/>
        </p:nvSpPr>
        <p:spPr>
          <a:xfrm>
            <a:off x="830510" y="1057013"/>
            <a:ext cx="7583649" cy="5016758"/>
          </a:xfrm>
          <a:prstGeom prst="rect">
            <a:avLst/>
          </a:prstGeom>
          <a:noFill/>
        </p:spPr>
        <p:txBody>
          <a:bodyPr wrap="square">
            <a:spAutoFit/>
          </a:bodyPr>
          <a:lstStyle/>
          <a:p>
            <a:r>
              <a:rPr lang="en-US" sz="4000" b="1" dirty="0">
                <a:solidFill>
                  <a:srgbClr val="0070C0"/>
                </a:solidFill>
              </a:rPr>
              <a:t>2John 1:10 </a:t>
            </a:r>
          </a:p>
          <a:p>
            <a:r>
              <a:rPr lang="en-US" sz="4000" dirty="0"/>
              <a:t>If anyone comes to you and does not bring this doctrine, do not receive him into your house nor greet him;</a:t>
            </a:r>
          </a:p>
          <a:p>
            <a:endParaRPr lang="en-US" sz="4000" dirty="0"/>
          </a:p>
          <a:p>
            <a:r>
              <a:rPr lang="en-US" sz="4000" dirty="0"/>
              <a:t>11 for he who greets him shares in his evil deeds.</a:t>
            </a:r>
          </a:p>
        </p:txBody>
      </p:sp>
    </p:spTree>
    <p:extLst>
      <p:ext uri="{BB962C8B-B14F-4D97-AF65-F5344CB8AC3E}">
        <p14:creationId xmlns:p14="http://schemas.microsoft.com/office/powerpoint/2010/main" val="38966600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338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The Fibonacci pattern on the Sunflower Fibonacci In Nature, Spirals In Nature, Fractals In Nature, Geometry In Nature, Fibonacci Spiral, Sacred Geometry, Nature Art, Fibonacci Sequence, Fibonacci Flower">
            <a:extLst>
              <a:ext uri="{FF2B5EF4-FFF2-40B4-BE49-F238E27FC236}">
                <a16:creationId xmlns:a16="http://schemas.microsoft.com/office/drawing/2014/main" id="{4858B9BA-F602-EEBF-013D-7E8D700E7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499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The Fibonacci pattern on the Sunflower Fibonacci In Nature, Spirals In Nature, Fractals In Nature, Geometry In Nature, Fibonacci Spiral, Sacred Geometry, Nature Art, Fibonacci Sequence, Fibonacci Flower">
            <a:extLst>
              <a:ext uri="{FF2B5EF4-FFF2-40B4-BE49-F238E27FC236}">
                <a16:creationId xmlns:a16="http://schemas.microsoft.com/office/drawing/2014/main" id="{4858B9BA-F602-EEBF-013D-7E8D700E7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509" y="297110"/>
            <a:ext cx="2932651" cy="29326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FBCD818-6DC7-EE12-7653-69CE4DE48909}"/>
              </a:ext>
            </a:extLst>
          </p:cNvPr>
          <p:cNvSpPr txBox="1"/>
          <p:nvPr/>
        </p:nvSpPr>
        <p:spPr>
          <a:xfrm>
            <a:off x="4114800" y="2973897"/>
            <a:ext cx="914400" cy="914400"/>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135E60D4-3638-AF28-3CD0-BC33D64944DB}"/>
              </a:ext>
            </a:extLst>
          </p:cNvPr>
          <p:cNvSpPr txBox="1"/>
          <p:nvPr/>
        </p:nvSpPr>
        <p:spPr>
          <a:xfrm>
            <a:off x="226503" y="3456264"/>
            <a:ext cx="8690994" cy="3800849"/>
          </a:xfrm>
          <a:prstGeom prst="rect">
            <a:avLst/>
          </a:prstGeom>
          <a:noFill/>
        </p:spPr>
        <p:txBody>
          <a:bodyPr wrap="square" rtlCol="0">
            <a:spAutoFit/>
          </a:bodyPr>
          <a:lstStyle/>
          <a:p>
            <a:pPr marL="0" marR="0" fontAlgn="base">
              <a:lnSpc>
                <a:spcPct val="107000"/>
              </a:lnSpc>
              <a:spcBef>
                <a:spcPts val="0"/>
              </a:spcBef>
              <a:spcAft>
                <a:spcPts val="0"/>
              </a:spcAft>
            </a:pPr>
            <a:r>
              <a:rPr lang="en-US" sz="2000" kern="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The seed heads of sunflowers optimize the packing of seeds by growing florets in a spiraling pattern connected to the golden ratio and        </a:t>
            </a:r>
            <a:r>
              <a:rPr lang="en-US" sz="2000" u="sng" kern="0" dirty="0">
                <a:solidFill>
                  <a:srgbClr val="FFFFFF"/>
                </a:solidFill>
                <a:effectLst/>
                <a:latin typeface="Arial Black" panose="020B0A04020102020204" pitchFamily="34" charset="0"/>
                <a:ea typeface="Times New Roman" panose="02020603050405020304" pitchFamily="18" charset="0"/>
                <a:cs typeface="Times New Roman" panose="02020603050405020304" pitchFamily="18" charset="0"/>
              </a:rPr>
              <a:t>Fibonacci sequence.</a:t>
            </a:r>
            <a:endParaRPr lang="en-US" sz="2000" u="sng" kern="100" dirty="0">
              <a:effectLst/>
              <a:latin typeface="Arial Black" panose="020B0A0402010202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endParaRPr lang="en-US" sz="2000" kern="100" dirty="0">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marL="0" marR="0" fontAlgn="base">
              <a:lnSpc>
                <a:spcPct val="107000"/>
              </a:lnSpc>
              <a:spcBef>
                <a:spcPts val="0"/>
              </a:spcBef>
              <a:spcAft>
                <a:spcPts val="800"/>
              </a:spcAft>
            </a:pPr>
            <a:r>
              <a:rPr lang="en-US" sz="2000" kern="0" dirty="0">
                <a:solidFill>
                  <a:srgbClr val="FFFFFF"/>
                </a:solidFill>
                <a:effectLst/>
                <a:latin typeface="Times New Roman" panose="02020603050405020304" pitchFamily="18" charset="0"/>
                <a:ea typeface="Times New Roman" panose="02020603050405020304" pitchFamily="18" charset="0"/>
              </a:rPr>
              <a:t>Gaze into the center </a:t>
            </a:r>
            <a:r>
              <a:rPr lang="en-US" sz="20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of a sunflower and you’re bound to notice the striking pattern of spirals in the many florets there. This spiral tendency is common in the growth of plants, often seen in the way flowers, leaves, and branches are spaced around a central stem or trunk. But besides being entrancing to the eye, there is a functional value in these </a:t>
            </a:r>
            <a:r>
              <a:rPr lang="en-US" sz="2000" u="sng" kern="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patterns,</a:t>
            </a:r>
            <a:r>
              <a:rPr lang="en-US" sz="2000" u="sng"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and there is a simple basis behind the dazzling complexity.</a:t>
            </a:r>
            <a:endPar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2000" kern="0" dirty="0">
                <a:solidFill>
                  <a:schemeClr val="bg1"/>
                </a:solidFill>
                <a:effectLst/>
                <a:latin typeface="Arial" panose="020B0604020202020204" pitchFamily="34" charset="0"/>
                <a:ea typeface="Times New Roman" panose="02020603050405020304" pitchFamily="18" charset="0"/>
              </a:rPr>
              <a:t> </a:t>
            </a:r>
            <a:endParaRPr lang="en-US" sz="2000" dirty="0">
              <a:solidFill>
                <a:schemeClr val="bg1"/>
              </a:solidFill>
            </a:endParaRPr>
          </a:p>
        </p:txBody>
      </p:sp>
    </p:spTree>
    <p:extLst>
      <p:ext uri="{BB962C8B-B14F-4D97-AF65-F5344CB8AC3E}">
        <p14:creationId xmlns:p14="http://schemas.microsoft.com/office/powerpoint/2010/main" val="358231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May be an image of tree and text">
            <a:extLst>
              <a:ext uri="{FF2B5EF4-FFF2-40B4-BE49-F238E27FC236}">
                <a16:creationId xmlns:a16="http://schemas.microsoft.com/office/drawing/2014/main" id="{1F39E40A-F33A-1859-3DFF-F888112710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816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C:\Users\sheila\Desktop\ULTIMATE Royality Free\4-Bib Pics-Misc\Bible MSS\Scriptures\10 Commandments_.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8" b="99420" l="261" r="99435">
                        <a14:foregroundMark x1="1522" y1="1681" x2="11652" y2="96870"/>
                        <a14:foregroundMark x1="5261" y1="30377" x2="14870" y2="1855"/>
                        <a14:foregroundMark x1="16261" y1="5913" x2="97522" y2="6667"/>
                        <a14:foregroundMark x1="88174" y1="10551" x2="96522" y2="97565"/>
                        <a14:foregroundMark x1="97652" y1="11652" x2="98043" y2="84058"/>
                        <a14:foregroundMark x1="88174" y1="77391" x2="93739" y2="97391"/>
                        <a14:foregroundMark x1="15826" y1="96116" x2="89435" y2="95188"/>
                        <a14:backgroundMark x1="14565" y1="12754" x2="49043" y2="87768"/>
                        <a14:backgroundMark x1="12348" y1="88870" x2="29174" y2="67420"/>
                      </a14:backgroundRemoval>
                    </a14:imgEffect>
                    <a14:imgEffect>
                      <a14:brightnessContrast bright="40000"/>
                    </a14:imgEffect>
                  </a14:imgLayer>
                </a14:imgProps>
              </a:ext>
            </a:extLst>
          </a:blip>
          <a:srcRect/>
          <a:stretch>
            <a:fillRect/>
          </a:stretch>
        </p:blipFill>
        <p:spPr bwMode="auto">
          <a:xfrm>
            <a:off x="0" y="0"/>
            <a:ext cx="9220200" cy="6858000"/>
          </a:xfrm>
          <a:prstGeom prst="rect">
            <a:avLst/>
          </a:prstGeom>
          <a:noFill/>
        </p:spPr>
      </p:pic>
      <p:sp>
        <p:nvSpPr>
          <p:cNvPr id="6" name="Rectangle 5"/>
          <p:cNvSpPr/>
          <p:nvPr/>
        </p:nvSpPr>
        <p:spPr>
          <a:xfrm>
            <a:off x="3733800" y="6858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6248400" y="762000"/>
            <a:ext cx="1752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4114800" y="58674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6235700" y="58674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p:cNvSpPr/>
          <p:nvPr/>
        </p:nvSpPr>
        <p:spPr>
          <a:xfrm>
            <a:off x="6248400" y="6858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p:cNvSpPr/>
          <p:nvPr/>
        </p:nvSpPr>
        <p:spPr>
          <a:xfrm>
            <a:off x="1130300" y="7239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p:cNvSpPr/>
          <p:nvPr/>
        </p:nvSpPr>
        <p:spPr>
          <a:xfrm>
            <a:off x="1143000" y="685800"/>
            <a:ext cx="6858000" cy="5486400"/>
          </a:xfrm>
          <a:prstGeom prst="rect">
            <a:avLst/>
          </a:prstGeom>
          <a:noFill/>
          <a:ln w="76200">
            <a:solidFill>
              <a:srgbClr val="2F23CB"/>
            </a:solidFill>
          </a:ln>
          <a:effectLst>
            <a:glow rad="228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375D3DB6-ECD4-D7D0-218D-76A57C2723AE}"/>
              </a:ext>
            </a:extLst>
          </p:cNvPr>
          <p:cNvSpPr txBox="1"/>
          <p:nvPr/>
        </p:nvSpPr>
        <p:spPr>
          <a:xfrm>
            <a:off x="1143000" y="1233182"/>
            <a:ext cx="6845300" cy="4524315"/>
          </a:xfrm>
          <a:prstGeom prst="rect">
            <a:avLst/>
          </a:prstGeom>
          <a:noFill/>
        </p:spPr>
        <p:txBody>
          <a:bodyPr wrap="square">
            <a:spAutoFit/>
          </a:bodyPr>
          <a:lstStyle/>
          <a:p>
            <a:pPr algn="ctr"/>
            <a:r>
              <a:rPr lang="en-US" sz="4800" dirty="0"/>
              <a:t>Ex.25:40 "And see to it that you make them </a:t>
            </a:r>
            <a:r>
              <a:rPr lang="en-US" sz="4800" dirty="0">
                <a:latin typeface="Arial Black" panose="020B0A04020102020204" pitchFamily="34" charset="0"/>
              </a:rPr>
              <a:t>according to the pattern</a:t>
            </a:r>
          </a:p>
          <a:p>
            <a:pPr algn="ctr"/>
            <a:r>
              <a:rPr lang="en-US" sz="4800" dirty="0"/>
              <a:t>which was shown you on the mountain.</a:t>
            </a:r>
          </a:p>
        </p:txBody>
      </p:sp>
    </p:spTree>
    <p:extLst>
      <p:ext uri="{BB962C8B-B14F-4D97-AF65-F5344CB8AC3E}">
        <p14:creationId xmlns:p14="http://schemas.microsoft.com/office/powerpoint/2010/main" val="6700047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TotalTime>
  <Words>2749</Words>
  <Application>Microsoft Office PowerPoint</Application>
  <PresentationFormat>On-screen Show (4:3)</PresentationFormat>
  <Paragraphs>252</Paragraphs>
  <Slides>56</Slides>
  <Notes>3</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56</vt:i4>
      </vt:variant>
    </vt:vector>
  </HeadingPairs>
  <TitlesOfParts>
    <vt:vector size="70" baseType="lpstr">
      <vt:lpstr>Arial</vt:lpstr>
      <vt:lpstr>Arial Black</vt:lpstr>
      <vt:lpstr>Arial Unicode MS</vt:lpstr>
      <vt:lpstr>Calibri</vt:lpstr>
      <vt:lpstr>Calibri Light</vt:lpstr>
      <vt:lpstr>helvetica-w01-light</vt:lpstr>
      <vt:lpstr>Ink Free</vt:lpstr>
      <vt:lpstr>Times New Roman</vt:lpstr>
      <vt:lpstr>Office Theme</vt:lpstr>
      <vt:lpstr>1_Office Theme</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 Lebanon church of Christ</dc:creator>
  <cp:lastModifiedBy>New Lebanon church of Christ</cp:lastModifiedBy>
  <cp:revision>20</cp:revision>
  <cp:lastPrinted>2023-09-16T22:56:27Z</cp:lastPrinted>
  <dcterms:created xsi:type="dcterms:W3CDTF">2023-09-11T11:24:11Z</dcterms:created>
  <dcterms:modified xsi:type="dcterms:W3CDTF">2023-10-23T11:17:23Z</dcterms:modified>
</cp:coreProperties>
</file>