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8" r:id="rId4"/>
    <p:sldId id="259" r:id="rId5"/>
    <p:sldId id="291" r:id="rId6"/>
    <p:sldId id="290" r:id="rId7"/>
    <p:sldId id="258" r:id="rId8"/>
    <p:sldId id="273" r:id="rId9"/>
    <p:sldId id="274" r:id="rId10"/>
    <p:sldId id="261" r:id="rId11"/>
    <p:sldId id="276" r:id="rId12"/>
    <p:sldId id="277" r:id="rId13"/>
    <p:sldId id="279" r:id="rId14"/>
    <p:sldId id="280" r:id="rId15"/>
    <p:sldId id="282" r:id="rId16"/>
    <p:sldId id="283" r:id="rId17"/>
    <p:sldId id="285" r:id="rId18"/>
    <p:sldId id="281" r:id="rId19"/>
    <p:sldId id="275" r:id="rId20"/>
    <p:sldId id="262" r:id="rId21"/>
    <p:sldId id="263" r:id="rId22"/>
    <p:sldId id="264" r:id="rId23"/>
    <p:sldId id="260" r:id="rId24"/>
    <p:sldId id="266" r:id="rId25"/>
    <p:sldId id="267" r:id="rId26"/>
    <p:sldId id="268" r:id="rId27"/>
    <p:sldId id="265" r:id="rId28"/>
    <p:sldId id="270" r:id="rId29"/>
    <p:sldId id="271" r:id="rId30"/>
    <p:sldId id="287" r:id="rId31"/>
    <p:sldId id="292" r:id="rId32"/>
    <p:sldId id="295" r:id="rId33"/>
    <p:sldId id="296" r:id="rId34"/>
    <p:sldId id="1438" r:id="rId35"/>
    <p:sldId id="1439" r:id="rId36"/>
    <p:sldId id="293" r:id="rId37"/>
    <p:sldId id="26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SQaXcQZzcPNMjb/nZAgig==" hashData="/wsf1iNyCHUZoEqEUZuzlRkA7dS4OODjaCty6a8azgXDDZqjlryfj4xoABcs6C/GMjpJVdlrZJ7L0ImnPLG4X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114" d="100"/>
          <a:sy n="114" d="100"/>
        </p:scale>
        <p:origin x="1278" y="120"/>
      </p:cViewPr>
      <p:guideLst/>
    </p:cSldViewPr>
  </p:slideViewPr>
  <p:notesTextViewPr>
    <p:cViewPr>
      <p:scale>
        <a:sx n="1" d="1"/>
        <a:sy n="1" d="1"/>
      </p:scale>
      <p:origin x="0" y="0"/>
    </p:cViewPr>
  </p:notesTextViewPr>
  <p:sorterViewPr>
    <p:cViewPr varScale="1">
      <p:scale>
        <a:sx n="100" d="100"/>
        <a:sy n="100" d="100"/>
      </p:scale>
      <p:origin x="0" y="-4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3D3C-E681-5BDC-FBDD-597E460773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355D4-880D-BF6F-9D21-42536E2EA90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8878E8-40B7-78B8-A360-74E6695F7377}"/>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5" name="Footer Placeholder 4">
            <a:extLst>
              <a:ext uri="{FF2B5EF4-FFF2-40B4-BE49-F238E27FC236}">
                <a16:creationId xmlns:a16="http://schemas.microsoft.com/office/drawing/2014/main" id="{23FBFCC3-E983-67E1-ABC4-79741EAAE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553FB-0465-C3E2-B163-FADB3B51569B}"/>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2573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533C-B2CF-9A5F-DFD5-3D9B457D1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ED4E1-ABCE-A879-A675-6B769D2D9B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DA5F9-DFDA-0B6A-FEDA-5A9428A4F0B4}"/>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5" name="Footer Placeholder 4">
            <a:extLst>
              <a:ext uri="{FF2B5EF4-FFF2-40B4-BE49-F238E27FC236}">
                <a16:creationId xmlns:a16="http://schemas.microsoft.com/office/drawing/2014/main" id="{0DE04F0A-3567-B416-8997-E8BEFC592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0C4C9-1200-6082-26D2-A09E024B88EF}"/>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420729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03309-3A64-70A7-8887-212A64E1783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4F88B-6AC3-BA35-26B7-3AF3F470423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18B0D-6868-A5CB-6EEB-1622B7143FB0}"/>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5" name="Footer Placeholder 4">
            <a:extLst>
              <a:ext uri="{FF2B5EF4-FFF2-40B4-BE49-F238E27FC236}">
                <a16:creationId xmlns:a16="http://schemas.microsoft.com/office/drawing/2014/main" id="{76A477C0-2896-1965-6579-EBAF78E0A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919C7-8A4B-F0BB-AE84-D756AFB48416}"/>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27162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4224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0742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3423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5021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68937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6210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5374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7334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5E0E-2BE8-2983-5A5C-92F3FB4A7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5D31D-046F-B252-5186-498E847D3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78121-3638-E3EC-BB59-FFE47AFA53F1}"/>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5" name="Footer Placeholder 4">
            <a:extLst>
              <a:ext uri="{FF2B5EF4-FFF2-40B4-BE49-F238E27FC236}">
                <a16:creationId xmlns:a16="http://schemas.microsoft.com/office/drawing/2014/main" id="{95340FCA-F757-AD04-6C23-FA9102FA2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7FFE3-BED7-8FC5-3F71-84A081D793AD}"/>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979713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3484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21255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46143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821392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953223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564614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35195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355629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252751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301427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3284-96F5-7B8C-35AB-53C488F1AA57}"/>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875199-0721-F61E-1E33-138016B04F5E}"/>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AE8BEB-3DAF-7275-0916-19A0285ACD09}"/>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5" name="Footer Placeholder 4">
            <a:extLst>
              <a:ext uri="{FF2B5EF4-FFF2-40B4-BE49-F238E27FC236}">
                <a16:creationId xmlns:a16="http://schemas.microsoft.com/office/drawing/2014/main" id="{61B0540A-2037-F2C4-6E92-4CC9F1C39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C8161-387B-83B7-4A33-2E0819D41CAC}"/>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2696856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365901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586585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240760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46834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10CB-8552-638E-9016-45617E9F9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3C9A7-EAF9-961B-BB7A-5F0EE40FADC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9B92E-E7D4-0865-63D7-4DE39A776F6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555A2-C240-3512-8F6B-39962EBE363B}"/>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6" name="Footer Placeholder 5">
            <a:extLst>
              <a:ext uri="{FF2B5EF4-FFF2-40B4-BE49-F238E27FC236}">
                <a16:creationId xmlns:a16="http://schemas.microsoft.com/office/drawing/2014/main" id="{BE75821D-C4D0-54F7-16C9-09161F5BE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B379E-04A3-1811-FD07-ECC16A286854}"/>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25888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C6D0-81BF-0DB3-C877-FB95FB062AF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441C20-0420-3D16-69CD-AE3815460B9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D98279-58BA-81F3-259A-E92D97D2B35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AC9DF2-5BC3-66B6-1C12-93F383FE1FE8}"/>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0E141-1183-E0CF-2F94-169A0CB277E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B66963-9FAC-8B4C-956B-9034BB559E26}"/>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8" name="Footer Placeholder 7">
            <a:extLst>
              <a:ext uri="{FF2B5EF4-FFF2-40B4-BE49-F238E27FC236}">
                <a16:creationId xmlns:a16="http://schemas.microsoft.com/office/drawing/2014/main" id="{38F5AD51-699F-DCBE-514A-880E60620D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13FAF5-3A70-D122-0509-4BD5DAE47A0F}"/>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164105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22CA-BAD1-19FE-BEE0-CC6BDADF86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83517D-D095-B4B5-076C-DF8CCEEB8EFD}"/>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4" name="Footer Placeholder 3">
            <a:extLst>
              <a:ext uri="{FF2B5EF4-FFF2-40B4-BE49-F238E27FC236}">
                <a16:creationId xmlns:a16="http://schemas.microsoft.com/office/drawing/2014/main" id="{31CDF151-3542-7FBE-C9DA-12A0010EC8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10F34C-DA29-1069-2F33-5AA92E866B00}"/>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76392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B3A6B-5243-C2CE-3E90-337E57102A1F}"/>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3" name="Footer Placeholder 2">
            <a:extLst>
              <a:ext uri="{FF2B5EF4-FFF2-40B4-BE49-F238E27FC236}">
                <a16:creationId xmlns:a16="http://schemas.microsoft.com/office/drawing/2014/main" id="{A2957375-7A83-B299-B7E5-945DCF92EC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89EA5F-9729-9A03-19EF-15BFF0A1B2E3}"/>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205545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47B8-4F96-9C61-FF76-2592D80F7C0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403DC0-7FE6-F636-0E59-47BE8339154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4E5F7B-D673-3D2F-98BE-7C8BBF4EFE3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33C42-1EED-0F78-7883-6568E1268A8A}"/>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6" name="Footer Placeholder 5">
            <a:extLst>
              <a:ext uri="{FF2B5EF4-FFF2-40B4-BE49-F238E27FC236}">
                <a16:creationId xmlns:a16="http://schemas.microsoft.com/office/drawing/2014/main" id="{2CF4C2BC-004D-3B38-98C0-787072AFD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D04E7-7C9E-5DAD-0673-241CA61A160E}"/>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53291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B153-3A1E-7DEA-A07A-2F9033FB60C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887538-C68C-72F7-CED6-ECCDBB61E14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78931-1948-01CB-2143-7A6A1225136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A41C5-FB59-3730-BDCF-B04844D6F830}"/>
              </a:ext>
            </a:extLst>
          </p:cNvPr>
          <p:cNvSpPr>
            <a:spLocks noGrp="1"/>
          </p:cNvSpPr>
          <p:nvPr>
            <p:ph type="dt" sz="half" idx="10"/>
          </p:nvPr>
        </p:nvSpPr>
        <p:spPr/>
        <p:txBody>
          <a:bodyPr/>
          <a:lstStyle/>
          <a:p>
            <a:fld id="{9CF52598-09E6-4005-AAF7-345611304AB6}" type="datetimeFigureOut">
              <a:rPr lang="en-US" smtClean="0"/>
              <a:t>10/23/2023</a:t>
            </a:fld>
            <a:endParaRPr lang="en-US"/>
          </a:p>
        </p:txBody>
      </p:sp>
      <p:sp>
        <p:nvSpPr>
          <p:cNvPr id="6" name="Footer Placeholder 5">
            <a:extLst>
              <a:ext uri="{FF2B5EF4-FFF2-40B4-BE49-F238E27FC236}">
                <a16:creationId xmlns:a16="http://schemas.microsoft.com/office/drawing/2014/main" id="{CF78C286-3D56-D386-004B-E073D59A8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DE4A7-0058-2908-33B8-E07EA13E1584}"/>
              </a:ext>
            </a:extLst>
          </p:cNvPr>
          <p:cNvSpPr>
            <a:spLocks noGrp="1"/>
          </p:cNvSpPr>
          <p:nvPr>
            <p:ph type="sldNum" sz="quarter" idx="12"/>
          </p:nvPr>
        </p:nvSpPr>
        <p:spPr/>
        <p:txBody>
          <a:bodyPr/>
          <a:lstStyle/>
          <a:p>
            <a:fld id="{1FD89839-C7A1-4C0D-8A39-857242C8A755}" type="slidenum">
              <a:rPr lang="en-US" smtClean="0"/>
              <a:t>‹#›</a:t>
            </a:fld>
            <a:endParaRPr lang="en-US"/>
          </a:p>
        </p:txBody>
      </p:sp>
    </p:spTree>
    <p:extLst>
      <p:ext uri="{BB962C8B-B14F-4D97-AF65-F5344CB8AC3E}">
        <p14:creationId xmlns:p14="http://schemas.microsoft.com/office/powerpoint/2010/main" val="182355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5F5B2-3089-15A4-2A8A-C448B14164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FEE845-7239-3978-E267-E93D72CA1B3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39B67-D8D9-D54F-C2F5-537BF6D4FB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52598-09E6-4005-AAF7-345611304AB6}" type="datetimeFigureOut">
              <a:rPr lang="en-US" smtClean="0"/>
              <a:t>10/23/2023</a:t>
            </a:fld>
            <a:endParaRPr lang="en-US"/>
          </a:p>
        </p:txBody>
      </p:sp>
      <p:sp>
        <p:nvSpPr>
          <p:cNvPr id="5" name="Footer Placeholder 4">
            <a:extLst>
              <a:ext uri="{FF2B5EF4-FFF2-40B4-BE49-F238E27FC236}">
                <a16:creationId xmlns:a16="http://schemas.microsoft.com/office/drawing/2014/main" id="{386B9221-7CE9-2F2C-4363-399CCDF6EA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EB45A0-D6DE-4666-4EF2-C86C154C73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89839-C7A1-4C0D-8A39-857242C8A755}" type="slidenum">
              <a:rPr lang="en-US" smtClean="0"/>
              <a:t>‹#›</a:t>
            </a:fld>
            <a:endParaRPr lang="en-US"/>
          </a:p>
        </p:txBody>
      </p:sp>
    </p:spTree>
    <p:extLst>
      <p:ext uri="{BB962C8B-B14F-4D97-AF65-F5344CB8AC3E}">
        <p14:creationId xmlns:p14="http://schemas.microsoft.com/office/powerpoint/2010/main" val="4194959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070534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257C0-8A69-4305-89E3-18D55848A998}"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2700F-56F9-4697-A780-C88B07646AC0}" type="slidenum">
              <a:rPr lang="en-US" smtClean="0"/>
              <a:t>‹#›</a:t>
            </a:fld>
            <a:endParaRPr lang="en-US" dirty="0"/>
          </a:p>
        </p:txBody>
      </p:sp>
    </p:spTree>
    <p:extLst>
      <p:ext uri="{BB962C8B-B14F-4D97-AF65-F5344CB8AC3E}">
        <p14:creationId xmlns:p14="http://schemas.microsoft.com/office/powerpoint/2010/main" val="3519439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Overconfidence" TargetMode="External"/><Relationship Id="rId13" Type="http://schemas.openxmlformats.org/officeDocument/2006/relationships/hyperlink" Target="https://en.wikipedia.org/wiki/Hubris#cite_note-5" TargetMode="External"/><Relationship Id="rId3" Type="http://schemas.openxmlformats.org/officeDocument/2006/relationships/hyperlink" Target="https://en.wikipedia.org/wiki/Ancient_Greek_language" TargetMode="External"/><Relationship Id="rId7" Type="http://schemas.openxmlformats.org/officeDocument/2006/relationships/hyperlink" Target="https://en.wikipedia.org/wiki/Hubris#cite_note-2" TargetMode="External"/><Relationship Id="rId12" Type="http://schemas.openxmlformats.org/officeDocument/2006/relationships/hyperlink" Target="https://en.wiktionary.org/wiki/adrogare#Latin" TargetMode="External"/><Relationship Id="rId2" Type="http://schemas.openxmlformats.org/officeDocument/2006/relationships/hyperlink" Target="https://en.wikipedia.org/wiki/Help:IPA/English" TargetMode="External"/><Relationship Id="rId1" Type="http://schemas.openxmlformats.org/officeDocument/2006/relationships/slideLayout" Target="../slideLayouts/slideLayout7.xml"/><Relationship Id="rId6" Type="http://schemas.openxmlformats.org/officeDocument/2006/relationships/hyperlink" Target="https://en.wikipedia.org/wiki/Pride" TargetMode="External"/><Relationship Id="rId11" Type="http://schemas.openxmlformats.org/officeDocument/2006/relationships/hyperlink" Target="https://en.wikipedia.org/wiki/Hubris#cite_note-Picone-4" TargetMode="External"/><Relationship Id="rId5" Type="http://schemas.openxmlformats.org/officeDocument/2006/relationships/hyperlink" Target="https://en.wikipedia.org/wiki/Hubris#cite_note-collins-1" TargetMode="External"/><Relationship Id="rId10" Type="http://schemas.openxmlformats.org/officeDocument/2006/relationships/hyperlink" Target="https://en.wiktionary.org/wiki/arrogance" TargetMode="External"/><Relationship Id="rId4" Type="http://schemas.openxmlformats.org/officeDocument/2006/relationships/hyperlink" Target="https://en.wiktionary.org/wiki/%E1%BD%95%CE%B2%CF%81%CE%B9%CF%82#Ancient_Greek" TargetMode="External"/><Relationship Id="rId9" Type="http://schemas.openxmlformats.org/officeDocument/2006/relationships/hyperlink" Target="https://en.wikipedia.org/wiki/Hubris#cite_note-3" TargetMode="External"/><Relationship Id="rId14" Type="http://schemas.openxmlformats.org/officeDocument/2006/relationships/hyperlink" Target="https://en.wikipedia.org/wiki/Hubris#cite_note-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Hubris#cite_note-superstition2-9" TargetMode="External"/><Relationship Id="rId2" Type="http://schemas.openxmlformats.org/officeDocument/2006/relationships/hyperlink" Target="https://en.wikipedia.org/wiki/Ancient_Greek" TargetMode="External"/><Relationship Id="rId1" Type="http://schemas.openxmlformats.org/officeDocument/2006/relationships/slideLayout" Target="../slideLayouts/slideLayout7.xml"/><Relationship Id="rId4" Type="http://schemas.openxmlformats.org/officeDocument/2006/relationships/hyperlink" Target="https://en.wikipedia.org/wiki/Hubris#cite_note-superstition4-11"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Phaethon" TargetMode="External"/><Relationship Id="rId13" Type="http://schemas.openxmlformats.org/officeDocument/2006/relationships/hyperlink" Target="https://en.wikipedia.org/wiki/Tereus" TargetMode="External"/><Relationship Id="rId3" Type="http://schemas.openxmlformats.org/officeDocument/2006/relationships/hyperlink" Target="https://en.wikipedia.org/wiki/Aeschylus" TargetMode="External"/><Relationship Id="rId7" Type="http://schemas.openxmlformats.org/officeDocument/2006/relationships/hyperlink" Target="https://en.wikipedia.org/wiki/Icarus" TargetMode="External"/><Relationship Id="rId12" Type="http://schemas.openxmlformats.org/officeDocument/2006/relationships/hyperlink" Target="https://en.wikipedia.org/wiki/Tantalus" TargetMode="External"/><Relationship Id="rId17" Type="http://schemas.openxmlformats.org/officeDocument/2006/relationships/hyperlink" Target="https://en.wikipedia.org/wiki/Hubris#cite_note-13" TargetMode="External"/><Relationship Id="rId2" Type="http://schemas.openxmlformats.org/officeDocument/2006/relationships/hyperlink" Target="https://en.wikipedia.org/wiki/Hesiod" TargetMode="External"/><Relationship Id="rId16" Type="http://schemas.openxmlformats.org/officeDocument/2006/relationships/hyperlink" Target="https://en.wikipedia.org/wiki/Encyclop%C3%A6dia_Britannica_Eleventh_Edition" TargetMode="External"/><Relationship Id="rId1" Type="http://schemas.openxmlformats.org/officeDocument/2006/relationships/slideLayout" Target="../slideLayouts/slideLayout7.xml"/><Relationship Id="rId6" Type="http://schemas.openxmlformats.org/officeDocument/2006/relationships/hyperlink" Target="https://en.wikipedia.org/wiki/Athena" TargetMode="External"/><Relationship Id="rId11" Type="http://schemas.openxmlformats.org/officeDocument/2006/relationships/hyperlink" Target="https://en.wikipedia.org/wiki/Cassiopeia_(Queen_of_Aethiopia)" TargetMode="External"/><Relationship Id="rId5" Type="http://schemas.openxmlformats.org/officeDocument/2006/relationships/hyperlink" Target="https://en.wikipedia.org/wiki/Arachne" TargetMode="External"/><Relationship Id="rId15" Type="http://schemas.openxmlformats.org/officeDocument/2006/relationships/hyperlink" Target="https://en.wikipedia.org/wiki/Hybris_(mythology)" TargetMode="External"/><Relationship Id="rId10" Type="http://schemas.openxmlformats.org/officeDocument/2006/relationships/hyperlink" Target="https://en.wikipedia.org/wiki/Niobe" TargetMode="External"/><Relationship Id="rId4" Type="http://schemas.openxmlformats.org/officeDocument/2006/relationships/hyperlink" Target="https://en.wikipedia.org/wiki/Hubris#cite_note-superstition4-11" TargetMode="External"/><Relationship Id="rId9" Type="http://schemas.openxmlformats.org/officeDocument/2006/relationships/hyperlink" Target="https://en.wikipedia.org/wiki/Salmoneus" TargetMode="External"/><Relationship Id="rId14" Type="http://schemas.openxmlformats.org/officeDocument/2006/relationships/hyperlink" Target="https://en.wikipedia.org/wiki/Hubris#cite_note-1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7B0C4E6-F35B-ECCE-7F8D-2E6BF0C8DD2E}"/>
              </a:ext>
            </a:extLst>
          </p:cNvPr>
          <p:cNvSpPr txBox="1"/>
          <p:nvPr/>
        </p:nvSpPr>
        <p:spPr>
          <a:xfrm>
            <a:off x="562062" y="1021664"/>
            <a:ext cx="8086987" cy="5585760"/>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B. Nouns.</a:t>
            </a: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1" kern="100" dirty="0" err="1">
                <a:effectLst/>
                <a:latin typeface="Calibri" panose="020F0502020204030204" pitchFamily="34" charset="0"/>
                <a:ea typeface="Calibri" panose="020F0502020204030204" pitchFamily="34" charset="0"/>
                <a:cs typeface="Calibri" panose="020F0502020204030204" pitchFamily="34" charset="0"/>
              </a:rPr>
              <a:t>ga˒on</a:t>
            </a: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r>
              <a:rPr lang="he-IL" sz="2000" kern="100" dirty="0">
                <a:effectLst/>
                <a:latin typeface="Calibri" panose="020F0502020204030204" pitchFamily="34" charset="0"/>
                <a:ea typeface="Calibri" panose="020F0502020204030204" pitchFamily="34" charset="0"/>
                <a:cs typeface="Calibri" panose="020F0502020204030204" pitchFamily="34" charset="0"/>
              </a:rPr>
              <a:t>גָּאוֹן</a:t>
            </a:r>
            <a:r>
              <a:rPr lang="en-US" sz="2000" kern="100" dirty="0">
                <a:effectLst/>
                <a:latin typeface="Calibri" panose="020F0502020204030204" pitchFamily="34" charset="0"/>
                <a:ea typeface="Calibri" panose="020F0502020204030204" pitchFamily="34" charset="0"/>
                <a:cs typeface="Calibri" panose="020F0502020204030204" pitchFamily="34" charset="0"/>
              </a:rPr>
              <a:t>,</a:t>
            </a:r>
            <a:r>
              <a:rPr lang="en-US" sz="2000" b="1" kern="100" dirty="0">
                <a:effectLst/>
                <a:latin typeface="Calibri" panose="020F0502020204030204" pitchFamily="34" charset="0"/>
                <a:ea typeface="Calibri" panose="020F0502020204030204" pitchFamily="34" charset="0"/>
                <a:cs typeface="Calibri" panose="020F0502020204030204" pitchFamily="34" charset="0"/>
              </a:rPr>
              <a:t> </a:t>
            </a:r>
            <a:r>
              <a:rPr lang="en-US" sz="2000" kern="100" dirty="0">
                <a:effectLst/>
                <a:latin typeface="Calibri" panose="020F0502020204030204" pitchFamily="34" charset="0"/>
                <a:ea typeface="Calibri" panose="020F0502020204030204" pitchFamily="34" charset="0"/>
                <a:cs typeface="Calibri" panose="020F0502020204030204" pitchFamily="34" charset="0"/>
              </a:rPr>
              <a:t>1347), “pride.” </a:t>
            </a:r>
            <a:r>
              <a:rPr lang="en-US" sz="2000" b="1" kern="100" dirty="0">
                <a:effectLst/>
                <a:latin typeface="Calibri" panose="020F0502020204030204" pitchFamily="34" charset="0"/>
                <a:ea typeface="Calibri" panose="020F0502020204030204" pitchFamily="34" charset="0"/>
                <a:cs typeface="Calibri" panose="020F0502020204030204" pitchFamily="34" charset="0"/>
              </a:rPr>
              <a:t> This noun is a poetic word, which is found only in poetic books, the prophets</a:t>
            </a:r>
            <a:r>
              <a:rPr lang="en-US" sz="2000" kern="100" dirty="0">
                <a:effectLst/>
                <a:latin typeface="Calibri" panose="020F0502020204030204" pitchFamily="34" charset="0"/>
                <a:ea typeface="Calibri" panose="020F0502020204030204" pitchFamily="34" charset="0"/>
                <a:cs typeface="Calibri" panose="020F0502020204030204" pitchFamily="34" charset="0"/>
              </a:rPr>
              <a:t> (12 times in Isaiah), Moses’ song (Exod. 15:7), and Leviticus (26:19). In rabbinic Hebrew,</a:t>
            </a:r>
            <a:r>
              <a:rPr lang="en-US" sz="2000" b="1" kern="100" dirty="0">
                <a:effectLst/>
                <a:latin typeface="Calibri" panose="020F0502020204030204" pitchFamily="34" charset="0"/>
                <a:ea typeface="Calibri" panose="020F0502020204030204" pitchFamily="34" charset="0"/>
                <a:cs typeface="Calibri" panose="020F0502020204030204" pitchFamily="34" charset="0"/>
              </a:rPr>
              <a:t> </a:t>
            </a:r>
            <a:r>
              <a:rPr lang="en-US" sz="2000" i="1" kern="100" dirty="0" err="1">
                <a:effectLst/>
                <a:latin typeface="Calibri" panose="020F0502020204030204" pitchFamily="34" charset="0"/>
                <a:ea typeface="Calibri" panose="020F0502020204030204" pitchFamily="34" charset="0"/>
                <a:cs typeface="Calibri" panose="020F0502020204030204" pitchFamily="34" charset="0"/>
              </a:rPr>
              <a:t>ga˒on</a:t>
            </a: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r>
              <a:rPr lang="en-US" sz="2000" u="sng" kern="100" dirty="0">
                <a:effectLst/>
                <a:latin typeface="Calibri" panose="020F0502020204030204" pitchFamily="34" charset="0"/>
                <a:ea typeface="Calibri" panose="020F0502020204030204" pitchFamily="34" charset="0"/>
                <a:cs typeface="Calibri" panose="020F0502020204030204" pitchFamily="34" charset="0"/>
              </a:rPr>
              <a:t>signifies a man of great learning</a:t>
            </a:r>
            <a:r>
              <a:rPr lang="en-US" sz="2000" kern="100" dirty="0">
                <a:effectLst/>
                <a:latin typeface="Calibri" panose="020F0502020204030204" pitchFamily="34" charset="0"/>
                <a:ea typeface="Calibri" panose="020F0502020204030204" pitchFamily="34" charset="0"/>
                <a:cs typeface="Calibri" panose="020F0502020204030204" pitchFamily="34" charset="0"/>
              </a:rPr>
              <a:t>. A</a:t>
            </a:r>
            <a:r>
              <a:rPr lang="en-US" sz="2000" b="1" kern="100" dirty="0">
                <a:effectLst/>
                <a:latin typeface="Calibri" panose="020F0502020204030204" pitchFamily="34" charset="0"/>
                <a:ea typeface="Calibri" panose="020F0502020204030204" pitchFamily="34" charset="0"/>
                <a:cs typeface="Calibri" panose="020F0502020204030204" pitchFamily="34" charset="0"/>
              </a:rPr>
              <a:t> </a:t>
            </a:r>
            <a:r>
              <a:rPr lang="en-US" sz="2000" i="1" kern="100" dirty="0" err="1">
                <a:effectLst/>
                <a:latin typeface="Calibri" panose="020F0502020204030204" pitchFamily="34" charset="0"/>
                <a:ea typeface="Calibri" panose="020F0502020204030204" pitchFamily="34" charset="0"/>
                <a:cs typeface="Calibri" panose="020F0502020204030204" pitchFamily="34" charset="0"/>
              </a:rPr>
              <a:t>ga˒on</a:t>
            </a:r>
            <a:r>
              <a:rPr lang="en-US" sz="2000" kern="100" dirty="0">
                <a:effectLst/>
                <a:latin typeface="Calibri" panose="020F0502020204030204" pitchFamily="34" charset="0"/>
                <a:ea typeface="Calibri" panose="020F0502020204030204" pitchFamily="34" charset="0"/>
                <a:cs typeface="Calibri" panose="020F0502020204030204" pitchFamily="34" charset="0"/>
              </a:rPr>
              <a:t> was the head of the rabbinic academies of Susa and </a:t>
            </a:r>
            <a:r>
              <a:rPr lang="en-US" sz="2000" kern="100" dirty="0" err="1">
                <a:effectLst/>
                <a:latin typeface="Calibri" panose="020F0502020204030204" pitchFamily="34" charset="0"/>
                <a:ea typeface="Calibri" panose="020F0502020204030204" pitchFamily="34" charset="0"/>
                <a:cs typeface="Calibri" panose="020F0502020204030204" pitchFamily="34" charset="0"/>
              </a:rPr>
              <a:t>Pumpedita</a:t>
            </a:r>
            <a:r>
              <a:rPr lang="en-US" sz="2000" kern="100" dirty="0">
                <a:effectLst/>
                <a:latin typeface="Calibri" panose="020F0502020204030204" pitchFamily="34" charset="0"/>
                <a:ea typeface="Calibri" panose="020F0502020204030204" pitchFamily="34" charset="0"/>
                <a:cs typeface="Calibri" panose="020F0502020204030204" pitchFamily="34" charset="0"/>
              </a:rPr>
              <a:t> in Babylonia. </a:t>
            </a:r>
            <a:r>
              <a:rPr lang="en-US" sz="2000" kern="100" dirty="0" err="1">
                <a:effectLst/>
                <a:latin typeface="Calibri" panose="020F0502020204030204" pitchFamily="34" charset="0"/>
                <a:ea typeface="Calibri" panose="020F0502020204030204" pitchFamily="34" charset="0"/>
                <a:cs typeface="Calibri" panose="020F0502020204030204" pitchFamily="34" charset="0"/>
              </a:rPr>
              <a:t>Saadiah</a:t>
            </a:r>
            <a:r>
              <a:rPr lang="en-US" sz="2000" kern="100" dirty="0">
                <a:effectLst/>
                <a:latin typeface="Calibri" panose="020F0502020204030204" pitchFamily="34" charset="0"/>
                <a:ea typeface="Calibri" panose="020F0502020204030204" pitchFamily="34" charset="0"/>
                <a:cs typeface="Calibri" panose="020F0502020204030204" pitchFamily="34" charset="0"/>
              </a:rPr>
              <a:t> Gaon was one of the most outstanding.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In a positive sense </a:t>
            </a:r>
            <a:r>
              <a:rPr lang="en-US" sz="2400" b="1" i="1" kern="100" dirty="0" err="1">
                <a:effectLst/>
                <a:latin typeface="Calibri" panose="020F0502020204030204" pitchFamily="34" charset="0"/>
                <a:ea typeface="Calibri" panose="020F0502020204030204" pitchFamily="34" charset="0"/>
                <a:cs typeface="Calibri" panose="020F0502020204030204" pitchFamily="34" charset="0"/>
              </a:rPr>
              <a:t>ga˒on</a:t>
            </a:r>
            <a:r>
              <a:rPr lang="en-US" sz="2400" b="1" kern="100" dirty="0">
                <a:effectLst/>
                <a:latin typeface="Calibri" panose="020F0502020204030204" pitchFamily="34" charset="0"/>
                <a:ea typeface="Calibri" panose="020F0502020204030204" pitchFamily="34" charset="0"/>
                <a:cs typeface="Calibri" panose="020F0502020204030204" pitchFamily="34" charset="0"/>
              </a:rPr>
              <a:t>, like the verb, signifies “excellence” or “majesty.” God’s “majesty</a:t>
            </a:r>
            <a:r>
              <a:rPr lang="en-US" sz="2400" kern="100" dirty="0">
                <a:effectLst/>
                <a:latin typeface="Calibri" panose="020F0502020204030204" pitchFamily="34" charset="0"/>
                <a:ea typeface="Calibri" panose="020F0502020204030204" pitchFamily="34" charset="0"/>
                <a:cs typeface="Calibri" panose="020F0502020204030204" pitchFamily="34" charset="0"/>
              </a:rPr>
              <a:t>” was expressed in Israel’s deliverance through the Red Sea (Exod. 15:7).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Israel as the redeemed people, then, is considered to be an expression of God’s “majesty</a:t>
            </a:r>
            <a:r>
              <a:rPr lang="en-US" sz="2400" kern="100" dirty="0">
                <a:effectLst/>
                <a:latin typeface="Calibri" panose="020F0502020204030204" pitchFamily="34" charset="0"/>
                <a:ea typeface="Calibri" panose="020F0502020204030204" pitchFamily="34" charset="0"/>
                <a:cs typeface="Calibri" panose="020F0502020204030204" pitchFamily="34" charset="0"/>
              </a:rPr>
              <a:t>”: “He shall choose our inheritance for us, the excellency of Jacob whom he loved” (Ps. 47:4). The meaning of </a:t>
            </a:r>
            <a:r>
              <a:rPr lang="en-US" sz="2400" i="1" kern="100" dirty="0" err="1">
                <a:effectLst/>
                <a:latin typeface="Calibri" panose="020F0502020204030204" pitchFamily="34" charset="0"/>
                <a:ea typeface="Calibri" panose="020F0502020204030204" pitchFamily="34" charset="0"/>
                <a:cs typeface="Calibri" panose="020F0502020204030204" pitchFamily="34" charset="0"/>
              </a:rPr>
              <a:t>ga˒on</a:t>
            </a:r>
            <a:r>
              <a:rPr lang="en-US" sz="2400" kern="100" dirty="0">
                <a:effectLst/>
                <a:latin typeface="Calibri" panose="020F0502020204030204" pitchFamily="34" charset="0"/>
                <a:ea typeface="Calibri" panose="020F0502020204030204" pitchFamily="34" charset="0"/>
                <a:cs typeface="Calibri" panose="020F0502020204030204" pitchFamily="34" charset="0"/>
              </a:rPr>
              <a:t> is here close to that of </a:t>
            </a:r>
            <a:r>
              <a:rPr lang="en-US" sz="2400" i="1" kern="100" dirty="0" err="1">
                <a:effectLst/>
                <a:latin typeface="Calibri" panose="020F0502020204030204" pitchFamily="34" charset="0"/>
                <a:ea typeface="Calibri" panose="020F0502020204030204" pitchFamily="34" charset="0"/>
                <a:cs typeface="Calibri" panose="020F0502020204030204" pitchFamily="34" charset="0"/>
              </a:rPr>
              <a:t>kabod</a:t>
            </a:r>
            <a:r>
              <a:rPr lang="en-US" sz="2400" kern="100" dirty="0">
                <a:effectLst/>
                <a:latin typeface="Calibri" panose="020F0502020204030204" pitchFamily="34" charset="0"/>
                <a:ea typeface="Calibri" panose="020F0502020204030204" pitchFamily="34" charset="0"/>
                <a:cs typeface="Calibri" panose="020F0502020204030204" pitchFamily="34" charset="0"/>
              </a:rPr>
              <a:t>, “glory.”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75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D0CBC43-00DA-0B94-1E88-344B778FEF4E}"/>
              </a:ext>
            </a:extLst>
          </p:cNvPr>
          <p:cNvSpPr txBox="1"/>
          <p:nvPr/>
        </p:nvSpPr>
        <p:spPr>
          <a:xfrm>
            <a:off x="427383" y="1334297"/>
            <a:ext cx="8338930" cy="4919488"/>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But…</a:t>
            </a: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Calibri" panose="020F0502020204030204" pitchFamily="34" charset="0"/>
              </a:rPr>
              <a:t>The majority of the uses of </a:t>
            </a:r>
            <a:r>
              <a:rPr lang="en-US" sz="2400" b="1" i="1" kern="100" dirty="0" err="1">
                <a:effectLst/>
                <a:latin typeface="Calibri" panose="020F0502020204030204" pitchFamily="34" charset="0"/>
                <a:ea typeface="Calibri" panose="020F0502020204030204" pitchFamily="34" charset="0"/>
                <a:cs typeface="Calibri" panose="020F0502020204030204" pitchFamily="34" charset="0"/>
              </a:rPr>
              <a:t>ga˒on</a:t>
            </a:r>
            <a:r>
              <a:rPr lang="en-US" sz="2400" b="1" kern="100" dirty="0">
                <a:effectLst/>
                <a:latin typeface="Calibri" panose="020F0502020204030204" pitchFamily="34" charset="0"/>
                <a:ea typeface="Calibri" panose="020F0502020204030204" pitchFamily="34" charset="0"/>
                <a:cs typeface="Calibri" panose="020F0502020204030204" pitchFamily="34" charset="0"/>
              </a:rPr>
              <a:t> are negative in that they connote human “pride” as an antonym for humility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16:18). </a:t>
            </a:r>
            <a:r>
              <a:rPr lang="en-US" sz="2400" kern="100" dirty="0">
                <a:effectLst/>
                <a:latin typeface="Calibri" panose="020F0502020204030204" pitchFamily="34" charset="0"/>
                <a:ea typeface="Calibri" panose="020F0502020204030204" pitchFamily="34" charset="0"/>
                <a:cs typeface="Calibri" panose="020F0502020204030204" pitchFamily="34" charset="0"/>
              </a:rPr>
              <a:t>Proverbs puts </a:t>
            </a:r>
            <a:r>
              <a:rPr lang="en-US" sz="2400" i="1" kern="100" dirty="0" err="1">
                <a:effectLst/>
                <a:latin typeface="Calibri" panose="020F0502020204030204" pitchFamily="34" charset="0"/>
                <a:ea typeface="Calibri" panose="020F0502020204030204" pitchFamily="34" charset="0"/>
                <a:cs typeface="Calibri" panose="020F0502020204030204" pitchFamily="34" charset="0"/>
              </a:rPr>
              <a:t>ga˒on</a:t>
            </a:r>
            <a:r>
              <a:rPr lang="en-US" sz="2400" kern="100" dirty="0">
                <a:effectLst/>
                <a:latin typeface="Calibri" panose="020F0502020204030204" pitchFamily="34" charset="0"/>
                <a:ea typeface="Calibri" panose="020F0502020204030204" pitchFamily="34" charset="0"/>
                <a:cs typeface="Calibri" panose="020F0502020204030204" pitchFamily="34" charset="0"/>
              </a:rPr>
              <a:t> together with arrogance, evil behavior, and perverse speech. In her independence from the Lord, Israel as a </a:t>
            </a:r>
            <a:r>
              <a:rPr lang="en-US" sz="2400" b="1" kern="100" dirty="0">
                <a:effectLst/>
                <a:latin typeface="Calibri" panose="020F0502020204030204" pitchFamily="34" charset="0"/>
                <a:ea typeface="Calibri" panose="020F0502020204030204" pitchFamily="34" charset="0"/>
                <a:cs typeface="Calibri" panose="020F0502020204030204" pitchFamily="34" charset="0"/>
              </a:rPr>
              <a:t>majestic</a:t>
            </a:r>
            <a:r>
              <a:rPr lang="en-US" sz="2400" kern="100" dirty="0">
                <a:effectLst/>
                <a:latin typeface="Calibri" panose="020F0502020204030204" pitchFamily="34" charset="0"/>
                <a:ea typeface="Calibri" panose="020F0502020204030204" pitchFamily="34" charset="0"/>
                <a:cs typeface="Calibri" panose="020F0502020204030204" pitchFamily="34" charset="0"/>
              </a:rPr>
              <a:t> nation, having been set apart by a majestic God, had turned aside and claimed its excellence as a prerogative earned by herself. The new attitude of insolence was not tolerated by God: “The Lord God hath sworn by himself, saith the Lord the God of hosts, I abhor the excellency of Jacob, and hate his palaces: therefore will I deliver up the city with all that is therein”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(Amos 6:8).</a:t>
            </a: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1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344114-A20E-D257-1064-C057CAC0B5DB}"/>
              </a:ext>
            </a:extLst>
          </p:cNvPr>
          <p:cNvSpPr txBox="1"/>
          <p:nvPr/>
        </p:nvSpPr>
        <p:spPr>
          <a:xfrm>
            <a:off x="914400" y="1133062"/>
            <a:ext cx="7225748" cy="4708981"/>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The Septuagint translations are: </a:t>
            </a:r>
            <a:r>
              <a:rPr lang="en-US" sz="4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hubris</a:t>
            </a:r>
            <a:r>
              <a:rPr lang="en-US" sz="3600" kern="100" dirty="0">
                <a:effectLst/>
                <a:latin typeface="Calibri" panose="020F0502020204030204" pitchFamily="34" charset="0"/>
                <a:ea typeface="Calibri" panose="020F0502020204030204" pitchFamily="34" charset="0"/>
                <a:cs typeface="Calibri" panose="020F0502020204030204" pitchFamily="34" charset="0"/>
              </a:rPr>
              <a:t> (“insolence; arrogance”) and </a:t>
            </a:r>
            <a:r>
              <a:rPr lang="en-US" sz="3600" kern="100" dirty="0" err="1">
                <a:effectLst/>
                <a:latin typeface="Calibri" panose="020F0502020204030204" pitchFamily="34" charset="0"/>
                <a:ea typeface="Calibri" panose="020F0502020204030204" pitchFamily="34" charset="0"/>
                <a:cs typeface="Calibri" panose="020F0502020204030204" pitchFamily="34" charset="0"/>
              </a:rPr>
              <a:t>huperephania</a:t>
            </a:r>
            <a:r>
              <a:rPr lang="en-US" sz="3600" kern="100" dirty="0">
                <a:effectLst/>
                <a:latin typeface="Calibri" panose="020F0502020204030204" pitchFamily="34" charset="0"/>
                <a:ea typeface="Calibri" panose="020F0502020204030204" pitchFamily="34" charset="0"/>
                <a:cs typeface="Calibri" panose="020F0502020204030204" pitchFamily="34" charset="0"/>
              </a:rPr>
              <a:t> (“arrogance; haughtiness; pride”). “And all the people shall know, even Ephraim and the inhabitant of Samaria, that say in the pride and stoutness of heart …”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 9:9). </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D0D1554-64DD-C43B-84F7-EBCC03C1BDD3}"/>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33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BC4E18-8F6D-B9AB-82ED-93220D30D2B1}"/>
              </a:ext>
            </a:extLst>
          </p:cNvPr>
          <p:cNvSpPr txBox="1"/>
          <p:nvPr/>
        </p:nvSpPr>
        <p:spPr>
          <a:xfrm>
            <a:off x="553673" y="394283"/>
            <a:ext cx="8182823" cy="6257482"/>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Hubris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Calibri" panose="020F0502020204030204" pitchFamily="34" charset="0"/>
                <a:ea typeface="Calibri" panose="020F0502020204030204" pitchFamily="34" charset="0"/>
              </a:rPr>
              <a:t>Hubris</a:t>
            </a:r>
            <a:r>
              <a:rPr lang="en-US" sz="2800" dirty="0">
                <a:effectLst/>
                <a:latin typeface="Calibri" panose="020F0502020204030204" pitchFamily="34" charset="0"/>
                <a:ea typeface="Calibri" panose="020F0502020204030204" pitchFamily="34" charset="0"/>
              </a:rPr>
              <a:t> (</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tooltip="Help:IPA/English"/>
              </a:rPr>
              <a:t>/ˈ</a:t>
            </a:r>
            <a:r>
              <a:rPr lang="en-US" sz="2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tooltip="Help:IPA/English"/>
              </a:rPr>
              <a:t>hjuːbrɪs</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tooltip="Help:IPA/English"/>
              </a:rPr>
              <a:t>/</a:t>
            </a:r>
            <a:r>
              <a:rPr lang="en-US" sz="2800" dirty="0">
                <a:effectLst/>
                <a:latin typeface="Calibri" panose="020F0502020204030204" pitchFamily="34" charset="0"/>
                <a:ea typeface="Calibri" panose="020F0502020204030204" pitchFamily="34" charset="0"/>
              </a:rPr>
              <a:t>; from </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tooltip="Ancient Greek language"/>
              </a:rPr>
              <a:t>Ancient Greek</a:t>
            </a:r>
            <a:r>
              <a:rPr lang="en-US" sz="2800" dirty="0">
                <a:effectLst/>
                <a:latin typeface="Calibri" panose="020F0502020204030204" pitchFamily="34" charset="0"/>
                <a:ea typeface="Calibri" panose="020F0502020204030204" pitchFamily="34" charset="0"/>
              </a:rPr>
              <a:t> </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tooltip="wikt:ὕβρις"/>
              </a:rPr>
              <a:t>ὕβ</a:t>
            </a:r>
            <a:r>
              <a:rPr lang="en-US" sz="28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tooltip="wikt:ὕβρις"/>
              </a:rPr>
              <a:t>ρις</a:t>
            </a:r>
            <a:r>
              <a:rPr lang="en-US" sz="2800" i="1" dirty="0">
                <a:effectLst/>
                <a:latin typeface="Calibri" panose="020F0502020204030204" pitchFamily="34" charset="0"/>
                <a:ea typeface="Calibri" panose="020F0502020204030204" pitchFamily="34" charset="0"/>
              </a:rPr>
              <a:t> (</a:t>
            </a:r>
            <a:r>
              <a:rPr lang="en-US" sz="2800" i="1" dirty="0" err="1">
                <a:effectLst/>
                <a:latin typeface="Calibri" panose="020F0502020204030204" pitchFamily="34" charset="0"/>
                <a:ea typeface="Calibri" panose="020F0502020204030204" pitchFamily="34" charset="0"/>
              </a:rPr>
              <a:t>húbris</a:t>
            </a:r>
            <a:r>
              <a:rPr lang="en-US" sz="2800" i="1" dirty="0">
                <a:effectLst/>
                <a:latin typeface="Calibri" panose="020F0502020204030204" pitchFamily="34" charset="0"/>
                <a:ea typeface="Calibri" panose="020F0502020204030204" pitchFamily="34" charset="0"/>
              </a:rPr>
              <a:t>)</a:t>
            </a:r>
            <a:r>
              <a:rPr lang="en-US" sz="2800" dirty="0">
                <a:effectLst/>
                <a:latin typeface="Calibri" panose="020F0502020204030204" pitchFamily="34" charset="0"/>
                <a:ea typeface="Calibri" panose="020F0502020204030204" pitchFamily="34" charset="0"/>
              </a:rPr>
              <a:t> 'pride, insolence, outrage'), </a:t>
            </a:r>
            <a:r>
              <a:rPr lang="en-US" sz="28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[1]</a:t>
            </a:r>
            <a:r>
              <a:rPr lang="en-US" sz="2800" dirty="0">
                <a:effectLst/>
                <a:latin typeface="Calibri" panose="020F0502020204030204" pitchFamily="34" charset="0"/>
                <a:ea typeface="Calibri" panose="020F0502020204030204" pitchFamily="34" charset="0"/>
              </a:rPr>
              <a:t> describes a personality quality of extreme or excessive </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tooltip="Pride"/>
              </a:rPr>
              <a:t>pride</a:t>
            </a:r>
            <a:r>
              <a:rPr lang="en-US" sz="28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[2]</a:t>
            </a:r>
            <a:r>
              <a:rPr lang="en-US" sz="2800" dirty="0">
                <a:effectLst/>
                <a:latin typeface="Calibri" panose="020F0502020204030204" pitchFamily="34" charset="0"/>
                <a:ea typeface="Calibri" panose="020F0502020204030204" pitchFamily="34" charset="0"/>
              </a:rPr>
              <a:t> or dangerous </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tooltip="Overconfidence"/>
              </a:rPr>
              <a:t>overconfidence</a:t>
            </a:r>
            <a:r>
              <a:rPr lang="en-US" sz="2800" dirty="0">
                <a:effectLst/>
                <a:latin typeface="Calibri" panose="020F0502020204030204" pitchFamily="34" charset="0"/>
                <a:ea typeface="Calibri" panose="020F0502020204030204" pitchFamily="34" charset="0"/>
              </a:rPr>
              <a:t>,</a:t>
            </a:r>
            <a:r>
              <a:rPr lang="en-US" sz="28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[3]</a:t>
            </a:r>
            <a:r>
              <a:rPr lang="en-US" sz="2800" dirty="0">
                <a:effectLst/>
                <a:latin typeface="Calibri" panose="020F0502020204030204" pitchFamily="34" charset="0"/>
                <a:ea typeface="Calibri" panose="020F0502020204030204" pitchFamily="34" charset="0"/>
              </a:rPr>
              <a:t> often in combination with (or synonymous with) </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tooltip="wikt:arrogance"/>
              </a:rPr>
              <a:t>arrogance</a:t>
            </a:r>
            <a:r>
              <a:rPr lang="en-US" sz="2800" dirty="0">
                <a:effectLst/>
                <a:latin typeface="Calibri" panose="020F0502020204030204" pitchFamily="34" charset="0"/>
                <a:ea typeface="Calibri" panose="020F0502020204030204" pitchFamily="34" charset="0"/>
              </a:rPr>
              <a:t>.</a:t>
            </a:r>
            <a:r>
              <a:rPr lang="en-US" sz="28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[4]</a:t>
            </a:r>
            <a:r>
              <a:rPr lang="en-US" sz="280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The term </a:t>
            </a:r>
            <a:r>
              <a:rPr lang="en-US" sz="2800" b="1" i="1" dirty="0">
                <a:effectLst/>
                <a:latin typeface="Calibri" panose="020F0502020204030204" pitchFamily="34" charset="0"/>
                <a:ea typeface="Calibri" panose="020F0502020204030204" pitchFamily="34" charset="0"/>
              </a:rPr>
              <a:t>arrogance</a:t>
            </a:r>
            <a:r>
              <a:rPr lang="en-US" sz="2800" b="1" dirty="0">
                <a:effectLst/>
                <a:latin typeface="Calibri" panose="020F0502020204030204" pitchFamily="34" charset="0"/>
                <a:ea typeface="Calibri" panose="020F0502020204030204" pitchFamily="34" charset="0"/>
              </a:rPr>
              <a:t> comes from the Latin </a:t>
            </a:r>
            <a:r>
              <a:rPr lang="la-Latn" sz="2800" b="1"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tooltip="wikt:adrogare"/>
              </a:rPr>
              <a:t>adrogare</a:t>
            </a:r>
            <a:r>
              <a:rPr lang="en-US" sz="2800" b="1" dirty="0">
                <a:effectLst/>
                <a:latin typeface="Calibri" panose="020F0502020204030204" pitchFamily="34" charset="0"/>
                <a:ea typeface="Calibri" panose="020F0502020204030204" pitchFamily="34" charset="0"/>
              </a:rPr>
              <a:t>, meaning "to feel that one has a right to demand certain attitudes and behaviors from other people". To </a:t>
            </a:r>
            <a:r>
              <a:rPr lang="en-US" sz="2800" b="1" i="1" dirty="0">
                <a:effectLst/>
                <a:latin typeface="Calibri" panose="020F0502020204030204" pitchFamily="34" charset="0"/>
                <a:ea typeface="Calibri" panose="020F0502020204030204" pitchFamily="34" charset="0"/>
              </a:rPr>
              <a:t>arrogate</a:t>
            </a:r>
            <a:r>
              <a:rPr lang="en-US" sz="2800" b="1" dirty="0">
                <a:effectLst/>
                <a:latin typeface="Calibri" panose="020F0502020204030204" pitchFamily="34" charset="0"/>
                <a:ea typeface="Calibri" panose="020F0502020204030204" pitchFamily="34" charset="0"/>
              </a:rPr>
              <a:t> means "to claim or seize without justification... </a:t>
            </a:r>
            <a:r>
              <a:rPr lang="en-US" sz="2800" dirty="0">
                <a:effectLst/>
                <a:latin typeface="Calibri" panose="020F0502020204030204" pitchFamily="34" charset="0"/>
                <a:ea typeface="Calibri" panose="020F0502020204030204" pitchFamily="34" charset="0"/>
              </a:rPr>
              <a:t>To make undue claims to having",</a:t>
            </a:r>
            <a:r>
              <a:rPr lang="en-US" sz="28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[5]</a:t>
            </a:r>
            <a:r>
              <a:rPr lang="en-US" sz="2800" dirty="0">
                <a:effectLst/>
                <a:latin typeface="Calibri" panose="020F0502020204030204" pitchFamily="34" charset="0"/>
                <a:ea typeface="Calibri" panose="020F0502020204030204" pitchFamily="34" charset="0"/>
              </a:rPr>
              <a:t> or "to claim or seize without right... </a:t>
            </a:r>
            <a:r>
              <a:rPr lang="en-US" sz="28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4"/>
              </a:rPr>
              <a:t>[6]</a:t>
            </a:r>
            <a:r>
              <a:rPr lang="en-US" sz="2800" dirty="0">
                <a:effectLst/>
                <a:latin typeface="Calibri" panose="020F0502020204030204" pitchFamily="34" charset="0"/>
                <a:ea typeface="Calibri" panose="020F0502020204030204" pitchFamily="34" charset="0"/>
              </a:rPr>
              <a:t> The term </a:t>
            </a:r>
            <a:r>
              <a:rPr lang="en-US" sz="2800" i="1" dirty="0">
                <a:effectLst/>
                <a:latin typeface="Calibri" panose="020F0502020204030204" pitchFamily="34" charset="0"/>
                <a:ea typeface="Calibri" panose="020F0502020204030204" pitchFamily="34" charset="0"/>
              </a:rPr>
              <a:t>pretension</a:t>
            </a:r>
            <a:r>
              <a:rPr lang="en-US" sz="2800" dirty="0">
                <a:effectLst/>
                <a:latin typeface="Calibri" panose="020F0502020204030204" pitchFamily="34" charset="0"/>
                <a:ea typeface="Calibri" panose="020F0502020204030204" pitchFamily="34" charset="0"/>
              </a:rPr>
              <a:t> is also associated with the term </a:t>
            </a:r>
            <a:r>
              <a:rPr lang="en-US" sz="2800" i="1" dirty="0">
                <a:effectLst/>
                <a:latin typeface="Calibri" panose="020F0502020204030204" pitchFamily="34" charset="0"/>
                <a:ea typeface="Calibri" panose="020F0502020204030204" pitchFamily="34" charset="0"/>
              </a:rPr>
              <a:t>hubris</a:t>
            </a:r>
            <a:r>
              <a:rPr lang="en-US" sz="2800" dirty="0">
                <a:effectLst/>
                <a:latin typeface="Calibri" panose="020F0502020204030204" pitchFamily="34" charset="0"/>
                <a:ea typeface="Calibri" panose="020F0502020204030204" pitchFamily="34" charset="0"/>
              </a:rPr>
              <a:t>, but is not synonymous with it</a:t>
            </a:r>
            <a:endParaRPr lang="en-US" sz="2800" dirty="0"/>
          </a:p>
        </p:txBody>
      </p:sp>
    </p:spTree>
    <p:extLst>
      <p:ext uri="{BB962C8B-B14F-4D97-AF65-F5344CB8AC3E}">
        <p14:creationId xmlns:p14="http://schemas.microsoft.com/office/powerpoint/2010/main" val="265308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5DE422-3A13-9732-7616-7283C166523A}"/>
              </a:ext>
            </a:extLst>
          </p:cNvPr>
          <p:cNvSpPr txBox="1"/>
          <p:nvPr/>
        </p:nvSpPr>
        <p:spPr>
          <a:xfrm>
            <a:off x="629174" y="1231745"/>
            <a:ext cx="7826930" cy="4072910"/>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The term </a:t>
            </a:r>
            <a:r>
              <a:rPr lang="en-US" sz="3600" i="1" kern="100" dirty="0">
                <a:effectLst/>
                <a:latin typeface="Calibri" panose="020F0502020204030204" pitchFamily="34" charset="0"/>
                <a:ea typeface="Calibri" panose="020F0502020204030204" pitchFamily="34" charset="0"/>
                <a:cs typeface="Calibri" panose="020F0502020204030204" pitchFamily="34" charset="0"/>
              </a:rPr>
              <a:t>hubris</a:t>
            </a:r>
            <a:r>
              <a:rPr lang="en-US" sz="3600" kern="100" dirty="0">
                <a:effectLst/>
                <a:latin typeface="Calibri" panose="020F0502020204030204" pitchFamily="34" charset="0"/>
                <a:ea typeface="Calibri" panose="020F0502020204030204" pitchFamily="34" charset="0"/>
                <a:cs typeface="Calibri" panose="020F0502020204030204" pitchFamily="34" charset="0"/>
              </a:rPr>
              <a:t> originated in </a:t>
            </a:r>
            <a:r>
              <a:rPr lang="en-US" sz="36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tooltip="Ancient Greek"/>
              </a:rPr>
              <a:t>Ancient Greek</a:t>
            </a:r>
            <a:r>
              <a:rPr lang="en-US" sz="3600" kern="100" dirty="0">
                <a:effectLst/>
                <a:latin typeface="Calibri" panose="020F0502020204030204" pitchFamily="34" charset="0"/>
                <a:ea typeface="Calibri" panose="020F0502020204030204" pitchFamily="34" charset="0"/>
                <a:cs typeface="Calibri" panose="020F0502020204030204" pitchFamily="34" charset="0"/>
              </a:rPr>
              <a:t>,</a:t>
            </a:r>
            <a:r>
              <a:rPr lang="en-US" sz="3600" u="sng" kern="100"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[9]</a:t>
            </a:r>
            <a:r>
              <a:rPr lang="en-US" sz="3600" kern="100" dirty="0">
                <a:effectLst/>
                <a:latin typeface="Calibri" panose="020F0502020204030204" pitchFamily="34" charset="0"/>
                <a:ea typeface="Calibri" panose="020F0502020204030204" pitchFamily="34" charset="0"/>
                <a:cs typeface="Calibri" panose="020F0502020204030204" pitchFamily="34" charset="0"/>
              </a:rPr>
              <a:t> where it had several different meanings depending on the context.     </a:t>
            </a: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legal usage</a:t>
            </a:r>
            <a:r>
              <a:rPr lang="en-US" sz="3600" kern="100" dirty="0">
                <a:effectLst/>
                <a:latin typeface="Calibri" panose="020F0502020204030204" pitchFamily="34" charset="0"/>
                <a:ea typeface="Calibri" panose="020F0502020204030204" pitchFamily="34" charset="0"/>
                <a:cs typeface="Calibri" panose="020F0502020204030204" pitchFamily="34" charset="0"/>
              </a:rPr>
              <a:t>, it meant assault or sexual crimes and theft of public property,</a:t>
            </a:r>
          </a:p>
          <a:p>
            <a:pPr marL="0" marR="0">
              <a:spcBef>
                <a:spcPts val="0"/>
              </a:spcBef>
              <a:spcAft>
                <a:spcPts val="80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in religious usage </a:t>
            </a:r>
            <a:r>
              <a:rPr lang="en-US" sz="3600" kern="100" dirty="0">
                <a:effectLst/>
                <a:latin typeface="Calibri" panose="020F0502020204030204" pitchFamily="34" charset="0"/>
                <a:ea typeface="Calibri" panose="020F0502020204030204" pitchFamily="34" charset="0"/>
                <a:cs typeface="Calibri" panose="020F0502020204030204" pitchFamily="34" charset="0"/>
              </a:rPr>
              <a:t>it meant transgression against a god.</a:t>
            </a:r>
            <a:r>
              <a:rPr lang="en-US" sz="3600" u="sng" kern="100"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[11]</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1D6E632-BF72-F4CC-EEB4-D742BFFDA429}"/>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83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033899-BD70-FA58-A42F-FBA3C4EDBB65}"/>
              </a:ext>
            </a:extLst>
          </p:cNvPr>
          <p:cNvSpPr txBox="1"/>
          <p:nvPr/>
        </p:nvSpPr>
        <p:spPr>
          <a:xfrm>
            <a:off x="432032" y="877835"/>
            <a:ext cx="7921487" cy="5416868"/>
          </a:xfrm>
          <a:prstGeom prst="rect">
            <a:avLst/>
          </a:prstGeom>
          <a:noFill/>
        </p:spPr>
        <p:txBody>
          <a:bodyPr wrap="square">
            <a:spAutoFit/>
          </a:bodyPr>
          <a:lstStyle/>
          <a:p>
            <a:pPr marL="0" marR="0">
              <a:spcBef>
                <a:spcPts val="600"/>
              </a:spcBef>
              <a:spcAft>
                <a:spcPts val="600"/>
              </a:spcAft>
            </a:pP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tooltip="Hesiod"/>
              </a:rPr>
              <a:t>Hesiod</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tooltip="Aeschylus"/>
              </a:rPr>
              <a:t>Aeschylus</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used the word "hubris" to describe transgressions against the gods.</a:t>
            </a:r>
            <a:r>
              <a:rPr lang="en-US" sz="2400"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[11]</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 common way that hubris was committed was when a mortal claimed to be better than a god in a particular skill or attribute. Claims like these were rarely left unpunished, and so </a:t>
            </a:r>
            <a:r>
              <a:rPr lang="en-US" sz="24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hlinkClick r:id="rId5" tooltip="Arachne">
                  <a:extLst>
                    <a:ext uri="{A12FA001-AC4F-418D-AE19-62706E023703}">
                      <ahyp:hlinkClr xmlns:ahyp="http://schemas.microsoft.com/office/drawing/2018/hyperlinkcolor" val="tx"/>
                    </a:ext>
                  </a:extLst>
                </a:hlinkClick>
              </a:rPr>
              <a:t>Arachne</a:t>
            </a:r>
            <a:r>
              <a:rPr lang="en-US" sz="24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 talented young weaver, was transformed into a spider when she said that her skills exceeded those of the goddess </a:t>
            </a:r>
            <a:r>
              <a:rPr lang="en-US" sz="24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hlinkClick r:id="rId6" tooltip="Athena">
                  <a:extLst>
                    <a:ext uri="{A12FA001-AC4F-418D-AE19-62706E023703}">
                      <ahyp:hlinkClr xmlns:ahyp="http://schemas.microsoft.com/office/drawing/2018/hyperlinkcolor" val="tx"/>
                    </a:ext>
                  </a:extLst>
                </a:hlinkClick>
              </a:rPr>
              <a:t>Athena</a:t>
            </a:r>
            <a:r>
              <a:rPr lang="en-US" sz="24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even though her claim was true. Additional examples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include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7" tooltip="Icarus"/>
              </a:rPr>
              <a:t>Icarus</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8" tooltip="Phaethon"/>
              </a:rPr>
              <a:t>Phaethon</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9" tooltip="Salmoneus"/>
              </a:rPr>
              <a:t>Salmoneus</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0" tooltip="Niobe"/>
              </a:rPr>
              <a:t>Niobe</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1" tooltip="Cassiopeia (Queen of Aethiopia)"/>
              </a:rPr>
              <a:t>Cassiopeia</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2" tooltip="Tantalus"/>
              </a:rPr>
              <a:t>Tantalus</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3" tooltip="Tereus"/>
              </a:rPr>
              <a:t>Tereus</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400"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4"/>
              </a:rPr>
              <a:t>[12]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goddess </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5" tooltip="Hybris (mythology)"/>
              </a:rPr>
              <a:t>Hybris</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 described in the </a:t>
            </a:r>
            <a:r>
              <a:rPr lang="en-US" sz="24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6" tooltip="Encyclopædia Britannica Eleventh Edition"/>
              </a:rPr>
              <a:t>Encyclopædia</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6" tooltip="Encyclopædia Britannica Eleventh Edition"/>
              </a:rPr>
              <a:t> Britannica Eleventh Edition</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as having "insolent encroachment upon the rights of others".</a:t>
            </a:r>
            <a:r>
              <a:rPr lang="en-US" sz="2400"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7"/>
              </a:rPr>
              <a:t>[13]</a:t>
            </a:r>
            <a:endParaRPr lang="en-US" sz="2400"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12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ABDDCA-B7EF-A571-B10B-38992FA1E4C8}"/>
              </a:ext>
            </a:extLst>
          </p:cNvPr>
          <p:cNvSpPr txBox="1"/>
          <p:nvPr/>
        </p:nvSpPr>
        <p:spPr>
          <a:xfrm>
            <a:off x="655983" y="536714"/>
            <a:ext cx="7792278" cy="6863417"/>
          </a:xfrm>
          <a:prstGeom prst="rect">
            <a:avLst/>
          </a:prstGeom>
          <a:noFill/>
        </p:spPr>
        <p:txBody>
          <a:bodyPr wrap="square">
            <a:spAutoFit/>
          </a:bodyPr>
          <a:lstStyle/>
          <a:p>
            <a:pPr marL="0" marR="0">
              <a:spcBef>
                <a:spcPts val="0"/>
              </a:spcBef>
              <a:spcAft>
                <a:spcPts val="800"/>
              </a:spcAft>
            </a:pPr>
            <a:r>
              <a:rPr lang="en-US" sz="28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King Herod: An Example of Pride</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A New Testament example of pride is recorded in </a:t>
            </a:r>
            <a:r>
              <a:rPr lang="en-US" sz="2800" b="1" kern="100" dirty="0">
                <a:effectLst/>
                <a:latin typeface="Calibri" panose="020F0502020204030204" pitchFamily="34" charset="0"/>
                <a:ea typeface="Calibri" panose="020F0502020204030204" pitchFamily="34" charset="0"/>
                <a:cs typeface="Calibri" panose="020F0502020204030204" pitchFamily="34" charset="0"/>
              </a:rPr>
              <a:t>Acts 12.</a:t>
            </a:r>
            <a:r>
              <a:rPr lang="en-US" sz="2800" kern="100" dirty="0">
                <a:effectLst/>
                <a:latin typeface="Calibri" panose="020F0502020204030204" pitchFamily="34" charset="0"/>
                <a:ea typeface="Calibri" panose="020F0502020204030204" pitchFamily="34" charset="0"/>
                <a:cs typeface="Calibri" panose="020F0502020204030204" pitchFamily="34" charset="0"/>
              </a:rPr>
              <a:t> King Herod killed James the brother of John. He then put Peter in prison, planning to kill him. The Lord miraculously delivered Peter. Later King Herod went to Caesarea. There Herod arrayed himself in royal apparel, sat upon his throne, and made an oration to the people. They shouted, "It is the voice of a god, and not of a man." Herod accepted their homage.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However, God smote Herod "because he gave not God the glory: and he was eaten of worms, and gave up the ghost"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12:23</a:t>
            </a:r>
            <a:r>
              <a:rPr lang="en-US" sz="2800" kern="100" dirty="0">
                <a:effectLst/>
                <a:latin typeface="Calibri" panose="020F0502020204030204" pitchFamily="34" charset="0"/>
                <a:ea typeface="Calibri" panose="020F0502020204030204" pitchFamily="34" charset="0"/>
                <a:cs typeface="Calibri" panose="020F0502020204030204" pitchFamily="34" charset="0"/>
              </a:rPr>
              <a:t>). Truly, his pride preceded his destruction in the most literal sense.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23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23664B-821E-1A41-082B-A63247CA3A55}"/>
              </a:ext>
            </a:extLst>
          </p:cNvPr>
          <p:cNvSpPr txBox="1"/>
          <p:nvPr/>
        </p:nvSpPr>
        <p:spPr>
          <a:xfrm>
            <a:off x="503339" y="822121"/>
            <a:ext cx="8153643" cy="5570756"/>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Pride, an exaggerated, overhigh opinion of oneself,   </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21:4). A haughty look, a proud heart, And the plowing of the wicked are sin.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It is the mark of a generation without reverence for God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30:13;</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1:30).</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It stems from a corrupt heart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(Mk. 7:21-23).</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"For from within, out of the heart of men, proceed evil thoughts, adulteries, fornications, murders, 22 "thefts, covetousness, wickedness, deceit, lewdness, an evil eye, blasphemy, pride, foolishness.</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23 "All these evil things come from within and defile a 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8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F6D0E52-8B59-FF65-4B85-53270664B8FB}"/>
              </a:ext>
            </a:extLst>
          </p:cNvPr>
          <p:cNvSpPr txBox="1"/>
          <p:nvPr/>
        </p:nvSpPr>
        <p:spPr>
          <a:xfrm>
            <a:off x="633003" y="955997"/>
            <a:ext cx="8030817" cy="7141763"/>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Arial Black" panose="020B0A04020102020204" pitchFamily="34" charset="0"/>
                <a:ea typeface="Calibri" panose="020F0502020204030204" pitchFamily="34" charset="0"/>
                <a:cs typeface="Calibri" panose="020F0502020204030204" pitchFamily="34" charset="0"/>
              </a:rPr>
              <a:t>1. Pride dethrones God in one's heart.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In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Romans 1:30</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Paul describes the Gentiles as "despiteful, proud." The word "despiteful" (Greek: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hubristes</a:t>
            </a:r>
            <a:r>
              <a:rPr lang="en-US" sz="2800" kern="100" dirty="0">
                <a:effectLst/>
                <a:latin typeface="Calibri" panose="020F0502020204030204" pitchFamily="34" charset="0"/>
                <a:ea typeface="Calibri" panose="020F0502020204030204" pitchFamily="34" charset="0"/>
                <a:cs typeface="Calibri" panose="020F0502020204030204" pitchFamily="34" charset="0"/>
              </a:rPr>
              <a:t>) means "an </a:t>
            </a:r>
            <a:r>
              <a:rPr lang="en-US" sz="2800" b="1" kern="100" dirty="0">
                <a:effectLst/>
                <a:latin typeface="Calibri" panose="020F0502020204030204" pitchFamily="34" charset="0"/>
                <a:ea typeface="Calibri" panose="020F0502020204030204" pitchFamily="34" charset="0"/>
                <a:cs typeface="Calibri" panose="020F0502020204030204" pitchFamily="34" charset="0"/>
              </a:rPr>
              <a:t>insolent man</a:t>
            </a:r>
            <a:r>
              <a:rPr lang="en-US" sz="2800" kern="100" dirty="0">
                <a:effectLst/>
                <a:latin typeface="Calibri" panose="020F0502020204030204" pitchFamily="34" charset="0"/>
                <a:ea typeface="Calibri" panose="020F0502020204030204" pitchFamily="34" charset="0"/>
                <a:cs typeface="Calibri" panose="020F0502020204030204" pitchFamily="34" charset="0"/>
              </a:rPr>
              <a:t>, 'one who, uplifted with pride, either heaps insulting language upon others or does them some shameful act of wrong... (Thayer)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basic evil of hubris is that when hubris enters into a man's heart that man forgets that he is a creature and that God is the Creator </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proud man has such as exalted view of himself that he dethrones, God as Lord over him.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89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091DCF4-A1FD-BB8F-A2D9-04AC7FA0B37C}"/>
              </a:ext>
            </a:extLst>
          </p:cNvPr>
          <p:cNvSpPr txBox="1"/>
          <p:nvPr/>
        </p:nvSpPr>
        <p:spPr>
          <a:xfrm>
            <a:off x="934277" y="1262270"/>
            <a:ext cx="7494105" cy="5087931"/>
          </a:xfrm>
          <a:prstGeom prst="rect">
            <a:avLst/>
          </a:prstGeom>
          <a:noFill/>
        </p:spPr>
        <p:txBody>
          <a:bodyPr wrap="square">
            <a:spAutoFit/>
          </a:bodyPr>
          <a:lstStyle/>
          <a:p>
            <a:pPr marL="0" marR="0">
              <a:lnSpc>
                <a:spcPct val="107000"/>
              </a:lnSpc>
              <a:spcBef>
                <a:spcPts val="0"/>
              </a:spcBef>
              <a:spcAft>
                <a:spcPts val="800"/>
              </a:spcAft>
            </a:pPr>
            <a:r>
              <a:rPr lang="en-US" sz="2400" kern="100" dirty="0">
                <a:effectLst/>
                <a:latin typeface="Arial Black" panose="020B0A04020102020204" pitchFamily="34" charset="0"/>
                <a:ea typeface="Calibri" panose="020F0502020204030204" pitchFamily="34" charset="0"/>
                <a:cs typeface="Calibri" panose="020F0502020204030204" pitchFamily="34" charset="0"/>
              </a:rPr>
              <a:t>2. He exalts himself. Paul told the Christian "not to think of himself more highly than he ought to think</a:t>
            </a: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12:3</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For I say, through the grace given to me, to everyone who is among you, not to think of himself more highly than he ought to think, but to think soberly, as God has dealt to each one a measure of faith.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25:27).</a:t>
            </a:r>
            <a:r>
              <a:rPr lang="en-US" sz="24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It is not good to eat much honey; So to seek one's own glory is not glory.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Putting oneself up on a pedestal, even if limited to a pedestal in one's own mind, is sinful and will lead to destruction.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75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The Fruits Of Pride     </a:t>
            </a: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3331B6-ADD7-3D4D-5490-3C2077DBCC2A}"/>
              </a:ext>
            </a:extLst>
          </p:cNvPr>
          <p:cNvSpPr txBox="1"/>
          <p:nvPr/>
        </p:nvSpPr>
        <p:spPr>
          <a:xfrm>
            <a:off x="662729" y="1082180"/>
            <a:ext cx="7927597" cy="5427127"/>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Romans 1:28 </a:t>
            </a:r>
            <a:r>
              <a:rPr lang="en-US" sz="2400" kern="100" dirty="0">
                <a:effectLst/>
                <a:latin typeface="Calibri" panose="020F0502020204030204" pitchFamily="34" charset="0"/>
                <a:ea typeface="Calibri" panose="020F0502020204030204" pitchFamily="34" charset="0"/>
                <a:cs typeface="Calibri" panose="020F0502020204030204" pitchFamily="34" charset="0"/>
              </a:rPr>
              <a:t>And even as they did not like to retain God in their knowledge, God gave them over to a debased mind, to do those things which are not fitting;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 29 being filled with all unrighteousness, sexual immorality, wickedness, covetousness, maliciousness; full of envy, murder, strife, deceit, evil-mindedness; they are whisperers,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 30 backbiters, haters of God, violent, </a:t>
            </a:r>
            <a:r>
              <a:rPr lang="en-US" sz="2400" kern="100"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proud,</a:t>
            </a:r>
            <a:r>
              <a:rPr lang="en-US" sz="2400" kern="100" dirty="0">
                <a:effectLst/>
                <a:latin typeface="Calibri" panose="020F0502020204030204" pitchFamily="34" charset="0"/>
                <a:ea typeface="Calibri" panose="020F0502020204030204" pitchFamily="34" charset="0"/>
                <a:cs typeface="Calibri" panose="020F0502020204030204" pitchFamily="34" charset="0"/>
              </a:rPr>
              <a:t> boasters, inventors of evil things, disobedient to parents,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 31 undiscerning, untrustworthy, unloving, unforgiving, unmerciful;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 32 who, knowing the righteous judgment of God, that those who practice such things are deserving of death, not only do the same but also approve of those who practice them.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64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BD7D515-1F18-BB32-A8B6-13E18462181D}"/>
              </a:ext>
            </a:extLst>
          </p:cNvPr>
          <p:cNvSpPr txBox="1"/>
          <p:nvPr/>
        </p:nvSpPr>
        <p:spPr>
          <a:xfrm>
            <a:off x="947955" y="1476463"/>
            <a:ext cx="7491369" cy="4323684"/>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Arial Black" panose="020B0A04020102020204" pitchFamily="34" charset="0"/>
                <a:ea typeface="Calibri" panose="020F0502020204030204" pitchFamily="34" charset="0"/>
                <a:cs typeface="Calibri" panose="020F0502020204030204" pitchFamily="34" charset="0"/>
              </a:rPr>
              <a:t>3. He develops an attitude of superiority toward others.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Thinking himself to be better than others, he begins to "look down his nose" at those he judges to be inferior to himself. His snobbish behavior makes him obnoxious to his fellow man (cf. the description of four intolerable things in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30:21-23</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which describe men and women who, having been exalted, become proud).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14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8C09257-02D2-70DC-7A3A-48E0CDDD05CB}"/>
              </a:ext>
            </a:extLst>
          </p:cNvPr>
          <p:cNvSpPr txBox="1"/>
          <p:nvPr/>
        </p:nvSpPr>
        <p:spPr>
          <a:xfrm>
            <a:off x="696285" y="1451295"/>
            <a:ext cx="7743039" cy="4199548"/>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Arial Black" panose="020B0A04020102020204" pitchFamily="34" charset="0"/>
                <a:ea typeface="Calibri" panose="020F0502020204030204" pitchFamily="34" charset="0"/>
                <a:cs typeface="Calibri" panose="020F0502020204030204" pitchFamily="34" charset="0"/>
              </a:rPr>
              <a:t>4. He becomes a braggart.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Out of the abundance of the heart, the mouth speaks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12:34).</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The man who is full of pride in his heart begins to brag about that in which he takes pride. He becomes a boastful man, a braggart (cf.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1:30; 2 Tim. 3:2</a:t>
            </a:r>
            <a:r>
              <a:rPr lang="en-US" sz="2800" kern="100" dirty="0">
                <a:effectLst/>
                <a:latin typeface="Calibri" panose="020F0502020204030204" pitchFamily="34" charset="0"/>
                <a:ea typeface="Calibri" panose="020F0502020204030204" pitchFamily="34" charset="0"/>
                <a:cs typeface="Calibri" panose="020F0502020204030204" pitchFamily="34" charset="0"/>
              </a:rPr>
              <a:t>). This makes him more obnoxious to his fellow 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19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15FB36-C210-3447-5B24-6152828399C9}"/>
              </a:ext>
            </a:extLst>
          </p:cNvPr>
          <p:cNvSpPr txBox="1"/>
          <p:nvPr/>
        </p:nvSpPr>
        <p:spPr>
          <a:xfrm>
            <a:off x="880844" y="1359017"/>
            <a:ext cx="7315200" cy="4524315"/>
          </a:xfrm>
          <a:prstGeom prst="rect">
            <a:avLst/>
          </a:prstGeom>
          <a:noFill/>
        </p:spPr>
        <p:txBody>
          <a:bodyPr wrap="square">
            <a:spAutoFit/>
          </a:bodyPr>
          <a:lstStyle/>
          <a:p>
            <a:pPr marL="0" marR="0">
              <a:lnSpc>
                <a:spcPct val="107000"/>
              </a:lnSpc>
              <a:spcBef>
                <a:spcPts val="0"/>
              </a:spcBef>
              <a:spcAft>
                <a:spcPts val="800"/>
              </a:spcAft>
            </a:pPr>
            <a:r>
              <a:rPr lang="en-US" sz="2400" kern="100" dirty="0">
                <a:effectLst/>
                <a:latin typeface="Arial Black" panose="020B0A04020102020204" pitchFamily="34" charset="0"/>
                <a:ea typeface="Calibri" panose="020F0502020204030204" pitchFamily="34" charset="0"/>
                <a:cs typeface="Calibri" panose="020F0502020204030204" pitchFamily="34" charset="0"/>
              </a:rPr>
              <a:t>5. He becomes self-willed.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Proud men - men who exalt themselves and feel superior to their fellow man - usually become self-willed men. They think, "My way is best; my way is the only way; my way or else." This leads to contention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13:10),</a:t>
            </a:r>
            <a:r>
              <a:rPr lang="en-US" sz="24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kern="100" dirty="0">
                <a:effectLst/>
                <a:latin typeface="Calibri" panose="020F0502020204030204" pitchFamily="34" charset="0"/>
                <a:ea typeface="Calibri" panose="020F0502020204030204" pitchFamily="34" charset="0"/>
                <a:cs typeface="Calibri" panose="020F0502020204030204" pitchFamily="34" charset="0"/>
              </a:rPr>
              <a:t>strife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28:25)</a:t>
            </a:r>
            <a:r>
              <a:rPr lang="en-US" sz="2400" kern="100" dirty="0">
                <a:effectLst/>
                <a:latin typeface="Calibri" panose="020F0502020204030204" pitchFamily="34" charset="0"/>
                <a:ea typeface="Calibri" panose="020F0502020204030204" pitchFamily="34" charset="0"/>
                <a:cs typeface="Calibri" panose="020F0502020204030204" pitchFamily="34" charset="0"/>
              </a:rPr>
              <a:t>, wrath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a:t>
            </a:r>
            <a:r>
              <a:rPr lang="en-US" sz="24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21:24),</a:t>
            </a:r>
            <a:r>
              <a:rPr lang="en-US" sz="24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kern="100" dirty="0">
                <a:effectLst/>
                <a:latin typeface="Calibri" panose="020F0502020204030204" pitchFamily="34" charset="0"/>
                <a:ea typeface="Calibri" panose="020F0502020204030204" pitchFamily="34" charset="0"/>
                <a:cs typeface="Calibri" panose="020F0502020204030204" pitchFamily="34" charset="0"/>
              </a:rPr>
              <a:t>and sinful speech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14:3</a:t>
            </a:r>
            <a:r>
              <a:rPr lang="en-US" sz="2400" kern="100" dirty="0">
                <a:effectLst/>
                <a:latin typeface="Calibri" panose="020F0502020204030204" pitchFamily="34" charset="0"/>
                <a:ea typeface="Calibri" panose="020F0502020204030204" pitchFamily="34" charset="0"/>
                <a:cs typeface="Calibri" panose="020F0502020204030204" pitchFamily="34" charset="0"/>
              </a:rPr>
              <a:t>). Many churches across America are torn asunder by proud, arrogant, self-willed brethren who would rather see the church divided than to give an inch in judgmental matters. Such men are not qualified to be leaders in the church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Titus 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3630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2EBFCAA-B54D-5AC5-9930-252EC59781EE}"/>
              </a:ext>
            </a:extLst>
          </p:cNvPr>
          <p:cNvSpPr txBox="1"/>
          <p:nvPr/>
        </p:nvSpPr>
        <p:spPr>
          <a:xfrm>
            <a:off x="805343" y="1308684"/>
            <a:ext cx="7743039" cy="4503797"/>
          </a:xfrm>
          <a:prstGeom prst="rect">
            <a:avLst/>
          </a:prstGeom>
          <a:noFill/>
        </p:spPr>
        <p:txBody>
          <a:bodyPr wrap="square">
            <a:spAutoFit/>
          </a:bodyPr>
          <a:lstStyle/>
          <a:p>
            <a:pPr marL="0" marR="0">
              <a:spcBef>
                <a:spcPts val="0"/>
              </a:spcBef>
              <a:spcAft>
                <a:spcPts val="800"/>
              </a:spcAft>
            </a:pPr>
            <a:r>
              <a:rPr lang="en-US" sz="2800" kern="100" dirty="0">
                <a:effectLst/>
                <a:latin typeface="Arial Black" panose="020B0A04020102020204" pitchFamily="34" charset="0"/>
                <a:ea typeface="Calibri" panose="020F0502020204030204" pitchFamily="34" charset="0"/>
                <a:cs typeface="Calibri" panose="020F0502020204030204" pitchFamily="34" charset="0"/>
              </a:rPr>
              <a:t>6. Pride prevents conversion.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In order for a man to enter the kingdom of heaven, he must be "poor in spirit"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5:3</a:t>
            </a:r>
            <a:r>
              <a:rPr lang="en-US" sz="2800" kern="100" dirty="0">
                <a:effectLst/>
                <a:latin typeface="Calibri" panose="020F0502020204030204" pitchFamily="34" charset="0"/>
                <a:ea typeface="Calibri" panose="020F0502020204030204" pitchFamily="34" charset="0"/>
                <a:cs typeface="Calibri" panose="020F0502020204030204" pitchFamily="34" charset="0"/>
              </a:rPr>
              <a:t>). He must become as a child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18:3</a:t>
            </a:r>
            <a:r>
              <a:rPr lang="en-US" sz="2800" kern="100" dirty="0">
                <a:effectLst/>
                <a:latin typeface="Calibri" panose="020F0502020204030204" pitchFamily="34" charset="0"/>
                <a:ea typeface="Calibri" panose="020F0502020204030204" pitchFamily="34" charset="0"/>
                <a:cs typeface="Calibri" panose="020F0502020204030204" pitchFamily="34" charset="0"/>
              </a:rPr>
              <a:t>). So long as man has the feeling that he is rich, increased with goods, and has need of nothing, he will never recognize his true spiritual condition - wretched, miserable, poor, blind, and naked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3:17).</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Not sensing his need of salvation and feeling self-satisfied, the proud man will not seek forgiveness of his sins through Christ.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2901ACFE-7633-0DEC-7563-A55E2C3CA00F}"/>
              </a:ext>
            </a:extLst>
          </p:cNvPr>
          <p:cNvSpPr/>
          <p:nvPr/>
        </p:nvSpPr>
        <p:spPr>
          <a:xfrm>
            <a:off x="503339" y="1065402"/>
            <a:ext cx="8254767" cy="505017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54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8B700E2-DCD8-1CA9-09CD-F8007F8C3428}"/>
              </a:ext>
            </a:extLst>
          </p:cNvPr>
          <p:cNvSpPr txBox="1"/>
          <p:nvPr/>
        </p:nvSpPr>
        <p:spPr>
          <a:xfrm>
            <a:off x="906011" y="1258349"/>
            <a:ext cx="7499758" cy="5303908"/>
          </a:xfrm>
          <a:prstGeom prst="rect">
            <a:avLst/>
          </a:prstGeom>
          <a:noFill/>
        </p:spPr>
        <p:txBody>
          <a:bodyPr wrap="square">
            <a:spAutoFit/>
          </a:bodyPr>
          <a:lstStyle/>
          <a:p>
            <a:pPr marL="0" marR="0">
              <a:spcBef>
                <a:spcPts val="0"/>
              </a:spcBef>
              <a:spcAft>
                <a:spcPts val="800"/>
              </a:spcAft>
            </a:pPr>
            <a:r>
              <a:rPr lang="en-US" sz="3200" kern="100" dirty="0">
                <a:effectLst/>
                <a:latin typeface="Arial Black" panose="020B0A04020102020204" pitchFamily="34" charset="0"/>
                <a:ea typeface="Calibri" panose="020F0502020204030204" pitchFamily="34" charset="0"/>
                <a:cs typeface="Calibri" panose="020F0502020204030204" pitchFamily="34" charset="0"/>
              </a:rPr>
              <a:t>7. Prevents confession of sins to God and others.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Some people are too proud to admit that they were wrong. They lack the humility to go to those against whom they have sinned and say, "I have sinned against you; please forgive me." They refuse to bow their stubborn necks to God and seek His forgiveness. Humility is confused with weakness, in many people's minds.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85B4EB9-646C-75F3-F9B3-820D48FC230E}"/>
              </a:ext>
            </a:extLst>
          </p:cNvPr>
          <p:cNvSpPr/>
          <p:nvPr/>
        </p:nvSpPr>
        <p:spPr>
          <a:xfrm>
            <a:off x="780176" y="1082180"/>
            <a:ext cx="7793373" cy="551995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154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8205F00-51B5-4654-49D0-50594FFF58AF}"/>
              </a:ext>
            </a:extLst>
          </p:cNvPr>
          <p:cNvSpPr txBox="1"/>
          <p:nvPr/>
        </p:nvSpPr>
        <p:spPr>
          <a:xfrm>
            <a:off x="746620" y="1317072"/>
            <a:ext cx="7701093" cy="4072910"/>
          </a:xfrm>
          <a:prstGeom prst="rect">
            <a:avLst/>
          </a:prstGeom>
          <a:noFill/>
        </p:spPr>
        <p:txBody>
          <a:bodyPr wrap="square">
            <a:spAutoFit/>
          </a:bodyPr>
          <a:lstStyle/>
          <a:p>
            <a:pPr marL="0" marR="0">
              <a:spcBef>
                <a:spcPts val="0"/>
              </a:spcBef>
              <a:spcAft>
                <a:spcPts val="800"/>
              </a:spcAft>
            </a:pPr>
            <a:r>
              <a:rPr lang="en-US" sz="2800" kern="100" dirty="0">
                <a:effectLst/>
                <a:latin typeface="Arial Black" panose="020B0A04020102020204" pitchFamily="34" charset="0"/>
                <a:ea typeface="Calibri" panose="020F0502020204030204" pitchFamily="34" charset="0"/>
                <a:cs typeface="Calibri" panose="020F0502020204030204" pitchFamily="34" charset="0"/>
              </a:rPr>
              <a:t>8. Prevents service to others.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Some are too proud to do the menial tasks in serving the needs of others. Jesus was the "God of the towel," the God who took a towel, girded Himself, and washed His disciples' feet. The proud man expects his feet to be washed but has no intention of lowering himself to wash another's feet. Hence, the proud man expects others to serve him but he will not serve others.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4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1325F0-1491-7662-3D39-7119EE4895B4}"/>
              </a:ext>
            </a:extLst>
          </p:cNvPr>
          <p:cNvSpPr txBox="1"/>
          <p:nvPr/>
        </p:nvSpPr>
        <p:spPr>
          <a:xfrm>
            <a:off x="805344" y="1350628"/>
            <a:ext cx="7717872" cy="4631461"/>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Arial Black" panose="020B0A04020102020204" pitchFamily="34" charset="0"/>
                <a:ea typeface="Calibri" panose="020F0502020204030204" pitchFamily="34" charset="0"/>
                <a:cs typeface="Calibri" panose="020F0502020204030204" pitchFamily="34" charset="0"/>
              </a:rPr>
              <a:t>9. Pride Leads To Destruction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The proverbs repeatedly emphasize that pride precedes destruction: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When pride cometh, then cometh shame: but with the lowly is wisdom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11:2).</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Pride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goeth</a:t>
            </a:r>
            <a:r>
              <a:rPr lang="en-US" sz="2800" kern="100" dirty="0">
                <a:effectLst/>
                <a:latin typeface="Calibri" panose="020F0502020204030204" pitchFamily="34" charset="0"/>
                <a:ea typeface="Calibri" panose="020F0502020204030204" pitchFamily="34" charset="0"/>
                <a:cs typeface="Calibri" panose="020F0502020204030204" pitchFamily="34" charset="0"/>
              </a:rPr>
              <a:t> before destruction, and an haughty spirit before a fall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16:18).</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 . he that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exalteth</a:t>
            </a:r>
            <a:r>
              <a:rPr lang="en-US" sz="2800" kern="100" dirty="0">
                <a:effectLst/>
                <a:latin typeface="Calibri" panose="020F0502020204030204" pitchFamily="34" charset="0"/>
                <a:ea typeface="Calibri" panose="020F0502020204030204" pitchFamily="34" charset="0"/>
                <a:cs typeface="Calibri" panose="020F0502020204030204" pitchFamily="34" charset="0"/>
              </a:rPr>
              <a:t> his gate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seeketh</a:t>
            </a:r>
            <a:r>
              <a:rPr lang="en-US" sz="2800" kern="100" dirty="0">
                <a:effectLst/>
                <a:latin typeface="Calibri" panose="020F0502020204030204" pitchFamily="34" charset="0"/>
                <a:ea typeface="Calibri" panose="020F0502020204030204" pitchFamily="34" charset="0"/>
                <a:cs typeface="Calibri" panose="020F0502020204030204" pitchFamily="34" charset="0"/>
              </a:rPr>
              <a:t> destruction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17:19</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785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4395C65-339C-DBDB-EDED-4727AC1920BB}"/>
              </a:ext>
            </a:extLst>
          </p:cNvPr>
          <p:cNvSpPr txBox="1"/>
          <p:nvPr/>
        </p:nvSpPr>
        <p:spPr>
          <a:xfrm>
            <a:off x="570451" y="1283516"/>
            <a:ext cx="8313489" cy="5137625"/>
          </a:xfrm>
          <a:prstGeom prst="rect">
            <a:avLst/>
          </a:prstGeom>
          <a:noFill/>
        </p:spPr>
        <p:txBody>
          <a:bodyPr wrap="square">
            <a:spAutoFit/>
          </a:bodyPr>
          <a:lstStyle/>
          <a:p>
            <a:pPr marL="0" marR="0">
              <a:lnSpc>
                <a:spcPct val="107000"/>
              </a:lnSpc>
              <a:spcBef>
                <a:spcPts val="0"/>
              </a:spcBef>
              <a:spcAft>
                <a:spcPts val="800"/>
              </a:spcAft>
            </a:pPr>
            <a:r>
              <a:rPr lang="en-US" sz="3600" kern="100" dirty="0">
                <a:effectLst/>
                <a:latin typeface="Arial Black" panose="020B0A04020102020204" pitchFamily="34" charset="0"/>
                <a:ea typeface="Calibri" panose="020F0502020204030204" pitchFamily="34" charset="0"/>
                <a:cs typeface="Calibri" panose="020F0502020204030204" pitchFamily="34" charset="0"/>
              </a:rPr>
              <a:t>9. Pride Leads To Destruction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Before destruction the heart of man is haughty, and before honor is humility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18:12</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A man's pride shall bring him low: but honor shall uphold the humble in spirit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29:23).</a:t>
            </a:r>
          </a:p>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Paul warned, "Wherefore let him that thinketh he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standeth</a:t>
            </a:r>
            <a:r>
              <a:rPr lang="en-US" sz="3200" kern="100" dirty="0">
                <a:effectLst/>
                <a:latin typeface="Calibri" panose="020F0502020204030204" pitchFamily="34" charset="0"/>
                <a:ea typeface="Calibri" panose="020F0502020204030204" pitchFamily="34" charset="0"/>
                <a:cs typeface="Calibri" panose="020F0502020204030204" pitchFamily="34" charset="0"/>
              </a:rPr>
              <a:t> take heed lest he fall"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 10:12).</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777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6239D0-4176-3B23-6A11-2F13B52BA48D}"/>
              </a:ext>
            </a:extLst>
          </p:cNvPr>
          <p:cNvSpPr txBox="1"/>
          <p:nvPr/>
        </p:nvSpPr>
        <p:spPr>
          <a:xfrm>
            <a:off x="687898" y="1560353"/>
            <a:ext cx="4597167" cy="3785652"/>
          </a:xfrm>
          <a:prstGeom prst="rect">
            <a:avLst/>
          </a:prstGeom>
          <a:noFill/>
        </p:spPr>
        <p:txBody>
          <a:bodyPr wrap="square" rtlCol="0">
            <a:spAutoFit/>
          </a:bodyPr>
          <a:lstStyle/>
          <a:p>
            <a:r>
              <a:rPr lang="en-US" sz="8000" dirty="0"/>
              <a:t>What does pride look like?</a:t>
            </a:r>
          </a:p>
        </p:txBody>
      </p:sp>
      <p:sp>
        <p:nvSpPr>
          <p:cNvPr id="4" name="TextBox 3">
            <a:extLst>
              <a:ext uri="{FF2B5EF4-FFF2-40B4-BE49-F238E27FC236}">
                <a16:creationId xmlns:a16="http://schemas.microsoft.com/office/drawing/2014/main" id="{D9253AD4-2C27-AC37-90CA-517580A72D48}"/>
              </a:ext>
            </a:extLst>
          </p:cNvPr>
          <p:cNvSpPr txBox="1"/>
          <p:nvPr/>
        </p:nvSpPr>
        <p:spPr>
          <a:xfrm>
            <a:off x="5327010" y="1015068"/>
            <a:ext cx="3624043" cy="4678204"/>
          </a:xfrm>
          <a:prstGeom prst="rect">
            <a:avLst/>
          </a:prstGeom>
          <a:noFill/>
        </p:spPr>
        <p:txBody>
          <a:bodyPr wrap="square" rtlCol="0">
            <a:spAutoFit/>
          </a:bodyPr>
          <a:lstStyle/>
          <a:p>
            <a:r>
              <a:rPr lang="en-US" sz="4000" dirty="0">
                <a:solidFill>
                  <a:srgbClr val="FF0000"/>
                </a:solidFill>
              </a:rPr>
              <a:t>Moses</a:t>
            </a:r>
          </a:p>
          <a:p>
            <a:r>
              <a:rPr lang="en-US" sz="4000" dirty="0">
                <a:solidFill>
                  <a:srgbClr val="0070C0"/>
                </a:solidFill>
              </a:rPr>
              <a:t>King David</a:t>
            </a:r>
          </a:p>
          <a:p>
            <a:r>
              <a:rPr lang="en-US" sz="4000" dirty="0" err="1"/>
              <a:t>Naamaan</a:t>
            </a:r>
            <a:endParaRPr lang="en-US" sz="4000" dirty="0"/>
          </a:p>
          <a:p>
            <a:r>
              <a:rPr lang="en-US" sz="4000" dirty="0">
                <a:solidFill>
                  <a:srgbClr val="FF0000"/>
                </a:solidFill>
              </a:rPr>
              <a:t>Nebuchadnezzar</a:t>
            </a:r>
          </a:p>
          <a:p>
            <a:r>
              <a:rPr lang="en-US" sz="4000" dirty="0">
                <a:solidFill>
                  <a:srgbClr val="0070C0"/>
                </a:solidFill>
              </a:rPr>
              <a:t>Peter</a:t>
            </a:r>
          </a:p>
          <a:p>
            <a:r>
              <a:rPr lang="en-US" sz="4000" dirty="0"/>
              <a:t>Pharisee </a:t>
            </a:r>
          </a:p>
          <a:p>
            <a:r>
              <a:rPr lang="en-US" sz="4000" dirty="0"/>
              <a:t>praying</a:t>
            </a:r>
          </a:p>
          <a:p>
            <a:endParaRPr lang="en-US" dirty="0"/>
          </a:p>
        </p:txBody>
      </p:sp>
      <p:sp>
        <p:nvSpPr>
          <p:cNvPr id="5" name="TextBox 4">
            <a:extLst>
              <a:ext uri="{FF2B5EF4-FFF2-40B4-BE49-F238E27FC236}">
                <a16:creationId xmlns:a16="http://schemas.microsoft.com/office/drawing/2014/main" id="{06CFF952-D964-AF95-F271-F0C8CF7BE9E6}"/>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76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6239D0-4176-3B23-6A11-2F13B52BA48D}"/>
              </a:ext>
            </a:extLst>
          </p:cNvPr>
          <p:cNvSpPr txBox="1"/>
          <p:nvPr/>
        </p:nvSpPr>
        <p:spPr>
          <a:xfrm>
            <a:off x="687898" y="1560353"/>
            <a:ext cx="4597167" cy="3785652"/>
          </a:xfrm>
          <a:prstGeom prst="rect">
            <a:avLst/>
          </a:prstGeom>
          <a:noFill/>
        </p:spPr>
        <p:txBody>
          <a:bodyPr wrap="square" rtlCol="0">
            <a:spAutoFit/>
          </a:bodyPr>
          <a:lstStyle/>
          <a:p>
            <a:r>
              <a:rPr lang="en-US" sz="8000" dirty="0"/>
              <a:t>What does pride look like?</a:t>
            </a:r>
          </a:p>
        </p:txBody>
      </p:sp>
      <p:sp>
        <p:nvSpPr>
          <p:cNvPr id="4" name="TextBox 3">
            <a:extLst>
              <a:ext uri="{FF2B5EF4-FFF2-40B4-BE49-F238E27FC236}">
                <a16:creationId xmlns:a16="http://schemas.microsoft.com/office/drawing/2014/main" id="{6B359FFF-445C-6783-6A0C-9756C818CFD9}"/>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23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293616"/>
            <a:ext cx="9144000" cy="1485087"/>
          </a:xfrm>
          <a:prstGeom prst="rect">
            <a:avLst/>
          </a:prstGeom>
          <a:noFill/>
        </p:spPr>
        <p:txBody>
          <a:bodyPr wrap="square">
            <a:spAutoFit/>
          </a:bodyPr>
          <a:lstStyle/>
          <a:p>
            <a:pPr marL="0" marR="0" algn="ctr">
              <a:lnSpc>
                <a:spcPct val="107000"/>
              </a:lnSpc>
              <a:spcBef>
                <a:spcPts val="0"/>
              </a:spcBef>
              <a:spcAft>
                <a:spcPts val="800"/>
              </a:spcAft>
            </a:pPr>
            <a:r>
              <a:rPr lang="en-US" sz="5400" kern="100"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The Fruits Of Pride  </a:t>
            </a:r>
            <a:r>
              <a:rPr lang="en-US" sz="3200" kern="100"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   </a:t>
            </a: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3331B6-ADD7-3D4D-5490-3C2077DBCC2A}"/>
              </a:ext>
            </a:extLst>
          </p:cNvPr>
          <p:cNvSpPr txBox="1"/>
          <p:nvPr/>
        </p:nvSpPr>
        <p:spPr>
          <a:xfrm>
            <a:off x="662729" y="2298585"/>
            <a:ext cx="7927597" cy="4319131"/>
          </a:xfrm>
          <a:prstGeom prst="rect">
            <a:avLst/>
          </a:prstGeom>
          <a:noFill/>
        </p:spPr>
        <p:txBody>
          <a:bodyPr wrap="square">
            <a:spAutoFit/>
          </a:bodyPr>
          <a:lstStyle/>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Romans 1:28 </a:t>
            </a:r>
            <a:r>
              <a:rPr lang="en-US" sz="2000" kern="100" dirty="0">
                <a:effectLst/>
                <a:latin typeface="Calibri" panose="020F0502020204030204" pitchFamily="34" charset="0"/>
                <a:ea typeface="Calibri" panose="020F0502020204030204" pitchFamily="34" charset="0"/>
                <a:cs typeface="Calibri" panose="020F0502020204030204" pitchFamily="34" charset="0"/>
              </a:rPr>
              <a:t>And even as they did not like to retain God in their knowledge, God gave them over to a debased mind, to do those things which are not fitting;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29 being filled with all unrighteousness, sexual immorality, wickedness, covetousness, maliciousness; full of envy, murder, strife, deceit, evil-mindedness; they are whisperers,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30 backbiters, haters of God, violent, </a:t>
            </a:r>
            <a:r>
              <a:rPr lang="en-US" sz="2000" kern="100"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proud,</a:t>
            </a:r>
            <a:r>
              <a:rPr lang="en-US" sz="2000" kern="100" dirty="0">
                <a:effectLst/>
                <a:latin typeface="Calibri" panose="020F0502020204030204" pitchFamily="34" charset="0"/>
                <a:ea typeface="Calibri" panose="020F0502020204030204" pitchFamily="34" charset="0"/>
                <a:cs typeface="Calibri" panose="020F0502020204030204" pitchFamily="34" charset="0"/>
              </a:rPr>
              <a:t> boasters, inventors of evil things, disobedient to parents,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31 undiscerning, untrustworthy, unloving, unforgiving, unmerciful;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32 who, knowing the righteous judgment of God, that those who practice such things are deserving of death, not only do the same but also approve of those who practice them.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19089F6-D318-4581-F077-003B7F5FB35E}"/>
              </a:ext>
            </a:extLst>
          </p:cNvPr>
          <p:cNvSpPr/>
          <p:nvPr/>
        </p:nvSpPr>
        <p:spPr>
          <a:xfrm>
            <a:off x="629174" y="2256639"/>
            <a:ext cx="8078598" cy="4412609"/>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66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1 person, beer and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27958"/>
            <a:ext cx="7619999" cy="684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90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6239D0-4176-3B23-6A11-2F13B52BA48D}"/>
              </a:ext>
            </a:extLst>
          </p:cNvPr>
          <p:cNvSpPr txBox="1"/>
          <p:nvPr/>
        </p:nvSpPr>
        <p:spPr>
          <a:xfrm>
            <a:off x="687898" y="1560353"/>
            <a:ext cx="4597167" cy="3785652"/>
          </a:xfrm>
          <a:prstGeom prst="rect">
            <a:avLst/>
          </a:prstGeom>
          <a:noFill/>
        </p:spPr>
        <p:txBody>
          <a:bodyPr wrap="square" rtlCol="0">
            <a:spAutoFit/>
          </a:bodyPr>
          <a:lstStyle/>
          <a:p>
            <a:r>
              <a:rPr lang="en-US" sz="8000" dirty="0"/>
              <a:t>What does pride look like?</a:t>
            </a:r>
          </a:p>
        </p:txBody>
      </p:sp>
      <p:sp>
        <p:nvSpPr>
          <p:cNvPr id="4" name="TextBox 3">
            <a:extLst>
              <a:ext uri="{FF2B5EF4-FFF2-40B4-BE49-F238E27FC236}">
                <a16:creationId xmlns:a16="http://schemas.microsoft.com/office/drawing/2014/main" id="{6B359FFF-445C-6783-6A0C-9756C818CFD9}"/>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21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Church Jesus Bult Had A Beginning Time Place Pentecost 606 A.D. Jerusalem Founder Christ Rome, Italy Church 1520 Church Boniface III of Christ 1534 Martin Luther 1536 Germany England Switzerland Roman Catholic Lutheran King Henry VIII 1607 John Calvin Holland 1739 John Smythe Church of England Presbyterian Baptist Methodist England 1830 John Wesley United States 1830 Joseph Smith United States 1866 William Miller Latter Day Saints 1872 United States United States 7th Day Adventists Mary Baker Eddy Charles Russell Christian Scientist Jehovah Witne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029"/>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773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6239D0-4176-3B23-6A11-2F13B52BA48D}"/>
              </a:ext>
            </a:extLst>
          </p:cNvPr>
          <p:cNvSpPr txBox="1"/>
          <p:nvPr/>
        </p:nvSpPr>
        <p:spPr>
          <a:xfrm>
            <a:off x="687898" y="1560353"/>
            <a:ext cx="4597167" cy="3785652"/>
          </a:xfrm>
          <a:prstGeom prst="rect">
            <a:avLst/>
          </a:prstGeom>
          <a:noFill/>
        </p:spPr>
        <p:txBody>
          <a:bodyPr wrap="square" rtlCol="0">
            <a:spAutoFit/>
          </a:bodyPr>
          <a:lstStyle/>
          <a:p>
            <a:r>
              <a:rPr lang="en-US" sz="8000" dirty="0"/>
              <a:t>What does pride look like?</a:t>
            </a:r>
          </a:p>
        </p:txBody>
      </p:sp>
      <p:sp>
        <p:nvSpPr>
          <p:cNvPr id="4" name="TextBox 3">
            <a:extLst>
              <a:ext uri="{FF2B5EF4-FFF2-40B4-BE49-F238E27FC236}">
                <a16:creationId xmlns:a16="http://schemas.microsoft.com/office/drawing/2014/main" id="{6B359FFF-445C-6783-6A0C-9756C818CFD9}"/>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2292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6239D0-4176-3B23-6A11-2F13B52BA48D}"/>
              </a:ext>
            </a:extLst>
          </p:cNvPr>
          <p:cNvSpPr txBox="1"/>
          <p:nvPr/>
        </p:nvSpPr>
        <p:spPr>
          <a:xfrm>
            <a:off x="687898" y="1560353"/>
            <a:ext cx="4597167" cy="3785652"/>
          </a:xfrm>
          <a:prstGeom prst="rect">
            <a:avLst/>
          </a:prstGeom>
          <a:noFill/>
        </p:spPr>
        <p:txBody>
          <a:bodyPr wrap="square" rtlCol="0">
            <a:spAutoFit/>
          </a:bodyPr>
          <a:lstStyle/>
          <a:p>
            <a:r>
              <a:rPr lang="en-US" sz="8000" dirty="0"/>
              <a:t>What does pride look like?</a:t>
            </a:r>
          </a:p>
        </p:txBody>
      </p:sp>
      <p:pic>
        <p:nvPicPr>
          <p:cNvPr id="3" name="Picture 2" descr="Vintage hand mirror Vintage hand mirror isolated on white hand mirror stock pictures, royalty-free photos &amp; images">
            <a:extLst>
              <a:ext uri="{FF2B5EF4-FFF2-40B4-BE49-F238E27FC236}">
                <a16:creationId xmlns:a16="http://schemas.microsoft.com/office/drawing/2014/main" id="{C183B6A5-DA5C-57F0-D158-C23E17F72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877" y="749242"/>
            <a:ext cx="3886200" cy="582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359FFF-445C-6783-6A0C-9756C818CFD9}"/>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239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FE0C66F-4758-5B11-1A4E-E20D3C0BC2DF}"/>
              </a:ext>
            </a:extLst>
          </p:cNvPr>
          <p:cNvSpPr txBox="1"/>
          <p:nvPr/>
        </p:nvSpPr>
        <p:spPr>
          <a:xfrm>
            <a:off x="780178" y="1082180"/>
            <a:ext cx="7516536" cy="661719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1.Pride dethrones God in one's heart.</a:t>
            </a:r>
          </a:p>
          <a:p>
            <a:pPr marL="0" marR="0" lvl="0" indent="0" algn="l" defTabSz="914400" rtl="0" eaLnBrk="1" fontAlgn="auto" latinLnBrk="0" hangingPunct="1">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2. He exalts himself. Paul told the Christian "not to think of himself more highly than he ought to think.</a:t>
            </a:r>
          </a:p>
          <a:p>
            <a:pPr marL="0" marR="0" lvl="0" indent="0" algn="l" defTabSz="914400" rtl="0" eaLnBrk="1" fontAlgn="auto" latinLnBrk="0" hangingPunct="1">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3. He develops an attitude of superiority toward others.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4. He becomes a braggart.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5. He becomes self-willed. </a:t>
            </a:r>
            <a:endPar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6. Pride prevents conversion.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7. Prevents confession of sins to God and others.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8. Prevents service to others. </a:t>
            </a:r>
            <a:endPar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9. Pride Leads To Destruction</a:t>
            </a:r>
            <a:endParaRPr kumimoji="0" lang="en-US" sz="26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FB23594-AA7D-F85B-B3DE-23D1CC8E4B19}"/>
              </a:ext>
            </a:extLst>
          </p:cNvPr>
          <p:cNvSpPr/>
          <p:nvPr/>
        </p:nvSpPr>
        <p:spPr>
          <a:xfrm flipH="1" flipV="1">
            <a:off x="478172" y="897622"/>
            <a:ext cx="8170878" cy="58093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85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172A4-C574-05EF-F712-5715C0732B53}"/>
              </a:ext>
            </a:extLst>
          </p:cNvPr>
          <p:cNvPicPr>
            <a:picLocks noChangeAspect="1"/>
          </p:cNvPicPr>
          <p:nvPr/>
        </p:nvPicPr>
        <p:blipFill rotWithShape="1">
          <a:blip r:embed="rId2"/>
          <a:srcRect l="19450" t="8941" r="38165" b="3312"/>
          <a:stretch/>
        </p:blipFill>
        <p:spPr>
          <a:xfrm>
            <a:off x="1778466" y="17796"/>
            <a:ext cx="5873930" cy="6840204"/>
          </a:xfrm>
          <a:prstGeom prst="rect">
            <a:avLst/>
          </a:prstGeom>
        </p:spPr>
      </p:pic>
    </p:spTree>
    <p:extLst>
      <p:ext uri="{BB962C8B-B14F-4D97-AF65-F5344CB8AC3E}">
        <p14:creationId xmlns:p14="http://schemas.microsoft.com/office/powerpoint/2010/main" val="59286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6239D0-4176-3B23-6A11-2F13B52BA48D}"/>
              </a:ext>
            </a:extLst>
          </p:cNvPr>
          <p:cNvSpPr txBox="1"/>
          <p:nvPr/>
        </p:nvSpPr>
        <p:spPr>
          <a:xfrm>
            <a:off x="687898" y="1560353"/>
            <a:ext cx="4597167" cy="3785652"/>
          </a:xfrm>
          <a:prstGeom prst="rect">
            <a:avLst/>
          </a:prstGeom>
          <a:noFill/>
        </p:spPr>
        <p:txBody>
          <a:bodyPr wrap="square" rtlCol="0">
            <a:spAutoFit/>
          </a:bodyPr>
          <a:lstStyle/>
          <a:p>
            <a:r>
              <a:rPr lang="en-US" sz="8000" dirty="0"/>
              <a:t>What does pride look like?</a:t>
            </a:r>
          </a:p>
        </p:txBody>
      </p:sp>
      <p:sp>
        <p:nvSpPr>
          <p:cNvPr id="3" name="TextBox 2">
            <a:extLst>
              <a:ext uri="{FF2B5EF4-FFF2-40B4-BE49-F238E27FC236}">
                <a16:creationId xmlns:a16="http://schemas.microsoft.com/office/drawing/2014/main" id="{DE413EE1-A30D-1982-B67A-C50E2446A5E9}"/>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49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EB9EEEA-785F-D6A7-8244-60F5FA9BD818}"/>
              </a:ext>
            </a:extLst>
          </p:cNvPr>
          <p:cNvSpPr txBox="1"/>
          <p:nvPr/>
        </p:nvSpPr>
        <p:spPr>
          <a:xfrm>
            <a:off x="427839" y="897622"/>
            <a:ext cx="8355434" cy="5796459"/>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Whether it is "</a:t>
            </a:r>
            <a:r>
              <a:rPr lang="en-US" sz="2800" b="1" kern="100" dirty="0">
                <a:effectLst/>
                <a:latin typeface="Calibri" panose="020F0502020204030204" pitchFamily="34" charset="0"/>
                <a:ea typeface="Calibri" panose="020F0502020204030204" pitchFamily="34" charset="0"/>
                <a:cs typeface="Calibri" panose="020F0502020204030204" pitchFamily="34" charset="0"/>
              </a:rPr>
              <a:t>face pride</a:t>
            </a:r>
            <a:r>
              <a:rPr lang="en-US" sz="2800" kern="100" dirty="0">
                <a:effectLst/>
                <a:latin typeface="Calibri" panose="020F0502020204030204" pitchFamily="34" charset="0"/>
                <a:ea typeface="Calibri" panose="020F0502020204030204" pitchFamily="34" charset="0"/>
                <a:cs typeface="Calibri" panose="020F0502020204030204" pitchFamily="34" charset="0"/>
              </a:rPr>
              <a:t>" (how we look), </a:t>
            </a:r>
            <a:r>
              <a:rPr lang="en-US" sz="2800" b="1" kern="100" dirty="0">
                <a:effectLst/>
                <a:latin typeface="Calibri" panose="020F0502020204030204" pitchFamily="34" charset="0"/>
                <a:ea typeface="Calibri" panose="020F0502020204030204" pitchFamily="34" charset="0"/>
                <a:cs typeface="Calibri" panose="020F0502020204030204" pitchFamily="34" charset="0"/>
              </a:rPr>
              <a:t>race pride </a:t>
            </a:r>
            <a:r>
              <a:rPr lang="en-US" sz="2800" kern="100" dirty="0">
                <a:effectLst/>
                <a:latin typeface="Calibri" panose="020F0502020204030204" pitchFamily="34" charset="0"/>
                <a:ea typeface="Calibri" panose="020F0502020204030204" pitchFamily="34" charset="0"/>
                <a:cs typeface="Calibri" panose="020F0502020204030204" pitchFamily="34" charset="0"/>
              </a:rPr>
              <a:t>(racial prejudice) or "</a:t>
            </a:r>
            <a:r>
              <a:rPr lang="en-US" sz="2800" b="1" kern="100" dirty="0">
                <a:effectLst/>
                <a:latin typeface="Calibri" panose="020F0502020204030204" pitchFamily="34" charset="0"/>
                <a:ea typeface="Calibri" panose="020F0502020204030204" pitchFamily="34" charset="0"/>
                <a:cs typeface="Calibri" panose="020F0502020204030204" pitchFamily="34" charset="0"/>
              </a:rPr>
              <a:t>grace pride</a:t>
            </a:r>
            <a:r>
              <a:rPr lang="en-US" sz="2800" kern="100" dirty="0">
                <a:effectLst/>
                <a:latin typeface="Calibri" panose="020F0502020204030204" pitchFamily="34" charset="0"/>
                <a:ea typeface="Calibri" panose="020F0502020204030204" pitchFamily="34" charset="0"/>
                <a:cs typeface="Calibri" panose="020F0502020204030204" pitchFamily="34" charset="0"/>
              </a:rPr>
              <a:t>" (feeling we are better than others because of our knowledge of truth), it is all wrong, and God would say to us: "I will bring you down!"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Jesus said concerning the publican who was humble in his attitude,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 tell you, this man went down to his house justified rather than the other; for everyone who exalts himself will be abased, and he who humbles himself will be exalted" (Lk. 18:14). </a:t>
            </a:r>
            <a:r>
              <a:rPr lang="en-US" sz="28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Peter wrote: "Therefore humble yourselves under the mighty hand of God, that he may exalt you in due time“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Pet. 5:6</a:t>
            </a:r>
            <a:r>
              <a:rPr lang="en-US" sz="28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82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70837A3-F1B4-45FA-CEA5-4F1D9AD03608}"/>
              </a:ext>
            </a:extLst>
          </p:cNvPr>
          <p:cNvSpPr txBox="1"/>
          <p:nvPr/>
        </p:nvSpPr>
        <p:spPr>
          <a:xfrm>
            <a:off x="536895" y="1140903"/>
            <a:ext cx="8313490" cy="5450916"/>
          </a:xfrm>
          <a:prstGeom prst="rect">
            <a:avLst/>
          </a:prstGeom>
          <a:noFill/>
        </p:spPr>
        <p:txBody>
          <a:bodyPr wrap="square">
            <a:spAutoFit/>
          </a:bodyPr>
          <a:lstStyle/>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Known as </a:t>
            </a:r>
            <a:r>
              <a:rPr lang="en-US" sz="2800" kern="100" dirty="0">
                <a:effectLst/>
                <a:latin typeface="Calibri" panose="020F0502020204030204" pitchFamily="34" charset="0"/>
                <a:ea typeface="Calibri" panose="020F0502020204030204" pitchFamily="34" charset="0"/>
                <a:cs typeface="Calibri" panose="020F0502020204030204" pitchFamily="34" charset="0"/>
              </a:rPr>
              <a:t>"one of the seven deadly sins," pride is rarely mentioned in discussions regarding the building of Christian character.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Everyone must </a:t>
            </a:r>
            <a:r>
              <a:rPr lang="en-US" sz="2800" kern="100" dirty="0">
                <a:effectLst/>
                <a:latin typeface="Calibri" panose="020F0502020204030204" pitchFamily="34" charset="0"/>
                <a:ea typeface="Calibri" panose="020F0502020204030204" pitchFamily="34" charset="0"/>
                <a:cs typeface="Calibri" panose="020F0502020204030204" pitchFamily="34" charset="0"/>
              </a:rPr>
              <a:t>have a sense of self-respect. We learn to take a sense of pride in our appearance in order that we not dress slovenly or in filthiness. We maintain our cars, homes, and lawns in a respectable manner. However, when self respect becomes exaggerated, pride develops. Man begins to think too highly of himself.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Pride Is A Sin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59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33E92B-DF64-F8FE-8CD0-5FA728BDCBCB}"/>
              </a:ext>
            </a:extLst>
          </p:cNvPr>
          <p:cNvSpPr txBox="1"/>
          <p:nvPr/>
        </p:nvSpPr>
        <p:spPr>
          <a:xfrm>
            <a:off x="436228" y="880844"/>
            <a:ext cx="8380601" cy="5740226"/>
          </a:xfrm>
          <a:prstGeom prst="rect">
            <a:avLst/>
          </a:prstGeom>
          <a:noFill/>
        </p:spPr>
        <p:txBody>
          <a:bodyPr wrap="square">
            <a:spAutoFit/>
          </a:bodyPr>
          <a:lstStyle/>
          <a:p>
            <a:pPr marL="0" marR="0">
              <a:lnSpc>
                <a:spcPct val="107000"/>
              </a:lnSpc>
              <a:spcBef>
                <a:spcPts val="0"/>
              </a:spcBef>
              <a:spcAft>
                <a:spcPts val="800"/>
              </a:spcAft>
            </a:pPr>
            <a:r>
              <a:rPr lang="en-US" sz="2400" kern="100" dirty="0">
                <a:effectLst/>
                <a:latin typeface="Arial Black" panose="020B0A04020102020204" pitchFamily="34" charset="0"/>
                <a:ea typeface="Calibri" panose="020F0502020204030204" pitchFamily="34" charset="0"/>
                <a:cs typeface="Calibri" panose="020F0502020204030204" pitchFamily="34" charset="0"/>
              </a:rPr>
              <a:t>Pride Is An Avenue of Temptation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In describing how the Devil tempts men to sin, John includes the </a:t>
            </a:r>
            <a:r>
              <a:rPr lang="en-US" sz="2400" kern="100" dirty="0">
                <a:effectLst/>
                <a:latin typeface="Arial Black" panose="020B0A04020102020204" pitchFamily="34" charset="0"/>
                <a:ea typeface="Calibri" panose="020F0502020204030204" pitchFamily="34" charset="0"/>
                <a:cs typeface="Calibri" panose="020F0502020204030204" pitchFamily="34" charset="0"/>
              </a:rPr>
              <a:t>"vainglory" or "pride of life" </a:t>
            </a:r>
            <a:r>
              <a:rPr lang="en-US" sz="2400" b="1" kern="100" dirty="0">
                <a:solidFill>
                  <a:srgbClr val="0070C0"/>
                </a:solidFill>
                <a:effectLst/>
                <a:latin typeface="Arial Black" panose="020B0A04020102020204" pitchFamily="34" charset="0"/>
                <a:ea typeface="Calibri" panose="020F0502020204030204" pitchFamily="34" charset="0"/>
                <a:cs typeface="Calibri" panose="020F0502020204030204" pitchFamily="34" charset="0"/>
              </a:rPr>
              <a:t>(1 Jn. 2:15).</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4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Do not love the world or the things in the world. If anyone loves the world, the love of the Father is not in him.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There are many things in life in which men take pride; through these avenues the Devil tempts us. Some take pride in their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(a) appearance;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(b) education;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(c) race;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(d) job;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(e) possessions (cf.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30:7-9).</a:t>
            </a:r>
            <a:r>
              <a:rPr lang="en-US" sz="24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They brag about these things and want to display them to others.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06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8FE3B-8775-FE8F-8CAE-B36E82ABF377}"/>
              </a:ext>
            </a:extLst>
          </p:cNvPr>
          <p:cNvSpPr txBox="1"/>
          <p:nvPr/>
        </p:nvSpPr>
        <p:spPr>
          <a:xfrm>
            <a:off x="0" y="151003"/>
            <a:ext cx="9144000" cy="595932"/>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Fruits Of Pride     Romans 1:28-32</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D9B33FD-9151-FEB1-F25A-91B6CA1A4713}"/>
              </a:ext>
            </a:extLst>
          </p:cNvPr>
          <p:cNvSpPr txBox="1"/>
          <p:nvPr/>
        </p:nvSpPr>
        <p:spPr>
          <a:xfrm>
            <a:off x="906011" y="1224793"/>
            <a:ext cx="5951989" cy="5119222"/>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Pride – both Positive and negative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PRIDE</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A. Verb.</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kern="100" dirty="0" err="1">
                <a:effectLst/>
                <a:latin typeface="Calibri" panose="020F0502020204030204" pitchFamily="34" charset="0"/>
                <a:ea typeface="Calibri" panose="020F0502020204030204" pitchFamily="34" charset="0"/>
                <a:cs typeface="Calibri" panose="020F0502020204030204" pitchFamily="34" charset="0"/>
              </a:rPr>
              <a:t>ga˒ah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he-IL" sz="3200" kern="100" dirty="0">
                <a:effectLst/>
                <a:latin typeface="Calibri" panose="020F0502020204030204" pitchFamily="34" charset="0"/>
                <a:ea typeface="Calibri" panose="020F0502020204030204" pitchFamily="34" charset="0"/>
                <a:cs typeface="Calibri" panose="020F0502020204030204" pitchFamily="34" charset="0"/>
              </a:rPr>
              <a:t>גָּאָה</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r>
              <a:rPr lang="en-US" sz="3200" b="1"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1342), “to be proud, be exalted.”  The word appears in</a:t>
            </a:r>
            <a:r>
              <a:rPr lang="en-US" sz="3200" b="1"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Exod. 15:1 in the sense of “to be exalted”: “I will sing to the Lord, for He is highly exalted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kjv</a:t>
            </a:r>
            <a:r>
              <a:rPr lang="en-US" sz="3200" kern="100" dirty="0">
                <a:effectLst/>
                <a:latin typeface="Calibri" panose="020F0502020204030204" pitchFamily="34" charset="0"/>
                <a:ea typeface="Calibri" panose="020F0502020204030204" pitchFamily="34" charset="0"/>
                <a:cs typeface="Calibri" panose="020F0502020204030204" pitchFamily="34" charset="0"/>
              </a:rPr>
              <a:t>, “he hath triumphed”];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592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2915</Words>
  <Application>Microsoft Office PowerPoint</Application>
  <PresentationFormat>On-screen Show (4:3)</PresentationFormat>
  <Paragraphs>140</Paragraphs>
  <Slides>35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Arial Black</vt:lpstr>
      <vt:lpstr>Arial Unicode MS</vt:lpstr>
      <vt:lpstr>Calibri</vt:lpstr>
      <vt:lpstr>Calibri Light</vt:lpstr>
      <vt:lpstr>Ink Free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13</cp:revision>
  <dcterms:created xsi:type="dcterms:W3CDTF">2023-10-11T11:50:54Z</dcterms:created>
  <dcterms:modified xsi:type="dcterms:W3CDTF">2023-10-23T11:05:10Z</dcterms:modified>
</cp:coreProperties>
</file>