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490" r:id="rId5"/>
    <p:sldId id="297" r:id="rId6"/>
    <p:sldId id="489" r:id="rId7"/>
    <p:sldId id="734" r:id="rId8"/>
    <p:sldId id="296" r:id="rId9"/>
    <p:sldId id="295" r:id="rId10"/>
    <p:sldId id="294" r:id="rId11"/>
    <p:sldId id="276" r:id="rId12"/>
    <p:sldId id="277" r:id="rId13"/>
    <p:sldId id="260" r:id="rId14"/>
    <p:sldId id="262" r:id="rId15"/>
    <p:sldId id="263" r:id="rId16"/>
    <p:sldId id="278" r:id="rId17"/>
    <p:sldId id="279" r:id="rId18"/>
    <p:sldId id="280" r:id="rId19"/>
    <p:sldId id="281" r:id="rId20"/>
    <p:sldId id="298" r:id="rId21"/>
    <p:sldId id="282" r:id="rId22"/>
    <p:sldId id="283" r:id="rId23"/>
    <p:sldId id="300" r:id="rId24"/>
    <p:sldId id="285" r:id="rId25"/>
    <p:sldId id="302" r:id="rId26"/>
    <p:sldId id="301" r:id="rId27"/>
    <p:sldId id="286" r:id="rId28"/>
    <p:sldId id="261" r:id="rId29"/>
    <p:sldId id="264" r:id="rId30"/>
    <p:sldId id="266" r:id="rId31"/>
    <p:sldId id="265" r:id="rId32"/>
    <p:sldId id="269" r:id="rId33"/>
    <p:sldId id="268" r:id="rId34"/>
    <p:sldId id="267" r:id="rId35"/>
    <p:sldId id="270" r:id="rId36"/>
    <p:sldId id="289" r:id="rId37"/>
    <p:sldId id="272" r:id="rId38"/>
    <p:sldId id="288" r:id="rId39"/>
    <p:sldId id="73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CxNDRjPzgxGvkRQn8E8qQ==" hashData="P8yVb7+vwS0VKwnjQg6gfcfpR9eaIsDXLAcpX4sW+1HTpHjDCGOLYyqy61S8s39t1g36VOrxdo5V0BHuQAt7Cw=="/>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Lebanon church of Christ" initials="Nc" lastIdx="1" clrIdx="0">
    <p:extLst>
      <p:ext uri="{19B8F6BF-5375-455C-9EA6-DF929625EA0E}">
        <p15:presenceInfo xmlns:p15="http://schemas.microsoft.com/office/powerpoint/2012/main" userId="255cfa292f52fe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7DDD44-C7FE-412E-94BE-C98AE7C7295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132575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DDD44-C7FE-412E-94BE-C98AE7C7295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281361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DDD44-C7FE-412E-94BE-C98AE7C7295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220369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5539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6608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8265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86880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3409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8185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9718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0609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DDD44-C7FE-412E-94BE-C98AE7C7295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432731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3747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7045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0291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733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7141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881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960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087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870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462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DDD44-C7FE-412E-94BE-C98AE7C7295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4246289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9184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3429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439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136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5374279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07592826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516539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0533009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16558786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2309121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DDD44-C7FE-412E-94BE-C98AE7C7295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1175261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62269890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0100750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677823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052521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1691483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7DDD44-C7FE-412E-94BE-C98AE7C7295F}"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63155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7DDD44-C7FE-412E-94BE-C98AE7C7295F}"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50378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DDD44-C7FE-412E-94BE-C98AE7C7295F}"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158481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7DDD44-C7FE-412E-94BE-C98AE7C7295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158227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7DDD44-C7FE-412E-94BE-C98AE7C7295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EC9D2-04AF-46F5-B80B-DF84E13A151E}" type="slidenum">
              <a:rPr lang="en-US" smtClean="0"/>
              <a:t>‹#›</a:t>
            </a:fld>
            <a:endParaRPr lang="en-US"/>
          </a:p>
        </p:txBody>
      </p:sp>
    </p:spTree>
    <p:extLst>
      <p:ext uri="{BB962C8B-B14F-4D97-AF65-F5344CB8AC3E}">
        <p14:creationId xmlns:p14="http://schemas.microsoft.com/office/powerpoint/2010/main" val="25503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DDD44-C7FE-412E-94BE-C98AE7C7295F}"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EC9D2-04AF-46F5-B80B-DF84E13A151E}" type="slidenum">
              <a:rPr lang="en-US" smtClean="0"/>
              <a:t>‹#›</a:t>
            </a:fld>
            <a:endParaRPr lang="en-US"/>
          </a:p>
        </p:txBody>
      </p:sp>
    </p:spTree>
    <p:extLst>
      <p:ext uri="{BB962C8B-B14F-4D97-AF65-F5344CB8AC3E}">
        <p14:creationId xmlns:p14="http://schemas.microsoft.com/office/powerpoint/2010/main" val="113741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791967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4AD4-9483-45BF-8C80-FA4B789FE83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1425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530228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2.2-3&amp;off=815&amp;ctx=of+egocentric+self.%0a~The+prince+of+the+po"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2.2-3&amp;off=1548&amp;ctx=+the+human+life.%5b5%5d%0a~The+greatest+decept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2.2-3&amp;off=2489&amp;ctx=of+the+schools.%E2%80%9D%5b7%5d%0a~It+is+clearly+Sata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2.2-3&amp;off=2915&amp;ctx=tedates+Gnosticism.%0a~Powers+of+the+air+%E2%80%A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2.2-3&amp;off=4376&amp;ctx=place+in+view+here.%0a~The+spirit+that+no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2.7&amp;off=0&amp;ctx=+from+that+of+Paul.%0a~Eph+2%3a7+That+in+th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ref.ly/logosres/tn-vines?ref=GreekStrongs.4100&amp;off=1446&amp;ctx=he+Christian+faith.%0a~C.+Adjective.+%0apist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ws-b8c8ef9609aa4cfbab7223127f405849?ref=Bible.Eph2&amp;off=22&amp;ctx=apter+2%0aEphesians+2%0a~Paul%E2%80%99s+theme+in+thi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53A59EA1-730E-32D8-D167-D9948CC1972A}"/>
              </a:ext>
            </a:extLst>
          </p:cNvPr>
          <p:cNvSpPr txBox="1"/>
          <p:nvPr/>
        </p:nvSpPr>
        <p:spPr>
          <a:xfrm>
            <a:off x="545284" y="1115736"/>
            <a:ext cx="8145710" cy="5262979"/>
          </a:xfrm>
          <a:prstGeom prst="rect">
            <a:avLst/>
          </a:prstGeom>
          <a:noFill/>
          <a:ln>
            <a:noFill/>
          </a:ln>
        </p:spPr>
        <p:txBody>
          <a:bodyPr wrap="square">
            <a:spAutoFit/>
          </a:bodyPr>
          <a:lstStyle/>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a:t>
            </a:r>
            <a:r>
              <a:rPr lang="en-US" sz="32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Their Past</a:t>
            </a:r>
            <a:r>
              <a:rPr lang="en-US" sz="3200" b="1" kern="100"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 - </a:t>
            </a:r>
            <a:endPar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1. Without Life.</a:t>
            </a:r>
            <a:endPar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V1 And you He made alive, who were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dead in trespasses and sins,</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“You were dead in trespasses and sins.” </a:t>
            </a: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Spiritually dead to God, and buried in graves of their making</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—“trespasses and sins.” No response to all the calls of Divine mercy in Christ Jesus. </a:t>
            </a:r>
          </a:p>
          <a:p>
            <a:pPr marL="0" marR="0">
              <a:spcBef>
                <a:spcPts val="0"/>
              </a:spcBef>
              <a:spcAft>
                <a:spcPts val="800"/>
              </a:spcAft>
            </a:pP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“To be carnally minded is death.”</a:t>
            </a:r>
          </a:p>
        </p:txBody>
      </p:sp>
      <p:sp>
        <p:nvSpPr>
          <p:cNvPr id="2" name="Rectangle: Rounded Corners 1">
            <a:extLst>
              <a:ext uri="{FF2B5EF4-FFF2-40B4-BE49-F238E27FC236}">
                <a16:creationId xmlns:a16="http://schemas.microsoft.com/office/drawing/2014/main" id="{D18EBE53-4AFF-6861-3035-84C31834912B}"/>
              </a:ext>
            </a:extLst>
          </p:cNvPr>
          <p:cNvSpPr/>
          <p:nvPr/>
        </p:nvSpPr>
        <p:spPr>
          <a:xfrm>
            <a:off x="545284" y="1115736"/>
            <a:ext cx="8137322" cy="1182847"/>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39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C0AF5633-4267-BF6F-F0A1-D5A5F704D362}"/>
              </a:ext>
            </a:extLst>
          </p:cNvPr>
          <p:cNvSpPr txBox="1"/>
          <p:nvPr/>
        </p:nvSpPr>
        <p:spPr>
          <a:xfrm>
            <a:off x="503339" y="1929469"/>
            <a:ext cx="7835318" cy="4882812"/>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2. Without Strength. </a:t>
            </a:r>
            <a:endPar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V2   in which you once walked </a:t>
            </a:r>
            <a:r>
              <a:rPr lang="en-US" sz="28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according to the course of this world,</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according to the prince of the power of the air, the spirit who now works in the sons of disobedience,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Carried away by the current of the world’s influences, and, like a dead fish in the stream, without any power of resistance.</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3305BE41-06AC-2566-0FE2-EF7B0EDDB295}"/>
              </a:ext>
            </a:extLst>
          </p:cNvPr>
          <p:cNvSpPr txBox="1"/>
          <p:nvPr/>
        </p:nvSpPr>
        <p:spPr>
          <a:xfrm>
            <a:off x="461394" y="1345341"/>
            <a:ext cx="3632433" cy="584775"/>
          </a:xfrm>
          <a:prstGeom prst="rect">
            <a:avLst/>
          </a:prstGeom>
          <a:noFill/>
        </p:spPr>
        <p:txBody>
          <a:bodyPr wrap="square" rtlCol="0">
            <a:spAutoFit/>
          </a:bodyPr>
          <a:lstStyle/>
          <a:p>
            <a:r>
              <a:rPr kumimoji="0" lang="en-US" sz="3200" b="1" i="0" u="none" strike="noStrike" kern="1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Their Past -</a:t>
            </a:r>
            <a:endParaRPr lang="en-US" dirty="0">
              <a:solidFill>
                <a:srgbClr val="0070C0"/>
              </a:solidFill>
            </a:endParaRPr>
          </a:p>
        </p:txBody>
      </p:sp>
      <p:sp>
        <p:nvSpPr>
          <p:cNvPr id="6" name="Rectangle: Rounded Corners 5">
            <a:extLst>
              <a:ext uri="{FF2B5EF4-FFF2-40B4-BE49-F238E27FC236}">
                <a16:creationId xmlns:a16="http://schemas.microsoft.com/office/drawing/2014/main" id="{431D3B89-5EA0-0817-B136-FE5A887E6906}"/>
              </a:ext>
            </a:extLst>
          </p:cNvPr>
          <p:cNvSpPr/>
          <p:nvPr/>
        </p:nvSpPr>
        <p:spPr>
          <a:xfrm>
            <a:off x="360725" y="1300293"/>
            <a:ext cx="7977931" cy="1182848"/>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40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B00D540E-DDA6-9C4B-3BA0-07FF87A52C03}"/>
              </a:ext>
            </a:extLst>
          </p:cNvPr>
          <p:cNvSpPr txBox="1"/>
          <p:nvPr/>
        </p:nvSpPr>
        <p:spPr>
          <a:xfrm>
            <a:off x="536894" y="1627465"/>
            <a:ext cx="8237989" cy="4770537"/>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3. Without Christ.</a:t>
            </a:r>
            <a:endPar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V12  that at that time you </a:t>
            </a:r>
            <a:r>
              <a:rPr lang="en-US" sz="28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were without Christ</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being aliens from the commonwealth of Israel and strangers from the covenants of promise, having no hope and without God in the world.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All that Christ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now</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stands for in our personal experience and future hopes, at that time had no existence in our lives. Here see the poverty and desolation of lost souls. Destitute, afflicted, tormented.</a:t>
            </a:r>
          </a:p>
        </p:txBody>
      </p:sp>
      <p:sp>
        <p:nvSpPr>
          <p:cNvPr id="2" name="TextBox 1">
            <a:extLst>
              <a:ext uri="{FF2B5EF4-FFF2-40B4-BE49-F238E27FC236}">
                <a16:creationId xmlns:a16="http://schemas.microsoft.com/office/drawing/2014/main" id="{9AE82420-CB07-5F8C-BE30-D359CBBF0165}"/>
              </a:ext>
            </a:extLst>
          </p:cNvPr>
          <p:cNvSpPr txBox="1"/>
          <p:nvPr/>
        </p:nvSpPr>
        <p:spPr>
          <a:xfrm>
            <a:off x="536895" y="1115736"/>
            <a:ext cx="2919369" cy="584775"/>
          </a:xfrm>
          <a:prstGeom prst="rect">
            <a:avLst/>
          </a:prstGeom>
          <a:noFill/>
        </p:spPr>
        <p:txBody>
          <a:bodyPr wrap="square" rtlCol="0">
            <a:spAutoFit/>
          </a:bodyPr>
          <a:lstStyle/>
          <a:p>
            <a:r>
              <a:rPr kumimoji="0" lang="en-US" sz="3200" b="1" i="0" u="none" strike="noStrike" kern="1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Their Past -</a:t>
            </a:r>
            <a:endParaRPr lang="en-US" dirty="0">
              <a:solidFill>
                <a:srgbClr val="0070C0"/>
              </a:solidFill>
            </a:endParaRPr>
          </a:p>
        </p:txBody>
      </p:sp>
      <p:sp>
        <p:nvSpPr>
          <p:cNvPr id="5" name="Rectangle: Rounded Corners 4">
            <a:extLst>
              <a:ext uri="{FF2B5EF4-FFF2-40B4-BE49-F238E27FC236}">
                <a16:creationId xmlns:a16="http://schemas.microsoft.com/office/drawing/2014/main" id="{8E0F9B08-F498-F19E-A8AA-A8143829E560}"/>
              </a:ext>
            </a:extLst>
          </p:cNvPr>
          <p:cNvSpPr/>
          <p:nvPr/>
        </p:nvSpPr>
        <p:spPr>
          <a:xfrm>
            <a:off x="503339" y="1057013"/>
            <a:ext cx="7944375" cy="1191237"/>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15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E8EC8A-FFDE-8CCA-A92D-41D9036A5D78}"/>
              </a:ext>
            </a:extLst>
          </p:cNvPr>
          <p:cNvSpPr txBox="1"/>
          <p:nvPr/>
        </p:nvSpPr>
        <p:spPr>
          <a:xfrm>
            <a:off x="472587" y="952501"/>
            <a:ext cx="8346098" cy="5078313"/>
          </a:xfrm>
          <a:prstGeom prst="rect">
            <a:avLst/>
          </a:prstGeom>
          <a:noFill/>
        </p:spPr>
        <p:txBody>
          <a:bodyPr wrap="square">
            <a:spAutoFit/>
          </a:bodyPr>
          <a:lstStyle/>
          <a:p>
            <a:r>
              <a:rPr lang="en-US" sz="3600" dirty="0">
                <a:solidFill>
                  <a:srgbClr val="FF0000"/>
                </a:solidFill>
                <a:latin typeface="Elephant" panose="02020904090505020303" pitchFamily="18" charset="0"/>
              </a:rPr>
              <a:t>The prince of the powers of the air </a:t>
            </a:r>
            <a:r>
              <a:rPr lang="en-US" sz="3600" dirty="0">
                <a:solidFill>
                  <a:srgbClr val="FF0000"/>
                </a:solidFill>
              </a:rPr>
              <a:t>… </a:t>
            </a:r>
            <a:r>
              <a:rPr lang="en-US" sz="3600" dirty="0"/>
              <a:t>The character in view here is Satan, who is called the “</a:t>
            </a:r>
            <a:r>
              <a:rPr lang="en-US" sz="3600" u="sng" dirty="0"/>
              <a:t>god of this world” in </a:t>
            </a:r>
            <a:r>
              <a:rPr lang="en-US" sz="3600" b="1" u="sng" dirty="0">
                <a:solidFill>
                  <a:srgbClr val="0070C0"/>
                </a:solidFill>
              </a:rPr>
              <a:t>2 Cor. 4:4</a:t>
            </a:r>
            <a:r>
              <a:rPr lang="en-US" sz="3600" dirty="0"/>
              <a:t>, and who was </a:t>
            </a:r>
            <a:r>
              <a:rPr lang="en-US" sz="3600" u="sng" dirty="0"/>
              <a:t>called the “prince of this world</a:t>
            </a:r>
            <a:r>
              <a:rPr lang="en-US" sz="3600" dirty="0"/>
              <a:t>” (</a:t>
            </a:r>
            <a:r>
              <a:rPr lang="en-US" sz="3600" b="1" dirty="0">
                <a:solidFill>
                  <a:srgbClr val="0070C0"/>
                </a:solidFill>
              </a:rPr>
              <a:t>John 14:30; 16:11</a:t>
            </a:r>
            <a:r>
              <a:rPr lang="en-US" sz="3600" dirty="0"/>
              <a:t>) by none other than the Christ himself. </a:t>
            </a:r>
          </a:p>
          <a:p>
            <a:endParaRPr lang="en-US" sz="3600" dirty="0"/>
          </a:p>
          <a:p>
            <a:r>
              <a:rPr lang="en-US" sz="3600" dirty="0"/>
              <a:t>Christ himself taught people to pray, </a:t>
            </a:r>
          </a:p>
          <a:p>
            <a:r>
              <a:rPr lang="en-US" sz="3600" dirty="0"/>
              <a:t>“Deliver us from the evil one!” </a:t>
            </a:r>
            <a:endParaRPr lang="en-US" sz="3600" b="0" i="0" u="none" strike="noStrike" baseline="0" dirty="0">
              <a:hlinkClick r:id="rId2">
                <a:extLst>
                  <a:ext uri="{A12FA001-AC4F-418D-AE19-62706E023703}">
                    <ahyp:hlinkClr xmlns:ahyp="http://schemas.microsoft.com/office/drawing/2018/hyperlinkcolor" val="tx"/>
                  </a:ext>
                </a:extLst>
              </a:hlinkClick>
            </a:endParaRPr>
          </a:p>
        </p:txBody>
      </p:sp>
      <p:sp>
        <p:nvSpPr>
          <p:cNvPr id="2" name="Rectangle 1">
            <a:extLst>
              <a:ext uri="{FF2B5EF4-FFF2-40B4-BE49-F238E27FC236}">
                <a16:creationId xmlns:a16="http://schemas.microsoft.com/office/drawing/2014/main" id="{2283A997-B4CE-D928-A413-638273BBCFDC}"/>
              </a:ext>
            </a:extLst>
          </p:cNvPr>
          <p:cNvSpPr/>
          <p:nvPr/>
        </p:nvSpPr>
        <p:spPr>
          <a:xfrm>
            <a:off x="404446" y="729762"/>
            <a:ext cx="8440616" cy="547760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88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52614-9B4E-C796-04C2-DC4FAE9FEDAF}"/>
              </a:ext>
            </a:extLst>
          </p:cNvPr>
          <p:cNvSpPr txBox="1"/>
          <p:nvPr/>
        </p:nvSpPr>
        <p:spPr>
          <a:xfrm>
            <a:off x="404446" y="228601"/>
            <a:ext cx="8396655" cy="6986528"/>
          </a:xfrm>
          <a:prstGeom prst="rect">
            <a:avLst/>
          </a:prstGeom>
          <a:noFill/>
        </p:spPr>
        <p:txBody>
          <a:bodyPr wrap="square">
            <a:spAutoFit/>
          </a:bodyPr>
          <a:lstStyle/>
          <a:p>
            <a:pPr algn="ctr" rtl="0"/>
            <a:r>
              <a:rPr lang="en-US" sz="3200" b="1" dirty="0">
                <a:solidFill>
                  <a:srgbClr val="FF0000"/>
                </a:solidFill>
                <a:latin typeface="Calibri" panose="020F0502020204030204" pitchFamily="34" charset="0"/>
                <a:cs typeface="Calibri" panose="020F0502020204030204" pitchFamily="34" charset="0"/>
              </a:rPr>
              <a:t>The greatest deception of Satan is that of persuading people that he does not exist!       </a:t>
            </a:r>
            <a:r>
              <a:rPr lang="en-US" sz="3200" dirty="0"/>
              <a:t>The organization of systems of wickedness all over the world proves the intelligent and personal nature of the evil one. </a:t>
            </a:r>
          </a:p>
          <a:p>
            <a:pPr rtl="0"/>
            <a:endParaRPr lang="en-US" sz="3200" dirty="0"/>
          </a:p>
          <a:p>
            <a:pPr algn="ctr" rtl="0"/>
            <a:r>
              <a:rPr lang="en-US" sz="3200" dirty="0"/>
              <a:t>Theologians argue with the problem of the ‘demonic’. Such things as psychology, social pressures, poverty, etc., are simply not an adequate explanation of evil.</a:t>
            </a:r>
          </a:p>
          <a:p>
            <a:pPr algn="ctr" rtl="0"/>
            <a:endParaRPr lang="en-US" sz="3200" dirty="0"/>
          </a:p>
          <a:p>
            <a:pPr algn="ctr" rtl="0"/>
            <a:r>
              <a:rPr lang="en-US" sz="3200" dirty="0"/>
              <a:t>Simple folk are often better theologians than the learned of the schools.</a:t>
            </a:r>
            <a:endParaRPr lang="en-US" sz="3200" baseline="30000" dirty="0"/>
          </a:p>
          <a:p>
            <a:pPr lvl="1"/>
            <a:r>
              <a:rPr lang="en-US" sz="3200" dirty="0"/>
              <a:t> </a:t>
            </a:r>
            <a:endParaRPr lang="en-US" sz="3200" b="0" i="0" u="none" strike="noStrike" baseline="0" dirty="0">
              <a:solidFill>
                <a:srgbClr val="0000FF"/>
              </a:solidFill>
              <a:hlinkClick r:id="rId2"/>
            </a:endParaRPr>
          </a:p>
        </p:txBody>
      </p:sp>
      <p:sp>
        <p:nvSpPr>
          <p:cNvPr id="2" name="Rectangle 1">
            <a:extLst>
              <a:ext uri="{FF2B5EF4-FFF2-40B4-BE49-F238E27FC236}">
                <a16:creationId xmlns:a16="http://schemas.microsoft.com/office/drawing/2014/main" id="{11F1DCED-2297-F69A-0158-D5128A104AE5}"/>
              </a:ext>
            </a:extLst>
          </p:cNvPr>
          <p:cNvSpPr/>
          <p:nvPr/>
        </p:nvSpPr>
        <p:spPr>
          <a:xfrm>
            <a:off x="378069" y="193431"/>
            <a:ext cx="8493369" cy="6479931"/>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34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E68ACD-767C-4D65-3AAD-E35F9CF869BE}"/>
              </a:ext>
            </a:extLst>
          </p:cNvPr>
          <p:cNvSpPr txBox="1"/>
          <p:nvPr/>
        </p:nvSpPr>
        <p:spPr>
          <a:xfrm>
            <a:off x="694592" y="606669"/>
            <a:ext cx="7543800" cy="5632311"/>
          </a:xfrm>
          <a:prstGeom prst="rect">
            <a:avLst/>
          </a:prstGeom>
          <a:noFill/>
        </p:spPr>
        <p:txBody>
          <a:bodyPr wrap="square">
            <a:spAutoFit/>
          </a:bodyPr>
          <a:lstStyle/>
          <a:p>
            <a:r>
              <a:rPr lang="en-US" sz="4400" dirty="0"/>
              <a:t>So, it is clearly Satan which Paul referred to in this place; </a:t>
            </a:r>
          </a:p>
          <a:p>
            <a:r>
              <a:rPr lang="en-US" sz="4400" dirty="0"/>
              <a:t>but what is meant by </a:t>
            </a:r>
          </a:p>
          <a:p>
            <a:pPr algn="ctr"/>
            <a:r>
              <a:rPr lang="en-US" sz="4400" dirty="0">
                <a:solidFill>
                  <a:srgbClr val="FF0000"/>
                </a:solidFill>
                <a:latin typeface="Elephant" panose="02020904090505020303" pitchFamily="18" charset="0"/>
              </a:rPr>
              <a:t>“powers of the air”? </a:t>
            </a:r>
          </a:p>
          <a:p>
            <a:endParaRPr lang="en-US" sz="800" dirty="0">
              <a:solidFill>
                <a:srgbClr val="FF0000"/>
              </a:solidFill>
            </a:endParaRPr>
          </a:p>
          <a:p>
            <a:r>
              <a:rPr lang="en-US" sz="4400" dirty="0"/>
              <a:t>This is not merely a reference to the superstitions of those times that the air was full of evil spirits. </a:t>
            </a:r>
            <a:endParaRPr lang="en-US" sz="4400" b="0" i="0" u="none" strike="noStrike" baseline="0" dirty="0">
              <a:hlinkClick r:id="rId2">
                <a:extLst>
                  <a:ext uri="{A12FA001-AC4F-418D-AE19-62706E023703}">
                    <ahyp:hlinkClr xmlns:ahyp="http://schemas.microsoft.com/office/drawing/2018/hyperlinkcolor" val="tx"/>
                  </a:ext>
                </a:extLst>
              </a:hlinkClick>
            </a:endParaRPr>
          </a:p>
        </p:txBody>
      </p:sp>
      <p:sp>
        <p:nvSpPr>
          <p:cNvPr id="2" name="Rectangle 1">
            <a:extLst>
              <a:ext uri="{FF2B5EF4-FFF2-40B4-BE49-F238E27FC236}">
                <a16:creationId xmlns:a16="http://schemas.microsoft.com/office/drawing/2014/main" id="{8AEF731F-6358-632D-ECFF-0FA6135DB39E}"/>
              </a:ext>
            </a:extLst>
          </p:cNvPr>
          <p:cNvSpPr/>
          <p:nvPr/>
        </p:nvSpPr>
        <p:spPr>
          <a:xfrm>
            <a:off x="457200" y="430823"/>
            <a:ext cx="8132885" cy="608427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26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22F59E-E7CB-B789-EDB5-7558F7687FBE}"/>
              </a:ext>
            </a:extLst>
          </p:cNvPr>
          <p:cNvSpPr txBox="1"/>
          <p:nvPr/>
        </p:nvSpPr>
        <p:spPr>
          <a:xfrm>
            <a:off x="638175" y="742216"/>
            <a:ext cx="7724775" cy="5509200"/>
          </a:xfrm>
          <a:prstGeom prst="rect">
            <a:avLst/>
          </a:prstGeom>
          <a:noFill/>
        </p:spPr>
        <p:txBody>
          <a:bodyPr wrap="square">
            <a:spAutoFit/>
          </a:bodyPr>
          <a:lstStyle/>
          <a:p>
            <a:pPr algn="just" rtl="0"/>
            <a:r>
              <a:rPr lang="en-US" sz="3200" dirty="0">
                <a:solidFill>
                  <a:srgbClr val="FF0000"/>
                </a:solidFill>
                <a:latin typeface="Elephant" panose="02020904090505020303" pitchFamily="18" charset="0"/>
              </a:rPr>
              <a:t>Powers of the air … </a:t>
            </a:r>
          </a:p>
          <a:p>
            <a:pPr algn="just" rtl="0"/>
            <a:r>
              <a:rPr lang="en-US" sz="3200" dirty="0"/>
              <a:t>This is the same as “power of darkness”  </a:t>
            </a:r>
            <a:r>
              <a:rPr lang="en-US" sz="3200" b="1" dirty="0">
                <a:solidFill>
                  <a:srgbClr val="0070C0"/>
                </a:solidFill>
              </a:rPr>
              <a:t>(Luke 22:53; Col. 1:13) </a:t>
            </a:r>
          </a:p>
          <a:p>
            <a:pPr algn="just" rtl="0"/>
            <a:r>
              <a:rPr lang="en-US" sz="3200" dirty="0"/>
              <a:t>and the “spiritual hosts of wickedness in the heavenly places” </a:t>
            </a:r>
            <a:r>
              <a:rPr lang="en-US" sz="3200" b="1" dirty="0">
                <a:solidFill>
                  <a:srgbClr val="0070C0"/>
                </a:solidFill>
              </a:rPr>
              <a:t>(Eph. 6:12). </a:t>
            </a:r>
          </a:p>
          <a:p>
            <a:pPr algn="just" rtl="0"/>
            <a:endParaRPr lang="en-US" sz="3200" dirty="0">
              <a:solidFill>
                <a:srgbClr val="FF0000"/>
              </a:solidFill>
            </a:endParaRPr>
          </a:p>
          <a:p>
            <a:pPr algn="just" rtl="0"/>
            <a:r>
              <a:rPr lang="en-US" sz="3200" dirty="0"/>
              <a:t>The word Paul used for “air” is not (Greek: </a:t>
            </a:r>
            <a:r>
              <a:rPr lang="en-US" sz="3200" dirty="0" err="1"/>
              <a:t>aither</a:t>
            </a:r>
            <a:r>
              <a:rPr lang="en-US" sz="3200" dirty="0"/>
              <a:t>), meaning the clear upper air, </a:t>
            </a:r>
          </a:p>
          <a:p>
            <a:pPr algn="just" rtl="0"/>
            <a:endParaRPr lang="en-US" sz="3200" dirty="0">
              <a:solidFill>
                <a:srgbClr val="FF0000"/>
              </a:solidFill>
            </a:endParaRPr>
          </a:p>
          <a:p>
            <a:pPr algn="just" rtl="0"/>
            <a:r>
              <a:rPr lang="en-US" sz="3200" b="1" dirty="0"/>
              <a:t>but (Greek: </a:t>
            </a:r>
            <a:r>
              <a:rPr lang="en-US" sz="3200" b="1" dirty="0" err="1"/>
              <a:t>aer</a:t>
            </a:r>
            <a:r>
              <a:rPr lang="en-US" sz="3200" b="1" dirty="0"/>
              <a:t>), which means the obscure, misty, lower air. </a:t>
            </a:r>
            <a:endParaRPr lang="en-US" sz="3200" b="1" i="0" u="none" strike="noStrike" baseline="0" dirty="0">
              <a:hlinkClick r:id="rId2">
                <a:extLst>
                  <a:ext uri="{A12FA001-AC4F-418D-AE19-62706E023703}">
                    <ahyp:hlinkClr xmlns:ahyp="http://schemas.microsoft.com/office/drawing/2018/hyperlinkcolor" val="tx"/>
                  </a:ext>
                </a:extLst>
              </a:hlinkClick>
            </a:endParaRPr>
          </a:p>
        </p:txBody>
      </p:sp>
      <p:sp>
        <p:nvSpPr>
          <p:cNvPr id="2" name="Rectangle 1">
            <a:extLst>
              <a:ext uri="{FF2B5EF4-FFF2-40B4-BE49-F238E27FC236}">
                <a16:creationId xmlns:a16="http://schemas.microsoft.com/office/drawing/2014/main" id="{CDDA2707-B327-BC54-E979-DEA3C91C179A}"/>
              </a:ext>
            </a:extLst>
          </p:cNvPr>
          <p:cNvSpPr/>
          <p:nvPr/>
        </p:nvSpPr>
        <p:spPr>
          <a:xfrm>
            <a:off x="474785" y="422031"/>
            <a:ext cx="8299938" cy="608427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31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152B1-F0C2-2399-A9D9-0982E76B1C3E}"/>
              </a:ext>
            </a:extLst>
          </p:cNvPr>
          <p:cNvSpPr txBox="1"/>
          <p:nvPr/>
        </p:nvSpPr>
        <p:spPr>
          <a:xfrm>
            <a:off x="659423" y="401773"/>
            <a:ext cx="7614139" cy="6186309"/>
          </a:xfrm>
          <a:prstGeom prst="rect">
            <a:avLst/>
          </a:prstGeom>
          <a:noFill/>
        </p:spPr>
        <p:txBody>
          <a:bodyPr wrap="square">
            <a:spAutoFit/>
          </a:bodyPr>
          <a:lstStyle/>
          <a:p>
            <a:pPr marL="0" marR="720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panose="020F0502020204030204"/>
                <a:ea typeface="+mn-ea"/>
                <a:cs typeface="+mn-cs"/>
              </a:rPr>
              <a:t>Air here describes a sphere, and therefore a power,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below the heaven and yet above the earth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a:ln>
                  <a:noFill/>
                </a:ln>
                <a:effectLst/>
                <a:uLnTx/>
                <a:uFillTx/>
                <a:latin typeface="Calibri" panose="020F0502020204030204"/>
                <a:ea typeface="+mn-ea"/>
                <a:cs typeface="+mn-cs"/>
              </a:rPr>
              <a:t>The word and its derivatives carry with them the ideas of </a:t>
            </a:r>
            <a:r>
              <a:rPr kumimoji="0" lang="en-US" sz="3600" b="0" i="0" u="sng" strike="noStrike" kern="1200" cap="none" spc="0" normalizeH="0" baseline="0" noProof="0" dirty="0">
                <a:ln>
                  <a:noFill/>
                </a:ln>
                <a:effectLst/>
                <a:uLnTx/>
                <a:uFillTx/>
                <a:latin typeface="Calibri" panose="020F0502020204030204"/>
                <a:ea typeface="+mn-ea"/>
                <a:cs typeface="+mn-cs"/>
              </a:rPr>
              <a:t>cloudiness, mist and even darkness</a:t>
            </a:r>
            <a:r>
              <a:rPr kumimoji="0" lang="en-US" sz="3600" b="0" i="0" u="none" strike="noStrike" kern="1200" cap="none" spc="0" normalizeH="0" baseline="0" noProof="0" dirty="0">
                <a:ln>
                  <a:noFill/>
                </a:ln>
                <a:effectLst/>
                <a:uLnTx/>
                <a:uFillTx/>
                <a:latin typeface="Calibri" panose="020F0502020204030204"/>
                <a:ea typeface="+mn-ea"/>
                <a:cs typeface="+mn-cs"/>
              </a:rPr>
              <a:t>. </a:t>
            </a:r>
          </a:p>
          <a:p>
            <a:pPr marL="0" marR="7200" lvl="0" indent="0" algn="just" defTabSz="457200" rtl="0" eaLnBrk="1" fontAlgn="auto" latinLnBrk="0" hangingPunct="1">
              <a:lnSpc>
                <a:spcPct val="100000"/>
              </a:lnSpc>
              <a:spcBef>
                <a:spcPts val="0"/>
              </a:spcBef>
              <a:spcAft>
                <a:spcPts val="0"/>
              </a:spcAft>
              <a:buClrTx/>
              <a:buSzTx/>
              <a:buFontTx/>
              <a:buNone/>
              <a:tabLst/>
              <a:defRPr/>
            </a:pPr>
            <a:r>
              <a:rPr lang="en-US" sz="3600" dirty="0">
                <a:latin typeface="Calibri" panose="020F0502020204030204"/>
              </a:rPr>
              <a:t>Therefore</a:t>
            </a:r>
            <a:r>
              <a:rPr kumimoji="0" lang="en-US" sz="3600" b="0" i="0" u="none" strike="noStrike" kern="1200" cap="none" spc="0" normalizeH="0" baseline="0" noProof="0" dirty="0">
                <a:ln>
                  <a:noFill/>
                </a:ln>
                <a:effectLst/>
                <a:uLnTx/>
                <a:uFillTx/>
                <a:latin typeface="Calibri" panose="020F0502020204030204"/>
                <a:ea typeface="+mn-ea"/>
                <a:cs typeface="+mn-cs"/>
              </a:rPr>
              <a:t> it is naturally used to suggest the evil power as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allowed invisibly to encompass and move about this world, yet overruled by the power of the true heaven, which it vainly strives to overcloud and hide from the earth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Rectangle 3">
            <a:extLst>
              <a:ext uri="{FF2B5EF4-FFF2-40B4-BE49-F238E27FC236}">
                <a16:creationId xmlns:a16="http://schemas.microsoft.com/office/drawing/2014/main" id="{E36EE6EA-142A-530B-D852-3FBB2102E5C5}"/>
              </a:ext>
            </a:extLst>
          </p:cNvPr>
          <p:cNvSpPr/>
          <p:nvPr/>
        </p:nvSpPr>
        <p:spPr>
          <a:xfrm>
            <a:off x="606669" y="269918"/>
            <a:ext cx="7992208" cy="6359482"/>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43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3F13A-8092-07B8-AC3B-50B89997DDC1}"/>
              </a:ext>
            </a:extLst>
          </p:cNvPr>
          <p:cNvSpPr txBox="1"/>
          <p:nvPr/>
        </p:nvSpPr>
        <p:spPr>
          <a:xfrm>
            <a:off x="545122" y="413240"/>
            <a:ext cx="8110904" cy="5909310"/>
          </a:xfrm>
          <a:prstGeom prst="rect">
            <a:avLst/>
          </a:prstGeom>
          <a:noFill/>
        </p:spPr>
        <p:txBody>
          <a:bodyPr wrap="square">
            <a:spAutoFit/>
          </a:bodyPr>
          <a:lstStyle/>
          <a:p>
            <a:r>
              <a:rPr lang="en-US" sz="3200" dirty="0"/>
              <a:t>So, the designation of Satan as prince of the powers of the air is accurate. </a:t>
            </a:r>
          </a:p>
          <a:p>
            <a:endParaRPr lang="en-US" sz="800" dirty="0"/>
          </a:p>
          <a:p>
            <a:r>
              <a:rPr lang="en-US" sz="3200" dirty="0"/>
              <a:t>Satan’s power is above that of human beings, but below that of Christ. Furthermore, Paul’s reference later in this epistle </a:t>
            </a:r>
            <a:r>
              <a:rPr lang="en-US" sz="3200" b="1" dirty="0">
                <a:solidFill>
                  <a:srgbClr val="0070C0"/>
                </a:solidFill>
              </a:rPr>
              <a:t>(Eph. 6:12) </a:t>
            </a:r>
            <a:r>
              <a:rPr lang="en-US" sz="3200" dirty="0"/>
              <a:t>to </a:t>
            </a:r>
          </a:p>
          <a:p>
            <a:r>
              <a:rPr lang="en-US" sz="3200" b="1" dirty="0">
                <a:solidFill>
                  <a:srgbClr val="FF0000"/>
                </a:solidFill>
              </a:rPr>
              <a:t>“spiritual hosts of wickedness in the heavenly places” </a:t>
            </a:r>
            <a:r>
              <a:rPr lang="en-US" sz="3200" dirty="0"/>
              <a:t>is more accurately understood, in the light of this, as not being equal with the dominion of Christ (also in the heavenly places), but confined to that lower, obscure heavenly place in view here.</a:t>
            </a:r>
          </a:p>
          <a:p>
            <a:pPr lvl="1"/>
            <a:r>
              <a:rPr lang="en-US" dirty="0"/>
              <a:t> </a:t>
            </a:r>
          </a:p>
        </p:txBody>
      </p:sp>
      <p:sp>
        <p:nvSpPr>
          <p:cNvPr id="2" name="Rectangle 1">
            <a:extLst>
              <a:ext uri="{FF2B5EF4-FFF2-40B4-BE49-F238E27FC236}">
                <a16:creationId xmlns:a16="http://schemas.microsoft.com/office/drawing/2014/main" id="{9362D0A6-BA6E-9CDE-0348-214F35ED7155}"/>
              </a:ext>
            </a:extLst>
          </p:cNvPr>
          <p:cNvSpPr/>
          <p:nvPr/>
        </p:nvSpPr>
        <p:spPr>
          <a:xfrm>
            <a:off x="360486" y="263770"/>
            <a:ext cx="8352692" cy="62865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22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43F8F-12E6-679A-6AD5-971C8AE2CEC2}"/>
              </a:ext>
            </a:extLst>
          </p:cNvPr>
          <p:cNvSpPr txBox="1"/>
          <p:nvPr/>
        </p:nvSpPr>
        <p:spPr>
          <a:xfrm>
            <a:off x="870437" y="808892"/>
            <a:ext cx="7675685" cy="5786199"/>
          </a:xfrm>
          <a:prstGeom prst="rect">
            <a:avLst/>
          </a:prstGeom>
          <a:noFill/>
        </p:spPr>
        <p:txBody>
          <a:bodyPr wrap="square">
            <a:spAutoFit/>
          </a:bodyPr>
          <a:lstStyle/>
          <a:p>
            <a:r>
              <a:rPr lang="en-US" sz="4400" dirty="0"/>
              <a:t>The spirit that now worketh … </a:t>
            </a:r>
          </a:p>
          <a:p>
            <a:endParaRPr lang="en-US" sz="4400" dirty="0"/>
          </a:p>
          <a:p>
            <a:r>
              <a:rPr lang="en-US" sz="4400" dirty="0"/>
              <a:t>A spirit is a living being; and from this it is plain that Paul considered Satan to be at work in the people of his generation; and we are certain that he is no less at work now.</a:t>
            </a:r>
          </a:p>
          <a:p>
            <a:pPr lvl="1"/>
            <a:r>
              <a:rPr lang="en-US" dirty="0"/>
              <a:t> </a:t>
            </a:r>
            <a:endParaRPr lang="en-US" b="0" i="0" u="none" strike="noStrike" baseline="0" dirty="0">
              <a:solidFill>
                <a:srgbClr val="0000FF"/>
              </a:solidFill>
              <a:hlinkClick r:id="rId2"/>
            </a:endParaRPr>
          </a:p>
        </p:txBody>
      </p:sp>
      <p:sp>
        <p:nvSpPr>
          <p:cNvPr id="2" name="Rectangle 1">
            <a:extLst>
              <a:ext uri="{FF2B5EF4-FFF2-40B4-BE49-F238E27FC236}">
                <a16:creationId xmlns:a16="http://schemas.microsoft.com/office/drawing/2014/main" id="{BCC826EF-8CA1-66AB-2BCB-7789FE7D9040}"/>
              </a:ext>
            </a:extLst>
          </p:cNvPr>
          <p:cNvSpPr/>
          <p:nvPr/>
        </p:nvSpPr>
        <p:spPr>
          <a:xfrm>
            <a:off x="553914" y="474785"/>
            <a:ext cx="8124093" cy="601393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28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834784"/>
            <a:ext cx="9144000" cy="5355312"/>
          </a:xfrm>
          <a:prstGeom prst="rect">
            <a:avLst/>
          </a:prstGeom>
          <a:noFill/>
        </p:spPr>
        <p:txBody>
          <a:bodyPr wrap="square" rtlCol="0">
            <a:spAutoFit/>
          </a:bodyPr>
          <a:lstStyle/>
          <a:p>
            <a:pPr algn="ctr"/>
            <a:r>
              <a:rPr lang="en-US" sz="8000" dirty="0">
                <a:solidFill>
                  <a:srgbClr val="0070C0"/>
                </a:solidFill>
                <a:latin typeface="Elephant" panose="02020904090505020303" pitchFamily="18" charset="0"/>
              </a:rPr>
              <a:t>The Believer </a:t>
            </a:r>
          </a:p>
          <a:p>
            <a:pPr lvl="8"/>
            <a:r>
              <a:rPr lang="en-US" sz="6000" dirty="0">
                <a:solidFill>
                  <a:srgbClr val="0070C0"/>
                </a:solidFill>
              </a:rPr>
              <a:t>Past,</a:t>
            </a:r>
          </a:p>
          <a:p>
            <a:pPr lvl="8"/>
            <a:r>
              <a:rPr lang="en-US" sz="6000" dirty="0">
                <a:solidFill>
                  <a:srgbClr val="0070C0"/>
                </a:solidFill>
              </a:rPr>
              <a:t>Present,</a:t>
            </a:r>
          </a:p>
          <a:p>
            <a:pPr lvl="8"/>
            <a:r>
              <a:rPr lang="en-US" sz="6000" dirty="0">
                <a:solidFill>
                  <a:srgbClr val="0070C0"/>
                </a:solidFill>
              </a:rPr>
              <a:t>and Future     </a:t>
            </a:r>
          </a:p>
          <a:p>
            <a:pPr algn="ctr"/>
            <a:endParaRPr lang="en-US" sz="2800" dirty="0">
              <a:solidFill>
                <a:srgbClr val="0070C0"/>
              </a:solidFill>
            </a:endParaRPr>
          </a:p>
          <a:p>
            <a:pPr algn="ctr"/>
            <a:r>
              <a:rPr lang="en-US" sz="5400" dirty="0"/>
              <a:t>Ephesians 2:1-13</a:t>
            </a:r>
          </a:p>
        </p:txBody>
      </p:sp>
      <p:sp>
        <p:nvSpPr>
          <p:cNvPr id="2" name="Rectangle 1">
            <a:extLst>
              <a:ext uri="{FF2B5EF4-FFF2-40B4-BE49-F238E27FC236}">
                <a16:creationId xmlns:a16="http://schemas.microsoft.com/office/drawing/2014/main" id="{8547E7AA-EE5E-C89E-A7E1-90B067BDAA44}"/>
              </a:ext>
            </a:extLst>
          </p:cNvPr>
          <p:cNvSpPr/>
          <p:nvPr/>
        </p:nvSpPr>
        <p:spPr>
          <a:xfrm>
            <a:off x="817684" y="536331"/>
            <a:ext cx="7693269" cy="6005146"/>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383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32DEC-8781-7B9B-46E4-14B4D578E0F2}"/>
              </a:ext>
            </a:extLst>
          </p:cNvPr>
          <p:cNvSpPr txBox="1"/>
          <p:nvPr/>
        </p:nvSpPr>
        <p:spPr>
          <a:xfrm>
            <a:off x="694592" y="237393"/>
            <a:ext cx="8264770" cy="6555641"/>
          </a:xfrm>
          <a:prstGeom prst="rect">
            <a:avLst/>
          </a:prstGeom>
          <a:noFill/>
        </p:spPr>
        <p:txBody>
          <a:bodyPr wrap="square">
            <a:spAutoFit/>
          </a:bodyPr>
          <a:lstStyle/>
          <a:p>
            <a:r>
              <a:rPr lang="en-US" sz="2800" dirty="0">
                <a:solidFill>
                  <a:srgbClr val="FF0000"/>
                </a:solidFill>
              </a:rPr>
              <a:t> the life without Christ -  </a:t>
            </a:r>
          </a:p>
          <a:p>
            <a:pPr marL="514350" indent="-514350">
              <a:buAutoNum type="arabicParenBoth"/>
            </a:pPr>
            <a:r>
              <a:rPr lang="en-US" sz="2800" dirty="0"/>
              <a:t>a life lived on the world’s standards and with the world’s values; </a:t>
            </a:r>
          </a:p>
          <a:p>
            <a:pPr marL="514350" indent="-514350">
              <a:buAutoNum type="arabicParenBoth"/>
            </a:pPr>
            <a:r>
              <a:rPr lang="en-US" sz="2800" dirty="0">
                <a:solidFill>
                  <a:srgbClr val="0070C0"/>
                </a:solidFill>
              </a:rPr>
              <a:t>a life under the dictates of the prince of powers of the air;</a:t>
            </a:r>
          </a:p>
          <a:p>
            <a:pPr marL="514350" indent="-514350">
              <a:buAutoNum type="arabicParenBoth"/>
            </a:pPr>
            <a:r>
              <a:rPr lang="en-US" sz="2800" dirty="0">
                <a:solidFill>
                  <a:srgbClr val="FF0000"/>
                </a:solidFill>
              </a:rPr>
              <a:t>a life of disobedience; </a:t>
            </a:r>
          </a:p>
          <a:p>
            <a:pPr marL="514350" indent="-514350">
              <a:buAutoNum type="arabicParenBoth"/>
            </a:pPr>
            <a:r>
              <a:rPr lang="en-US" sz="2800" dirty="0"/>
              <a:t>a life at the mercy of desire. “To succumb to that desire is inevitably to come to disaster.</a:t>
            </a:r>
          </a:p>
          <a:p>
            <a:pPr marL="514350" indent="-514350">
              <a:buAutoNum type="arabicParenBoth"/>
            </a:pPr>
            <a:r>
              <a:rPr lang="en-US" sz="2800" dirty="0">
                <a:solidFill>
                  <a:srgbClr val="0070C0"/>
                </a:solidFill>
              </a:rPr>
              <a:t> a life that follows the desires of the flesh,</a:t>
            </a:r>
          </a:p>
          <a:p>
            <a:pPr marL="514350" indent="-514350">
              <a:buAutoNum type="arabicParenBoth"/>
            </a:pPr>
            <a:r>
              <a:rPr lang="en-US" sz="2800" dirty="0">
                <a:solidFill>
                  <a:srgbClr val="FF0000"/>
                </a:solidFill>
              </a:rPr>
              <a:t> a life which deserves only the wrath of God. </a:t>
            </a:r>
          </a:p>
          <a:p>
            <a:r>
              <a:rPr lang="en-US" sz="2800" dirty="0">
                <a:solidFill>
                  <a:srgbClr val="FF0000"/>
                </a:solidFill>
              </a:rPr>
              <a:t>To this list there should also be added: “It is a life which follows the desires of the mind” </a:t>
            </a:r>
            <a:r>
              <a:rPr lang="en-US" sz="2800" b="1" dirty="0">
                <a:solidFill>
                  <a:srgbClr val="0070C0"/>
                </a:solidFill>
              </a:rPr>
              <a:t>(Eph. 2:3). </a:t>
            </a:r>
            <a:r>
              <a:rPr lang="en-US" sz="2800" dirty="0">
                <a:solidFill>
                  <a:srgbClr val="FF0000"/>
                </a:solidFill>
              </a:rPr>
              <a:t>The unregenerated mind itself is at enmity with God; and the imaginations of it are a source of rebellion against God.</a:t>
            </a:r>
          </a:p>
        </p:txBody>
      </p:sp>
    </p:spTree>
    <p:extLst>
      <p:ext uri="{BB962C8B-B14F-4D97-AF65-F5344CB8AC3E}">
        <p14:creationId xmlns:p14="http://schemas.microsoft.com/office/powerpoint/2010/main" val="261696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96315-7217-5DFA-F76B-4A86FE3C8E71}"/>
              </a:ext>
            </a:extLst>
          </p:cNvPr>
          <p:cNvSpPr txBox="1"/>
          <p:nvPr/>
        </p:nvSpPr>
        <p:spPr>
          <a:xfrm>
            <a:off x="800100" y="948045"/>
            <a:ext cx="7629525" cy="5139869"/>
          </a:xfrm>
          <a:prstGeom prst="rect">
            <a:avLst/>
          </a:prstGeom>
          <a:noFill/>
        </p:spPr>
        <p:txBody>
          <a:bodyPr wrap="square">
            <a:spAutoFit/>
          </a:bodyPr>
          <a:lstStyle/>
          <a:p>
            <a:pPr marR="7200" algn="just" rtl="0"/>
            <a:r>
              <a:rPr lang="en-US" sz="3600" b="1" dirty="0">
                <a:solidFill>
                  <a:srgbClr val="0070C0"/>
                </a:solidFill>
              </a:rPr>
              <a:t>Eph.2:4 </a:t>
            </a:r>
            <a:r>
              <a:rPr lang="en-US" sz="3200" dirty="0"/>
              <a:t>But God, being rich in mercy, for his great love wherewith he loved us, even when we were dead through our trespasses, made us alive together with Christ (by grace have ye been saved).</a:t>
            </a:r>
          </a:p>
          <a:p>
            <a:pPr algn="just" rtl="0"/>
            <a:endParaRPr lang="en-US" sz="3200" dirty="0">
              <a:solidFill>
                <a:srgbClr val="FF0000"/>
              </a:solidFill>
            </a:endParaRPr>
          </a:p>
          <a:p>
            <a:pPr algn="just" rtl="0"/>
            <a:r>
              <a:rPr lang="en-US" sz="3200" b="1" dirty="0">
                <a:solidFill>
                  <a:srgbClr val="FF0000"/>
                </a:solidFill>
              </a:rPr>
              <a:t>Dead through our trespasses </a:t>
            </a:r>
            <a:r>
              <a:rPr lang="en-US" sz="3200" dirty="0"/>
              <a:t>… “This describes the existing state from which we were made alive with Christ.” The same thought is in </a:t>
            </a:r>
            <a:r>
              <a:rPr lang="en-US" sz="3600" b="1" dirty="0">
                <a:solidFill>
                  <a:srgbClr val="0070C0"/>
                </a:solidFill>
              </a:rPr>
              <a:t>Rom.5:10</a:t>
            </a:r>
            <a:endParaRPr lang="en-US" sz="3200" dirty="0"/>
          </a:p>
        </p:txBody>
      </p:sp>
    </p:spTree>
    <p:extLst>
      <p:ext uri="{BB962C8B-B14F-4D97-AF65-F5344CB8AC3E}">
        <p14:creationId xmlns:p14="http://schemas.microsoft.com/office/powerpoint/2010/main" val="252589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96315-7217-5DFA-F76B-4A86FE3C8E71}"/>
              </a:ext>
            </a:extLst>
          </p:cNvPr>
          <p:cNvSpPr txBox="1"/>
          <p:nvPr/>
        </p:nvSpPr>
        <p:spPr>
          <a:xfrm>
            <a:off x="409575" y="1145098"/>
            <a:ext cx="8172451" cy="5509200"/>
          </a:xfrm>
          <a:prstGeom prst="rect">
            <a:avLst/>
          </a:prstGeom>
          <a:noFill/>
        </p:spPr>
        <p:txBody>
          <a:bodyPr wrap="square">
            <a:spAutoFit/>
          </a:bodyPr>
          <a:lstStyle/>
          <a:p>
            <a:pPr algn="ctr" rtl="0"/>
            <a:r>
              <a:rPr lang="en-US" sz="3200" dirty="0">
                <a:solidFill>
                  <a:srgbClr val="FF0000"/>
                </a:solidFill>
              </a:rPr>
              <a:t> </a:t>
            </a:r>
          </a:p>
          <a:p>
            <a:pPr algn="ctr" rtl="0"/>
            <a:r>
              <a:rPr lang="en-US" sz="3200" b="1" dirty="0">
                <a:solidFill>
                  <a:srgbClr val="0070C0"/>
                </a:solidFill>
              </a:rPr>
              <a:t>In this, Paul referred to salvation from </a:t>
            </a:r>
            <a:r>
              <a:rPr lang="en-US" sz="3200" b="1" u="sng" dirty="0">
                <a:solidFill>
                  <a:srgbClr val="0070C0"/>
                </a:solidFill>
              </a:rPr>
              <a:t>past sins </a:t>
            </a:r>
            <a:r>
              <a:rPr lang="en-US" sz="3200" b="1" dirty="0">
                <a:solidFill>
                  <a:srgbClr val="0070C0"/>
                </a:solidFill>
              </a:rPr>
              <a:t>and entrance into the kingdom of Christ. </a:t>
            </a:r>
          </a:p>
          <a:p>
            <a:pPr algn="just" rtl="0"/>
            <a:endParaRPr lang="en-US" sz="3200" b="1" dirty="0">
              <a:solidFill>
                <a:srgbClr val="0070C0"/>
              </a:solidFill>
            </a:endParaRPr>
          </a:p>
          <a:p>
            <a:pPr algn="just" rtl="0"/>
            <a:r>
              <a:rPr lang="en-US" sz="3200" dirty="0"/>
              <a:t>The apostle Peter mentioned this as salvation from one’s “old sins” </a:t>
            </a:r>
            <a:r>
              <a:rPr lang="en-US" sz="3200" b="1" dirty="0">
                <a:solidFill>
                  <a:srgbClr val="FF0000"/>
                </a:solidFill>
              </a:rPr>
              <a:t>(2 Pet. 1:9). </a:t>
            </a:r>
          </a:p>
          <a:p>
            <a:pPr algn="just" rtl="0"/>
            <a:endParaRPr lang="en-US" sz="3200" dirty="0">
              <a:solidFill>
                <a:srgbClr val="FF0000"/>
              </a:solidFill>
            </a:endParaRPr>
          </a:p>
          <a:p>
            <a:pPr algn="ctr" rtl="0"/>
            <a:r>
              <a:rPr lang="en-US" sz="3200" b="1" dirty="0">
                <a:solidFill>
                  <a:srgbClr val="0070C0"/>
                </a:solidFill>
              </a:rPr>
              <a:t>2Peter 1:9 </a:t>
            </a:r>
            <a:r>
              <a:rPr lang="en-US" sz="3200" dirty="0">
                <a:solidFill>
                  <a:srgbClr val="0070C0"/>
                </a:solidFill>
              </a:rPr>
              <a:t>For he who lacks these things is shortsighted, even to blindness, and has forgotten that he </a:t>
            </a:r>
          </a:p>
          <a:p>
            <a:pPr algn="ctr" rtl="0"/>
            <a:r>
              <a:rPr lang="en-US" sz="3200" b="1" u="sng" dirty="0">
                <a:solidFill>
                  <a:srgbClr val="0070C0"/>
                </a:solidFill>
                <a:latin typeface="Arial Black" panose="020B0A04020102020204" pitchFamily="34" charset="0"/>
              </a:rPr>
              <a:t>was</a:t>
            </a:r>
            <a:r>
              <a:rPr lang="en-US" sz="3200" b="1" dirty="0">
                <a:solidFill>
                  <a:srgbClr val="0070C0"/>
                </a:solidFill>
                <a:latin typeface="Arial Black" panose="020B0A04020102020204" pitchFamily="34" charset="0"/>
              </a:rPr>
              <a:t> </a:t>
            </a:r>
            <a:r>
              <a:rPr lang="en-US" sz="3200" b="1" u="sng" dirty="0">
                <a:solidFill>
                  <a:srgbClr val="0070C0"/>
                </a:solidFill>
                <a:latin typeface="Arial Black" panose="020B0A04020102020204" pitchFamily="34" charset="0"/>
              </a:rPr>
              <a:t>cleansed</a:t>
            </a:r>
            <a:r>
              <a:rPr lang="en-US" sz="3200" b="1" dirty="0">
                <a:solidFill>
                  <a:srgbClr val="0070C0"/>
                </a:solidFill>
                <a:latin typeface="Arial Black" panose="020B0A04020102020204" pitchFamily="34" charset="0"/>
              </a:rPr>
              <a:t> from his </a:t>
            </a:r>
            <a:r>
              <a:rPr lang="en-US" sz="3200" b="1" u="sng" dirty="0">
                <a:solidFill>
                  <a:srgbClr val="0070C0"/>
                </a:solidFill>
                <a:latin typeface="Arial Black" panose="020B0A04020102020204" pitchFamily="34" charset="0"/>
              </a:rPr>
              <a:t>old sins</a:t>
            </a:r>
            <a:r>
              <a:rPr lang="en-US" sz="3200" b="1" dirty="0">
                <a:solidFill>
                  <a:srgbClr val="0070C0"/>
                </a:solidFill>
                <a:latin typeface="Arial Black" panose="020B0A04020102020204" pitchFamily="34" charset="0"/>
              </a:rPr>
              <a:t>.</a:t>
            </a:r>
          </a:p>
        </p:txBody>
      </p:sp>
      <p:sp>
        <p:nvSpPr>
          <p:cNvPr id="2" name="Rectangle 1">
            <a:extLst>
              <a:ext uri="{FF2B5EF4-FFF2-40B4-BE49-F238E27FC236}">
                <a16:creationId xmlns:a16="http://schemas.microsoft.com/office/drawing/2014/main" id="{6BC77610-8F4A-5470-80FC-42E22CCA7DE8}"/>
              </a:ext>
            </a:extLst>
          </p:cNvPr>
          <p:cNvSpPr/>
          <p:nvPr/>
        </p:nvSpPr>
        <p:spPr>
          <a:xfrm>
            <a:off x="561973" y="4521929"/>
            <a:ext cx="8020053" cy="232409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E972C1-AF3A-B2CB-AA9D-FF1F554EB2A3}"/>
              </a:ext>
            </a:extLst>
          </p:cNvPr>
          <p:cNvSpPr txBox="1"/>
          <p:nvPr/>
        </p:nvSpPr>
        <p:spPr>
          <a:xfrm>
            <a:off x="478172" y="251670"/>
            <a:ext cx="8003098" cy="1077218"/>
          </a:xfrm>
          <a:prstGeom prst="rect">
            <a:avLst/>
          </a:prstGeom>
          <a:noFill/>
        </p:spPr>
        <p:txBody>
          <a:bodyPr wrap="square" rtlCol="0">
            <a:spAutoFit/>
          </a:bodyPr>
          <a:lstStyle/>
          <a:p>
            <a:r>
              <a:rPr lang="en-US" sz="3200" dirty="0">
                <a:latin typeface="Arial Black" panose="020B0A04020102020204" pitchFamily="34" charset="0"/>
              </a:rPr>
              <a:t>Eph 2:8 For by grace                    you </a:t>
            </a:r>
            <a:r>
              <a:rPr lang="en-US" sz="3200" u="sng" dirty="0">
                <a:solidFill>
                  <a:srgbClr val="FF0000"/>
                </a:solidFill>
                <a:latin typeface="Arial Black" panose="020B0A04020102020204" pitchFamily="34" charset="0"/>
              </a:rPr>
              <a:t>have been saved </a:t>
            </a:r>
            <a:r>
              <a:rPr lang="en-US" sz="3200" dirty="0">
                <a:latin typeface="Arial Black" panose="020B0A04020102020204" pitchFamily="34" charset="0"/>
              </a:rPr>
              <a:t>through faith, </a:t>
            </a:r>
          </a:p>
        </p:txBody>
      </p:sp>
    </p:spTree>
    <p:extLst>
      <p:ext uri="{BB962C8B-B14F-4D97-AF65-F5344CB8AC3E}">
        <p14:creationId xmlns:p14="http://schemas.microsoft.com/office/powerpoint/2010/main" val="1584056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89C821-822A-A774-5451-FD2CA430BAD2}"/>
              </a:ext>
            </a:extLst>
          </p:cNvPr>
          <p:cNvSpPr txBox="1"/>
          <p:nvPr/>
        </p:nvSpPr>
        <p:spPr>
          <a:xfrm>
            <a:off x="790574" y="854716"/>
            <a:ext cx="7896225" cy="4832092"/>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Calibri" panose="020F0502020204030204"/>
                <a:ea typeface="+mn-ea"/>
                <a:cs typeface="+mn-cs"/>
              </a:rPr>
              <a:t>We are saved from our past sins,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Arial Black" panose="020B0A04020102020204" pitchFamily="34" charset="0"/>
              </a:rPr>
              <a:t>but</a:t>
            </a:r>
            <a:r>
              <a:rPr kumimoji="0" lang="en-US" sz="4400" b="0" i="0" u="none" strike="noStrike" kern="1200" cap="none" spc="0" normalizeH="0" baseline="0" noProof="0" dirty="0">
                <a:ln>
                  <a:noFill/>
                </a:ln>
                <a:effectLst/>
                <a:uLnTx/>
                <a:uFillTx/>
                <a:latin typeface="Calibri" panose="020F0502020204030204"/>
                <a:ea typeface="+mn-ea"/>
                <a:cs typeface="+mn-cs"/>
              </a:rPr>
              <a:t> we must continue faithful to the end;</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4400" dirty="0">
                <a:latin typeface="Calibri" panose="020F0502020204030204"/>
              </a:rPr>
              <a:t>Our</a:t>
            </a:r>
            <a:r>
              <a:rPr kumimoji="0" lang="en-US" sz="4400" b="0" i="0" u="none" strike="noStrike" kern="1200" cap="none" spc="0" normalizeH="0" baseline="0" noProof="0" dirty="0">
                <a:ln>
                  <a:noFill/>
                </a:ln>
                <a:effectLst/>
                <a:uLnTx/>
                <a:uFillTx/>
                <a:latin typeface="Calibri" panose="020F0502020204030204"/>
                <a:ea typeface="+mn-ea"/>
                <a:cs typeface="+mn-cs"/>
              </a:rPr>
              <a:t> Savior says, “Be thou faithful unto death, and I will give thee the crown of life” </a:t>
            </a: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(Rev. 2:10)</a:t>
            </a:r>
          </a:p>
        </p:txBody>
      </p:sp>
    </p:spTree>
    <p:extLst>
      <p:ext uri="{BB962C8B-B14F-4D97-AF65-F5344CB8AC3E}">
        <p14:creationId xmlns:p14="http://schemas.microsoft.com/office/powerpoint/2010/main" val="43618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3BA8B0-E687-1958-1057-6FBB6C951020}"/>
              </a:ext>
            </a:extLst>
          </p:cNvPr>
          <p:cNvSpPr txBox="1"/>
          <p:nvPr/>
        </p:nvSpPr>
        <p:spPr>
          <a:xfrm>
            <a:off x="771525" y="280244"/>
            <a:ext cx="7820025" cy="3046988"/>
          </a:xfrm>
          <a:prstGeom prst="rect">
            <a:avLst/>
          </a:prstGeom>
          <a:noFill/>
        </p:spPr>
        <p:txBody>
          <a:bodyPr wrap="square">
            <a:spAutoFit/>
          </a:bodyPr>
          <a:lstStyle/>
          <a:p>
            <a:r>
              <a:rPr lang="en-US" sz="3200" dirty="0"/>
              <a:t>Paul’s reference to salvation in the               </a:t>
            </a:r>
            <a:r>
              <a:rPr lang="en-US" sz="3200" u="sng" dirty="0"/>
              <a:t>past perfect tense </a:t>
            </a:r>
            <a:r>
              <a:rPr lang="en-US" sz="3200" dirty="0"/>
              <a:t>as something done and accomplished already </a:t>
            </a:r>
            <a:r>
              <a:rPr lang="en-US" sz="3200" b="1" dirty="0">
                <a:solidFill>
                  <a:srgbClr val="FF0000"/>
                </a:solidFill>
              </a:rPr>
              <a:t>has no reference to final destiny but to the primary obedience that makes a true child of God.  </a:t>
            </a:r>
          </a:p>
          <a:p>
            <a:r>
              <a:rPr lang="en-US" sz="3200" b="1" dirty="0">
                <a:solidFill>
                  <a:srgbClr val="0070C0"/>
                </a:solidFill>
              </a:rPr>
              <a:t>Eph.2:8</a:t>
            </a:r>
          </a:p>
        </p:txBody>
      </p:sp>
      <p:sp>
        <p:nvSpPr>
          <p:cNvPr id="5" name="TextBox 4">
            <a:extLst>
              <a:ext uri="{FF2B5EF4-FFF2-40B4-BE49-F238E27FC236}">
                <a16:creationId xmlns:a16="http://schemas.microsoft.com/office/drawing/2014/main" id="{68FBFEB3-20D9-C8F7-EBFC-C812163109D0}"/>
              </a:ext>
            </a:extLst>
          </p:cNvPr>
          <p:cNvSpPr txBox="1"/>
          <p:nvPr/>
        </p:nvSpPr>
        <p:spPr>
          <a:xfrm>
            <a:off x="2286000" y="3244334"/>
            <a:ext cx="4572000" cy="369332"/>
          </a:xfrm>
          <a:prstGeom prst="rect">
            <a:avLst/>
          </a:prstGeom>
          <a:noFill/>
        </p:spPr>
        <p:txBody>
          <a:bodyPr wrap="square">
            <a:spAutoFit/>
          </a:bodyPr>
          <a:lstStyle/>
          <a:p>
            <a:endParaRPr lang="en-US" sz="1800" dirty="0"/>
          </a:p>
        </p:txBody>
      </p:sp>
      <p:sp>
        <p:nvSpPr>
          <p:cNvPr id="2" name="TextBox 1">
            <a:extLst>
              <a:ext uri="{FF2B5EF4-FFF2-40B4-BE49-F238E27FC236}">
                <a16:creationId xmlns:a16="http://schemas.microsoft.com/office/drawing/2014/main" id="{5A19FFAF-6042-E82A-C740-ACD8DC804042}"/>
              </a:ext>
            </a:extLst>
          </p:cNvPr>
          <p:cNvSpPr txBox="1"/>
          <p:nvPr/>
        </p:nvSpPr>
        <p:spPr>
          <a:xfrm rot="10800000" flipH="1" flipV="1">
            <a:off x="142613" y="3911318"/>
            <a:ext cx="8909108" cy="2554545"/>
          </a:xfrm>
          <a:prstGeom prst="rect">
            <a:avLst/>
          </a:prstGeom>
          <a:noFill/>
        </p:spPr>
        <p:txBody>
          <a:bodyPr wrap="square" rtlCol="0">
            <a:spAutoFit/>
          </a:bodyPr>
          <a:lstStyle/>
          <a:p>
            <a:r>
              <a:rPr lang="en-US" sz="3200" dirty="0"/>
              <a:t>For by grace You </a:t>
            </a:r>
            <a:r>
              <a:rPr lang="en-US" sz="3200" b="1" dirty="0"/>
              <a:t>Have Been Saved </a:t>
            </a:r>
            <a:r>
              <a:rPr lang="en-US" sz="3200" dirty="0"/>
              <a:t>–                       </a:t>
            </a:r>
            <a:r>
              <a:rPr lang="en-US" sz="3200" b="1" u="sng" dirty="0"/>
              <a:t>past perfect tense</a:t>
            </a:r>
          </a:p>
          <a:p>
            <a:endParaRPr lang="en-US" sz="3200" dirty="0"/>
          </a:p>
          <a:p>
            <a:r>
              <a:rPr lang="en-US" sz="3200" dirty="0"/>
              <a:t>For by grace my real estate taxes – </a:t>
            </a:r>
            <a:r>
              <a:rPr lang="en-US" sz="3200" b="1" dirty="0"/>
              <a:t>Have Been Paid </a:t>
            </a:r>
            <a:r>
              <a:rPr lang="en-US" sz="3200" dirty="0"/>
              <a:t>– </a:t>
            </a:r>
            <a:r>
              <a:rPr lang="en-US" sz="3200" b="1" u="sng" dirty="0"/>
              <a:t>past perfect tense</a:t>
            </a:r>
          </a:p>
        </p:txBody>
      </p:sp>
    </p:spTree>
    <p:extLst>
      <p:ext uri="{BB962C8B-B14F-4D97-AF65-F5344CB8AC3E}">
        <p14:creationId xmlns:p14="http://schemas.microsoft.com/office/powerpoint/2010/main" val="370366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E64598A9-6085-8A0F-B980-44C2DA9A54C8}"/>
              </a:ext>
            </a:extLst>
          </p:cNvPr>
          <p:cNvSpPr txBox="1"/>
          <p:nvPr/>
        </p:nvSpPr>
        <p:spPr>
          <a:xfrm>
            <a:off x="461394" y="1501631"/>
            <a:ext cx="8070210" cy="5201424"/>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4. Without Promise. </a:t>
            </a:r>
            <a:endPar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V12   that at that time you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were without Christ</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being aliens from the commonwealth of Israel and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strangers from the covenants of promise,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having no hope and without God in the world.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It is said that there are thirty thousand promises in God’s Book,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but not one for the man whose mind is at enmity with God</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There are “exceeding great and precious promises,” but the worldly, carnal, Christless soul sees no value in them.</a:t>
            </a:r>
          </a:p>
        </p:txBody>
      </p:sp>
      <p:sp>
        <p:nvSpPr>
          <p:cNvPr id="2" name="TextBox 1">
            <a:extLst>
              <a:ext uri="{FF2B5EF4-FFF2-40B4-BE49-F238E27FC236}">
                <a16:creationId xmlns:a16="http://schemas.microsoft.com/office/drawing/2014/main" id="{E98835EC-559F-8703-A556-1605722AC401}"/>
              </a:ext>
            </a:extLst>
          </p:cNvPr>
          <p:cNvSpPr txBox="1"/>
          <p:nvPr/>
        </p:nvSpPr>
        <p:spPr>
          <a:xfrm>
            <a:off x="444616" y="1009781"/>
            <a:ext cx="2986481" cy="584775"/>
          </a:xfrm>
          <a:prstGeom prst="rect">
            <a:avLst/>
          </a:prstGeom>
          <a:noFill/>
        </p:spPr>
        <p:txBody>
          <a:bodyPr wrap="square" rtlCol="0">
            <a:spAutoFit/>
          </a:bodyPr>
          <a:lstStyle/>
          <a:p>
            <a:r>
              <a:rPr kumimoji="0" lang="en-US" sz="3200" b="1" i="0" u="none" strike="noStrike" kern="1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Their Past - </a:t>
            </a:r>
            <a:endParaRPr lang="en-US" dirty="0">
              <a:solidFill>
                <a:srgbClr val="0070C0"/>
              </a:solidFill>
            </a:endParaRPr>
          </a:p>
        </p:txBody>
      </p:sp>
      <p:sp>
        <p:nvSpPr>
          <p:cNvPr id="5" name="Rectangle: Rounded Corners 4">
            <a:extLst>
              <a:ext uri="{FF2B5EF4-FFF2-40B4-BE49-F238E27FC236}">
                <a16:creationId xmlns:a16="http://schemas.microsoft.com/office/drawing/2014/main" id="{D4A2A2A9-B7A7-2030-A061-A3B449A2CD08}"/>
              </a:ext>
            </a:extLst>
          </p:cNvPr>
          <p:cNvSpPr/>
          <p:nvPr/>
        </p:nvSpPr>
        <p:spPr>
          <a:xfrm>
            <a:off x="444616" y="939567"/>
            <a:ext cx="8162489" cy="118284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408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EE401F8F-97B7-44B6-5A05-27E9EF0D651E}"/>
              </a:ext>
            </a:extLst>
          </p:cNvPr>
          <p:cNvSpPr txBox="1"/>
          <p:nvPr/>
        </p:nvSpPr>
        <p:spPr>
          <a:xfrm>
            <a:off x="427838" y="1394150"/>
            <a:ext cx="8430935" cy="5468164"/>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5. Without Hope.</a:t>
            </a:r>
            <a:endPar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V12  that at that time you were without Christ, being aliens from the commonwealth of Israel and strangers from the covenants of promise,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having no hope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and without God in the world.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“Having no hope” (v. 12). Being without a promise, they are without hope. This is God’s judgment of their case: but it is not theirs. Jesus Christ said: “</a:t>
            </a:r>
            <a:r>
              <a:rPr lang="en-US" sz="2600" i="1" kern="100" dirty="0">
                <a:effectLst/>
                <a:latin typeface="Calibri" panose="020F0502020204030204" pitchFamily="34" charset="0"/>
                <a:ea typeface="Calibri" panose="020F0502020204030204" pitchFamily="34" charset="0"/>
                <a:cs typeface="Times New Roman" panose="02020603050405020304" pitchFamily="18" charset="0"/>
              </a:rPr>
              <a:t>No man</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cometh unto the Father </a:t>
            </a:r>
            <a:r>
              <a:rPr lang="en-US" sz="2600" i="1" kern="100" dirty="0">
                <a:effectLst/>
                <a:latin typeface="Calibri" panose="020F0502020204030204" pitchFamily="34" charset="0"/>
                <a:ea typeface="Calibri" panose="020F0502020204030204" pitchFamily="34" charset="0"/>
                <a:cs typeface="Times New Roman" panose="02020603050405020304" pitchFamily="18" charset="0"/>
              </a:rPr>
              <a:t>but by me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14:6).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But at that time we were “without Christ,” and so could not come to the Father in His own appointed way. “He that believeth not is condemned </a:t>
            </a:r>
            <a:r>
              <a:rPr lang="en-US" sz="2600" i="1" kern="100" dirty="0">
                <a:effectLst/>
                <a:latin typeface="Calibri" panose="020F0502020204030204" pitchFamily="34" charset="0"/>
                <a:ea typeface="Calibri" panose="020F0502020204030204" pitchFamily="34" charset="0"/>
                <a:cs typeface="Times New Roman" panose="02020603050405020304" pitchFamily="18" charset="0"/>
              </a:rPr>
              <a:t>already.</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Without hope.</a:t>
            </a:r>
          </a:p>
        </p:txBody>
      </p:sp>
      <p:sp>
        <p:nvSpPr>
          <p:cNvPr id="2" name="TextBox 1">
            <a:extLst>
              <a:ext uri="{FF2B5EF4-FFF2-40B4-BE49-F238E27FC236}">
                <a16:creationId xmlns:a16="http://schemas.microsoft.com/office/drawing/2014/main" id="{48E97B88-5CCC-4CCA-3A2B-FE99C26C9E1B}"/>
              </a:ext>
            </a:extLst>
          </p:cNvPr>
          <p:cNvSpPr txBox="1"/>
          <p:nvPr/>
        </p:nvSpPr>
        <p:spPr>
          <a:xfrm>
            <a:off x="419449" y="917502"/>
            <a:ext cx="3833769" cy="584775"/>
          </a:xfrm>
          <a:prstGeom prst="rect">
            <a:avLst/>
          </a:prstGeom>
          <a:noFill/>
        </p:spPr>
        <p:txBody>
          <a:bodyPr wrap="square" rtlCol="0">
            <a:spAutoFit/>
          </a:bodyPr>
          <a:lstStyle/>
          <a:p>
            <a:r>
              <a:rPr kumimoji="0" lang="en-US" sz="3200" b="1" i="0" u="none" strike="noStrike" kern="1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Their Past -  </a:t>
            </a:r>
            <a:endParaRPr lang="en-US" dirty="0">
              <a:solidFill>
                <a:srgbClr val="0070C0"/>
              </a:solidFill>
            </a:endParaRPr>
          </a:p>
        </p:txBody>
      </p:sp>
      <p:sp>
        <p:nvSpPr>
          <p:cNvPr id="5" name="Rectangle: Rounded Corners 4">
            <a:extLst>
              <a:ext uri="{FF2B5EF4-FFF2-40B4-BE49-F238E27FC236}">
                <a16:creationId xmlns:a16="http://schemas.microsoft.com/office/drawing/2014/main" id="{CCDCD8C7-1B39-5537-A7EE-06BF1DC91D4F}"/>
              </a:ext>
            </a:extLst>
          </p:cNvPr>
          <p:cNvSpPr/>
          <p:nvPr/>
        </p:nvSpPr>
        <p:spPr>
          <a:xfrm>
            <a:off x="419449" y="917502"/>
            <a:ext cx="8422547" cy="107907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74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2E10E161-143A-04A6-EE71-D364AE10AC07}"/>
              </a:ext>
            </a:extLst>
          </p:cNvPr>
          <p:cNvSpPr txBox="1"/>
          <p:nvPr/>
        </p:nvSpPr>
        <p:spPr>
          <a:xfrm>
            <a:off x="545283" y="1702967"/>
            <a:ext cx="8128933" cy="5139869"/>
          </a:xfrm>
          <a:prstGeom prst="rect">
            <a:avLst/>
          </a:prstGeom>
          <a:noFill/>
        </p:spPr>
        <p:txBody>
          <a:bodyPr wrap="square">
            <a:spAutoFit/>
          </a:bodyPr>
          <a:lstStyle/>
          <a:p>
            <a:pPr marL="0" marR="0">
              <a:spcBef>
                <a:spcPts val="0"/>
              </a:spcBef>
              <a:spcAft>
                <a:spcPts val="800"/>
              </a:spcAft>
            </a:pPr>
            <a:r>
              <a:rPr lang="en-US" sz="28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		6. Without God in the World. </a:t>
            </a:r>
            <a:endParaRPr lang="en-US" sz="28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V12  that at that time you were without Christ, being aliens from the commonwealth of Israel and strangers from the covenants of promise, having no hope and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without God in the world.</a:t>
            </a:r>
            <a:endParaRPr lang="en-US" sz="28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Without God, in a world teeming with evidences of His wisdom and power In the world, loved by God, where God’s own Son lived, loved, and died to save sinners (John 3:16). Yes, such were some of us, “but ye are washed.”</a:t>
            </a:r>
          </a:p>
        </p:txBody>
      </p:sp>
      <p:sp>
        <p:nvSpPr>
          <p:cNvPr id="5" name="TextBox 4">
            <a:extLst>
              <a:ext uri="{FF2B5EF4-FFF2-40B4-BE49-F238E27FC236}">
                <a16:creationId xmlns:a16="http://schemas.microsoft.com/office/drawing/2014/main" id="{BB00E0A0-73EC-A8E3-ED10-3964D5743EE0}"/>
              </a:ext>
            </a:extLst>
          </p:cNvPr>
          <p:cNvSpPr txBox="1"/>
          <p:nvPr/>
        </p:nvSpPr>
        <p:spPr>
          <a:xfrm>
            <a:off x="545283" y="1219506"/>
            <a:ext cx="3615656" cy="584128"/>
          </a:xfrm>
          <a:prstGeom prst="rect">
            <a:avLst/>
          </a:prstGeom>
          <a:noFill/>
          <a:ln>
            <a:noFill/>
          </a:ln>
        </p:spPr>
        <p:txBody>
          <a:bodyPr wrap="square" rtlCol="0">
            <a:spAutoFit/>
          </a:bodyPr>
          <a:lstStyle/>
          <a:p>
            <a:r>
              <a:rPr kumimoji="0" lang="en-US" sz="3200" b="1" i="0" u="none" strike="noStrike" kern="1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Their Past - </a:t>
            </a:r>
            <a:endParaRPr lang="en-US" dirty="0">
              <a:solidFill>
                <a:srgbClr val="0070C0"/>
              </a:solidFill>
            </a:endParaRPr>
          </a:p>
        </p:txBody>
      </p:sp>
      <p:sp>
        <p:nvSpPr>
          <p:cNvPr id="6" name="Rectangle: Rounded Corners 5">
            <a:extLst>
              <a:ext uri="{FF2B5EF4-FFF2-40B4-BE49-F238E27FC236}">
                <a16:creationId xmlns:a16="http://schemas.microsoft.com/office/drawing/2014/main" id="{204842D1-194A-B0F9-A92D-C39F6AFEF090}"/>
              </a:ext>
            </a:extLst>
          </p:cNvPr>
          <p:cNvSpPr/>
          <p:nvPr/>
        </p:nvSpPr>
        <p:spPr>
          <a:xfrm>
            <a:off x="545283" y="1149292"/>
            <a:ext cx="8128933" cy="1048624"/>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486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53BE5464-4E3B-AF2B-DFED-1C57C3DECD8D}"/>
              </a:ext>
            </a:extLst>
          </p:cNvPr>
          <p:cNvSpPr txBox="1"/>
          <p:nvPr/>
        </p:nvSpPr>
        <p:spPr>
          <a:xfrm>
            <a:off x="478172" y="1073792"/>
            <a:ext cx="8154100" cy="5262979"/>
          </a:xfrm>
          <a:prstGeom prst="rect">
            <a:avLst/>
          </a:prstGeom>
          <a:noFill/>
        </p:spPr>
        <p:txBody>
          <a:bodyPr wrap="square">
            <a:spAutoFit/>
          </a:bodyPr>
          <a:lstStyle/>
          <a:p>
            <a:pPr marL="0" marR="0">
              <a:spcBef>
                <a:spcPts val="0"/>
              </a:spcBef>
              <a:spcAft>
                <a:spcPts val="800"/>
              </a:spcAft>
            </a:pPr>
            <a:r>
              <a:rPr lang="en-US" sz="3200" b="1"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II. Their Present -</a:t>
            </a:r>
            <a:endParaRPr lang="en-US" sz="3200"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1. Made Alive</a:t>
            </a:r>
            <a:endParaRPr lang="en-US" sz="3200"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V1</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And you He made alive, who were dead in trespasses and sins,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(v. 1). The Holy Spirit of God hath breathed into you the breath of a new life. </a:t>
            </a: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Your eyes have been opened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to see the mysteries and realities of eternal things. The darkness is past and the true Light now shineth. The clouded promises now appears like stars of the first magnitude. Christ has become an overshadowing reality.</a:t>
            </a:r>
          </a:p>
        </p:txBody>
      </p:sp>
      <p:sp>
        <p:nvSpPr>
          <p:cNvPr id="2" name="Rectangle: Rounded Corners 1">
            <a:extLst>
              <a:ext uri="{FF2B5EF4-FFF2-40B4-BE49-F238E27FC236}">
                <a16:creationId xmlns:a16="http://schemas.microsoft.com/office/drawing/2014/main" id="{D6D5D467-B3CC-B38D-B12B-7CDFB763C6C8}"/>
              </a:ext>
            </a:extLst>
          </p:cNvPr>
          <p:cNvSpPr/>
          <p:nvPr/>
        </p:nvSpPr>
        <p:spPr>
          <a:xfrm>
            <a:off x="327171" y="964734"/>
            <a:ext cx="8388990" cy="1233182"/>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033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14C61C9D-EB1E-5140-CABD-C67C28FAC2C6}"/>
              </a:ext>
            </a:extLst>
          </p:cNvPr>
          <p:cNvSpPr txBox="1"/>
          <p:nvPr/>
        </p:nvSpPr>
        <p:spPr>
          <a:xfrm>
            <a:off x="256939" y="1837881"/>
            <a:ext cx="8887061" cy="4401205"/>
          </a:xfrm>
          <a:prstGeom prst="rect">
            <a:avLst/>
          </a:prstGeom>
          <a:noFill/>
        </p:spPr>
        <p:txBody>
          <a:bodyPr wrap="square">
            <a:spAutoFit/>
          </a:bodyPr>
          <a:lstStyle/>
          <a:p>
            <a:pPr marL="0" marR="0">
              <a:spcBef>
                <a:spcPts val="0"/>
              </a:spcBef>
              <a:spcAft>
                <a:spcPts val="800"/>
              </a:spcAft>
            </a:pPr>
            <a:r>
              <a:rPr lang="en-US" sz="3200" b="1"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b="1"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2. brought near by the Blood of 			       Christ</a:t>
            </a: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 13).</a:t>
            </a: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V13  But now in Christ Jesus you who once were far off have been brought near by the blood of Christ.</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Christ has been trusted, and He who died, the Just for the unjust, has brought us to God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Peter 3:18).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sins that separated have been put away. We have now the fellowship of the reconciled.</a:t>
            </a:r>
          </a:p>
        </p:txBody>
      </p:sp>
      <p:sp>
        <p:nvSpPr>
          <p:cNvPr id="2" name="TextBox 1">
            <a:extLst>
              <a:ext uri="{FF2B5EF4-FFF2-40B4-BE49-F238E27FC236}">
                <a16:creationId xmlns:a16="http://schemas.microsoft.com/office/drawing/2014/main" id="{20DC2EE2-041B-F50C-C614-E4A00D61100B}"/>
              </a:ext>
            </a:extLst>
          </p:cNvPr>
          <p:cNvSpPr txBox="1"/>
          <p:nvPr/>
        </p:nvSpPr>
        <p:spPr>
          <a:xfrm>
            <a:off x="223800" y="1305612"/>
            <a:ext cx="424482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rPr>
              <a:t>Their Present -</a:t>
            </a:r>
            <a:endParaRPr kumimoji="0" lang="en-US" sz="3200" b="0"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83537D0-F0F1-EE8A-7A6B-5530DDFD5A66}"/>
              </a:ext>
            </a:extLst>
          </p:cNvPr>
          <p:cNvSpPr/>
          <p:nvPr/>
        </p:nvSpPr>
        <p:spPr>
          <a:xfrm>
            <a:off x="223800" y="1157681"/>
            <a:ext cx="8663261" cy="1786855"/>
          </a:xfrm>
          <a:prstGeom prst="roundRect">
            <a:avLst>
              <a:gd name="adj" fmla="val 7454"/>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96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752" y="4069974"/>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0660" y="1761689"/>
            <a:ext cx="8516468" cy="4678204"/>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You may disagree with some things I say.</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Check what I say against what the Bible says.</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 may be wrong.</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Your preacher may be wrong.</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God’s word is always right.</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The WORD is what we will be</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Judged by. John 12:48.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237934"/>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79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B7C4D4EC-A3A7-9D85-4362-3A56903E3F9D}"/>
              </a:ext>
            </a:extLst>
          </p:cNvPr>
          <p:cNvSpPr txBox="1"/>
          <p:nvPr/>
        </p:nvSpPr>
        <p:spPr>
          <a:xfrm>
            <a:off x="528505" y="1837190"/>
            <a:ext cx="8254767" cy="3908762"/>
          </a:xfrm>
          <a:prstGeom prst="rect">
            <a:avLst/>
          </a:prstGeom>
          <a:noFill/>
        </p:spPr>
        <p:txBody>
          <a:bodyPr wrap="square">
            <a:spAutoFit/>
          </a:bodyPr>
          <a:lstStyle/>
          <a:p>
            <a:pPr marL="0" marR="0">
              <a:spcBef>
                <a:spcPts val="0"/>
              </a:spcBef>
              <a:spcAft>
                <a:spcPts val="800"/>
              </a:spcAft>
            </a:pPr>
            <a:r>
              <a:rPr lang="en-US" sz="3200" b="1"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b="1"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3. Raised us up together (v. 6).</a:t>
            </a: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V6 and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raised us up together,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made us sit together in the heavenly places in Christ Jesus,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the purpose of God we were one with Him in the Cross. Now we share His resurrection life and power. “He died for our sins, but He rose again for our justification.”</a:t>
            </a:r>
          </a:p>
        </p:txBody>
      </p:sp>
      <p:sp>
        <p:nvSpPr>
          <p:cNvPr id="2" name="TextBox 1">
            <a:extLst>
              <a:ext uri="{FF2B5EF4-FFF2-40B4-BE49-F238E27FC236}">
                <a16:creationId xmlns:a16="http://schemas.microsoft.com/office/drawing/2014/main" id="{71300645-F88A-B715-7AEC-FEF7000BDFEE}"/>
              </a:ext>
            </a:extLst>
          </p:cNvPr>
          <p:cNvSpPr txBox="1"/>
          <p:nvPr/>
        </p:nvSpPr>
        <p:spPr>
          <a:xfrm>
            <a:off x="506113" y="1356383"/>
            <a:ext cx="436040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rPr>
              <a:t>Their Present -</a:t>
            </a:r>
            <a:endParaRPr kumimoji="0" lang="en-US" sz="3200" b="0"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3D16581-2BC4-63A1-9F4B-C634FE72DD0F}"/>
              </a:ext>
            </a:extLst>
          </p:cNvPr>
          <p:cNvSpPr/>
          <p:nvPr/>
        </p:nvSpPr>
        <p:spPr>
          <a:xfrm>
            <a:off x="318782" y="1235166"/>
            <a:ext cx="8573548" cy="141198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377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72AF8CBE-EAB1-41BB-7D3A-6E88D04FCAD9}"/>
              </a:ext>
            </a:extLst>
          </p:cNvPr>
          <p:cNvSpPr txBox="1"/>
          <p:nvPr/>
        </p:nvSpPr>
        <p:spPr>
          <a:xfrm>
            <a:off x="595617" y="1744910"/>
            <a:ext cx="7994709" cy="4222053"/>
          </a:xfrm>
          <a:prstGeom prst="rect">
            <a:avLst/>
          </a:prstGeom>
          <a:noFill/>
        </p:spPr>
        <p:txBody>
          <a:bodyPr wrap="square">
            <a:spAutoFit/>
          </a:bodyPr>
          <a:lstStyle/>
          <a:p>
            <a:pPr marL="0" marR="0">
              <a:spcBef>
                <a:spcPts val="0"/>
              </a:spcBef>
              <a:spcAft>
                <a:spcPts val="800"/>
              </a:spcAft>
            </a:pPr>
            <a:r>
              <a:rPr lang="en-US" sz="3200" b="1"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4. Made us to sit together with 		Him in the heavenlies.</a:t>
            </a:r>
            <a:r>
              <a:rPr lang="en-US" sz="3200"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V6 </a:t>
            </a:r>
            <a:r>
              <a:rPr lang="en-US" sz="2800" b="1" kern="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V6</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raised us up together, </a:t>
            </a: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made us sit together in the heavenly places</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Christ Jesus,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 6). His last word on earth was, “It is finished,” then He ascended to the Father’s right hand and sat down. Our blessed privilege now is to </a:t>
            </a: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rest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with Him in the work accomplished for us.</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A1177CD-281C-26CC-E45A-19FC945D5B85}"/>
              </a:ext>
            </a:extLst>
          </p:cNvPr>
          <p:cNvSpPr txBox="1"/>
          <p:nvPr/>
        </p:nvSpPr>
        <p:spPr>
          <a:xfrm>
            <a:off x="576622" y="1255642"/>
            <a:ext cx="385408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rPr>
              <a:t>Their Present -</a:t>
            </a:r>
            <a:endParaRPr kumimoji="0" lang="en-US" sz="3200" b="0"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9FC1F2F-B9F8-9A76-37BF-B1B29B68E0A2}"/>
              </a:ext>
            </a:extLst>
          </p:cNvPr>
          <p:cNvSpPr/>
          <p:nvPr/>
        </p:nvSpPr>
        <p:spPr>
          <a:xfrm>
            <a:off x="327171" y="1255642"/>
            <a:ext cx="8447713" cy="157983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38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a:t>
            </a:r>
            <a:r>
              <a:rPr lang="en-US" sz="2800" dirty="0">
                <a:solidFill>
                  <a:srgbClr val="C00000"/>
                </a:solidFill>
              </a:rPr>
              <a:t>Believer</a:t>
            </a:r>
            <a:r>
              <a:rPr lang="en-US" sz="2800" dirty="0">
                <a:solidFill>
                  <a:srgbClr val="0070C0"/>
                </a:solidFill>
              </a:rPr>
              <a:t> – Past, Present, and Future     Ephesians 2:1-13</a:t>
            </a:r>
          </a:p>
        </p:txBody>
      </p:sp>
      <p:sp>
        <p:nvSpPr>
          <p:cNvPr id="4" name="TextBox 3">
            <a:extLst>
              <a:ext uri="{FF2B5EF4-FFF2-40B4-BE49-F238E27FC236}">
                <a16:creationId xmlns:a16="http://schemas.microsoft.com/office/drawing/2014/main" id="{F865D12C-23D1-B806-335B-F5689172C520}"/>
              </a:ext>
            </a:extLst>
          </p:cNvPr>
          <p:cNvSpPr txBox="1"/>
          <p:nvPr/>
        </p:nvSpPr>
        <p:spPr>
          <a:xfrm>
            <a:off x="469783" y="2063693"/>
            <a:ext cx="8103766" cy="3847207"/>
          </a:xfrm>
          <a:prstGeom prst="rect">
            <a:avLst/>
          </a:prstGeom>
          <a:noFill/>
        </p:spPr>
        <p:txBody>
          <a:bodyPr wrap="square">
            <a:spAutoFit/>
          </a:bodyPr>
          <a:lstStyle/>
          <a:p>
            <a:pPr marL="0" marR="0">
              <a:spcBef>
                <a:spcPts val="0"/>
              </a:spcBef>
              <a:spcAft>
                <a:spcPts val="800"/>
              </a:spcAft>
            </a:pPr>
            <a:r>
              <a:rPr lang="en-US" sz="3200" b="1"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5. Saved by His gift </a:t>
            </a:r>
            <a:endParaRPr lang="en-US" sz="3200" kern="1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V8 For by grace you have been saved through faith, and that not of yourselves;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is the gift of God,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Times New Roman" panose="02020603050405020304" pitchFamily="18" charset="0"/>
              </a:rPr>
              <a:t> “For it is God which worketh in you both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to will</a:t>
            </a:r>
            <a:r>
              <a:rPr lang="en-US" sz="3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to do</a:t>
            </a:r>
            <a:r>
              <a:rPr lang="en-US" sz="3200" dirty="0">
                <a:effectLst/>
                <a:latin typeface="Calibri" panose="020F0502020204030204" pitchFamily="34" charset="0"/>
                <a:ea typeface="Calibri" panose="020F0502020204030204" pitchFamily="34" charset="0"/>
                <a:cs typeface="Times New Roman" panose="02020603050405020304" pitchFamily="18" charset="0"/>
              </a:rPr>
              <a:t> of His good pleasure” </a:t>
            </a:r>
            <a:r>
              <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(Phil. 2:13)</a:t>
            </a:r>
            <a:endParaRPr lang="en-US" sz="3200" b="1" dirty="0">
              <a:solidFill>
                <a:srgbClr val="0070C0"/>
              </a:solidFill>
            </a:endParaRPr>
          </a:p>
        </p:txBody>
      </p:sp>
      <p:sp>
        <p:nvSpPr>
          <p:cNvPr id="2" name="TextBox 1">
            <a:extLst>
              <a:ext uri="{FF2B5EF4-FFF2-40B4-BE49-F238E27FC236}">
                <a16:creationId xmlns:a16="http://schemas.microsoft.com/office/drawing/2014/main" id="{3C082D5F-6412-7D09-5FBF-C5BB393E738B}"/>
              </a:ext>
            </a:extLst>
          </p:cNvPr>
          <p:cNvSpPr txBox="1"/>
          <p:nvPr/>
        </p:nvSpPr>
        <p:spPr>
          <a:xfrm>
            <a:off x="434009" y="1620740"/>
            <a:ext cx="475336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3200" b="1"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rPr>
              <a:t>Their Present -</a:t>
            </a:r>
            <a:endParaRPr kumimoji="0" lang="en-US" sz="3200" b="0" i="0" u="none" strike="noStrike" kern="10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C8BEC50-992C-7D02-ED59-461C34C16A25}"/>
              </a:ext>
            </a:extLst>
          </p:cNvPr>
          <p:cNvSpPr/>
          <p:nvPr/>
        </p:nvSpPr>
        <p:spPr>
          <a:xfrm>
            <a:off x="352338" y="1501629"/>
            <a:ext cx="8357653" cy="1174459"/>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566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03766-FC1C-6CE2-79F0-E218DCC69079}"/>
              </a:ext>
            </a:extLst>
          </p:cNvPr>
          <p:cNvSpPr txBox="1"/>
          <p:nvPr/>
        </p:nvSpPr>
        <p:spPr>
          <a:xfrm>
            <a:off x="333375" y="461053"/>
            <a:ext cx="8172449" cy="6186309"/>
          </a:xfrm>
          <a:prstGeom prst="rect">
            <a:avLst/>
          </a:prstGeom>
          <a:noFill/>
        </p:spPr>
        <p:txBody>
          <a:bodyPr wrap="square">
            <a:spAutoFit/>
          </a:bodyPr>
          <a:lstStyle/>
          <a:p>
            <a:pPr marR="7200" rtl="0"/>
            <a:r>
              <a:rPr lang="en-US" sz="3600" b="1" dirty="0">
                <a:solidFill>
                  <a:srgbClr val="0070C0"/>
                </a:solidFill>
              </a:rPr>
              <a:t>Eph 2:8 </a:t>
            </a:r>
            <a:r>
              <a:rPr lang="en-US" sz="3600" dirty="0"/>
              <a:t>For by grace have ye been saved through faith; </a:t>
            </a:r>
          </a:p>
          <a:p>
            <a:pPr marR="7200" rtl="0"/>
            <a:endParaRPr lang="en-US" sz="3600" dirty="0"/>
          </a:p>
          <a:p>
            <a:pPr marR="7200" rtl="0"/>
            <a:r>
              <a:rPr lang="en-US" sz="3600" dirty="0"/>
              <a:t>There are no exemptions in this text from obligations God has bound upon sinners who desire to be saved. It cannot mean, nor does it say, that “faith only” saves sinners, </a:t>
            </a:r>
          </a:p>
          <a:p>
            <a:pPr marR="7200" rtl="0"/>
            <a:r>
              <a:rPr lang="en-US" sz="3600" dirty="0"/>
              <a:t>and that even that faith is supplied by the Lord, not by sinners, being “not of yourselves”! </a:t>
            </a:r>
            <a:endParaRPr lang="en-US" sz="3600" baseline="30000" dirty="0"/>
          </a:p>
        </p:txBody>
      </p:sp>
    </p:spTree>
    <p:extLst>
      <p:ext uri="{BB962C8B-B14F-4D97-AF65-F5344CB8AC3E}">
        <p14:creationId xmlns:p14="http://schemas.microsoft.com/office/powerpoint/2010/main" val="78449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D641DE30-8CD4-0F5B-098A-FC9572F6F253}"/>
              </a:ext>
            </a:extLst>
          </p:cNvPr>
          <p:cNvSpPr txBox="1"/>
          <p:nvPr/>
        </p:nvSpPr>
        <p:spPr>
          <a:xfrm>
            <a:off x="704674" y="1140904"/>
            <a:ext cx="8145711" cy="5796459"/>
          </a:xfrm>
          <a:prstGeom prst="rect">
            <a:avLst/>
          </a:prstGeom>
          <a:noFill/>
        </p:spPr>
        <p:txBody>
          <a:bodyPr wrap="square">
            <a:spAutoFit/>
          </a:bodyPr>
          <a:lstStyle/>
          <a:p>
            <a:pPr marL="0" marR="0">
              <a:spcBef>
                <a:spcPts val="0"/>
              </a:spcBef>
              <a:spcAft>
                <a:spcPts val="800"/>
              </a:spcAft>
            </a:pPr>
            <a:r>
              <a:rPr lang="en-US" sz="3200" b="1" kern="0" dirty="0">
                <a:solidFill>
                  <a:srgbClr val="00B0F0"/>
                </a:solidFill>
                <a:effectLst/>
                <a:latin typeface="Arial Black" panose="020B0A04020102020204" pitchFamily="34" charset="0"/>
                <a:ea typeface="Calibri" panose="020F0502020204030204" pitchFamily="34" charset="0"/>
                <a:cs typeface="Calibri" panose="020F0502020204030204" pitchFamily="34" charset="0"/>
              </a:rPr>
              <a:t>III. Their Future.</a:t>
            </a:r>
            <a:r>
              <a:rPr lang="en-US" sz="3200" kern="0" dirty="0">
                <a:solidFill>
                  <a:srgbClr val="00B0F0"/>
                </a:solidFill>
                <a:effectLst/>
                <a:latin typeface="Arial Black" panose="020B0A04020102020204" pitchFamily="34" charset="0"/>
                <a:ea typeface="Calibri" panose="020F0502020204030204" pitchFamily="34" charset="0"/>
                <a:cs typeface="Calibri" panose="020F0502020204030204" pitchFamily="34" charset="0"/>
              </a:rPr>
              <a:t> </a:t>
            </a:r>
          </a:p>
          <a:p>
            <a:pPr marL="0" marR="0">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V7</a:t>
            </a:r>
            <a:r>
              <a:rPr lang="en-US" sz="2600" kern="100" dirty="0">
                <a:latin typeface="Calibri" panose="020F0502020204030204" pitchFamily="34" charset="0"/>
                <a:ea typeface="Calibri" panose="020F0502020204030204" pitchFamily="34" charset="0"/>
                <a:cs typeface="Times New Roman" panose="02020603050405020304" pitchFamily="18" charset="0"/>
              </a:rPr>
              <a:t> </a:t>
            </a:r>
            <a:r>
              <a:rPr lang="en-US" sz="2600" kern="0" dirty="0">
                <a:effectLst/>
                <a:latin typeface="Calibri" panose="020F0502020204030204" pitchFamily="34" charset="0"/>
                <a:ea typeface="Calibri" panose="020F0502020204030204" pitchFamily="34" charset="0"/>
              </a:rPr>
              <a:t>“That in the </a:t>
            </a:r>
            <a:r>
              <a:rPr lang="en-US" sz="2600" i="1" kern="0" dirty="0">
                <a:effectLst/>
                <a:latin typeface="Calibri" panose="020F0502020204030204" pitchFamily="34" charset="0"/>
                <a:ea typeface="Calibri" panose="020F0502020204030204" pitchFamily="34" charset="0"/>
              </a:rPr>
              <a:t>ages to come</a:t>
            </a:r>
            <a:r>
              <a:rPr lang="en-US" sz="2600" kern="0" dirty="0">
                <a:effectLst/>
                <a:latin typeface="Calibri" panose="020F0502020204030204" pitchFamily="34" charset="0"/>
                <a:ea typeface="Calibri" panose="020F0502020204030204" pitchFamily="34" charset="0"/>
              </a:rPr>
              <a:t> He might shew the exceeding riches of His grace in His kindness toward us through Christ Jesus” (v. 7). </a:t>
            </a:r>
          </a:p>
          <a:p>
            <a:pPr marL="0" marR="0">
              <a:spcBef>
                <a:spcPts val="0"/>
              </a:spcBef>
              <a:spcAft>
                <a:spcPts val="800"/>
              </a:spcAft>
            </a:pPr>
            <a:r>
              <a:rPr lang="en-US" sz="2600" kern="0" dirty="0">
                <a:effectLst/>
                <a:latin typeface="Calibri" panose="020F0502020204030204" pitchFamily="34" charset="0"/>
                <a:ea typeface="Calibri" panose="020F0502020204030204" pitchFamily="34" charset="0"/>
              </a:rPr>
              <a:t>In this present age we have seen much of God’s kindness toward us through Christ Jesus. </a:t>
            </a:r>
            <a:r>
              <a:rPr lang="en-US" sz="2600" b="1" kern="0" dirty="0">
                <a:effectLst/>
                <a:latin typeface="Calibri" panose="020F0502020204030204" pitchFamily="34" charset="0"/>
                <a:ea typeface="Calibri" panose="020F0502020204030204" pitchFamily="34" charset="0"/>
              </a:rPr>
              <a:t>But in the age to come we shall be witnesses of the glory that was to follow. </a:t>
            </a:r>
            <a:r>
              <a:rPr lang="en-US" sz="2600" kern="0" dirty="0">
                <a:effectLst/>
                <a:latin typeface="Calibri" panose="020F0502020204030204" pitchFamily="34" charset="0"/>
                <a:ea typeface="Calibri" panose="020F0502020204030204" pitchFamily="34" charset="0"/>
              </a:rPr>
              <a:t>When the Lord Himself shall appear, and when all His redeemed shall be caught up together to meet Him and to be glorified together with Him as “</a:t>
            </a:r>
            <a:r>
              <a:rPr lang="en-US" sz="2600" b="1" kern="0" dirty="0">
                <a:effectLst/>
                <a:latin typeface="Calibri" panose="020F0502020204030204" pitchFamily="34" charset="0"/>
                <a:ea typeface="Calibri" panose="020F0502020204030204" pitchFamily="34" charset="0"/>
              </a:rPr>
              <a:t>heirs of God</a:t>
            </a:r>
            <a:r>
              <a:rPr lang="en-US" sz="2600" kern="0" dirty="0">
                <a:effectLst/>
                <a:latin typeface="Calibri" panose="020F0502020204030204" pitchFamily="34" charset="0"/>
                <a:ea typeface="Calibri" panose="020F0502020204030204" pitchFamily="34" charset="0"/>
              </a:rPr>
              <a:t>,” we shall then have entered into our glorious </a:t>
            </a:r>
            <a:r>
              <a:rPr lang="en-US" sz="2800" kern="0" dirty="0">
                <a:effectLst/>
                <a:latin typeface="Calibri" panose="020F0502020204030204" pitchFamily="34" charset="0"/>
                <a:ea typeface="Calibri" panose="020F0502020204030204" pitchFamily="34" charset="0"/>
              </a:rPr>
              <a:t>inheritance (Rom. 8:17–19; Luke 22:28–30</a:t>
            </a:r>
            <a:endParaRPr lang="en-US" sz="2800" dirty="0"/>
          </a:p>
        </p:txBody>
      </p:sp>
      <p:sp>
        <p:nvSpPr>
          <p:cNvPr id="2" name="Rectangle: Rounded Corners 1">
            <a:extLst>
              <a:ext uri="{FF2B5EF4-FFF2-40B4-BE49-F238E27FC236}">
                <a16:creationId xmlns:a16="http://schemas.microsoft.com/office/drawing/2014/main" id="{75087B57-D71C-318A-2664-E46EB97D744E}"/>
              </a:ext>
            </a:extLst>
          </p:cNvPr>
          <p:cNvSpPr/>
          <p:nvPr/>
        </p:nvSpPr>
        <p:spPr>
          <a:xfrm>
            <a:off x="528506" y="947956"/>
            <a:ext cx="8145711" cy="998290"/>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893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C5FB03-15C6-690E-8B6B-6B7F25BC509C}"/>
              </a:ext>
            </a:extLst>
          </p:cNvPr>
          <p:cNvSpPr txBox="1"/>
          <p:nvPr/>
        </p:nvSpPr>
        <p:spPr>
          <a:xfrm>
            <a:off x="377506" y="343949"/>
            <a:ext cx="8242620" cy="6555641"/>
          </a:xfrm>
          <a:prstGeom prst="rect">
            <a:avLst/>
          </a:prstGeom>
          <a:noFill/>
        </p:spPr>
        <p:txBody>
          <a:bodyPr wrap="square">
            <a:spAutoFit/>
          </a:bodyPr>
          <a:lstStyle/>
          <a:p>
            <a:pPr rtl="0"/>
            <a:r>
              <a:rPr lang="en-US" sz="3000" b="1" u="sng" dirty="0">
                <a:solidFill>
                  <a:srgbClr val="FF0000"/>
                </a:solidFill>
              </a:rPr>
              <a:t>Exceeding riches </a:t>
            </a:r>
            <a:r>
              <a:rPr lang="en-US" sz="3000" u="sng" dirty="0">
                <a:solidFill>
                  <a:srgbClr val="FF0000"/>
                </a:solidFill>
              </a:rPr>
              <a:t>… </a:t>
            </a:r>
            <a:r>
              <a:rPr lang="en-US" sz="3000" b="1" u="sng" dirty="0">
                <a:solidFill>
                  <a:srgbClr val="FF0000"/>
                </a:solidFill>
              </a:rPr>
              <a:t>in kindness </a:t>
            </a:r>
            <a:r>
              <a:rPr lang="en-US" sz="3000" dirty="0">
                <a:solidFill>
                  <a:srgbClr val="FF0000"/>
                </a:solidFill>
              </a:rPr>
              <a:t>… </a:t>
            </a:r>
            <a:r>
              <a:rPr lang="en-US" sz="3000" dirty="0"/>
              <a:t>The tenderness and consideration of God for his erring children must always inspire with admiration, wonder and awe our soul that becomes aware of the fullness and glory of such wonderful love.</a:t>
            </a:r>
          </a:p>
          <a:p>
            <a:pPr rtl="0"/>
            <a:endParaRPr lang="en-US" sz="3000" dirty="0">
              <a:solidFill>
                <a:srgbClr val="FF0000"/>
              </a:solidFill>
            </a:endParaRPr>
          </a:p>
          <a:p>
            <a:pPr rtl="0"/>
            <a:r>
              <a:rPr lang="en-US" sz="3000" b="1" u="sng" dirty="0">
                <a:solidFill>
                  <a:srgbClr val="FF0000"/>
                </a:solidFill>
              </a:rPr>
              <a:t>In Christ </a:t>
            </a:r>
            <a:r>
              <a:rPr lang="en-US" sz="3000" dirty="0">
                <a:solidFill>
                  <a:srgbClr val="FF0000"/>
                </a:solidFill>
              </a:rPr>
              <a:t>… </a:t>
            </a:r>
            <a:r>
              <a:rPr lang="en-US" sz="3000" dirty="0"/>
              <a:t>Like a constant drumbeat, this concept is hammered into every line of his writings. The love, the goodness, the hope, the forgiveness, the joy, the salvation—everything is in Christ.</a:t>
            </a:r>
          </a:p>
          <a:p>
            <a:pPr rtl="0"/>
            <a:endParaRPr lang="en-US" sz="3000" dirty="0">
              <a:solidFill>
                <a:srgbClr val="FF0000"/>
              </a:solidFill>
            </a:endParaRPr>
          </a:p>
          <a:p>
            <a:pPr rtl="0"/>
            <a:r>
              <a:rPr lang="en-US" sz="3000" b="1" u="sng" dirty="0">
                <a:solidFill>
                  <a:srgbClr val="FF0000"/>
                </a:solidFill>
              </a:rPr>
              <a:t>In the ages to come </a:t>
            </a:r>
            <a:r>
              <a:rPr lang="en-US" sz="3000" dirty="0">
                <a:solidFill>
                  <a:srgbClr val="FF0000"/>
                </a:solidFill>
              </a:rPr>
              <a:t>… </a:t>
            </a:r>
            <a:r>
              <a:rPr lang="en-US" sz="3000" dirty="0"/>
              <a:t>Paul considered that God’s grace would be available in the salvation of sinful men for “ages to come.” </a:t>
            </a:r>
            <a:endParaRPr lang="en-US" sz="3000" i="0" u="none" strike="noStrike" baseline="0" dirty="0">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35128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38307" y="226711"/>
            <a:ext cx="8244714" cy="6378129"/>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9AAADB-BBB0-9CF3-FC18-91851C371FE9}"/>
              </a:ext>
            </a:extLst>
          </p:cNvPr>
          <p:cNvSpPr/>
          <p:nvPr/>
        </p:nvSpPr>
        <p:spPr>
          <a:xfrm>
            <a:off x="449643" y="266385"/>
            <a:ext cx="8222042" cy="62987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3DE69893-2DC4-7BB9-C287-29485316878F}"/>
              </a:ext>
            </a:extLst>
          </p:cNvPr>
          <p:cNvSpPr txBox="1"/>
          <p:nvPr/>
        </p:nvSpPr>
        <p:spPr>
          <a:xfrm>
            <a:off x="729841" y="444615"/>
            <a:ext cx="7843708" cy="60631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Faith only is a false doctrine.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Once saved always saved is a false doctrine.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Satan is darkness, Christ is light.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Satan blinds our eyes, Christ opens our eyes.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Darkness has no fellowship with light.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rPr>
              <a:t>Are you a believer?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rPr>
              <a:t>Have you left the world of sin?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rPr>
              <a:t>Are you walking in fellowship with Christ?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rPr>
              <a:t>If not, you have no hope and are walking in darkness.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What is stopping </a:t>
            </a:r>
            <a:r>
              <a:rPr kumimoji="0" lang="en-US" sz="2800" b="1" i="0" u="none" strike="noStrike" kern="0" cap="none" spc="0" normalizeH="0" baseline="0" noProof="0">
                <a:ln>
                  <a:noFill/>
                </a:ln>
                <a:solidFill>
                  <a:prstClr val="black"/>
                </a:solidFill>
                <a:effectLst/>
                <a:uLnTx/>
                <a:uFillTx/>
              </a:rPr>
              <a:t>you from </a:t>
            </a:r>
            <a:r>
              <a:rPr kumimoji="0" lang="en-US" sz="2800" b="1" i="0" u="none" strike="noStrike" kern="0" cap="none" spc="0" normalizeH="0" baseline="0" noProof="0" dirty="0">
                <a:ln>
                  <a:noFill/>
                </a:ln>
                <a:solidFill>
                  <a:prstClr val="black"/>
                </a:solidFill>
                <a:effectLst/>
                <a:uLnTx/>
                <a:uFillTx/>
              </a:rPr>
              <a:t>making your life right? Right now? And be in fellowship with Christ and with the saints here.</a:t>
            </a:r>
          </a:p>
        </p:txBody>
      </p:sp>
    </p:spTree>
    <p:extLst>
      <p:ext uri="{BB962C8B-B14F-4D97-AF65-F5344CB8AC3E}">
        <p14:creationId xmlns:p14="http://schemas.microsoft.com/office/powerpoint/2010/main" val="1521640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457200" y="1507247"/>
            <a:ext cx="8229600" cy="4893553"/>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457200" y="2209800"/>
            <a:ext cx="8229599" cy="838200"/>
          </a:xfrm>
          <a:prstGeom prst="rect">
            <a:avLst/>
          </a:prstGeom>
          <a:solidFill>
            <a:srgbClr val="FFE7E7"/>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457200" y="1600200"/>
            <a:ext cx="8229599"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Ephesians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church of Christ is the fullness of Christ (Ephesians 1:10-11, 22-23).</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Ephesians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church of Christ is the one place where we are reconciled to God through faith and obedience (Ephesians 2:16).</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Ephesians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church of Christ is the eternal plan of salvation through which God is glorified by Christ Jesus (Ephesians 3:11, 21).</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Ephesians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church of Christ is the one place where the unity of the Spirit is respected and kept (Ephesians 4:3).</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Ephesians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church of Christ is to behave as the chaste bride of Christ (Ephesians 5:23-27).</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Ephesians 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church of Christ is to take a strong stand arrayed in the armor of God to defend these truths (Ephesians 6:10-17).</a:t>
            </a:r>
            <a:endPar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Rectangle 8"/>
          <p:cNvSpPr/>
          <p:nvPr/>
        </p:nvSpPr>
        <p:spPr>
          <a:xfrm>
            <a:off x="457200" y="1414294"/>
            <a:ext cx="8229600" cy="185906"/>
          </a:xfrm>
          <a:prstGeom prst="rect">
            <a:avLst/>
          </a:prstGeom>
          <a:solidFill>
            <a:srgbClr val="C00000"/>
          </a:solidFill>
          <a:ln w="38100" cap="flat" cmpd="sng" algn="ctr">
            <a:solidFill>
              <a:schemeClr val="tx1"/>
            </a:solidFill>
            <a:prstDash val="soli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C8022C6-C29D-641B-D391-FF3F2CBA923D}"/>
              </a:ext>
            </a:extLst>
          </p:cNvPr>
          <p:cNvSpPr txBox="1"/>
          <p:nvPr/>
        </p:nvSpPr>
        <p:spPr>
          <a:xfrm>
            <a:off x="1090569" y="327171"/>
            <a:ext cx="7038363" cy="769441"/>
          </a:xfrm>
          <a:prstGeom prst="rect">
            <a:avLst/>
          </a:prstGeom>
          <a:noFill/>
        </p:spPr>
        <p:txBody>
          <a:bodyPr wrap="square" rtlCol="0">
            <a:spAutoFit/>
          </a:bodyPr>
          <a:lstStyle/>
          <a:p>
            <a:r>
              <a:rPr lang="en-US" sz="4400" dirty="0"/>
              <a:t>Outline  /  chapter summaries</a:t>
            </a:r>
          </a:p>
        </p:txBody>
      </p:sp>
    </p:spTree>
    <p:extLst>
      <p:ext uri="{BB962C8B-B14F-4D97-AF65-F5344CB8AC3E}">
        <p14:creationId xmlns:p14="http://schemas.microsoft.com/office/powerpoint/2010/main" val="871207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6EB0CC86-C0D6-AD68-0C70-5FA8C37BC2C2}"/>
              </a:ext>
            </a:extLst>
          </p:cNvPr>
          <p:cNvSpPr txBox="1"/>
          <p:nvPr/>
        </p:nvSpPr>
        <p:spPr>
          <a:xfrm>
            <a:off x="738553" y="1230923"/>
            <a:ext cx="7772400" cy="5324535"/>
          </a:xfrm>
          <a:prstGeom prst="rect">
            <a:avLst/>
          </a:prstGeom>
          <a:noFill/>
        </p:spPr>
        <p:txBody>
          <a:bodyPr wrap="square">
            <a:spAutoFit/>
          </a:bodyPr>
          <a:lstStyle/>
          <a:p>
            <a:r>
              <a:rPr lang="en-US" sz="3200" b="1" dirty="0">
                <a:solidFill>
                  <a:srgbClr val="0070C0"/>
                </a:solidFill>
              </a:rPr>
              <a:t>Eph 2:1 </a:t>
            </a:r>
            <a:r>
              <a:rPr lang="en-US" sz="2800" dirty="0"/>
              <a:t>And you He made alive, who were dead in trespasses and sins,</a:t>
            </a:r>
          </a:p>
          <a:p>
            <a:r>
              <a:rPr lang="en-US" sz="2800" b="1" dirty="0">
                <a:solidFill>
                  <a:srgbClr val="0070C0"/>
                </a:solidFill>
              </a:rPr>
              <a:t>2 in which you once </a:t>
            </a:r>
            <a:r>
              <a:rPr lang="en-US" sz="2800" dirty="0"/>
              <a:t>walked according to the course of this world, according to the prince of the power of the air, the spirit who now works in the sons of disobedience,</a:t>
            </a:r>
          </a:p>
          <a:p>
            <a:r>
              <a:rPr lang="en-US" sz="2800" b="1" dirty="0">
                <a:solidFill>
                  <a:srgbClr val="FF0000"/>
                </a:solidFill>
              </a:rPr>
              <a:t>3 among whom also </a:t>
            </a:r>
            <a:r>
              <a:rPr lang="en-US" sz="2800" dirty="0"/>
              <a:t>we all once conducted ourselves in the lusts of our flesh, fulfilling the desires of the flesh and of the mind, and were by nature children of wrath, just as the others.</a:t>
            </a:r>
          </a:p>
          <a:p>
            <a:r>
              <a:rPr lang="en-US" sz="2800" b="1" dirty="0">
                <a:solidFill>
                  <a:srgbClr val="0070C0"/>
                </a:solidFill>
              </a:rPr>
              <a:t>4 But God, </a:t>
            </a:r>
            <a:r>
              <a:rPr lang="en-US" sz="2800" dirty="0"/>
              <a:t>who is rich in mercy, because of His great love with which He loved us,</a:t>
            </a:r>
          </a:p>
        </p:txBody>
      </p:sp>
      <p:sp>
        <p:nvSpPr>
          <p:cNvPr id="5" name="Rectangle 4">
            <a:extLst>
              <a:ext uri="{FF2B5EF4-FFF2-40B4-BE49-F238E27FC236}">
                <a16:creationId xmlns:a16="http://schemas.microsoft.com/office/drawing/2014/main" id="{71C793AB-BB61-A845-D95E-1DED7D8D92BD}"/>
              </a:ext>
            </a:extLst>
          </p:cNvPr>
          <p:cNvSpPr/>
          <p:nvPr/>
        </p:nvSpPr>
        <p:spPr>
          <a:xfrm>
            <a:off x="606669" y="1090246"/>
            <a:ext cx="8001000" cy="54864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06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C0843193-F9F0-F807-33B7-EB443E3B4A12}"/>
              </a:ext>
            </a:extLst>
          </p:cNvPr>
          <p:cNvSpPr txBox="1"/>
          <p:nvPr/>
        </p:nvSpPr>
        <p:spPr>
          <a:xfrm>
            <a:off x="659423" y="1538654"/>
            <a:ext cx="7851531" cy="4401205"/>
          </a:xfrm>
          <a:prstGeom prst="rect">
            <a:avLst/>
          </a:prstGeom>
          <a:noFill/>
        </p:spPr>
        <p:txBody>
          <a:bodyPr wrap="square">
            <a:spAutoFit/>
          </a:bodyPr>
          <a:lstStyle/>
          <a:p>
            <a:r>
              <a:rPr lang="en-US" sz="2800" b="1" dirty="0">
                <a:solidFill>
                  <a:srgbClr val="FF0000"/>
                </a:solidFill>
              </a:rPr>
              <a:t>5 even when we </a:t>
            </a:r>
            <a:r>
              <a:rPr lang="en-US" sz="2800" dirty="0"/>
              <a:t>were dead in trespasses, made us alive together with Christ (by grace you have been saved),</a:t>
            </a:r>
          </a:p>
          <a:p>
            <a:r>
              <a:rPr lang="en-US" sz="2800" b="1" dirty="0">
                <a:solidFill>
                  <a:srgbClr val="0070C0"/>
                </a:solidFill>
              </a:rPr>
              <a:t>6 and raised us </a:t>
            </a:r>
            <a:r>
              <a:rPr lang="en-US" sz="2800" dirty="0"/>
              <a:t>up together, and made us sit together in the heavenly places in Christ Jesus,</a:t>
            </a:r>
          </a:p>
          <a:p>
            <a:r>
              <a:rPr lang="en-US" sz="2800" b="1" dirty="0">
                <a:solidFill>
                  <a:srgbClr val="FF0000"/>
                </a:solidFill>
              </a:rPr>
              <a:t>7 that in the ages </a:t>
            </a:r>
            <a:r>
              <a:rPr lang="en-US" sz="2800" dirty="0"/>
              <a:t>to come He might show the exceeding riches of His grace in His kindness toward us in Christ Jesus.</a:t>
            </a:r>
          </a:p>
          <a:p>
            <a:r>
              <a:rPr lang="en-US" sz="2800" b="1" dirty="0">
                <a:solidFill>
                  <a:srgbClr val="0070C0"/>
                </a:solidFill>
              </a:rPr>
              <a:t>8 For by grace </a:t>
            </a:r>
            <a:r>
              <a:rPr lang="en-US" sz="2800" dirty="0"/>
              <a:t>you have been saved through faith, and that not of yourselves; it is the gift of God,</a:t>
            </a:r>
          </a:p>
        </p:txBody>
      </p:sp>
      <p:sp>
        <p:nvSpPr>
          <p:cNvPr id="5" name="Rectangle 4">
            <a:extLst>
              <a:ext uri="{FF2B5EF4-FFF2-40B4-BE49-F238E27FC236}">
                <a16:creationId xmlns:a16="http://schemas.microsoft.com/office/drawing/2014/main" id="{A1748FBA-DC1D-6AB2-4157-8EB6AF2061F5}"/>
              </a:ext>
            </a:extLst>
          </p:cNvPr>
          <p:cNvSpPr/>
          <p:nvPr/>
        </p:nvSpPr>
        <p:spPr>
          <a:xfrm>
            <a:off x="518747" y="1301262"/>
            <a:ext cx="8132884" cy="479180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21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4" name="TextBox 3">
            <a:extLst>
              <a:ext uri="{FF2B5EF4-FFF2-40B4-BE49-F238E27FC236}">
                <a16:creationId xmlns:a16="http://schemas.microsoft.com/office/drawing/2014/main" id="{FB973A5D-AECD-C501-219D-D20A5D66C9B1}"/>
              </a:ext>
            </a:extLst>
          </p:cNvPr>
          <p:cNvSpPr txBox="1"/>
          <p:nvPr/>
        </p:nvSpPr>
        <p:spPr>
          <a:xfrm>
            <a:off x="606670" y="929452"/>
            <a:ext cx="8185638" cy="5693866"/>
          </a:xfrm>
          <a:prstGeom prst="rect">
            <a:avLst/>
          </a:prstGeom>
          <a:noFill/>
        </p:spPr>
        <p:txBody>
          <a:bodyPr wrap="square">
            <a:spAutoFit/>
          </a:bodyPr>
          <a:lstStyle/>
          <a:p>
            <a:r>
              <a:rPr lang="en-US" sz="2800" b="1" dirty="0">
                <a:solidFill>
                  <a:srgbClr val="FF0000"/>
                </a:solidFill>
              </a:rPr>
              <a:t>9 not of works</a:t>
            </a:r>
            <a:r>
              <a:rPr lang="en-US" sz="2800" dirty="0"/>
              <a:t>, lest anyone should boast.</a:t>
            </a:r>
          </a:p>
          <a:p>
            <a:r>
              <a:rPr lang="en-US" sz="2800" b="1" dirty="0">
                <a:solidFill>
                  <a:srgbClr val="0070C0"/>
                </a:solidFill>
              </a:rPr>
              <a:t>10 For we are </a:t>
            </a:r>
            <a:r>
              <a:rPr lang="en-US" sz="2800" dirty="0"/>
              <a:t>His workmanship, created in Christ Jesus for good works, which God prepared beforehand that we should walk in them.</a:t>
            </a:r>
          </a:p>
          <a:p>
            <a:r>
              <a:rPr lang="en-US" sz="2800" b="1" dirty="0">
                <a:solidFill>
                  <a:srgbClr val="FF0000"/>
                </a:solidFill>
              </a:rPr>
              <a:t>11 Therefore remember </a:t>
            </a:r>
            <a:r>
              <a:rPr lang="en-US" sz="2800" dirty="0"/>
              <a:t>that you, once Gentiles in the flesh--who are called Uncircumcision by what is called the Circumcision made in the flesh by hands--</a:t>
            </a:r>
          </a:p>
          <a:p>
            <a:r>
              <a:rPr lang="en-US" sz="2800" b="1" dirty="0">
                <a:solidFill>
                  <a:srgbClr val="0070C0"/>
                </a:solidFill>
              </a:rPr>
              <a:t>12</a:t>
            </a:r>
            <a:r>
              <a:rPr lang="en-US" sz="2800" dirty="0"/>
              <a:t> </a:t>
            </a:r>
            <a:r>
              <a:rPr lang="en-US" sz="2800" b="1" dirty="0">
                <a:solidFill>
                  <a:srgbClr val="0070C0"/>
                </a:solidFill>
              </a:rPr>
              <a:t>that at that time </a:t>
            </a:r>
            <a:r>
              <a:rPr lang="en-US" sz="2800" dirty="0"/>
              <a:t>you were without Christ, being aliens from the commonwealth of Israel and strangers from the covenants of promise, having no hope and without God in the world.</a:t>
            </a:r>
          </a:p>
          <a:p>
            <a:r>
              <a:rPr lang="en-US" sz="2800" b="1" dirty="0">
                <a:solidFill>
                  <a:srgbClr val="FF0000"/>
                </a:solidFill>
              </a:rPr>
              <a:t>13</a:t>
            </a:r>
            <a:r>
              <a:rPr lang="en-US" sz="2800" b="1" dirty="0">
                <a:solidFill>
                  <a:srgbClr val="0070C0"/>
                </a:solidFill>
              </a:rPr>
              <a:t> </a:t>
            </a:r>
            <a:r>
              <a:rPr lang="en-US" sz="2800" b="1" dirty="0">
                <a:solidFill>
                  <a:srgbClr val="FF0000"/>
                </a:solidFill>
              </a:rPr>
              <a:t>But now in Christ </a:t>
            </a:r>
            <a:r>
              <a:rPr lang="en-US" sz="2800" dirty="0"/>
              <a:t>Jesus you who once were far off have been brought near by the blood of Christ.</a:t>
            </a:r>
          </a:p>
        </p:txBody>
      </p:sp>
      <p:sp>
        <p:nvSpPr>
          <p:cNvPr id="5" name="Rectangle 4">
            <a:extLst>
              <a:ext uri="{FF2B5EF4-FFF2-40B4-BE49-F238E27FC236}">
                <a16:creationId xmlns:a16="http://schemas.microsoft.com/office/drawing/2014/main" id="{5B4C95EE-771C-9E5B-40CC-EDB335CFD3E2}"/>
              </a:ext>
            </a:extLst>
          </p:cNvPr>
          <p:cNvSpPr/>
          <p:nvPr/>
        </p:nvSpPr>
        <p:spPr>
          <a:xfrm>
            <a:off x="465992" y="808892"/>
            <a:ext cx="8387862" cy="585616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57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CAD8B-395D-17C7-AC3E-8893A0454AB3}"/>
              </a:ext>
            </a:extLst>
          </p:cNvPr>
          <p:cNvSpPr txBox="1"/>
          <p:nvPr/>
        </p:nvSpPr>
        <p:spPr>
          <a:xfrm>
            <a:off x="0" y="192946"/>
            <a:ext cx="9144000" cy="523220"/>
          </a:xfrm>
          <a:prstGeom prst="rect">
            <a:avLst/>
          </a:prstGeom>
          <a:noFill/>
        </p:spPr>
        <p:txBody>
          <a:bodyPr wrap="square" rtlCol="0">
            <a:spAutoFit/>
          </a:bodyPr>
          <a:lstStyle/>
          <a:p>
            <a:pPr algn="ctr"/>
            <a:r>
              <a:rPr lang="en-US" sz="2800" dirty="0">
                <a:solidFill>
                  <a:srgbClr val="0070C0"/>
                </a:solidFill>
              </a:rPr>
              <a:t>The Believer – Past, Present, and Future     Ephesians 2:1-13</a:t>
            </a:r>
          </a:p>
        </p:txBody>
      </p:sp>
      <p:sp>
        <p:nvSpPr>
          <p:cNvPr id="2" name="TextBox 1">
            <a:extLst>
              <a:ext uri="{FF2B5EF4-FFF2-40B4-BE49-F238E27FC236}">
                <a16:creationId xmlns:a16="http://schemas.microsoft.com/office/drawing/2014/main" id="{1199146A-82B6-5DB6-A6AD-4C0C7B90F615}"/>
              </a:ext>
            </a:extLst>
          </p:cNvPr>
          <p:cNvSpPr txBox="1"/>
          <p:nvPr/>
        </p:nvSpPr>
        <p:spPr>
          <a:xfrm>
            <a:off x="461394" y="794695"/>
            <a:ext cx="8145710" cy="2800767"/>
          </a:xfrm>
          <a:prstGeom prst="rect">
            <a:avLst/>
          </a:prstGeom>
          <a:noFill/>
        </p:spPr>
        <p:txBody>
          <a:bodyPr wrap="square" rtlCol="0">
            <a:spAutoFit/>
          </a:bodyPr>
          <a:lstStyle/>
          <a:p>
            <a:pPr algn="ctr" rtl="0"/>
            <a:r>
              <a:rPr lang="en-US" sz="3600" dirty="0"/>
              <a:t>Believe </a:t>
            </a:r>
            <a:r>
              <a:rPr lang="en-US" sz="2000" b="1" dirty="0"/>
              <a:t>A. Verbs.</a:t>
            </a:r>
          </a:p>
          <a:p>
            <a:pPr algn="l" rtl="0"/>
            <a:r>
              <a:rPr lang="en-US" sz="2000" b="0" dirty="0"/>
              <a:t>1.</a:t>
            </a:r>
            <a:r>
              <a:rPr lang="en-US" sz="2000" b="1" dirty="0"/>
              <a:t> </a:t>
            </a:r>
            <a:r>
              <a:rPr lang="en-US" sz="2000" b="0" dirty="0" err="1"/>
              <a:t>pisteuo</a:t>
            </a:r>
            <a:r>
              <a:rPr lang="en-US" sz="2000" b="0" dirty="0"/>
              <a:t> (</a:t>
            </a:r>
            <a:r>
              <a:rPr lang="el-GR" sz="2000" b="0" dirty="0"/>
              <a:t>πιστεύω</a:t>
            </a:r>
            <a:r>
              <a:rPr lang="en-US" sz="2000" b="0" dirty="0"/>
              <a:t>,</a:t>
            </a:r>
            <a:r>
              <a:rPr lang="en-US" sz="2000" b="1" dirty="0"/>
              <a:t> </a:t>
            </a:r>
            <a:r>
              <a:rPr lang="en-US" sz="2000" b="0" dirty="0"/>
              <a:t>4100), “to believe,” also “</a:t>
            </a:r>
            <a:r>
              <a:rPr lang="en-US" sz="2000" b="0" u="sng" dirty="0"/>
              <a:t>to be persuaded of</a:t>
            </a:r>
            <a:r>
              <a:rPr lang="en-US" sz="2000" b="0" dirty="0"/>
              <a:t>,” and hence, “</a:t>
            </a:r>
            <a:r>
              <a:rPr lang="en-US" sz="2000" b="0" u="sng" dirty="0"/>
              <a:t>to place confidence in, to trust</a:t>
            </a:r>
            <a:r>
              <a:rPr lang="en-US" sz="2000" b="0" dirty="0"/>
              <a:t>,” signifies, in this sense of the word, reliance upon, not mere credence. It is most frequent in the writings of the apostle John, especially the Gospel.  Of the writers of the Gospels, Matthew uses the verb ten times, Mark ten, Luke nine, John ninety-nine. In</a:t>
            </a:r>
            <a:r>
              <a:rPr lang="en-US" sz="2000" b="1" dirty="0"/>
              <a:t> </a:t>
            </a:r>
            <a:r>
              <a:rPr lang="en-US" sz="2000" b="0" dirty="0"/>
              <a:t>Acts 5:14 the present participle of the verb is translated “believers. See</a:t>
            </a:r>
            <a:r>
              <a:rPr lang="en-US" sz="2000" b="1" dirty="0"/>
              <a:t> </a:t>
            </a:r>
            <a:r>
              <a:rPr lang="en-US" sz="2000" b="0" dirty="0"/>
              <a:t>commit,</a:t>
            </a:r>
            <a:r>
              <a:rPr lang="en-US" sz="2000" b="1" dirty="0"/>
              <a:t> </a:t>
            </a:r>
            <a:r>
              <a:rPr lang="en-US" sz="2000" b="0" dirty="0" err="1"/>
              <a:t>intrust</a:t>
            </a:r>
            <a:r>
              <a:rPr lang="en-US" sz="2000" b="0" dirty="0"/>
              <a:t>,</a:t>
            </a:r>
            <a:r>
              <a:rPr lang="en-US" sz="2000" b="1" dirty="0"/>
              <a:t> </a:t>
            </a:r>
            <a:r>
              <a:rPr lang="en-US" sz="2000" b="0" dirty="0"/>
              <a:t>trust.</a:t>
            </a:r>
            <a:endParaRPr lang="en-US" sz="2000" dirty="0"/>
          </a:p>
        </p:txBody>
      </p:sp>
      <p:sp>
        <p:nvSpPr>
          <p:cNvPr id="4" name="TextBox 3">
            <a:extLst>
              <a:ext uri="{FF2B5EF4-FFF2-40B4-BE49-F238E27FC236}">
                <a16:creationId xmlns:a16="http://schemas.microsoft.com/office/drawing/2014/main" id="{58EF08F4-A445-069C-D6CB-D61C216FFF52}"/>
              </a:ext>
            </a:extLst>
          </p:cNvPr>
          <p:cNvSpPr txBox="1"/>
          <p:nvPr/>
        </p:nvSpPr>
        <p:spPr>
          <a:xfrm>
            <a:off x="517845" y="3507782"/>
            <a:ext cx="8112155" cy="3662541"/>
          </a:xfrm>
          <a:prstGeom prst="rect">
            <a:avLst/>
          </a:prstGeom>
          <a:noFill/>
        </p:spPr>
        <p:txBody>
          <a:bodyPr wrap="square" rtlCol="0">
            <a:spAutoFit/>
          </a:bodyPr>
          <a:lstStyle/>
          <a:p>
            <a:pPr algn="ctr" rtl="0"/>
            <a:r>
              <a:rPr lang="en-US" sz="3600" b="1" dirty="0"/>
              <a:t>Believer </a:t>
            </a:r>
            <a:r>
              <a:rPr lang="en-US" sz="2000" b="1" dirty="0"/>
              <a:t>C. Adjective. </a:t>
            </a:r>
          </a:p>
          <a:p>
            <a:pPr algn="l" rtl="0"/>
            <a:r>
              <a:rPr lang="en-US" sz="2000" b="0" dirty="0" err="1"/>
              <a:t>pistos</a:t>
            </a:r>
            <a:r>
              <a:rPr lang="en-US" sz="2000" b="0" dirty="0"/>
              <a:t> (</a:t>
            </a:r>
            <a:r>
              <a:rPr lang="el-GR" sz="2000" b="0" dirty="0"/>
              <a:t>πιστός</a:t>
            </a:r>
            <a:r>
              <a:rPr lang="en-US" sz="2000" b="0" dirty="0"/>
              <a:t>,</a:t>
            </a:r>
            <a:r>
              <a:rPr lang="en-US" sz="2000" b="1" dirty="0"/>
              <a:t> </a:t>
            </a:r>
            <a:r>
              <a:rPr lang="en-US" sz="2000" b="0" dirty="0"/>
              <a:t>4103), (a) in </a:t>
            </a:r>
            <a:r>
              <a:rPr lang="en-US" sz="2000" b="0" u="sng" dirty="0"/>
              <a:t>the active sense means “believing, trusting</a:t>
            </a:r>
            <a:r>
              <a:rPr lang="en-US" sz="2000" b="0" dirty="0"/>
              <a:t>”; (b) in the passive sense, “trusty, faithful, trustworthy.” It is translated “believer” in</a:t>
            </a:r>
            <a:r>
              <a:rPr lang="en-US" sz="2000" b="1" dirty="0"/>
              <a:t> </a:t>
            </a:r>
            <a:r>
              <a:rPr lang="en-US" sz="2000" b="0" dirty="0"/>
              <a:t>2 Cor. 6:15; “them that believe” in</a:t>
            </a:r>
            <a:r>
              <a:rPr lang="en-US" sz="2000" b="1" dirty="0"/>
              <a:t> </a:t>
            </a:r>
            <a:r>
              <a:rPr lang="en-US" sz="2000" b="0" dirty="0"/>
              <a:t>1 Tim. 4:12,</a:t>
            </a:r>
            <a:r>
              <a:rPr lang="en-US" sz="2000" b="1" dirty="0"/>
              <a:t> </a:t>
            </a:r>
            <a:r>
              <a:rPr lang="en-US" sz="2000" b="0" dirty="0" err="1"/>
              <a:t>rv</a:t>
            </a:r>
            <a:r>
              <a:rPr lang="en-US" sz="2000" b="0" dirty="0"/>
              <a:t> (</a:t>
            </a:r>
            <a:r>
              <a:rPr lang="en-US" sz="2000" b="0" dirty="0" err="1"/>
              <a:t>kjv</a:t>
            </a:r>
            <a:r>
              <a:rPr lang="en-US" sz="2000" b="0" dirty="0"/>
              <a:t>, “believers”); in</a:t>
            </a:r>
            <a:r>
              <a:rPr lang="en-US" sz="2000" b="1" dirty="0"/>
              <a:t> </a:t>
            </a:r>
            <a:r>
              <a:rPr lang="en-US" sz="2000" b="0" dirty="0"/>
              <a:t>1 Tim. 5:16, “if any woman that believeth,” lit. “if any believing woman.” So in</a:t>
            </a:r>
            <a:r>
              <a:rPr lang="en-US" sz="2000" b="1" dirty="0"/>
              <a:t> </a:t>
            </a:r>
            <a:r>
              <a:rPr lang="en-US" sz="2000" b="0" dirty="0"/>
              <a:t>6:2, “believing masters.” In</a:t>
            </a:r>
            <a:r>
              <a:rPr lang="en-US" sz="2000" b="1" dirty="0"/>
              <a:t> </a:t>
            </a:r>
            <a:r>
              <a:rPr lang="en-US" sz="2000" b="0" dirty="0"/>
              <a:t>1 Pet. 1:21 the</a:t>
            </a:r>
            <a:r>
              <a:rPr lang="en-US" sz="2000" b="1" dirty="0"/>
              <a:t> </a:t>
            </a:r>
            <a:r>
              <a:rPr lang="en-US" sz="2000" b="0" dirty="0" err="1"/>
              <a:t>rv</a:t>
            </a:r>
            <a:r>
              <a:rPr lang="en-US" sz="2000" b="0" dirty="0"/>
              <a:t>, following the most authentic </a:t>
            </a:r>
            <a:r>
              <a:rPr lang="en-US" sz="2000" b="0" dirty="0" err="1"/>
              <a:t>mss.</a:t>
            </a:r>
            <a:r>
              <a:rPr lang="en-US" sz="2000" b="0" dirty="0"/>
              <a:t>, gives the noun form, “are believers in God” (</a:t>
            </a:r>
            <a:r>
              <a:rPr lang="en-US" sz="2000" b="0" dirty="0" err="1"/>
              <a:t>kjv</a:t>
            </a:r>
            <a:r>
              <a:rPr lang="en-US" sz="2000" b="0" dirty="0"/>
              <a:t>, “do believe in God”). In</a:t>
            </a:r>
            <a:r>
              <a:rPr lang="en-US" sz="2000" b="1" dirty="0"/>
              <a:t> </a:t>
            </a:r>
            <a:r>
              <a:rPr lang="en-US" sz="2000" b="0" dirty="0"/>
              <a:t>John 20:27 it is translated “believing.” </a:t>
            </a:r>
          </a:p>
          <a:p>
            <a:pPr lvl="1"/>
            <a:r>
              <a:rPr lang="en-US" sz="2000" dirty="0"/>
              <a:t> W. E. Vine, </a:t>
            </a:r>
          </a:p>
          <a:p>
            <a:pPr algn="l" rtl="0"/>
            <a:endParaRPr lang="en-US" dirty="0"/>
          </a:p>
          <a:p>
            <a:r>
              <a:rPr lang="en-US" b="0" i="0" u="none" strike="noStrike" baseline="0"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2896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F2D9D-DD95-4865-76F1-DBDB450B2BB2}"/>
              </a:ext>
            </a:extLst>
          </p:cNvPr>
          <p:cNvSpPr txBox="1"/>
          <p:nvPr/>
        </p:nvSpPr>
        <p:spPr>
          <a:xfrm>
            <a:off x="514350" y="721702"/>
            <a:ext cx="8239125" cy="6001643"/>
          </a:xfrm>
          <a:prstGeom prst="rect">
            <a:avLst/>
          </a:prstGeom>
          <a:noFill/>
        </p:spPr>
        <p:txBody>
          <a:bodyPr wrap="square">
            <a:spAutoFit/>
          </a:bodyPr>
          <a:lstStyle/>
          <a:p>
            <a:r>
              <a:rPr lang="en-US" sz="3200" b="1" dirty="0">
                <a:solidFill>
                  <a:srgbClr val="0070C0"/>
                </a:solidFill>
              </a:rPr>
              <a:t>Eph.2</a:t>
            </a:r>
            <a:r>
              <a:rPr lang="en-US" sz="3200" dirty="0">
                <a:solidFill>
                  <a:srgbClr val="FF0000"/>
                </a:solidFill>
              </a:rPr>
              <a:t> </a:t>
            </a:r>
            <a:r>
              <a:rPr lang="en-US" sz="3200" dirty="0"/>
              <a:t>- This chapter continues to be the  </a:t>
            </a:r>
            <a:r>
              <a:rPr lang="en-US" sz="3200" b="1" u="sng" dirty="0"/>
              <a:t>blessings of the saved “in Christ</a:t>
            </a:r>
            <a:r>
              <a:rPr lang="en-US" sz="3200" dirty="0"/>
              <a:t>,” as </a:t>
            </a:r>
            <a:r>
              <a:rPr lang="en-US" sz="3200" b="1" u="sng" dirty="0"/>
              <a:t>contrasted</a:t>
            </a:r>
            <a:r>
              <a:rPr lang="en-US" sz="3200" dirty="0"/>
              <a:t> </a:t>
            </a:r>
            <a:r>
              <a:rPr lang="en-US" sz="3200" b="1" dirty="0"/>
              <a:t>with their former state of being without any hope </a:t>
            </a:r>
            <a:r>
              <a:rPr lang="en-US" sz="3200" dirty="0"/>
              <a:t>whatever. </a:t>
            </a:r>
          </a:p>
          <a:p>
            <a:endParaRPr lang="en-US" sz="3200" dirty="0"/>
          </a:p>
          <a:p>
            <a:r>
              <a:rPr lang="en-US" sz="3200" dirty="0"/>
              <a:t>Those who were once “</a:t>
            </a:r>
            <a:r>
              <a:rPr lang="en-US" sz="3200" b="1" dirty="0"/>
              <a:t>dead in sins</a:t>
            </a:r>
            <a:r>
              <a:rPr lang="en-US" sz="3200" dirty="0"/>
              <a:t>” are now </a:t>
            </a:r>
            <a:r>
              <a:rPr lang="en-US" sz="3200" b="1" dirty="0"/>
              <a:t>alive in Christ </a:t>
            </a:r>
            <a:r>
              <a:rPr lang="en-US" sz="3200" b="1" dirty="0">
                <a:solidFill>
                  <a:srgbClr val="0070C0"/>
                </a:solidFill>
              </a:rPr>
              <a:t>(Eph. 2:1–10);</a:t>
            </a:r>
          </a:p>
          <a:p>
            <a:endParaRPr lang="en-US" sz="3200" dirty="0"/>
          </a:p>
          <a:p>
            <a:r>
              <a:rPr lang="en-US" sz="3200" dirty="0"/>
              <a:t>and those who were once “</a:t>
            </a:r>
            <a:r>
              <a:rPr lang="en-US" sz="3200" b="1" dirty="0"/>
              <a:t>aliens and strangers separated from God</a:t>
            </a:r>
            <a:r>
              <a:rPr lang="en-US" sz="3200" dirty="0"/>
              <a:t>” are now </a:t>
            </a:r>
            <a:r>
              <a:rPr lang="en-US" sz="3200" b="1" dirty="0"/>
              <a:t>members of God’s family </a:t>
            </a:r>
            <a:r>
              <a:rPr lang="en-US" sz="3200" b="1" dirty="0">
                <a:solidFill>
                  <a:srgbClr val="0070C0"/>
                </a:solidFill>
              </a:rPr>
              <a:t>(Eph. 2:11–22).</a:t>
            </a:r>
          </a:p>
          <a:p>
            <a:pPr lvl="1"/>
            <a:r>
              <a:rPr lang="en-US" sz="3200" dirty="0"/>
              <a:t> </a:t>
            </a:r>
            <a:endParaRPr lang="en-US" sz="3200" b="0" i="0" u="none" strike="noStrike" baseline="0" dirty="0">
              <a:solidFill>
                <a:srgbClr val="0000FF"/>
              </a:solidFill>
              <a:hlinkClick r:id="rId2"/>
            </a:endParaRPr>
          </a:p>
        </p:txBody>
      </p:sp>
    </p:spTree>
    <p:extLst>
      <p:ext uri="{BB962C8B-B14F-4D97-AF65-F5344CB8AC3E}">
        <p14:creationId xmlns:p14="http://schemas.microsoft.com/office/powerpoint/2010/main" val="3791334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739</TotalTime>
  <Words>3357</Words>
  <Application>Microsoft Office PowerPoint</Application>
  <PresentationFormat>On-screen Show (4:3)</PresentationFormat>
  <Paragraphs>218</Paragraphs>
  <Slides>36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Arial</vt:lpstr>
      <vt:lpstr>Arial Black</vt:lpstr>
      <vt:lpstr>Arial Unicode MS</vt:lpstr>
      <vt:lpstr>Calibri</vt:lpstr>
      <vt:lpstr>Calibri Light</vt:lpstr>
      <vt:lpstr>Elephant</vt:lpstr>
      <vt:lpstr>Ink Free</vt:lpstr>
      <vt:lpstr>Office Theme</vt:lpstr>
      <vt:lpstr>1_Office Theme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12</cp:revision>
  <dcterms:created xsi:type="dcterms:W3CDTF">2023-10-03T17:03:17Z</dcterms:created>
  <dcterms:modified xsi:type="dcterms:W3CDTF">2023-10-23T11:06:07Z</dcterms:modified>
</cp:coreProperties>
</file>