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306" r:id="rId4"/>
    <p:sldId id="493" r:id="rId5"/>
    <p:sldId id="259" r:id="rId6"/>
    <p:sldId id="494" r:id="rId7"/>
    <p:sldId id="292" r:id="rId8"/>
    <p:sldId id="261" r:id="rId9"/>
    <p:sldId id="263" r:id="rId10"/>
    <p:sldId id="262" r:id="rId11"/>
    <p:sldId id="260" r:id="rId12"/>
    <p:sldId id="264" r:id="rId13"/>
    <p:sldId id="492" r:id="rId14"/>
    <p:sldId id="290" r:id="rId15"/>
    <p:sldId id="265" r:id="rId16"/>
    <p:sldId id="266" r:id="rId17"/>
    <p:sldId id="269" r:id="rId18"/>
    <p:sldId id="287" r:id="rId19"/>
    <p:sldId id="271" r:id="rId20"/>
    <p:sldId id="270" r:id="rId21"/>
    <p:sldId id="268" r:id="rId22"/>
    <p:sldId id="288" r:id="rId23"/>
    <p:sldId id="298" r:id="rId24"/>
    <p:sldId id="297" r:id="rId25"/>
    <p:sldId id="272" r:id="rId26"/>
    <p:sldId id="300" r:id="rId27"/>
    <p:sldId id="267" r:id="rId28"/>
    <p:sldId id="275" r:id="rId29"/>
    <p:sldId id="273" r:id="rId30"/>
    <p:sldId id="274" r:id="rId31"/>
    <p:sldId id="277" r:id="rId32"/>
    <p:sldId id="278" r:id="rId33"/>
    <p:sldId id="302" r:id="rId34"/>
    <p:sldId id="280" r:id="rId35"/>
    <p:sldId id="276" r:id="rId36"/>
    <p:sldId id="281" r:id="rId37"/>
    <p:sldId id="282" r:id="rId38"/>
    <p:sldId id="283" r:id="rId39"/>
    <p:sldId id="279" r:id="rId40"/>
    <p:sldId id="284" r:id="rId41"/>
    <p:sldId id="285" r:id="rId42"/>
    <p:sldId id="303" r:id="rId43"/>
    <p:sldId id="304" r:id="rId44"/>
    <p:sldId id="305" r:id="rId45"/>
    <p:sldId id="490"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W7tJoB9A/LPfaVt5xhahWg==" hashData="ybtqhHSZ9/eljM5mHRwFgtCE/oKb4kKcj0rEZtMU5oXIAcdvkNtlBXPfzcV1bkLlcivfxh95Qb6rJn60LJaCZ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506" y="1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409EFD-A5F9-4061-90D3-A24A30736EEF}"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CBF13-6EAC-45B0-82EE-D8C8D36A09C1}" type="slidenum">
              <a:rPr lang="en-US" smtClean="0"/>
              <a:t>‹#›</a:t>
            </a:fld>
            <a:endParaRPr lang="en-US"/>
          </a:p>
        </p:txBody>
      </p:sp>
    </p:spTree>
    <p:extLst>
      <p:ext uri="{BB962C8B-B14F-4D97-AF65-F5344CB8AC3E}">
        <p14:creationId xmlns:p14="http://schemas.microsoft.com/office/powerpoint/2010/main" val="794911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409EFD-A5F9-4061-90D3-A24A30736EEF}"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CBF13-6EAC-45B0-82EE-D8C8D36A09C1}" type="slidenum">
              <a:rPr lang="en-US" smtClean="0"/>
              <a:t>‹#›</a:t>
            </a:fld>
            <a:endParaRPr lang="en-US"/>
          </a:p>
        </p:txBody>
      </p:sp>
    </p:spTree>
    <p:extLst>
      <p:ext uri="{BB962C8B-B14F-4D97-AF65-F5344CB8AC3E}">
        <p14:creationId xmlns:p14="http://schemas.microsoft.com/office/powerpoint/2010/main" val="293844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409EFD-A5F9-4061-90D3-A24A30736EEF}"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CBF13-6EAC-45B0-82EE-D8C8D36A09C1}" type="slidenum">
              <a:rPr lang="en-US" smtClean="0"/>
              <a:t>‹#›</a:t>
            </a:fld>
            <a:endParaRPr lang="en-US"/>
          </a:p>
        </p:txBody>
      </p:sp>
    </p:spTree>
    <p:extLst>
      <p:ext uri="{BB962C8B-B14F-4D97-AF65-F5344CB8AC3E}">
        <p14:creationId xmlns:p14="http://schemas.microsoft.com/office/powerpoint/2010/main" val="39966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031416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386237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514018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77146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388795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963786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504078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461592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409EFD-A5F9-4061-90D3-A24A30736EEF}"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CBF13-6EAC-45B0-82EE-D8C8D36A09C1}" type="slidenum">
              <a:rPr lang="en-US" smtClean="0"/>
              <a:t>‹#›</a:t>
            </a:fld>
            <a:endParaRPr lang="en-US"/>
          </a:p>
        </p:txBody>
      </p:sp>
    </p:spTree>
    <p:extLst>
      <p:ext uri="{BB962C8B-B14F-4D97-AF65-F5344CB8AC3E}">
        <p14:creationId xmlns:p14="http://schemas.microsoft.com/office/powerpoint/2010/main" val="1983485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898930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03533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98089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91611352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96383043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16987717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7581739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23972916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69062675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70804253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409EFD-A5F9-4061-90D3-A24A30736EEF}"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CBF13-6EAC-45B0-82EE-D8C8D36A09C1}" type="slidenum">
              <a:rPr lang="en-US" smtClean="0"/>
              <a:t>‹#›</a:t>
            </a:fld>
            <a:endParaRPr lang="en-US"/>
          </a:p>
        </p:txBody>
      </p:sp>
    </p:spTree>
    <p:extLst>
      <p:ext uri="{BB962C8B-B14F-4D97-AF65-F5344CB8AC3E}">
        <p14:creationId xmlns:p14="http://schemas.microsoft.com/office/powerpoint/2010/main" val="2480054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404663182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86087374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26140074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2734414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409EFD-A5F9-4061-90D3-A24A30736EEF}"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CBF13-6EAC-45B0-82EE-D8C8D36A09C1}" type="slidenum">
              <a:rPr lang="en-US" smtClean="0"/>
              <a:t>‹#›</a:t>
            </a:fld>
            <a:endParaRPr lang="en-US"/>
          </a:p>
        </p:txBody>
      </p:sp>
    </p:spTree>
    <p:extLst>
      <p:ext uri="{BB962C8B-B14F-4D97-AF65-F5344CB8AC3E}">
        <p14:creationId xmlns:p14="http://schemas.microsoft.com/office/powerpoint/2010/main" val="2957621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409EFD-A5F9-4061-90D3-A24A30736EEF}" type="datetimeFigureOut">
              <a:rPr lang="en-US" smtClean="0"/>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3CBF13-6EAC-45B0-82EE-D8C8D36A09C1}" type="slidenum">
              <a:rPr lang="en-US" smtClean="0"/>
              <a:t>‹#›</a:t>
            </a:fld>
            <a:endParaRPr lang="en-US"/>
          </a:p>
        </p:txBody>
      </p:sp>
    </p:spTree>
    <p:extLst>
      <p:ext uri="{BB962C8B-B14F-4D97-AF65-F5344CB8AC3E}">
        <p14:creationId xmlns:p14="http://schemas.microsoft.com/office/powerpoint/2010/main" val="42417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409EFD-A5F9-4061-90D3-A24A30736EEF}" type="datetimeFigureOut">
              <a:rPr lang="en-US" smtClean="0"/>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3CBF13-6EAC-45B0-82EE-D8C8D36A09C1}" type="slidenum">
              <a:rPr lang="en-US" smtClean="0"/>
              <a:t>‹#›</a:t>
            </a:fld>
            <a:endParaRPr lang="en-US"/>
          </a:p>
        </p:txBody>
      </p:sp>
    </p:spTree>
    <p:extLst>
      <p:ext uri="{BB962C8B-B14F-4D97-AF65-F5344CB8AC3E}">
        <p14:creationId xmlns:p14="http://schemas.microsoft.com/office/powerpoint/2010/main" val="4247426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09EFD-A5F9-4061-90D3-A24A30736EEF}" type="datetimeFigureOut">
              <a:rPr lang="en-US" smtClean="0"/>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3CBF13-6EAC-45B0-82EE-D8C8D36A09C1}" type="slidenum">
              <a:rPr lang="en-US" smtClean="0"/>
              <a:t>‹#›</a:t>
            </a:fld>
            <a:endParaRPr lang="en-US"/>
          </a:p>
        </p:txBody>
      </p:sp>
    </p:spTree>
    <p:extLst>
      <p:ext uri="{BB962C8B-B14F-4D97-AF65-F5344CB8AC3E}">
        <p14:creationId xmlns:p14="http://schemas.microsoft.com/office/powerpoint/2010/main" val="2568997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409EFD-A5F9-4061-90D3-A24A30736EEF}"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CBF13-6EAC-45B0-82EE-D8C8D36A09C1}" type="slidenum">
              <a:rPr lang="en-US" smtClean="0"/>
              <a:t>‹#›</a:t>
            </a:fld>
            <a:endParaRPr lang="en-US"/>
          </a:p>
        </p:txBody>
      </p:sp>
    </p:spTree>
    <p:extLst>
      <p:ext uri="{BB962C8B-B14F-4D97-AF65-F5344CB8AC3E}">
        <p14:creationId xmlns:p14="http://schemas.microsoft.com/office/powerpoint/2010/main" val="1831121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409EFD-A5F9-4061-90D3-A24A30736EEF}"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CBF13-6EAC-45B0-82EE-D8C8D36A09C1}" type="slidenum">
              <a:rPr lang="en-US" smtClean="0"/>
              <a:t>‹#›</a:t>
            </a:fld>
            <a:endParaRPr lang="en-US"/>
          </a:p>
        </p:txBody>
      </p:sp>
    </p:spTree>
    <p:extLst>
      <p:ext uri="{BB962C8B-B14F-4D97-AF65-F5344CB8AC3E}">
        <p14:creationId xmlns:p14="http://schemas.microsoft.com/office/powerpoint/2010/main" val="4013615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09EFD-A5F9-4061-90D3-A24A30736EEF}" type="datetimeFigureOut">
              <a:rPr lang="en-US" smtClean="0"/>
              <a:t>10/23/2023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CBF13-6EAC-45B0-82EE-D8C8D36A09C1}" type="slidenum">
              <a:rPr lang="en-US" smtClean="0"/>
              <a:t>‹#›</a:t>
            </a:fld>
            <a:endParaRPr lang="en-US"/>
          </a:p>
        </p:txBody>
      </p:sp>
    </p:spTree>
    <p:extLst>
      <p:ext uri="{BB962C8B-B14F-4D97-AF65-F5344CB8AC3E}">
        <p14:creationId xmlns:p14="http://schemas.microsoft.com/office/powerpoint/2010/main" val="1898593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10/23/2023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3723843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AB7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7D631-701F-4046-9E27-CF7D871A4A19}" type="datetimeFigureOut">
              <a:rPr lang="en-US" smtClean="0"/>
              <a:pPr/>
              <a:t>10/23/2023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281829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262DEE-ED8E-18AF-C89F-F5A2B31C9BDC}"/>
              </a:ext>
            </a:extLst>
          </p:cNvPr>
          <p:cNvSpPr txBox="1"/>
          <p:nvPr/>
        </p:nvSpPr>
        <p:spPr>
          <a:xfrm>
            <a:off x="578840" y="1895913"/>
            <a:ext cx="7743039" cy="4678140"/>
          </a:xfrm>
          <a:prstGeom prst="rect">
            <a:avLst/>
          </a:prstGeom>
          <a:noFill/>
        </p:spPr>
        <p:txBody>
          <a:bodyPr wrap="square">
            <a:spAutoFit/>
          </a:bodyPr>
          <a:lstStyle/>
          <a:p>
            <a:pPr marL="0" marR="0" indent="228600" algn="just">
              <a:lnSpc>
                <a:spcPct val="107000"/>
              </a:lnSpc>
              <a:spcBef>
                <a:spcPts val="0"/>
              </a:spcBef>
              <a:spcAft>
                <a:spcPts val="0"/>
              </a:spcAft>
            </a:pPr>
            <a:r>
              <a:rPr lang="en-US" sz="1600" kern="0" dirty="0">
                <a:effectLst/>
                <a:latin typeface="Calibri" panose="020F0502020204030204" pitchFamily="34" charset="0"/>
                <a:ea typeface="Calibri" panose="020F0502020204030204" pitchFamily="34" charset="0"/>
                <a:cs typeface="Calibri" panose="020F0502020204030204" pitchFamily="34"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3600" b="1" kern="0" cap="small" dirty="0">
                <a:effectLst/>
                <a:latin typeface="Calibri" panose="020F0502020204030204" pitchFamily="34" charset="0"/>
                <a:ea typeface="Calibri" panose="020F0502020204030204" pitchFamily="34" charset="0"/>
                <a:cs typeface="Calibri" panose="020F0502020204030204" pitchFamily="34" charset="0"/>
              </a:rPr>
              <a:t> SET Him apart from the common and ordinary to special use.</a:t>
            </a:r>
            <a:r>
              <a:rPr lang="en-US" sz="3600" b="1" kern="0" dirty="0">
                <a:effectLst/>
                <a:latin typeface="Calibri" panose="020F0502020204030204" pitchFamily="34" charset="0"/>
                <a:ea typeface="Calibri" panose="020F0502020204030204" pitchFamily="34" charset="0"/>
                <a:cs typeface="Calibri" panose="020F0502020204030204" pitchFamily="34" charset="0"/>
              </a:rPr>
              <a:t> </a:t>
            </a:r>
            <a:endParaRPr lang="en-US" sz="3600" b="1" kern="1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To sanctify in the Bible means to “set apart,” and in consequence to view in a different light, ceasing to use or treat as formerly.</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gn="just">
              <a:lnSpc>
                <a:spcPct val="107000"/>
              </a:lnSpc>
              <a:spcBef>
                <a:spcPts val="0"/>
              </a:spcBef>
              <a:spcAft>
                <a:spcPts val="0"/>
              </a:spcAft>
            </a:pPr>
            <a:r>
              <a:rPr lang="en-US" sz="28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Sanctify B. Verb.</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kern="0" dirty="0" err="1">
                <a:solidFill>
                  <a:srgbClr val="0070C0"/>
                </a:solidFill>
                <a:effectLst/>
                <a:latin typeface="Calibri" panose="020F0502020204030204" pitchFamily="34" charset="0"/>
                <a:ea typeface="Calibri" panose="020F0502020204030204" pitchFamily="34" charset="0"/>
              </a:rPr>
              <a:t>hagiazo</a:t>
            </a:r>
            <a:r>
              <a:rPr lang="en-US" sz="2800" kern="0" dirty="0">
                <a:solidFill>
                  <a:srgbClr val="0070C0"/>
                </a:solidFill>
                <a:effectLst/>
                <a:latin typeface="Calibri" panose="020F0502020204030204" pitchFamily="34" charset="0"/>
                <a:ea typeface="Calibri" panose="020F0502020204030204" pitchFamily="34" charset="0"/>
              </a:rPr>
              <a:t> (</a:t>
            </a:r>
            <a:r>
              <a:rPr lang="en-US" sz="2800" kern="0" dirty="0" err="1">
                <a:solidFill>
                  <a:srgbClr val="0070C0"/>
                </a:solidFill>
                <a:effectLst/>
                <a:latin typeface="Calibri" panose="020F0502020204030204" pitchFamily="34" charset="0"/>
                <a:ea typeface="Calibri" panose="020F0502020204030204" pitchFamily="34" charset="0"/>
              </a:rPr>
              <a:t>ἁγιάζω</a:t>
            </a:r>
            <a:r>
              <a:rPr lang="en-US" sz="2800" kern="0" dirty="0">
                <a:solidFill>
                  <a:srgbClr val="0070C0"/>
                </a:solidFill>
                <a:effectLst/>
                <a:latin typeface="Calibri" panose="020F0502020204030204" pitchFamily="34" charset="0"/>
                <a:ea typeface="Calibri" panose="020F0502020204030204" pitchFamily="34" charset="0"/>
              </a:rPr>
              <a:t>, 37), “to sanctify,” “is used of (a) the gold adorning the Temple and of the gift laid on the altar, Matt. 23:17, 19; (b) food, ………. </a:t>
            </a:r>
            <a:endParaRPr lang="en-US" sz="2800" dirty="0"/>
          </a:p>
        </p:txBody>
      </p:sp>
      <p:sp>
        <p:nvSpPr>
          <p:cNvPr id="4" name="TextBox 3">
            <a:extLst>
              <a:ext uri="{FF2B5EF4-FFF2-40B4-BE49-F238E27FC236}">
                <a16:creationId xmlns:a16="http://schemas.microsoft.com/office/drawing/2014/main" id="{D1A84CE3-81D0-6E7F-0AC2-FEF12E98397E}"/>
              </a:ext>
            </a:extLst>
          </p:cNvPr>
          <p:cNvSpPr txBox="1"/>
          <p:nvPr/>
        </p:nvSpPr>
        <p:spPr>
          <a:xfrm>
            <a:off x="0" y="208224"/>
            <a:ext cx="9144000" cy="523220"/>
          </a:xfrm>
          <a:prstGeom prst="rect">
            <a:avLst/>
          </a:prstGeom>
          <a:noFill/>
        </p:spPr>
        <p:txBody>
          <a:bodyPr wrap="square">
            <a:spAutoFit/>
          </a:bodyPr>
          <a:lstStyle/>
          <a:p>
            <a:pPr algn="ctr"/>
            <a:r>
              <a:rPr lang="en-US" sz="2800" dirty="0">
                <a:solidFill>
                  <a:srgbClr val="0070C0"/>
                </a:solidFill>
                <a:effectLst/>
                <a:ea typeface="Calibri" panose="020F0502020204030204" pitchFamily="34" charset="0"/>
                <a:cs typeface="Times New Roman" panose="02020603050405020304" pitchFamily="18" charset="0"/>
              </a:rPr>
              <a:t>Sanctify The Lord God In Your Hearts -  1 Peter 3:11-17 </a:t>
            </a:r>
            <a:endParaRPr lang="en-US" sz="2800" dirty="0">
              <a:solidFill>
                <a:srgbClr val="0070C0"/>
              </a:solidFill>
            </a:endParaRPr>
          </a:p>
        </p:txBody>
      </p:sp>
      <p:sp>
        <p:nvSpPr>
          <p:cNvPr id="6" name="TextBox 5">
            <a:extLst>
              <a:ext uri="{FF2B5EF4-FFF2-40B4-BE49-F238E27FC236}">
                <a16:creationId xmlns:a16="http://schemas.microsoft.com/office/drawing/2014/main" id="{2A244019-907A-7FDF-8ED7-161ED926593C}"/>
              </a:ext>
            </a:extLst>
          </p:cNvPr>
          <p:cNvSpPr txBox="1"/>
          <p:nvPr/>
        </p:nvSpPr>
        <p:spPr>
          <a:xfrm>
            <a:off x="404944" y="1203916"/>
            <a:ext cx="8437052" cy="532775"/>
          </a:xfrm>
          <a:prstGeom prst="rect">
            <a:avLst/>
          </a:prstGeom>
          <a:noFill/>
        </p:spPr>
        <p:txBody>
          <a:bodyPr wrap="square">
            <a:spAutoFit/>
          </a:bodyPr>
          <a:lstStyle/>
          <a:p>
            <a:pPr marL="0" marR="0" lvl="0" indent="228600" algn="just" defTabSz="457200" rtl="0" eaLnBrk="1" fontAlgn="auto" latinLnBrk="0" hangingPunct="1">
              <a:lnSpc>
                <a:spcPct val="107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Arial Black" panose="020B0A04020102020204" pitchFamily="34" charset="0"/>
                <a:ea typeface="Calibri" panose="020F0502020204030204" pitchFamily="34" charset="0"/>
                <a:cs typeface="Calibri" panose="020F0502020204030204" pitchFamily="34" charset="0"/>
              </a:rPr>
              <a:t>I. What it Means to Sanctify Christ</a:t>
            </a:r>
            <a:r>
              <a:rPr kumimoji="0" lang="en-US" sz="1600" b="0" i="0" u="none" strike="noStrike" kern="0" cap="none" spc="0" normalizeH="0" baseline="0" noProof="0" dirty="0">
                <a:ln>
                  <a:noFill/>
                </a:ln>
                <a:solidFill>
                  <a:prstClr val="black"/>
                </a:solidFill>
                <a:effectLst/>
                <a:uLnTx/>
                <a:uFillTx/>
                <a:latin typeface="Arial Black" panose="020B0A04020102020204" pitchFamily="34" charset="0"/>
                <a:ea typeface="Calibri" panose="020F0502020204030204" pitchFamily="34" charset="0"/>
                <a:cs typeface="Calibri" panose="020F0502020204030204" pitchFamily="34" charset="0"/>
              </a:rPr>
              <a:t>.</a:t>
            </a:r>
            <a:endParaRPr kumimoji="0" lang="en-US"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4975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C:\Users\sheila\Desktop\ULTIMATE Royality Free\4-Bib Pics-Misc\Bible MSS\Scriptures\10 Commandments_.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48" b="99420" l="261" r="99435">
                        <a14:foregroundMark x1="1522" y1="1681" x2="11652" y2="96870"/>
                        <a14:foregroundMark x1="5261" y1="30377" x2="14870" y2="1855"/>
                        <a14:foregroundMark x1="16261" y1="5913" x2="97522" y2="6667"/>
                        <a14:foregroundMark x1="88174" y1="10551" x2="96522" y2="97565"/>
                        <a14:foregroundMark x1="97652" y1="11652" x2="98043" y2="84058"/>
                        <a14:foregroundMark x1="88174" y1="77391" x2="93739" y2="97391"/>
                        <a14:foregroundMark x1="15826" y1="96116" x2="89435" y2="95188"/>
                        <a14:backgroundMark x1="14565" y1="12754" x2="49043" y2="87768"/>
                        <a14:backgroundMark x1="12348" y1="88870" x2="29174" y2="67420"/>
                      </a14:backgroundRemoval>
                    </a14:imgEffect>
                    <a14:imgEffect>
                      <a14:brightnessContrast bright="40000"/>
                    </a14:imgEffect>
                  </a14:imgLayer>
                </a14:imgProps>
              </a:ext>
            </a:extLst>
          </a:blip>
          <a:srcRect/>
          <a:stretch>
            <a:fillRect/>
          </a:stretch>
        </p:blipFill>
        <p:spPr bwMode="auto">
          <a:xfrm>
            <a:off x="0" y="0"/>
            <a:ext cx="9220200" cy="6858000"/>
          </a:xfrm>
          <a:prstGeom prst="rect">
            <a:avLst/>
          </a:prstGeom>
          <a:noFill/>
        </p:spPr>
      </p:pic>
      <p:sp>
        <p:nvSpPr>
          <p:cNvPr id="6" name="Rectangle 5"/>
          <p:cNvSpPr/>
          <p:nvPr/>
        </p:nvSpPr>
        <p:spPr>
          <a:xfrm>
            <a:off x="3733800" y="6858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6248400" y="762000"/>
            <a:ext cx="1752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4114800" y="58674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p:cNvSpPr/>
          <p:nvPr/>
        </p:nvSpPr>
        <p:spPr>
          <a:xfrm>
            <a:off x="6235700" y="58674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p:nvSpPr>
        <p:spPr>
          <a:xfrm>
            <a:off x="6248400" y="6858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1130300" y="7239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438307" y="226711"/>
            <a:ext cx="8244714" cy="6378129"/>
          </a:xfrm>
          <a:prstGeom prst="rect">
            <a:avLst/>
          </a:prstGeom>
          <a:noFill/>
          <a:ln w="76200">
            <a:solidFill>
              <a:srgbClr val="2F23CB"/>
            </a:solid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589AAADB-BBB0-9CF3-FC18-91851C371FE9}"/>
              </a:ext>
            </a:extLst>
          </p:cNvPr>
          <p:cNvSpPr/>
          <p:nvPr/>
        </p:nvSpPr>
        <p:spPr>
          <a:xfrm>
            <a:off x="483651" y="279610"/>
            <a:ext cx="8222042" cy="62987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US" sz="3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BE335653-D704-E2C5-AA2F-EBA2F271F422}"/>
              </a:ext>
            </a:extLst>
          </p:cNvPr>
          <p:cNvPicPr>
            <a:picLocks noChangeAspect="1"/>
          </p:cNvPicPr>
          <p:nvPr/>
        </p:nvPicPr>
        <p:blipFill rotWithShape="1">
          <a:blip r:embed="rId4"/>
          <a:srcRect l="15891" t="14607" r="21519" b="27302"/>
          <a:stretch/>
        </p:blipFill>
        <p:spPr>
          <a:xfrm>
            <a:off x="1048623" y="748746"/>
            <a:ext cx="6815935" cy="5311601"/>
          </a:xfrm>
          <a:prstGeom prst="rect">
            <a:avLst/>
          </a:prstGeom>
        </p:spPr>
      </p:pic>
    </p:spTree>
    <p:extLst>
      <p:ext uri="{BB962C8B-B14F-4D97-AF65-F5344CB8AC3E}">
        <p14:creationId xmlns:p14="http://schemas.microsoft.com/office/powerpoint/2010/main" val="76700619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25 Important Bible Verses About Being Set Apart">
            <a:extLst>
              <a:ext uri="{FF2B5EF4-FFF2-40B4-BE49-F238E27FC236}">
                <a16:creationId xmlns:a16="http://schemas.microsoft.com/office/drawing/2014/main" id="{CFFAA49A-0E3A-CC76-1B7C-6AB769E99C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562"/>
          <a:stretch/>
        </p:blipFill>
        <p:spPr bwMode="auto">
          <a:xfrm>
            <a:off x="1681899" y="0"/>
            <a:ext cx="5440354" cy="6869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059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230F94-A179-1B02-6FBF-65FA2F15363D}"/>
              </a:ext>
            </a:extLst>
          </p:cNvPr>
          <p:cNvSpPr txBox="1"/>
          <p:nvPr/>
        </p:nvSpPr>
        <p:spPr>
          <a:xfrm>
            <a:off x="478173" y="889233"/>
            <a:ext cx="8073644" cy="5865324"/>
          </a:xfrm>
          <a:prstGeom prst="rect">
            <a:avLst/>
          </a:prstGeom>
          <a:noFill/>
        </p:spPr>
        <p:txBody>
          <a:bodyPr wrap="square">
            <a:spAutoFit/>
          </a:bodyPr>
          <a:lstStyle/>
          <a:p>
            <a:pPr marL="0" marR="0" indent="228600" algn="just">
              <a:lnSpc>
                <a:spcPct val="107000"/>
              </a:lnSpc>
              <a:spcBef>
                <a:spcPts val="0"/>
              </a:spcBef>
              <a:spcAft>
                <a:spcPts val="0"/>
              </a:spcAft>
            </a:pPr>
            <a:r>
              <a:rPr lang="en-US" sz="16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a:effectLst/>
                <a:latin typeface="Calibri" panose="020F0502020204030204" pitchFamily="34" charset="0"/>
                <a:ea typeface="Calibri" panose="020F0502020204030204" pitchFamily="34" charset="0"/>
                <a:cs typeface="Calibri" panose="020F0502020204030204" pitchFamily="34" charset="0"/>
              </a:rPr>
              <a:t>What is the common use made of our Lord? A </a:t>
            </a:r>
            <a:r>
              <a:rPr lang="en-US" sz="3200" b="1" kern="0"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Fire Escape.</a:t>
            </a:r>
          </a:p>
          <a:p>
            <a:pPr marL="0" marR="0" indent="228600" algn="just">
              <a:lnSpc>
                <a:spcPct val="107000"/>
              </a:lnSpc>
              <a:spcBef>
                <a:spcPts val="0"/>
              </a:spcBef>
              <a:spcAft>
                <a:spcPts val="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 We first begin to think of Him as Savior from sin and the wrath to come. He is a Fire Escape. </a:t>
            </a:r>
          </a:p>
          <a:p>
            <a:pPr marL="0" marR="0" indent="228600" algn="just">
              <a:lnSpc>
                <a:spcPct val="107000"/>
              </a:lnSpc>
              <a:spcBef>
                <a:spcPts val="0"/>
              </a:spcBef>
              <a:spcAft>
                <a:spcPts val="0"/>
              </a:spcAft>
            </a:pPr>
            <a:endParaRPr lang="en-US" sz="3200" kern="0" dirty="0">
              <a:latin typeface="Calibri" panose="020F0502020204030204" pitchFamily="34" charset="0"/>
              <a:ea typeface="Calibri" panose="020F0502020204030204" pitchFamily="34" charset="0"/>
              <a:cs typeface="Calibri" panose="020F0502020204030204" pitchFamily="34" charset="0"/>
            </a:endParaRPr>
          </a:p>
          <a:p>
            <a:pPr marL="0" marR="0" indent="228600">
              <a:lnSpc>
                <a:spcPct val="107000"/>
              </a:lnSpc>
              <a:spcBef>
                <a:spcPts val="0"/>
              </a:spcBef>
              <a:spcAft>
                <a:spcPts val="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 He is much more. </a:t>
            </a:r>
            <a:r>
              <a:rPr lang="en-US" sz="3200" kern="0" dirty="0">
                <a:effectLst/>
                <a:latin typeface="Arial Black" panose="020B0A04020102020204" pitchFamily="34" charset="0"/>
                <a:ea typeface="Calibri" panose="020F0502020204030204" pitchFamily="34" charset="0"/>
                <a:cs typeface="Calibri" panose="020F0502020204030204" pitchFamily="34" charset="0"/>
              </a:rPr>
              <a:t>He should become </a:t>
            </a:r>
            <a:r>
              <a:rPr lang="en-US" sz="3200" u="sng" kern="0" dirty="0">
                <a:effectLst/>
                <a:latin typeface="Arial Black" panose="020B0A04020102020204" pitchFamily="34" charset="0"/>
                <a:ea typeface="Calibri" panose="020F0502020204030204" pitchFamily="34" charset="0"/>
                <a:cs typeface="Calibri" panose="020F0502020204030204" pitchFamily="34" charset="0"/>
              </a:rPr>
              <a:t>everything</a:t>
            </a:r>
            <a:r>
              <a:rPr lang="en-US" sz="3200" kern="0" dirty="0">
                <a:effectLst/>
                <a:latin typeface="Arial Black" panose="020B0A04020102020204" pitchFamily="34" charset="0"/>
                <a:ea typeface="Calibri" panose="020F0502020204030204" pitchFamily="34" charset="0"/>
                <a:cs typeface="Calibri" panose="020F0502020204030204" pitchFamily="34" charset="0"/>
              </a:rPr>
              <a:t> to us.</a:t>
            </a:r>
            <a:r>
              <a:rPr lang="en-US" sz="3200" kern="0" dirty="0">
                <a:effectLst/>
                <a:latin typeface="Calibri" panose="020F0502020204030204" pitchFamily="34" charset="0"/>
                <a:ea typeface="Calibri" panose="020F0502020204030204" pitchFamily="34" charset="0"/>
                <a:cs typeface="Calibri" panose="020F0502020204030204" pitchFamily="34" charset="0"/>
              </a:rPr>
              <a:t> Thank God that He has saved you </a:t>
            </a:r>
            <a:r>
              <a:rPr lang="en-US" sz="3200" b="1" kern="0" dirty="0">
                <a:effectLst/>
                <a:latin typeface="Calibri" panose="020F0502020204030204" pitchFamily="34" charset="0"/>
                <a:ea typeface="Calibri" panose="020F0502020204030204" pitchFamily="34" charset="0"/>
                <a:cs typeface="Calibri" panose="020F0502020204030204" pitchFamily="34" charset="0"/>
              </a:rPr>
              <a:t>from</a:t>
            </a:r>
            <a:r>
              <a:rPr lang="en-US" sz="3200" kern="0" dirty="0">
                <a:effectLst/>
                <a:latin typeface="Calibri" panose="020F0502020204030204" pitchFamily="34" charset="0"/>
                <a:ea typeface="Calibri" panose="020F0502020204030204" pitchFamily="34" charset="0"/>
                <a:cs typeface="Calibri" panose="020F0502020204030204" pitchFamily="34" charset="0"/>
              </a:rPr>
              <a:t> Hell, but also find out what He has </a:t>
            </a:r>
            <a:r>
              <a:rPr lang="en-US" sz="3200" b="1" kern="0" dirty="0">
                <a:effectLst/>
                <a:latin typeface="Calibri" panose="020F0502020204030204" pitchFamily="34" charset="0"/>
                <a:ea typeface="Calibri" panose="020F0502020204030204" pitchFamily="34" charset="0"/>
                <a:cs typeface="Calibri" panose="020F0502020204030204" pitchFamily="34" charset="0"/>
              </a:rPr>
              <a:t>saved you </a:t>
            </a:r>
            <a:r>
              <a:rPr lang="en-US" sz="3200" b="1" u="sng" kern="0" dirty="0">
                <a:effectLst/>
                <a:latin typeface="Calibri" panose="020F0502020204030204" pitchFamily="34" charset="0"/>
                <a:ea typeface="Calibri" panose="020F0502020204030204" pitchFamily="34" charset="0"/>
                <a:cs typeface="Calibri" panose="020F0502020204030204" pitchFamily="34" charset="0"/>
              </a:rPr>
              <a:t>to</a:t>
            </a:r>
            <a:r>
              <a:rPr lang="en-US" sz="3200" kern="0" dirty="0">
                <a:effectLst/>
                <a:latin typeface="Calibri" panose="020F0502020204030204" pitchFamily="34" charset="0"/>
                <a:ea typeface="Calibri" panose="020F0502020204030204" pitchFamily="34" charset="0"/>
                <a:cs typeface="Calibri" panose="020F0502020204030204" pitchFamily="34" charset="0"/>
              </a:rPr>
              <a:t>! If a believer, He is already in your heart as Christ. Now make Him your Lord, Master, Sovereign.</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9F693FC-5D08-38C4-9FFA-C83BAE17D766}"/>
              </a:ext>
            </a:extLst>
          </p:cNvPr>
          <p:cNvSpPr txBox="1"/>
          <p:nvPr/>
        </p:nvSpPr>
        <p:spPr>
          <a:xfrm>
            <a:off x="0" y="208224"/>
            <a:ext cx="9144000" cy="523220"/>
          </a:xfrm>
          <a:prstGeom prst="rect">
            <a:avLst/>
          </a:prstGeom>
          <a:noFill/>
        </p:spPr>
        <p:txBody>
          <a:bodyPr wrap="square">
            <a:spAutoFit/>
          </a:bodyPr>
          <a:lstStyle/>
          <a:p>
            <a:pPr algn="ctr"/>
            <a:r>
              <a:rPr lang="en-US" sz="2800" dirty="0">
                <a:solidFill>
                  <a:srgbClr val="0070C0"/>
                </a:solidFill>
                <a:effectLst/>
                <a:ea typeface="Calibri" panose="020F0502020204030204" pitchFamily="34" charset="0"/>
                <a:cs typeface="Times New Roman" panose="02020603050405020304" pitchFamily="18" charset="0"/>
              </a:rPr>
              <a:t>Sanctify The Lord God In Your Hearts -  1 Peter 3:11-17 </a:t>
            </a:r>
            <a:endParaRPr lang="en-US" sz="2800" dirty="0">
              <a:solidFill>
                <a:srgbClr val="0070C0"/>
              </a:solidFill>
            </a:endParaRPr>
          </a:p>
        </p:txBody>
      </p:sp>
    </p:spTree>
    <p:extLst>
      <p:ext uri="{BB962C8B-B14F-4D97-AF65-F5344CB8AC3E}">
        <p14:creationId xmlns:p14="http://schemas.microsoft.com/office/powerpoint/2010/main" val="1558688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953FD5-D62A-6002-44BC-26D9604656C5}"/>
              </a:ext>
            </a:extLst>
          </p:cNvPr>
          <p:cNvSpPr txBox="1"/>
          <p:nvPr/>
        </p:nvSpPr>
        <p:spPr>
          <a:xfrm>
            <a:off x="528507" y="1166070"/>
            <a:ext cx="7648842" cy="5016758"/>
          </a:xfrm>
          <a:prstGeom prst="rect">
            <a:avLst/>
          </a:prstGeom>
          <a:noFill/>
        </p:spPr>
        <p:txBody>
          <a:bodyPr wrap="square">
            <a:spAutoFit/>
          </a:bodyPr>
          <a:lstStyle/>
          <a:p>
            <a:pPr marR="0" lvl="0" algn="just">
              <a:spcBef>
                <a:spcPts val="0"/>
              </a:spcBef>
              <a:spcAft>
                <a:spcPts val="0"/>
              </a:spcAft>
            </a:pPr>
            <a:r>
              <a:rPr lang="en-US" sz="3600" kern="0" cap="small" dirty="0">
                <a:effectLst/>
                <a:latin typeface="Arial Black" panose="020B0A04020102020204" pitchFamily="34" charset="0"/>
                <a:ea typeface="Calibri" panose="020F0502020204030204" pitchFamily="34" charset="0"/>
                <a:cs typeface="Calibri" panose="020F0502020204030204" pitchFamily="34" charset="0"/>
              </a:rPr>
              <a:t>2. Worship.</a:t>
            </a:r>
            <a:r>
              <a:rPr lang="en-US" sz="3600" kern="0" dirty="0">
                <a:effectLst/>
                <a:latin typeface="Arial Black" panose="020B0A04020102020204" pitchFamily="34" charset="0"/>
                <a:ea typeface="Calibri" panose="020F0502020204030204" pitchFamily="34" charset="0"/>
                <a:cs typeface="Calibri" panose="020F0502020204030204" pitchFamily="34" charset="0"/>
              </a:rPr>
              <a:t> </a:t>
            </a:r>
            <a:endParaRPr lang="en-US" sz="3600" kern="100" dirty="0">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kern="0" dirty="0">
                <a:effectLst/>
                <a:latin typeface="Calibri" panose="020F0502020204030204" pitchFamily="34" charset="0"/>
                <a:ea typeface="Calibri" panose="020F0502020204030204" pitchFamily="34" charset="0"/>
                <a:cs typeface="Calibri" panose="020F0502020204030204" pitchFamily="34" charset="0"/>
              </a:rPr>
              <a:t>To sanctify the Christ in your heart as Lord means that you do set Him on the pedestal and pinnacle of your being, and that </a:t>
            </a:r>
            <a:r>
              <a:rPr lang="en-US" sz="40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you bow down before Him with adoring love and wonder, and with reverence and submission, worshipping Him</a:t>
            </a:r>
            <a:r>
              <a:rPr lang="en-US" sz="4000" kern="0" dirty="0">
                <a:effectLst/>
                <a:latin typeface="Calibri" panose="020F0502020204030204" pitchFamily="34" charset="0"/>
                <a:ea typeface="Calibri" panose="020F0502020204030204" pitchFamily="34" charset="0"/>
                <a:cs typeface="Calibri" panose="020F0502020204030204" pitchFamily="34" charset="0"/>
              </a:rPr>
              <a:t>.</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5CDA0AE-4583-0F82-5FC1-F8D394353BA5}"/>
              </a:ext>
            </a:extLst>
          </p:cNvPr>
          <p:cNvSpPr txBox="1"/>
          <p:nvPr/>
        </p:nvSpPr>
        <p:spPr>
          <a:xfrm>
            <a:off x="0" y="208224"/>
            <a:ext cx="9144000" cy="523220"/>
          </a:xfrm>
          <a:prstGeom prst="rect">
            <a:avLst/>
          </a:prstGeom>
          <a:noFill/>
        </p:spPr>
        <p:txBody>
          <a:bodyPr wrap="square">
            <a:spAutoFit/>
          </a:bodyPr>
          <a:lstStyle/>
          <a:p>
            <a:pPr algn="ctr"/>
            <a:r>
              <a:rPr lang="en-US" sz="2800" dirty="0">
                <a:solidFill>
                  <a:srgbClr val="0070C0"/>
                </a:solidFill>
                <a:effectLst/>
                <a:ea typeface="Calibri" panose="020F0502020204030204" pitchFamily="34" charset="0"/>
                <a:cs typeface="Times New Roman" panose="02020603050405020304" pitchFamily="18" charset="0"/>
              </a:rPr>
              <a:t>Sanctify The Lord God In Your Hearts -  1 Peter 3:11-17 </a:t>
            </a:r>
            <a:endParaRPr lang="en-US" sz="2800" dirty="0">
              <a:solidFill>
                <a:srgbClr val="0070C0"/>
              </a:solidFill>
            </a:endParaRPr>
          </a:p>
        </p:txBody>
      </p:sp>
    </p:spTree>
    <p:extLst>
      <p:ext uri="{BB962C8B-B14F-4D97-AF65-F5344CB8AC3E}">
        <p14:creationId xmlns:p14="http://schemas.microsoft.com/office/powerpoint/2010/main" val="1543480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311757-19D8-E6FD-18C8-7BA4252002A1}"/>
              </a:ext>
            </a:extLst>
          </p:cNvPr>
          <p:cNvSpPr txBox="1"/>
          <p:nvPr/>
        </p:nvSpPr>
        <p:spPr>
          <a:xfrm>
            <a:off x="612396" y="1249960"/>
            <a:ext cx="7878461" cy="5117106"/>
          </a:xfrm>
          <a:prstGeom prst="rect">
            <a:avLst/>
          </a:prstGeom>
          <a:noFill/>
        </p:spPr>
        <p:txBody>
          <a:bodyPr wrap="square">
            <a:spAutoFit/>
          </a:bodyPr>
          <a:lstStyle/>
          <a:p>
            <a:pPr marR="0" lvl="0" algn="just">
              <a:lnSpc>
                <a:spcPct val="107000"/>
              </a:lnSpc>
              <a:spcBef>
                <a:spcPts val="0"/>
              </a:spcBef>
              <a:spcAft>
                <a:spcPts val="0"/>
              </a:spcAft>
            </a:pPr>
            <a:r>
              <a:rPr lang="en-US" sz="3600" kern="0" cap="small" dirty="0">
                <a:effectLst/>
                <a:latin typeface="Arial Black" panose="020B0A04020102020204" pitchFamily="34" charset="0"/>
                <a:ea typeface="Calibri" panose="020F0502020204030204" pitchFamily="34" charset="0"/>
                <a:cs typeface="Calibri" panose="020F0502020204030204" pitchFamily="34" charset="0"/>
              </a:rPr>
              <a:t>3. Hallow.</a:t>
            </a:r>
            <a:endParaRPr lang="en-US" sz="3600" kern="100" dirty="0">
              <a:effectLst/>
              <a:latin typeface="Arial Black" panose="020B0A04020102020204" pitchFamily="34" charset="0"/>
              <a:ea typeface="Calibri" panose="020F0502020204030204" pitchFamily="34" charset="0"/>
              <a:cs typeface="Times New Roman" panose="02020603050405020304" pitchFamily="18" charset="0"/>
            </a:endParaRPr>
          </a:p>
          <a:p>
            <a:r>
              <a:rPr lang="en-US" sz="3600" kern="0" dirty="0">
                <a:effectLst/>
                <a:latin typeface="Calibri" panose="020F0502020204030204" pitchFamily="34" charset="0"/>
                <a:ea typeface="Calibri" panose="020F0502020204030204" pitchFamily="34" charset="0"/>
              </a:rPr>
              <a:t>Sanctify is the same word in the Lord’s Prayer rendered “hallowed be Thy Name.” We sanctify or hallow </a:t>
            </a:r>
            <a:r>
              <a:rPr lang="en-US" sz="3600" b="1" kern="0" dirty="0">
                <a:effectLst/>
                <a:latin typeface="Calibri" panose="020F0502020204030204" pitchFamily="34" charset="0"/>
                <a:ea typeface="Calibri" panose="020F0502020204030204" pitchFamily="34" charset="0"/>
              </a:rPr>
              <a:t>One who is holy already, when we recognize that holiness, and honor in speech, thought and act, what we recognize. It means to hallow Him by  thought, word, and service</a:t>
            </a:r>
            <a:endParaRPr lang="en-US" sz="3600" b="1" dirty="0"/>
          </a:p>
        </p:txBody>
      </p:sp>
      <p:sp>
        <p:nvSpPr>
          <p:cNvPr id="4" name="TextBox 3">
            <a:extLst>
              <a:ext uri="{FF2B5EF4-FFF2-40B4-BE49-F238E27FC236}">
                <a16:creationId xmlns:a16="http://schemas.microsoft.com/office/drawing/2014/main" id="{6A3F085C-E705-E856-2124-FA5177E5EDAF}"/>
              </a:ext>
            </a:extLst>
          </p:cNvPr>
          <p:cNvSpPr txBox="1"/>
          <p:nvPr/>
        </p:nvSpPr>
        <p:spPr>
          <a:xfrm>
            <a:off x="0" y="208224"/>
            <a:ext cx="9144000" cy="523220"/>
          </a:xfrm>
          <a:prstGeom prst="rect">
            <a:avLst/>
          </a:prstGeom>
          <a:noFill/>
        </p:spPr>
        <p:txBody>
          <a:bodyPr wrap="square">
            <a:spAutoFit/>
          </a:bodyPr>
          <a:lstStyle/>
          <a:p>
            <a:pPr algn="ctr"/>
            <a:r>
              <a:rPr lang="en-US" sz="2800" dirty="0">
                <a:solidFill>
                  <a:srgbClr val="0070C0"/>
                </a:solidFill>
                <a:effectLst/>
                <a:ea typeface="Calibri" panose="020F0502020204030204" pitchFamily="34" charset="0"/>
                <a:cs typeface="Times New Roman" panose="02020603050405020304" pitchFamily="18" charset="0"/>
              </a:rPr>
              <a:t>Sanctify The Lord God In Your Hearts -  1 Peter 3:11-17 </a:t>
            </a:r>
            <a:endParaRPr lang="en-US" sz="2800" dirty="0">
              <a:solidFill>
                <a:srgbClr val="0070C0"/>
              </a:solidFill>
            </a:endParaRPr>
          </a:p>
        </p:txBody>
      </p:sp>
    </p:spTree>
    <p:extLst>
      <p:ext uri="{BB962C8B-B14F-4D97-AF65-F5344CB8AC3E}">
        <p14:creationId xmlns:p14="http://schemas.microsoft.com/office/powerpoint/2010/main" val="4081283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512642-49F4-2041-B25D-3F3CA788B95A}"/>
              </a:ext>
            </a:extLst>
          </p:cNvPr>
          <p:cNvSpPr txBox="1"/>
          <p:nvPr/>
        </p:nvSpPr>
        <p:spPr>
          <a:xfrm>
            <a:off x="872454" y="581133"/>
            <a:ext cx="7919207" cy="1714508"/>
          </a:xfrm>
          <a:prstGeom prst="rect">
            <a:avLst/>
          </a:prstGeom>
          <a:noFill/>
        </p:spPr>
        <p:txBody>
          <a:bodyPr wrap="square">
            <a:spAutoFit/>
          </a:bodyPr>
          <a:lstStyle/>
          <a:p>
            <a:pPr marL="400050" marR="0" lvl="0" indent="-400050" defTabSz="457200" rtl="0" eaLnBrk="1" fontAlgn="auto" latinLnBrk="0" hangingPunct="1">
              <a:lnSpc>
                <a:spcPct val="107000"/>
              </a:lnSpc>
              <a:spcBef>
                <a:spcPts val="0"/>
              </a:spcBef>
              <a:spcAft>
                <a:spcPts val="0"/>
              </a:spcAft>
              <a:buClrTx/>
              <a:buSzTx/>
              <a:buFontTx/>
              <a:buAutoNum type="romanUcPeriod"/>
              <a:tabLst/>
              <a:defRPr/>
            </a:pPr>
            <a:r>
              <a:rPr kumimoji="0" lang="en-US" sz="3600" b="1" i="0" u="none" strike="noStrike" kern="0" cap="none" spc="0" normalizeH="0" baseline="0" noProof="0" dirty="0">
                <a:ln>
                  <a:noFill/>
                </a:ln>
                <a:solidFill>
                  <a:prstClr val="black"/>
                </a:solidFill>
                <a:effectLst/>
                <a:uLnTx/>
                <a:uFillTx/>
                <a:latin typeface="Arial Black" panose="020B0A04020102020204" pitchFamily="34" charset="0"/>
                <a:ea typeface="Calibri" panose="020F0502020204030204" pitchFamily="34" charset="0"/>
                <a:cs typeface="Calibri" panose="020F0502020204030204" pitchFamily="34" charset="0"/>
              </a:rPr>
              <a:t>What it Means to Sanctify Christ</a:t>
            </a:r>
            <a:r>
              <a:rPr kumimoji="0" lang="en-US" sz="3600" b="0" i="0" u="none" strike="noStrike" kern="0" cap="none" spc="0" normalizeH="0" baseline="0" noProof="0" dirty="0">
                <a:ln>
                  <a:noFill/>
                </a:ln>
                <a:solidFill>
                  <a:prstClr val="black"/>
                </a:solidFill>
                <a:effectLst/>
                <a:uLnTx/>
                <a:uFillTx/>
                <a:latin typeface="Arial Black" panose="020B0A04020102020204" pitchFamily="34" charset="0"/>
                <a:ea typeface="Calibri" panose="020F0502020204030204" pitchFamily="34" charset="0"/>
                <a:cs typeface="Calibri" panose="020F0502020204030204" pitchFamily="34" charset="0"/>
              </a:rPr>
              <a:t>.</a:t>
            </a:r>
          </a:p>
          <a:p>
            <a:pPr marL="285750" marR="0" lvl="0" indent="-285750" algn="just" defTabSz="457200" rtl="0" eaLnBrk="1" fontAlgn="auto" latinLnBrk="0" hangingPunct="1">
              <a:lnSpc>
                <a:spcPct val="107000"/>
              </a:lnSpc>
              <a:spcBef>
                <a:spcPts val="0"/>
              </a:spcBef>
              <a:spcAft>
                <a:spcPts val="0"/>
              </a:spcAft>
              <a:buClrTx/>
              <a:buSzTx/>
              <a:buFontTx/>
              <a:buAutoNum type="romanUcPeriod"/>
              <a:tabLst/>
              <a:defRPr/>
            </a:pPr>
            <a:endParaRPr lang="en-US" sz="1600" kern="0" dirty="0">
              <a:solidFill>
                <a:prstClr val="black"/>
              </a:solidFill>
              <a:latin typeface="Arial Black" panose="020B0A04020102020204" pitchFamily="34" charset="0"/>
              <a:ea typeface="Calibri" panose="020F0502020204030204" pitchFamily="34" charset="0"/>
              <a:cs typeface="Calibri" panose="020F0502020204030204" pitchFamily="34" charset="0"/>
            </a:endParaRPr>
          </a:p>
          <a:p>
            <a:pPr marL="285750" marR="0" lvl="0" indent="-285750" algn="just" defTabSz="457200" rtl="0" eaLnBrk="1" fontAlgn="auto" latinLnBrk="0" hangingPunct="1">
              <a:lnSpc>
                <a:spcPct val="107000"/>
              </a:lnSpc>
              <a:spcBef>
                <a:spcPts val="0"/>
              </a:spcBef>
              <a:spcAft>
                <a:spcPts val="0"/>
              </a:spcAft>
              <a:buClrTx/>
              <a:buSzTx/>
              <a:buFontTx/>
              <a:buAutoNum type="romanUcPeriod"/>
              <a:tabLst/>
              <a:defRPr/>
            </a:pPr>
            <a:endParaRPr kumimoji="0" lang="en-US"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343E2BE-7CBE-9A5F-9770-06A635FD871B}"/>
              </a:ext>
            </a:extLst>
          </p:cNvPr>
          <p:cNvSpPr txBox="1"/>
          <p:nvPr/>
        </p:nvSpPr>
        <p:spPr>
          <a:xfrm>
            <a:off x="612397" y="2233549"/>
            <a:ext cx="7919207" cy="3822072"/>
          </a:xfrm>
          <a:prstGeom prst="rect">
            <a:avLst/>
          </a:prstGeom>
          <a:noFill/>
        </p:spPr>
        <p:txBody>
          <a:bodyPr wrap="square">
            <a:spAutoFit/>
          </a:bodyPr>
          <a:lstStyle/>
          <a:p>
            <a:pPr marL="342900" marR="0" lvl="0" indent="-342900" algn="just" defTabSz="457200" rtl="0" eaLnBrk="1" fontAlgn="auto" latinLnBrk="0" hangingPunct="1">
              <a:lnSpc>
                <a:spcPct val="107000"/>
              </a:lnSpc>
              <a:spcBef>
                <a:spcPts val="0"/>
              </a:spcBef>
              <a:spcAft>
                <a:spcPts val="0"/>
              </a:spcAft>
              <a:buClrTx/>
              <a:buSzTx/>
              <a:buFont typeface="+mj-lt"/>
              <a:buAutoNum type="arabicPeriod"/>
              <a:tabLst/>
              <a:defRPr/>
            </a:pPr>
            <a:r>
              <a:rPr kumimoji="0" lang="en-US" sz="4400" b="0" i="0" u="none" strike="noStrike" kern="0" cap="small"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Set him apart from the common and ordinary to special use.</a:t>
            </a:r>
          </a:p>
          <a:p>
            <a:pPr marL="342900" marR="0" lvl="0" indent="-342900" algn="just" defTabSz="457200" rtl="0" eaLnBrk="1" fontAlgn="auto" latinLnBrk="0" hangingPunct="1">
              <a:lnSpc>
                <a:spcPct val="107000"/>
              </a:lnSpc>
              <a:spcBef>
                <a:spcPts val="0"/>
              </a:spcBef>
              <a:spcAft>
                <a:spcPts val="0"/>
              </a:spcAft>
              <a:buClrTx/>
              <a:buSzTx/>
              <a:buFont typeface="+mj-lt"/>
              <a:buAutoNum type="arabicPeriod"/>
              <a:tabLst/>
              <a:defRPr/>
            </a:pPr>
            <a:endParaRPr kumimoji="0" lang="en-US" sz="2000" b="0" i="0" u="none" strike="noStrike" kern="0" cap="small"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457200" rtl="0" eaLnBrk="1" fontAlgn="auto" latinLnBrk="0" hangingPunct="1">
              <a:lnSpc>
                <a:spcPct val="107000"/>
              </a:lnSpc>
              <a:spcBef>
                <a:spcPts val="0"/>
              </a:spcBef>
              <a:spcAft>
                <a:spcPts val="0"/>
              </a:spcAft>
              <a:buClrTx/>
              <a:buSzTx/>
              <a:buFont typeface="+mj-lt"/>
              <a:buAutoNum type="arabicPeriod"/>
              <a:tabLst/>
              <a:defRPr/>
            </a:pPr>
            <a:r>
              <a:rPr kumimoji="0" lang="en-US" sz="4400" b="0"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400" b="0" i="0" u="none" strike="noStrike" kern="0" cap="small"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Worship</a:t>
            </a:r>
          </a:p>
          <a:p>
            <a:pPr marL="342900" marR="0" lvl="0" indent="-342900" algn="just" defTabSz="457200" rtl="0" eaLnBrk="1" fontAlgn="auto" latinLnBrk="0" hangingPunct="1">
              <a:lnSpc>
                <a:spcPct val="107000"/>
              </a:lnSpc>
              <a:spcBef>
                <a:spcPts val="0"/>
              </a:spcBef>
              <a:spcAft>
                <a:spcPts val="0"/>
              </a:spcAft>
              <a:buClrTx/>
              <a:buSzTx/>
              <a:buFont typeface="+mj-lt"/>
              <a:buAutoNum type="arabicPeriod"/>
              <a:tabLst/>
              <a:defRPr/>
            </a:pPr>
            <a:endParaRPr kumimoji="0" lang="en-US" sz="2000" b="0" i="0" u="none" strike="noStrike" kern="0" cap="small"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457200" rtl="0" eaLnBrk="1" fontAlgn="auto" latinLnBrk="0" hangingPunct="1">
              <a:lnSpc>
                <a:spcPct val="107000"/>
              </a:lnSpc>
              <a:spcBef>
                <a:spcPts val="0"/>
              </a:spcBef>
              <a:spcAft>
                <a:spcPts val="0"/>
              </a:spcAft>
              <a:buClrTx/>
              <a:buSzTx/>
              <a:buFont typeface="+mj-lt"/>
              <a:buAutoNum type="arabicPeriod"/>
              <a:tabLst/>
              <a:defRPr/>
            </a:pPr>
            <a:r>
              <a:rPr kumimoji="0" lang="en-US" sz="4400" b="0" i="0" u="none" strike="noStrike" kern="0" cap="small"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Hallow</a:t>
            </a:r>
          </a:p>
          <a:p>
            <a:pPr marL="342900" marR="0" lvl="0" indent="-342900" algn="just" defTabSz="457200" rtl="0" eaLnBrk="1" fontAlgn="auto" latinLnBrk="0" hangingPunct="1">
              <a:lnSpc>
                <a:spcPct val="107000"/>
              </a:lnSpc>
              <a:spcBef>
                <a:spcPts val="0"/>
              </a:spcBef>
              <a:spcAft>
                <a:spcPts val="0"/>
              </a:spcAft>
              <a:buClrTx/>
              <a:buSzTx/>
              <a:buFont typeface="+mj-lt"/>
              <a:buAutoNum type="arabicPeriod"/>
              <a:tabLst/>
              <a:defRPr/>
            </a:pPr>
            <a:endParaRPr kumimoji="0" lang="en-US"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0184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71027B-5A36-3985-126A-68AF8F9CF72C}"/>
              </a:ext>
            </a:extLst>
          </p:cNvPr>
          <p:cNvSpPr txBox="1"/>
          <p:nvPr/>
        </p:nvSpPr>
        <p:spPr>
          <a:xfrm>
            <a:off x="557349" y="2904430"/>
            <a:ext cx="8055428" cy="3744615"/>
          </a:xfrm>
          <a:prstGeom prst="rect">
            <a:avLst/>
          </a:prstGeom>
          <a:noFill/>
        </p:spPr>
        <p:txBody>
          <a:bodyPr wrap="square">
            <a:spAutoFit/>
          </a:bodyPr>
          <a:lstStyle/>
          <a:p>
            <a:pPr marL="0" marR="0">
              <a:spcBef>
                <a:spcPts val="0"/>
              </a:spcBef>
              <a:spcAft>
                <a:spcPts val="800"/>
              </a:spcAft>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1. Fearlessness and Calmness</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(14). “Be not afraid of their terror, neither be troubled.” When Christ is Master within our hearts, He calms and steadies, and gives us calmness and courage.</a:t>
            </a:r>
          </a:p>
          <a:p>
            <a:pPr marL="0" marR="0">
              <a:spcBef>
                <a:spcPts val="0"/>
              </a:spcBef>
              <a:spcAft>
                <a:spcPts val="80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2. Mental Alertness</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(15). “And be ready” of the A.V. is in R.V. “Being ready,” that is to say, mental alertness follows the setting apart of Christ as Lord. </a:t>
            </a:r>
          </a:p>
        </p:txBody>
      </p:sp>
      <p:sp>
        <p:nvSpPr>
          <p:cNvPr id="4" name="TextBox 3">
            <a:extLst>
              <a:ext uri="{FF2B5EF4-FFF2-40B4-BE49-F238E27FC236}">
                <a16:creationId xmlns:a16="http://schemas.microsoft.com/office/drawing/2014/main" id="{171B3D2F-0CF2-33C2-DD2B-18B7C0EF9B9A}"/>
              </a:ext>
            </a:extLst>
          </p:cNvPr>
          <p:cNvSpPr txBox="1"/>
          <p:nvPr/>
        </p:nvSpPr>
        <p:spPr>
          <a:xfrm>
            <a:off x="0" y="208224"/>
            <a:ext cx="9144000" cy="523220"/>
          </a:xfrm>
          <a:prstGeom prst="rect">
            <a:avLst/>
          </a:prstGeom>
          <a:noFill/>
        </p:spPr>
        <p:txBody>
          <a:bodyPr wrap="square">
            <a:spAutoFit/>
          </a:bodyPr>
          <a:lstStyle/>
          <a:p>
            <a:pPr algn="ctr"/>
            <a:r>
              <a:rPr lang="en-US" sz="2800" dirty="0">
                <a:solidFill>
                  <a:srgbClr val="0070C0"/>
                </a:solidFill>
                <a:effectLst/>
                <a:ea typeface="Calibri" panose="020F0502020204030204" pitchFamily="34" charset="0"/>
                <a:cs typeface="Times New Roman" panose="02020603050405020304" pitchFamily="18" charset="0"/>
              </a:rPr>
              <a:t>Sanctify The Lord God In Your Hearts -  1 Peter 3:11-17 </a:t>
            </a:r>
            <a:endParaRPr lang="en-US" sz="2800" dirty="0">
              <a:solidFill>
                <a:srgbClr val="0070C0"/>
              </a:solidFill>
            </a:endParaRPr>
          </a:p>
        </p:txBody>
      </p:sp>
      <p:sp>
        <p:nvSpPr>
          <p:cNvPr id="2" name="TextBox 1">
            <a:extLst>
              <a:ext uri="{FF2B5EF4-FFF2-40B4-BE49-F238E27FC236}">
                <a16:creationId xmlns:a16="http://schemas.microsoft.com/office/drawing/2014/main" id="{4ED76EFB-1F83-7702-C370-109989473A82}"/>
              </a:ext>
            </a:extLst>
          </p:cNvPr>
          <p:cNvSpPr txBox="1"/>
          <p:nvPr/>
        </p:nvSpPr>
        <p:spPr>
          <a:xfrm>
            <a:off x="645190" y="1271520"/>
            <a:ext cx="7876906" cy="1122808"/>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3200" i="0" u="none" strike="noStrike" kern="100" cap="none" spc="0" normalizeH="0" baseline="0" noProof="0" dirty="0">
                <a:ln>
                  <a:noFill/>
                </a:ln>
                <a:effectLst/>
                <a:uLnTx/>
                <a:uFillTx/>
                <a:latin typeface="Arial Black" panose="020B0A04020102020204" pitchFamily="34" charset="0"/>
                <a:ea typeface="Calibri" panose="020F0502020204030204" pitchFamily="34" charset="0"/>
                <a:cs typeface="Times New Roman" panose="02020603050405020304" pitchFamily="18" charset="0"/>
              </a:rPr>
              <a:t>II. What will be the Result of such an Act on our Part?</a:t>
            </a:r>
            <a:endParaRPr kumimoji="0" lang="en-US" sz="3200" i="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5191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476749-6664-BAE7-B99D-91237621A0AF}"/>
              </a:ext>
            </a:extLst>
          </p:cNvPr>
          <p:cNvSpPr txBox="1"/>
          <p:nvPr/>
        </p:nvSpPr>
        <p:spPr>
          <a:xfrm>
            <a:off x="661851" y="3572594"/>
            <a:ext cx="7907383" cy="2539798"/>
          </a:xfrm>
          <a:prstGeom prst="rect">
            <a:avLst/>
          </a:prstGeom>
          <a:noFill/>
        </p:spPr>
        <p:txBody>
          <a:bodyPr wrap="square">
            <a:spAutoFit/>
          </a:bodyPr>
          <a:lstStyle/>
          <a:p>
            <a:pPr marL="0" marR="0">
              <a:lnSpc>
                <a:spcPct val="107000"/>
              </a:lnSpc>
              <a:spcBef>
                <a:spcPts val="0"/>
              </a:spcBef>
              <a:spcAft>
                <a:spcPts val="800"/>
              </a:spcAft>
            </a:pP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3. Gentleness. (15) </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Being ready always to “answer gently and with reverence.” </a:t>
            </a:r>
          </a:p>
          <a:p>
            <a:pPr marL="0" marR="0">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Another wonderful and impressive result of sanctifying Christ as Lord.</a:t>
            </a:r>
          </a:p>
        </p:txBody>
      </p:sp>
      <p:sp>
        <p:nvSpPr>
          <p:cNvPr id="4" name="TextBox 3">
            <a:extLst>
              <a:ext uri="{FF2B5EF4-FFF2-40B4-BE49-F238E27FC236}">
                <a16:creationId xmlns:a16="http://schemas.microsoft.com/office/drawing/2014/main" id="{40F7BF94-B160-D6C1-9C69-2A3D56CCFD1F}"/>
              </a:ext>
            </a:extLst>
          </p:cNvPr>
          <p:cNvSpPr txBox="1"/>
          <p:nvPr/>
        </p:nvSpPr>
        <p:spPr>
          <a:xfrm>
            <a:off x="0" y="208224"/>
            <a:ext cx="9144000" cy="523220"/>
          </a:xfrm>
          <a:prstGeom prst="rect">
            <a:avLst/>
          </a:prstGeom>
          <a:noFill/>
        </p:spPr>
        <p:txBody>
          <a:bodyPr wrap="square">
            <a:spAutoFit/>
          </a:bodyPr>
          <a:lstStyle/>
          <a:p>
            <a:pPr algn="ctr"/>
            <a:r>
              <a:rPr lang="en-US" sz="2800" dirty="0">
                <a:solidFill>
                  <a:srgbClr val="0070C0"/>
                </a:solidFill>
                <a:effectLst/>
                <a:ea typeface="Calibri" panose="020F0502020204030204" pitchFamily="34" charset="0"/>
                <a:cs typeface="Times New Roman" panose="02020603050405020304" pitchFamily="18" charset="0"/>
              </a:rPr>
              <a:t>Sanctify The Lord God In Your Hearts -  1 Peter 3:11-17 </a:t>
            </a:r>
            <a:endParaRPr lang="en-US" sz="2800" dirty="0">
              <a:solidFill>
                <a:srgbClr val="0070C0"/>
              </a:solidFill>
            </a:endParaRPr>
          </a:p>
        </p:txBody>
      </p:sp>
      <p:sp>
        <p:nvSpPr>
          <p:cNvPr id="2" name="TextBox 1">
            <a:extLst>
              <a:ext uri="{FF2B5EF4-FFF2-40B4-BE49-F238E27FC236}">
                <a16:creationId xmlns:a16="http://schemas.microsoft.com/office/drawing/2014/main" id="{BA5D6C49-ECE7-056E-93E1-9E310AFAA276}"/>
              </a:ext>
            </a:extLst>
          </p:cNvPr>
          <p:cNvSpPr txBox="1"/>
          <p:nvPr/>
        </p:nvSpPr>
        <p:spPr>
          <a:xfrm>
            <a:off x="645190" y="1271520"/>
            <a:ext cx="7876906" cy="1122808"/>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3200" i="0" u="none" strike="noStrike" kern="100" cap="none" spc="0" normalizeH="0" baseline="0" noProof="0" dirty="0">
                <a:ln>
                  <a:noFill/>
                </a:ln>
                <a:effectLst/>
                <a:uLnTx/>
                <a:uFillTx/>
                <a:latin typeface="Arial Black" panose="020B0A04020102020204" pitchFamily="34" charset="0"/>
                <a:ea typeface="Calibri" panose="020F0502020204030204" pitchFamily="34" charset="0"/>
                <a:cs typeface="Times New Roman" panose="02020603050405020304" pitchFamily="18" charset="0"/>
              </a:rPr>
              <a:t>II. What will be the Result of such an Act on our Part?</a:t>
            </a:r>
            <a:endParaRPr kumimoji="0" lang="en-US" sz="3200" i="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7314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928A21-BC4C-EBA4-79D7-46CCE499D710}"/>
              </a:ext>
            </a:extLst>
          </p:cNvPr>
          <p:cNvSpPr txBox="1"/>
          <p:nvPr/>
        </p:nvSpPr>
        <p:spPr>
          <a:xfrm>
            <a:off x="596535" y="2681758"/>
            <a:ext cx="8059785" cy="3860159"/>
          </a:xfrm>
          <a:prstGeom prst="rect">
            <a:avLst/>
          </a:prstGeom>
          <a:noFill/>
        </p:spPr>
        <p:txBody>
          <a:bodyPr wrap="square">
            <a:spAutoFit/>
          </a:bodyPr>
          <a:lstStyle/>
          <a:p>
            <a:pPr marL="0" marR="0">
              <a:lnSpc>
                <a:spcPct val="107000"/>
              </a:lnSpc>
              <a:spcBef>
                <a:spcPts val="0"/>
              </a:spcBef>
              <a:spcAft>
                <a:spcPts val="800"/>
              </a:spcAft>
            </a:pP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4. A Good Conscience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(16). What a blessing. A conscience void of offence toward God and man.</a:t>
            </a:r>
          </a:p>
          <a:p>
            <a:pPr marL="0" marR="0">
              <a:lnSpc>
                <a:spcPct val="107000"/>
              </a:lnSpc>
              <a:spcBef>
                <a:spcPts val="0"/>
              </a:spcBef>
              <a:spcAft>
                <a:spcPts val="800"/>
              </a:spcAft>
            </a:pP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5. Purity</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(16). Purity of heart and thought and life, so patent to our persecutors, “they may be ashamed that falsely accuse your good conversation (or life) in Christ.”</a:t>
            </a:r>
          </a:p>
        </p:txBody>
      </p:sp>
      <p:sp>
        <p:nvSpPr>
          <p:cNvPr id="4" name="TextBox 3">
            <a:extLst>
              <a:ext uri="{FF2B5EF4-FFF2-40B4-BE49-F238E27FC236}">
                <a16:creationId xmlns:a16="http://schemas.microsoft.com/office/drawing/2014/main" id="{07F691E6-C7F5-8E88-7629-F81AE19D8A4C}"/>
              </a:ext>
            </a:extLst>
          </p:cNvPr>
          <p:cNvSpPr txBox="1"/>
          <p:nvPr/>
        </p:nvSpPr>
        <p:spPr>
          <a:xfrm>
            <a:off x="0" y="208224"/>
            <a:ext cx="9144000" cy="523220"/>
          </a:xfrm>
          <a:prstGeom prst="rect">
            <a:avLst/>
          </a:prstGeom>
          <a:noFill/>
        </p:spPr>
        <p:txBody>
          <a:bodyPr wrap="square">
            <a:spAutoFit/>
          </a:bodyPr>
          <a:lstStyle/>
          <a:p>
            <a:pPr algn="ctr"/>
            <a:r>
              <a:rPr lang="en-US" sz="2800" dirty="0">
                <a:solidFill>
                  <a:srgbClr val="0070C0"/>
                </a:solidFill>
                <a:effectLst/>
                <a:ea typeface="Calibri" panose="020F0502020204030204" pitchFamily="34" charset="0"/>
                <a:cs typeface="Times New Roman" panose="02020603050405020304" pitchFamily="18" charset="0"/>
              </a:rPr>
              <a:t>Sanctify The Lord God In Your Hearts -  1 Peter 3:11-17 </a:t>
            </a:r>
            <a:endParaRPr lang="en-US" sz="2800" dirty="0">
              <a:solidFill>
                <a:srgbClr val="0070C0"/>
              </a:solidFill>
            </a:endParaRPr>
          </a:p>
        </p:txBody>
      </p:sp>
      <p:sp>
        <p:nvSpPr>
          <p:cNvPr id="6" name="TextBox 5">
            <a:extLst>
              <a:ext uri="{FF2B5EF4-FFF2-40B4-BE49-F238E27FC236}">
                <a16:creationId xmlns:a16="http://schemas.microsoft.com/office/drawing/2014/main" id="{24A23FBF-6B14-E497-0D62-A2E0306744E9}"/>
              </a:ext>
            </a:extLst>
          </p:cNvPr>
          <p:cNvSpPr txBox="1"/>
          <p:nvPr/>
        </p:nvSpPr>
        <p:spPr>
          <a:xfrm>
            <a:off x="779414" y="1246353"/>
            <a:ext cx="7876906" cy="17524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3200" i="0" u="none" strike="noStrike" kern="100" cap="none" spc="0" normalizeH="0" baseline="0" noProof="0" dirty="0">
                <a:ln>
                  <a:noFill/>
                </a:ln>
                <a:effectLst/>
                <a:uLnTx/>
                <a:uFillTx/>
                <a:latin typeface="Arial Black" panose="020B0A04020102020204" pitchFamily="34" charset="0"/>
                <a:ea typeface="Calibri" panose="020F0502020204030204" pitchFamily="34" charset="0"/>
                <a:cs typeface="Times New Roman" panose="02020603050405020304" pitchFamily="18" charset="0"/>
              </a:rPr>
              <a:t>II. What will be the Result of such an Act on our Part?</a:t>
            </a: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US" sz="3200" i="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1335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8C801A-CB43-99B4-7DF4-A746832C63FA}"/>
              </a:ext>
            </a:extLst>
          </p:cNvPr>
          <p:cNvSpPr txBox="1"/>
          <p:nvPr/>
        </p:nvSpPr>
        <p:spPr>
          <a:xfrm>
            <a:off x="0" y="552173"/>
            <a:ext cx="9144000" cy="1877437"/>
          </a:xfrm>
          <a:prstGeom prst="rect">
            <a:avLst/>
          </a:prstGeom>
          <a:noFill/>
        </p:spPr>
        <p:txBody>
          <a:bodyPr wrap="square">
            <a:spAutoFit/>
          </a:bodyPr>
          <a:lstStyle/>
          <a:p>
            <a:pPr algn="ctr"/>
            <a:r>
              <a:rPr lang="en-US" sz="4400" dirty="0">
                <a:solidFill>
                  <a:srgbClr val="0070C0"/>
                </a:solidFill>
                <a:effectLst/>
                <a:latin typeface="Segoe UI Black" panose="020B0A02040204020203" pitchFamily="34" charset="0"/>
                <a:ea typeface="Segoe UI Black" panose="020B0A02040204020203" pitchFamily="34" charset="0"/>
                <a:cs typeface="Times New Roman" panose="02020603050405020304" pitchFamily="18" charset="0"/>
              </a:rPr>
              <a:t>Sanctify The Lord God </a:t>
            </a:r>
          </a:p>
          <a:p>
            <a:pPr algn="ctr"/>
            <a:r>
              <a:rPr lang="en-US" sz="4400" dirty="0">
                <a:solidFill>
                  <a:srgbClr val="0070C0"/>
                </a:solidFill>
                <a:effectLst/>
                <a:latin typeface="Segoe UI Black" panose="020B0A02040204020203" pitchFamily="34" charset="0"/>
                <a:ea typeface="Segoe UI Black" panose="020B0A02040204020203" pitchFamily="34" charset="0"/>
                <a:cs typeface="Times New Roman" panose="02020603050405020304" pitchFamily="18" charset="0"/>
              </a:rPr>
              <a:t>In Your Hearts -  </a:t>
            </a:r>
          </a:p>
          <a:p>
            <a:pPr algn="ctr"/>
            <a:r>
              <a:rPr lang="en-US" sz="2800" dirty="0">
                <a:solidFill>
                  <a:srgbClr val="0070C0"/>
                </a:solidFill>
                <a:effectLst/>
                <a:latin typeface="Segoe UI Black" panose="020B0A02040204020203" pitchFamily="34" charset="0"/>
                <a:ea typeface="Segoe UI Black" panose="020B0A02040204020203" pitchFamily="34" charset="0"/>
                <a:cs typeface="Times New Roman" panose="02020603050405020304" pitchFamily="18" charset="0"/>
              </a:rPr>
              <a:t>1 Peter 3:11-17 </a:t>
            </a:r>
            <a:endParaRPr lang="en-US" sz="2800" dirty="0">
              <a:solidFill>
                <a:srgbClr val="0070C0"/>
              </a:solidFill>
              <a:latin typeface="Segoe UI Black" panose="020B0A02040204020203" pitchFamily="34" charset="0"/>
              <a:ea typeface="Segoe UI Black" panose="020B0A02040204020203" pitchFamily="34" charset="0"/>
            </a:endParaRPr>
          </a:p>
        </p:txBody>
      </p:sp>
      <p:sp>
        <p:nvSpPr>
          <p:cNvPr id="4" name="TextBox 3">
            <a:extLst>
              <a:ext uri="{FF2B5EF4-FFF2-40B4-BE49-F238E27FC236}">
                <a16:creationId xmlns:a16="http://schemas.microsoft.com/office/drawing/2014/main" id="{1D3A20F6-449D-AB62-D139-107415A26AE0}"/>
              </a:ext>
            </a:extLst>
          </p:cNvPr>
          <p:cNvSpPr txBox="1"/>
          <p:nvPr/>
        </p:nvSpPr>
        <p:spPr>
          <a:xfrm>
            <a:off x="713064" y="3296874"/>
            <a:ext cx="7910818" cy="2862322"/>
          </a:xfrm>
          <a:prstGeom prst="rect">
            <a:avLst/>
          </a:prstGeom>
          <a:noFill/>
        </p:spPr>
        <p:txBody>
          <a:bodyPr wrap="square">
            <a:spAutoFit/>
          </a:bodyPr>
          <a:lstStyle/>
          <a:p>
            <a:r>
              <a:rPr kumimoji="0" lang="en-US"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15 But</a:t>
            </a:r>
            <a:r>
              <a:rPr kumimoji="0" lang="en-US" sz="36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600" b="0" i="0" u="none" strike="noStrike" kern="1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sanctify the Lord God in your hearts</a:t>
            </a:r>
            <a:r>
              <a:rPr kumimoji="0" lang="en-US" sz="36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and </a:t>
            </a:r>
            <a:r>
              <a:rPr kumimoji="0" lang="en-US" sz="3600" b="1" i="0" u="none" strike="noStrike" kern="100" cap="none" spc="0" normalizeH="0" baseline="0" noProof="0" dirty="0">
                <a:ln>
                  <a:noFill/>
                </a:ln>
                <a:solidFill>
                  <a:prstClr val="black"/>
                </a:solidFill>
                <a:effectLst/>
                <a:uLnTx/>
                <a:uFillTx/>
                <a:latin typeface="Arial Black" panose="020B0A04020102020204" pitchFamily="34" charset="0"/>
                <a:ea typeface="Calibri" panose="020F0502020204030204" pitchFamily="34" charset="0"/>
                <a:cs typeface="Times New Roman" panose="02020603050405020304" pitchFamily="18" charset="0"/>
              </a:rPr>
              <a:t>always be ready</a:t>
            </a:r>
            <a:r>
              <a:rPr kumimoji="0" lang="en-US" sz="3600" b="0" i="0" u="none" strike="noStrike" kern="100" cap="none" spc="0" normalizeH="0" baseline="0" noProof="0" dirty="0">
                <a:ln>
                  <a:noFill/>
                </a:ln>
                <a:solidFill>
                  <a:prstClr val="black"/>
                </a:solidFill>
                <a:effectLst/>
                <a:uLnTx/>
                <a:uFillTx/>
                <a:latin typeface="Arial Black" panose="020B0A04020102020204" pitchFamily="34" charset="0"/>
                <a:ea typeface="Calibri" panose="020F0502020204030204" pitchFamily="34" charset="0"/>
                <a:cs typeface="Times New Roman" panose="02020603050405020304" pitchFamily="18" charset="0"/>
              </a:rPr>
              <a:t> </a:t>
            </a:r>
            <a:r>
              <a:rPr kumimoji="0" lang="en-US"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 give a defense to everyone who asks you a reason for the hope that is in you, with </a:t>
            </a:r>
            <a:r>
              <a:rPr kumimoji="0" lang="en-US" sz="3600" b="1" i="0" u="none" strike="noStrike" kern="100" cap="none" spc="0" normalizeH="0" baseline="0" noProof="0" dirty="0">
                <a:ln>
                  <a:noFill/>
                </a:ln>
                <a:solidFill>
                  <a:srgbClr val="5B9BD5">
                    <a:lumMod val="75000"/>
                  </a:srgbClr>
                </a:solidFill>
                <a:effectLst/>
                <a:uLnTx/>
                <a:uFillTx/>
                <a:latin typeface="Arial Black" panose="020B0A04020102020204" pitchFamily="34" charset="0"/>
                <a:ea typeface="Calibri" panose="020F0502020204030204" pitchFamily="34" charset="0"/>
                <a:cs typeface="Times New Roman" panose="02020603050405020304" pitchFamily="18" charset="0"/>
              </a:rPr>
              <a:t>meekness and fear</a:t>
            </a:r>
            <a:r>
              <a:rPr kumimoji="0" lang="en-US"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lang="en-US" sz="3600" dirty="0"/>
          </a:p>
        </p:txBody>
      </p:sp>
      <p:sp>
        <p:nvSpPr>
          <p:cNvPr id="5" name="Rectangle: Rounded Corners 4">
            <a:extLst>
              <a:ext uri="{FF2B5EF4-FFF2-40B4-BE49-F238E27FC236}">
                <a16:creationId xmlns:a16="http://schemas.microsoft.com/office/drawing/2014/main" id="{5997DBB9-8A16-031A-28F0-19C8687DC772}"/>
              </a:ext>
            </a:extLst>
          </p:cNvPr>
          <p:cNvSpPr/>
          <p:nvPr/>
        </p:nvSpPr>
        <p:spPr>
          <a:xfrm>
            <a:off x="343949" y="3070371"/>
            <a:ext cx="8531603" cy="3162649"/>
          </a:xfrm>
          <a:prstGeom prst="round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D5D6D4C-8304-8F10-8051-EF3CD786BC25}"/>
              </a:ext>
            </a:extLst>
          </p:cNvPr>
          <p:cNvSpPr/>
          <p:nvPr/>
        </p:nvSpPr>
        <p:spPr>
          <a:xfrm>
            <a:off x="92279" y="134224"/>
            <a:ext cx="8959442" cy="6652470"/>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551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5FD211-5057-CB18-FB8E-316D0C3663E7}"/>
              </a:ext>
            </a:extLst>
          </p:cNvPr>
          <p:cNvSpPr txBox="1"/>
          <p:nvPr/>
        </p:nvSpPr>
        <p:spPr>
          <a:xfrm>
            <a:off x="779414" y="1246353"/>
            <a:ext cx="7110552" cy="1122808"/>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3200" b="1" i="0" u="none" strike="noStrike" kern="100" cap="none" spc="0" normalizeH="0" baseline="0" noProof="0" dirty="0">
                <a:ln>
                  <a:noFill/>
                </a:ln>
                <a:solidFill>
                  <a:srgbClr val="002060"/>
                </a:solidFill>
                <a:effectLst/>
                <a:uLnTx/>
                <a:uFillTx/>
                <a:latin typeface="Arial Black" panose="020B0A04020102020204" pitchFamily="34" charset="0"/>
                <a:ea typeface="Calibri" panose="020F0502020204030204" pitchFamily="34" charset="0"/>
                <a:cs typeface="Times New Roman" panose="02020603050405020304" pitchFamily="18" charset="0"/>
              </a:rPr>
              <a:t>II. What will be the Result of such an Act on our Part?</a:t>
            </a:r>
            <a:endParaRPr kumimoji="0" lang="en-US" sz="32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31DE1B3-964F-26EB-9FFB-EC5A2425BFFB}"/>
              </a:ext>
            </a:extLst>
          </p:cNvPr>
          <p:cNvSpPr txBox="1"/>
          <p:nvPr/>
        </p:nvSpPr>
        <p:spPr>
          <a:xfrm>
            <a:off x="696286" y="3163769"/>
            <a:ext cx="8170877" cy="2708434"/>
          </a:xfrm>
          <a:prstGeom prst="rect">
            <a:avLst/>
          </a:prstGeom>
          <a:noFill/>
        </p:spPr>
        <p:txBody>
          <a:bodyPr wrap="square">
            <a:spAutoFit/>
          </a:bodyPr>
          <a:lstStyle/>
          <a:p>
            <a:pPr marL="342900" indent="-342900">
              <a:buAutoNum type="arabicPeriod"/>
            </a:pPr>
            <a:r>
              <a:rPr kumimoji="0" lang="en-US" sz="4400" i="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Fearlessness and Calmness (14).</a:t>
            </a:r>
          </a:p>
          <a:p>
            <a:pPr marL="342900" indent="-342900">
              <a:buAutoNum type="arabicPeriod"/>
            </a:pPr>
            <a:r>
              <a:rPr kumimoji="0" lang="en-US" sz="3600" i="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Mental Alertness (15).</a:t>
            </a:r>
            <a:r>
              <a:rPr lang="en-US" sz="3600" kern="100" dirty="0">
                <a:latin typeface="Calibri" panose="020F0502020204030204" pitchFamily="34" charset="0"/>
                <a:ea typeface="Calibri" panose="020F0502020204030204" pitchFamily="34" charset="0"/>
                <a:cs typeface="Times New Roman" panose="02020603050405020304" pitchFamily="18" charset="0"/>
              </a:rPr>
              <a:t> </a:t>
            </a:r>
          </a:p>
          <a:p>
            <a:pPr marL="342900" indent="-342900">
              <a:buAutoNum type="arabicPeriod"/>
            </a:pPr>
            <a:r>
              <a:rPr lang="en-US" sz="3600" kern="100" dirty="0">
                <a:latin typeface="Calibri" panose="020F0502020204030204" pitchFamily="34" charset="0"/>
                <a:ea typeface="Calibri" panose="020F0502020204030204" pitchFamily="34" charset="0"/>
                <a:cs typeface="Times New Roman" panose="02020603050405020304" pitchFamily="18" charset="0"/>
              </a:rPr>
              <a:t>Good Conscience (16)</a:t>
            </a:r>
          </a:p>
          <a:p>
            <a:pPr marL="342900" indent="-342900">
              <a:buAutoNum type="arabicPeriod"/>
            </a:pPr>
            <a:r>
              <a:rPr lang="en-US" sz="3600" kern="100" dirty="0">
                <a:latin typeface="Calibri" panose="020F0502020204030204" pitchFamily="34" charset="0"/>
                <a:ea typeface="Calibri" panose="020F0502020204030204" pitchFamily="34" charset="0"/>
                <a:cs typeface="Times New Roman" panose="02020603050405020304" pitchFamily="18" charset="0"/>
              </a:rPr>
              <a:t>Purity (16).</a:t>
            </a:r>
          </a:p>
          <a:p>
            <a:pPr marL="342900" indent="-342900">
              <a:buAutoNum type="arabicPeriod"/>
            </a:pPr>
            <a:endParaRPr lang="en-US" dirty="0"/>
          </a:p>
        </p:txBody>
      </p:sp>
      <p:sp>
        <p:nvSpPr>
          <p:cNvPr id="3" name="TextBox 2">
            <a:extLst>
              <a:ext uri="{FF2B5EF4-FFF2-40B4-BE49-F238E27FC236}">
                <a16:creationId xmlns:a16="http://schemas.microsoft.com/office/drawing/2014/main" id="{1ABD5EB5-014D-204C-7DD1-FCF58C4556AA}"/>
              </a:ext>
            </a:extLst>
          </p:cNvPr>
          <p:cNvSpPr txBox="1"/>
          <p:nvPr/>
        </p:nvSpPr>
        <p:spPr>
          <a:xfrm>
            <a:off x="0" y="208224"/>
            <a:ext cx="9144000" cy="523220"/>
          </a:xfrm>
          <a:prstGeom prst="rect">
            <a:avLst/>
          </a:prstGeom>
          <a:noFill/>
        </p:spPr>
        <p:txBody>
          <a:bodyPr wrap="square">
            <a:spAutoFit/>
          </a:bodyPr>
          <a:lstStyle/>
          <a:p>
            <a:pPr algn="ctr"/>
            <a:r>
              <a:rPr lang="en-US" sz="2800" dirty="0">
                <a:solidFill>
                  <a:srgbClr val="0070C0"/>
                </a:solidFill>
                <a:effectLst/>
                <a:ea typeface="Calibri" panose="020F0502020204030204" pitchFamily="34" charset="0"/>
                <a:cs typeface="Times New Roman" panose="02020603050405020304" pitchFamily="18" charset="0"/>
              </a:rPr>
              <a:t>Sanctify The Lord God In Your Hearts -  1 Peter 3:11-17 </a:t>
            </a:r>
            <a:endParaRPr lang="en-US" sz="2800" dirty="0">
              <a:solidFill>
                <a:srgbClr val="0070C0"/>
              </a:solidFill>
            </a:endParaRPr>
          </a:p>
        </p:txBody>
      </p:sp>
    </p:spTree>
    <p:extLst>
      <p:ext uri="{BB962C8B-B14F-4D97-AF65-F5344CB8AC3E}">
        <p14:creationId xmlns:p14="http://schemas.microsoft.com/office/powerpoint/2010/main" val="3362414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0DE12C-34D1-5FB7-50A4-F16D7D553CEE}"/>
              </a:ext>
            </a:extLst>
          </p:cNvPr>
          <p:cNvSpPr txBox="1"/>
          <p:nvPr/>
        </p:nvSpPr>
        <p:spPr>
          <a:xfrm>
            <a:off x="813733" y="1367406"/>
            <a:ext cx="7424256" cy="1938992"/>
          </a:xfrm>
          <a:prstGeom prst="rect">
            <a:avLst/>
          </a:prstGeom>
          <a:noFill/>
        </p:spPr>
        <p:txBody>
          <a:bodyPr wrap="square" rtlCol="0">
            <a:spAutoFit/>
          </a:bodyPr>
          <a:lstStyle/>
          <a:p>
            <a:pPr algn="ctr"/>
            <a:r>
              <a:rPr lang="en-US" sz="6000" b="1" dirty="0">
                <a:solidFill>
                  <a:srgbClr val="0070C0"/>
                </a:solidFill>
                <a:latin typeface="Bradley Hand ITC" panose="03070402050302030203" pitchFamily="66" charset="0"/>
              </a:rPr>
              <a:t>Now let’s look at the verses again.</a:t>
            </a:r>
          </a:p>
        </p:txBody>
      </p:sp>
    </p:spTree>
    <p:extLst>
      <p:ext uri="{BB962C8B-B14F-4D97-AF65-F5344CB8AC3E}">
        <p14:creationId xmlns:p14="http://schemas.microsoft.com/office/powerpoint/2010/main" val="567739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DF21CE-7C04-FAFC-84F5-1DAA4CDB4DA1}"/>
              </a:ext>
            </a:extLst>
          </p:cNvPr>
          <p:cNvSpPr txBox="1"/>
          <p:nvPr/>
        </p:nvSpPr>
        <p:spPr>
          <a:xfrm>
            <a:off x="1098958" y="1220236"/>
            <a:ext cx="7029974" cy="4943148"/>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40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1 Peter 3:10 </a:t>
            </a:r>
            <a:r>
              <a:rPr kumimoji="0" lang="en-US" sz="3200" b="0" i="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For, He that would love life, And see good days, Let him refrain his tongue from evil, And his lips that they speak no guile: And let him turn away from evil, and do good; Let him seek peace, and pursue it. For the eyes of the Lord are upon the righteous, And his ears unto their supplication: But the face of the Lord is upon them that do evil.</a:t>
            </a:r>
          </a:p>
        </p:txBody>
      </p:sp>
      <p:sp>
        <p:nvSpPr>
          <p:cNvPr id="2" name="TextBox 1">
            <a:extLst>
              <a:ext uri="{FF2B5EF4-FFF2-40B4-BE49-F238E27FC236}">
                <a16:creationId xmlns:a16="http://schemas.microsoft.com/office/drawing/2014/main" id="{294A3291-4B11-28FC-55C1-64EEA9AD520F}"/>
              </a:ext>
            </a:extLst>
          </p:cNvPr>
          <p:cNvSpPr txBox="1"/>
          <p:nvPr/>
        </p:nvSpPr>
        <p:spPr>
          <a:xfrm>
            <a:off x="0" y="208224"/>
            <a:ext cx="9144000" cy="523220"/>
          </a:xfrm>
          <a:prstGeom prst="rect">
            <a:avLst/>
          </a:prstGeom>
          <a:noFill/>
        </p:spPr>
        <p:txBody>
          <a:bodyPr wrap="square">
            <a:spAutoFit/>
          </a:bodyPr>
          <a:lstStyle/>
          <a:p>
            <a:pPr algn="ctr"/>
            <a:r>
              <a:rPr lang="en-US" sz="2800" dirty="0">
                <a:solidFill>
                  <a:srgbClr val="0070C0"/>
                </a:solidFill>
                <a:effectLst/>
                <a:ea typeface="Calibri" panose="020F0502020204030204" pitchFamily="34" charset="0"/>
                <a:cs typeface="Times New Roman" panose="02020603050405020304" pitchFamily="18" charset="0"/>
              </a:rPr>
              <a:t>Sanctify The Lord God In Your Hearts -  1 Peter 3:11-17 </a:t>
            </a:r>
            <a:endParaRPr lang="en-US" sz="2800" dirty="0">
              <a:solidFill>
                <a:srgbClr val="0070C0"/>
              </a:solidFill>
            </a:endParaRPr>
          </a:p>
        </p:txBody>
      </p:sp>
    </p:spTree>
    <p:extLst>
      <p:ext uri="{BB962C8B-B14F-4D97-AF65-F5344CB8AC3E}">
        <p14:creationId xmlns:p14="http://schemas.microsoft.com/office/powerpoint/2010/main" val="75449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165BB1-E4E3-9550-A520-90A99B07D8D3}"/>
              </a:ext>
            </a:extLst>
          </p:cNvPr>
          <p:cNvSpPr txBox="1"/>
          <p:nvPr/>
        </p:nvSpPr>
        <p:spPr>
          <a:xfrm>
            <a:off x="578840" y="1082181"/>
            <a:ext cx="7920726" cy="5632311"/>
          </a:xfrm>
          <a:prstGeom prst="rect">
            <a:avLst/>
          </a:prstGeom>
          <a:noFill/>
        </p:spPr>
        <p:txBody>
          <a:bodyPr wrap="square">
            <a:spAutoFit/>
          </a:bodyPr>
          <a:lstStyle/>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 apostle here quoted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Psalm 34:12</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“It seems that both the psalmist and the apostle use the word to refer to the </a:t>
            </a:r>
            <a:r>
              <a:rPr lang="en-US" sz="2800" b="1"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present life on earth</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Those who would love eternal life must heed the exhortations here; and likewise those who would have a joyful life on earth must follow the same instructions.</a:t>
            </a: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v.11</a:t>
            </a:r>
          </a:p>
          <a:p>
            <a:pPr marL="0" marR="0">
              <a:spcBef>
                <a:spcPts val="0"/>
              </a:spcBef>
              <a:spcAft>
                <a:spcPts val="800"/>
              </a:spcAft>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Let him seek peace, and pursue it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The true peacemaker is not passive but active,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and must take the lead, not merely in keeping the peace himself but in the earnest inducement of others to do likewise.</a:t>
            </a:r>
          </a:p>
        </p:txBody>
      </p:sp>
      <p:sp>
        <p:nvSpPr>
          <p:cNvPr id="4" name="TextBox 3">
            <a:extLst>
              <a:ext uri="{FF2B5EF4-FFF2-40B4-BE49-F238E27FC236}">
                <a16:creationId xmlns:a16="http://schemas.microsoft.com/office/drawing/2014/main" id="{452D6312-D052-B509-29BF-D20E7013DBD9}"/>
              </a:ext>
            </a:extLst>
          </p:cNvPr>
          <p:cNvSpPr txBox="1"/>
          <p:nvPr/>
        </p:nvSpPr>
        <p:spPr>
          <a:xfrm>
            <a:off x="0" y="208224"/>
            <a:ext cx="9144000" cy="523220"/>
          </a:xfrm>
          <a:prstGeom prst="rect">
            <a:avLst/>
          </a:prstGeom>
          <a:noFill/>
        </p:spPr>
        <p:txBody>
          <a:bodyPr wrap="square">
            <a:spAutoFit/>
          </a:bodyPr>
          <a:lstStyle/>
          <a:p>
            <a:pPr algn="ctr"/>
            <a:r>
              <a:rPr lang="en-US" sz="2800" dirty="0">
                <a:solidFill>
                  <a:srgbClr val="0070C0"/>
                </a:solidFill>
                <a:effectLst/>
                <a:ea typeface="Calibri" panose="020F0502020204030204" pitchFamily="34" charset="0"/>
                <a:cs typeface="Times New Roman" panose="02020603050405020304" pitchFamily="18" charset="0"/>
              </a:rPr>
              <a:t>Sanctify The Lord God In Your Hearts -  1 Peter 3:11-17 </a:t>
            </a:r>
            <a:endParaRPr lang="en-US" sz="2800" dirty="0">
              <a:solidFill>
                <a:srgbClr val="0070C0"/>
              </a:solidFill>
            </a:endParaRPr>
          </a:p>
        </p:txBody>
      </p:sp>
    </p:spTree>
    <p:extLst>
      <p:ext uri="{BB962C8B-B14F-4D97-AF65-F5344CB8AC3E}">
        <p14:creationId xmlns:p14="http://schemas.microsoft.com/office/powerpoint/2010/main" val="1133141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2" descr="Bible Verse About Being Set Apart From The World (1 Corinthians 6:19-20)">
            <a:extLst>
              <a:ext uri="{FF2B5EF4-FFF2-40B4-BE49-F238E27FC236}">
                <a16:creationId xmlns:a16="http://schemas.microsoft.com/office/drawing/2014/main" id="{A3FD9327-164D-059F-B1CD-6301B1B426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5486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265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5FFA26-3B07-D95A-28B9-9B7271D1B112}"/>
              </a:ext>
            </a:extLst>
          </p:cNvPr>
          <p:cNvSpPr txBox="1"/>
          <p:nvPr/>
        </p:nvSpPr>
        <p:spPr>
          <a:xfrm>
            <a:off x="612397" y="1057013"/>
            <a:ext cx="7944934" cy="5570756"/>
          </a:xfrm>
          <a:prstGeom prst="rect">
            <a:avLst/>
          </a:prstGeom>
          <a:noFill/>
        </p:spPr>
        <p:txBody>
          <a:bodyPr wrap="square">
            <a:spAutoFit/>
          </a:bodyPr>
          <a:lstStyle/>
          <a:p>
            <a:pPr marL="0" marR="0">
              <a:spcBef>
                <a:spcPts val="0"/>
              </a:spcBef>
              <a:spcAft>
                <a:spcPts val="800"/>
              </a:spcAft>
            </a:pPr>
            <a:r>
              <a:rPr lang="en-US" sz="2800" b="1" u="sng" kern="100" dirty="0">
                <a:effectLst/>
                <a:latin typeface="Calibri" panose="020F0502020204030204" pitchFamily="34" charset="0"/>
                <a:ea typeface="Calibri" panose="020F0502020204030204" pitchFamily="34" charset="0"/>
                <a:cs typeface="Times New Roman" panose="02020603050405020304" pitchFamily="18" charset="0"/>
              </a:rPr>
              <a:t>V12</a:t>
            </a:r>
          </a:p>
          <a:p>
            <a:pPr marL="0" marR="0">
              <a:spcBef>
                <a:spcPts val="0"/>
              </a:spcBef>
              <a:spcAft>
                <a:spcPts val="800"/>
              </a:spcAft>
            </a:pPr>
            <a:r>
              <a:rPr lang="en-US" sz="2800" b="1" u="sng" kern="100" dirty="0">
                <a:effectLst/>
                <a:latin typeface="Calibri" panose="020F0502020204030204" pitchFamily="34" charset="0"/>
                <a:ea typeface="Calibri" panose="020F0502020204030204" pitchFamily="34" charset="0"/>
                <a:cs typeface="Times New Roman" panose="02020603050405020304" pitchFamily="18" charset="0"/>
              </a:rPr>
              <a:t>The eyes of the Lord are upon the righteous</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This is a reference to the providence which God exercises over his people. Jesus said, “I am with you always, even unto the end of the world. Amen”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(Matt. 28:20);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and that has the same meaning as the clause here.</a:t>
            </a:r>
          </a:p>
          <a:p>
            <a:pPr marL="0" marR="0">
              <a:spcBef>
                <a:spcPts val="0"/>
              </a:spcBef>
              <a:spcAft>
                <a:spcPts val="800"/>
              </a:spcAft>
            </a:pPr>
            <a:r>
              <a:rPr lang="en-US" sz="2800" b="1" u="sng" kern="100" dirty="0">
                <a:effectLst/>
                <a:latin typeface="Calibri" panose="020F0502020204030204" pitchFamily="34" charset="0"/>
                <a:ea typeface="Calibri" panose="020F0502020204030204" pitchFamily="34" charset="0"/>
                <a:cs typeface="Times New Roman" panose="02020603050405020304" pitchFamily="18" charset="0"/>
              </a:rPr>
              <a:t>V 12</a:t>
            </a:r>
          </a:p>
          <a:p>
            <a:pPr marL="0" marR="0">
              <a:spcBef>
                <a:spcPts val="0"/>
              </a:spcBef>
              <a:spcAft>
                <a:spcPts val="800"/>
              </a:spcAft>
            </a:pPr>
            <a:r>
              <a:rPr lang="en-US" sz="2800" b="1" u="sng" kern="100" dirty="0">
                <a:effectLst/>
                <a:latin typeface="Calibri" panose="020F0502020204030204" pitchFamily="34" charset="0"/>
                <a:ea typeface="Calibri" panose="020F0502020204030204" pitchFamily="34" charset="0"/>
                <a:cs typeface="Times New Roman" panose="02020603050405020304" pitchFamily="18" charset="0"/>
              </a:rPr>
              <a:t>But the face of the Lord is upon them that do evil</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Not only are wicked men denied the care of God, but their unrighteousness has actually incurred the displeasure of God. The Lord is angry with the wicked every day.</a:t>
            </a:r>
          </a:p>
        </p:txBody>
      </p:sp>
      <p:sp>
        <p:nvSpPr>
          <p:cNvPr id="4" name="TextBox 3">
            <a:extLst>
              <a:ext uri="{FF2B5EF4-FFF2-40B4-BE49-F238E27FC236}">
                <a16:creationId xmlns:a16="http://schemas.microsoft.com/office/drawing/2014/main" id="{B3FAEDF0-8531-8561-AFF9-E25EBB1CFA1F}"/>
              </a:ext>
            </a:extLst>
          </p:cNvPr>
          <p:cNvSpPr txBox="1"/>
          <p:nvPr/>
        </p:nvSpPr>
        <p:spPr>
          <a:xfrm>
            <a:off x="0" y="208224"/>
            <a:ext cx="9144000" cy="523220"/>
          </a:xfrm>
          <a:prstGeom prst="rect">
            <a:avLst/>
          </a:prstGeom>
          <a:noFill/>
        </p:spPr>
        <p:txBody>
          <a:bodyPr wrap="square">
            <a:spAutoFit/>
          </a:bodyPr>
          <a:lstStyle/>
          <a:p>
            <a:pPr algn="ctr"/>
            <a:r>
              <a:rPr lang="en-US" sz="2800" dirty="0">
                <a:solidFill>
                  <a:srgbClr val="0070C0"/>
                </a:solidFill>
                <a:effectLst/>
                <a:ea typeface="Calibri" panose="020F0502020204030204" pitchFamily="34" charset="0"/>
                <a:cs typeface="Times New Roman" panose="02020603050405020304" pitchFamily="18" charset="0"/>
              </a:rPr>
              <a:t>Sanctify The Lord God In Your Hearts -  1 Peter 3:11-17 </a:t>
            </a:r>
            <a:endParaRPr lang="en-US" sz="2800" dirty="0">
              <a:solidFill>
                <a:srgbClr val="0070C0"/>
              </a:solidFill>
            </a:endParaRPr>
          </a:p>
        </p:txBody>
      </p:sp>
    </p:spTree>
    <p:extLst>
      <p:ext uri="{BB962C8B-B14F-4D97-AF65-F5344CB8AC3E}">
        <p14:creationId xmlns:p14="http://schemas.microsoft.com/office/powerpoint/2010/main" val="2739044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FD6E4E-B0F3-AADA-18FF-F0652A7DB4E3}"/>
              </a:ext>
            </a:extLst>
          </p:cNvPr>
          <p:cNvSpPr txBox="1"/>
          <p:nvPr/>
        </p:nvSpPr>
        <p:spPr>
          <a:xfrm>
            <a:off x="805343" y="981513"/>
            <a:ext cx="7684316" cy="5714385"/>
          </a:xfrm>
          <a:prstGeom prst="rect">
            <a:avLst/>
          </a:prstGeom>
          <a:noFill/>
        </p:spPr>
        <p:txBody>
          <a:bodyPr wrap="square">
            <a:spAutoFit/>
          </a:bodyPr>
          <a:lstStyle/>
          <a:p>
            <a:pPr marL="0" marR="0">
              <a:spcBef>
                <a:spcPts val="0"/>
              </a:spcBef>
              <a:spcAft>
                <a:spcPts val="800"/>
              </a:spcAft>
            </a:pPr>
            <a:r>
              <a:rPr lang="en-US" sz="3200" b="1"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v13</a:t>
            </a:r>
            <a:r>
              <a:rPr lang="en-US" sz="3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And who is he that will harm you, if ye be zealous for that which is good?</a:t>
            </a:r>
          </a:p>
          <a:p>
            <a:pPr marL="0" marR="0">
              <a:spcBef>
                <a:spcPts val="0"/>
              </a:spcBef>
              <a:spcAft>
                <a:spcPts val="800"/>
              </a:spcAft>
            </a:pP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Peter begins in this paragraph to speak  about the terrible persecution coming upon them. He did not mean by this question that Christians were not in any danger of bodily harm from their enemies; what it meant was that </a:t>
            </a: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no matter what might happen to their bodies, nothing, really, could happen to them.</a:t>
            </a:r>
          </a:p>
        </p:txBody>
      </p:sp>
      <p:sp>
        <p:nvSpPr>
          <p:cNvPr id="4" name="TextBox 3">
            <a:extLst>
              <a:ext uri="{FF2B5EF4-FFF2-40B4-BE49-F238E27FC236}">
                <a16:creationId xmlns:a16="http://schemas.microsoft.com/office/drawing/2014/main" id="{32A5296B-80C5-7348-E51F-1C4216266DA0}"/>
              </a:ext>
            </a:extLst>
          </p:cNvPr>
          <p:cNvSpPr txBox="1"/>
          <p:nvPr/>
        </p:nvSpPr>
        <p:spPr>
          <a:xfrm>
            <a:off x="0" y="208224"/>
            <a:ext cx="9144000" cy="523220"/>
          </a:xfrm>
          <a:prstGeom prst="rect">
            <a:avLst/>
          </a:prstGeom>
          <a:noFill/>
        </p:spPr>
        <p:txBody>
          <a:bodyPr wrap="square">
            <a:spAutoFit/>
          </a:bodyPr>
          <a:lstStyle/>
          <a:p>
            <a:pPr algn="ctr"/>
            <a:r>
              <a:rPr lang="en-US" sz="2800" dirty="0">
                <a:solidFill>
                  <a:srgbClr val="0070C0"/>
                </a:solidFill>
                <a:effectLst/>
                <a:ea typeface="Calibri" panose="020F0502020204030204" pitchFamily="34" charset="0"/>
                <a:cs typeface="Times New Roman" panose="02020603050405020304" pitchFamily="18" charset="0"/>
              </a:rPr>
              <a:t>Sanctify The Lord God In Your Hearts -  1 Peter 3:11-17 </a:t>
            </a:r>
            <a:endParaRPr lang="en-US" sz="2800" dirty="0">
              <a:solidFill>
                <a:srgbClr val="0070C0"/>
              </a:solidFill>
            </a:endParaRPr>
          </a:p>
        </p:txBody>
      </p:sp>
    </p:spTree>
    <p:extLst>
      <p:ext uri="{BB962C8B-B14F-4D97-AF65-F5344CB8AC3E}">
        <p14:creationId xmlns:p14="http://schemas.microsoft.com/office/powerpoint/2010/main" val="453117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1B7058-C863-0C8C-65D3-17B991E48B57}"/>
              </a:ext>
            </a:extLst>
          </p:cNvPr>
          <p:cNvSpPr txBox="1"/>
          <p:nvPr/>
        </p:nvSpPr>
        <p:spPr>
          <a:xfrm>
            <a:off x="670559" y="1236617"/>
            <a:ext cx="7750629" cy="5242461"/>
          </a:xfrm>
          <a:prstGeom prst="rect">
            <a:avLst/>
          </a:prstGeom>
          <a:noFill/>
        </p:spPr>
        <p:txBody>
          <a:bodyPr wrap="square">
            <a:spAutoFit/>
          </a:bodyPr>
          <a:lstStyle/>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Peter was in complete harmony with the Lord in such a viewpoint. “It means that men and devils may do their worst, as they did to Jesus, and cannot harm us.” Our Lord himself said:</a:t>
            </a:r>
          </a:p>
          <a:p>
            <a:pPr marL="0" marR="0">
              <a:spcBef>
                <a:spcPts val="0"/>
              </a:spcBef>
              <a:spcAft>
                <a:spcPts val="800"/>
              </a:spcAft>
            </a:pP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Luke 21:16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"You will be betrayed even by parents and brothers, relatives and friends; and they will put some of you to death.</a:t>
            </a: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17 "And you will be hated by all for My name's sake.</a:t>
            </a: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18 "But not a hair of your head shall be lost.</a:t>
            </a: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19 "By your patience possess your souls. </a:t>
            </a:r>
          </a:p>
        </p:txBody>
      </p:sp>
      <p:sp>
        <p:nvSpPr>
          <p:cNvPr id="4" name="TextBox 3">
            <a:extLst>
              <a:ext uri="{FF2B5EF4-FFF2-40B4-BE49-F238E27FC236}">
                <a16:creationId xmlns:a16="http://schemas.microsoft.com/office/drawing/2014/main" id="{D447A643-DBAD-F55D-BD4B-6527B37352BB}"/>
              </a:ext>
            </a:extLst>
          </p:cNvPr>
          <p:cNvSpPr txBox="1"/>
          <p:nvPr/>
        </p:nvSpPr>
        <p:spPr>
          <a:xfrm>
            <a:off x="0" y="208224"/>
            <a:ext cx="9144000" cy="523220"/>
          </a:xfrm>
          <a:prstGeom prst="rect">
            <a:avLst/>
          </a:prstGeom>
          <a:noFill/>
        </p:spPr>
        <p:txBody>
          <a:bodyPr wrap="square">
            <a:spAutoFit/>
          </a:bodyPr>
          <a:lstStyle/>
          <a:p>
            <a:pPr algn="ctr"/>
            <a:r>
              <a:rPr lang="en-US" sz="2800" dirty="0">
                <a:solidFill>
                  <a:srgbClr val="0070C0"/>
                </a:solidFill>
                <a:effectLst/>
                <a:ea typeface="Calibri" panose="020F0502020204030204" pitchFamily="34" charset="0"/>
                <a:cs typeface="Times New Roman" panose="02020603050405020304" pitchFamily="18" charset="0"/>
              </a:rPr>
              <a:t>Sanctify The Lord God In Your Hearts -  1 Peter 3:11-17 </a:t>
            </a:r>
            <a:endParaRPr lang="en-US" sz="2800" dirty="0">
              <a:solidFill>
                <a:srgbClr val="0070C0"/>
              </a:solidFill>
            </a:endParaRPr>
          </a:p>
        </p:txBody>
      </p:sp>
      <p:sp>
        <p:nvSpPr>
          <p:cNvPr id="2" name="Rectangle 1">
            <a:extLst>
              <a:ext uri="{FF2B5EF4-FFF2-40B4-BE49-F238E27FC236}">
                <a16:creationId xmlns:a16="http://schemas.microsoft.com/office/drawing/2014/main" id="{8A33489D-7736-66C5-1ED7-C0F0D8A10491}"/>
              </a:ext>
            </a:extLst>
          </p:cNvPr>
          <p:cNvSpPr/>
          <p:nvPr/>
        </p:nvSpPr>
        <p:spPr>
          <a:xfrm>
            <a:off x="377506" y="3036814"/>
            <a:ext cx="8539992" cy="361296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8798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76D860-C943-8D40-B4CC-34F9027D28B2}"/>
              </a:ext>
            </a:extLst>
          </p:cNvPr>
          <p:cNvSpPr txBox="1"/>
          <p:nvPr/>
        </p:nvSpPr>
        <p:spPr>
          <a:xfrm>
            <a:off x="679269" y="1219200"/>
            <a:ext cx="7881257" cy="5078313"/>
          </a:xfrm>
          <a:prstGeom prst="rect">
            <a:avLst/>
          </a:prstGeom>
          <a:noFill/>
        </p:spPr>
        <p:txBody>
          <a:bodyPr wrap="square">
            <a:spAutoFit/>
          </a:bodyPr>
          <a:lstStyle/>
          <a:p>
            <a:pPr marL="0" marR="0">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We must believe, therefore, that it was this safety through persecution that Peter had in mind here. …… regarding one who was asked if prayer would render a man invulnerable to shot and shell, and who replied that </a:t>
            </a:r>
            <a:r>
              <a:rPr lang="en-US" sz="36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“Fellowship with God through prayer would make a man sure that though his body was shattered, his soul would be untouched.”</a:t>
            </a:r>
          </a:p>
        </p:txBody>
      </p:sp>
      <p:sp>
        <p:nvSpPr>
          <p:cNvPr id="4" name="TextBox 3">
            <a:extLst>
              <a:ext uri="{FF2B5EF4-FFF2-40B4-BE49-F238E27FC236}">
                <a16:creationId xmlns:a16="http://schemas.microsoft.com/office/drawing/2014/main" id="{66A52865-F010-A76A-CFB9-AF21188C03E2}"/>
              </a:ext>
            </a:extLst>
          </p:cNvPr>
          <p:cNvSpPr txBox="1"/>
          <p:nvPr/>
        </p:nvSpPr>
        <p:spPr>
          <a:xfrm>
            <a:off x="0" y="208224"/>
            <a:ext cx="9144000" cy="523220"/>
          </a:xfrm>
          <a:prstGeom prst="rect">
            <a:avLst/>
          </a:prstGeom>
          <a:noFill/>
        </p:spPr>
        <p:txBody>
          <a:bodyPr wrap="square">
            <a:spAutoFit/>
          </a:bodyPr>
          <a:lstStyle/>
          <a:p>
            <a:pPr algn="ctr"/>
            <a:r>
              <a:rPr lang="en-US" sz="2800" dirty="0">
                <a:solidFill>
                  <a:srgbClr val="0070C0"/>
                </a:solidFill>
                <a:effectLst/>
                <a:ea typeface="Calibri" panose="020F0502020204030204" pitchFamily="34" charset="0"/>
                <a:cs typeface="Times New Roman" panose="02020603050405020304" pitchFamily="18" charset="0"/>
              </a:rPr>
              <a:t>Sanctify The Lord God In Your Hearts -  1 Peter 3:11-17 </a:t>
            </a:r>
            <a:endParaRPr lang="en-US" sz="2800" dirty="0">
              <a:solidFill>
                <a:srgbClr val="0070C0"/>
              </a:solidFill>
            </a:endParaRPr>
          </a:p>
        </p:txBody>
      </p:sp>
    </p:spTree>
    <p:extLst>
      <p:ext uri="{BB962C8B-B14F-4D97-AF65-F5344CB8AC3E}">
        <p14:creationId xmlns:p14="http://schemas.microsoft.com/office/powerpoint/2010/main" val="3498927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423D72-3158-64FF-032C-0BD7E214DD3B}"/>
              </a:ext>
            </a:extLst>
          </p:cNvPr>
          <p:cNvSpPr txBox="1"/>
          <p:nvPr/>
        </p:nvSpPr>
        <p:spPr>
          <a:xfrm>
            <a:off x="612396" y="1166071"/>
            <a:ext cx="8321879" cy="5591274"/>
          </a:xfrm>
          <a:prstGeom prst="rect">
            <a:avLst/>
          </a:prstGeom>
          <a:noFill/>
        </p:spPr>
        <p:txBody>
          <a:bodyPr wrap="square">
            <a:spAutoFit/>
          </a:bodyPr>
          <a:lstStyle/>
          <a:p>
            <a:pPr marL="0" marR="0">
              <a:spcBef>
                <a:spcPts val="0"/>
              </a:spcBef>
              <a:spcAft>
                <a:spcPts val="800"/>
              </a:spcAft>
            </a:pPr>
            <a:r>
              <a:rPr lang="en-US" sz="3200" b="1"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v14</a:t>
            </a:r>
            <a:r>
              <a:rPr lang="en-US" sz="3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But even if ye should suffer for righteousness’ sake, blessed are ye: and fear not their fear, neither be troubled;</a:t>
            </a:r>
          </a:p>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800"/>
              </a:spcAft>
            </a:pP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Even if ye should suffer …</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What does this mean? “It means the horrors of capital punishment.” The undeniable meaning of “Christ also suffered for sins once” (1 Pet. 3:18) confirms this understanding of “suffer” here.</a:t>
            </a:r>
          </a:p>
        </p:txBody>
      </p:sp>
      <p:sp>
        <p:nvSpPr>
          <p:cNvPr id="4" name="TextBox 3">
            <a:extLst>
              <a:ext uri="{FF2B5EF4-FFF2-40B4-BE49-F238E27FC236}">
                <a16:creationId xmlns:a16="http://schemas.microsoft.com/office/drawing/2014/main" id="{934E74F6-86CE-3B61-EA58-4B118C679C25}"/>
              </a:ext>
            </a:extLst>
          </p:cNvPr>
          <p:cNvSpPr txBox="1"/>
          <p:nvPr/>
        </p:nvSpPr>
        <p:spPr>
          <a:xfrm>
            <a:off x="0" y="208224"/>
            <a:ext cx="9144000" cy="523220"/>
          </a:xfrm>
          <a:prstGeom prst="rect">
            <a:avLst/>
          </a:prstGeom>
          <a:noFill/>
        </p:spPr>
        <p:txBody>
          <a:bodyPr wrap="square">
            <a:spAutoFit/>
          </a:bodyPr>
          <a:lstStyle/>
          <a:p>
            <a:pPr algn="ctr"/>
            <a:r>
              <a:rPr lang="en-US" sz="2800" dirty="0">
                <a:solidFill>
                  <a:srgbClr val="0070C0"/>
                </a:solidFill>
                <a:effectLst/>
                <a:ea typeface="Calibri" panose="020F0502020204030204" pitchFamily="34" charset="0"/>
                <a:cs typeface="Times New Roman" panose="02020603050405020304" pitchFamily="18" charset="0"/>
              </a:rPr>
              <a:t>Sanctify The Lord God In Your Hearts -  1 Peter 3:11-17 </a:t>
            </a:r>
            <a:endParaRPr lang="en-US" sz="2800" dirty="0">
              <a:solidFill>
                <a:srgbClr val="0070C0"/>
              </a:solidFill>
            </a:endParaRPr>
          </a:p>
        </p:txBody>
      </p:sp>
    </p:spTree>
    <p:extLst>
      <p:ext uri="{BB962C8B-B14F-4D97-AF65-F5344CB8AC3E}">
        <p14:creationId xmlns:p14="http://schemas.microsoft.com/office/powerpoint/2010/main" val="2669448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5B3A93-5891-A601-3B68-B5F0B7F8F1F2}"/>
              </a:ext>
            </a:extLst>
          </p:cNvPr>
          <p:cNvSpPr txBox="1"/>
          <p:nvPr/>
        </p:nvSpPr>
        <p:spPr>
          <a:xfrm>
            <a:off x="0" y="208224"/>
            <a:ext cx="9144000" cy="523220"/>
          </a:xfrm>
          <a:prstGeom prst="rect">
            <a:avLst/>
          </a:prstGeom>
          <a:noFill/>
        </p:spPr>
        <p:txBody>
          <a:bodyPr wrap="square">
            <a:spAutoFit/>
          </a:bodyPr>
          <a:lstStyle/>
          <a:p>
            <a:pPr algn="ctr"/>
            <a:r>
              <a:rPr lang="en-US" sz="2800" dirty="0">
                <a:solidFill>
                  <a:srgbClr val="0070C0"/>
                </a:solidFill>
                <a:effectLst/>
                <a:ea typeface="Calibri" panose="020F0502020204030204" pitchFamily="34" charset="0"/>
                <a:cs typeface="Times New Roman" panose="02020603050405020304" pitchFamily="18" charset="0"/>
              </a:rPr>
              <a:t>Sanctify The Lord God In Your Hearts -  1 Peter 3:11-17 </a:t>
            </a:r>
            <a:endParaRPr lang="en-US" sz="2800" dirty="0">
              <a:solidFill>
                <a:srgbClr val="0070C0"/>
              </a:solidFill>
            </a:endParaRPr>
          </a:p>
        </p:txBody>
      </p:sp>
      <p:sp>
        <p:nvSpPr>
          <p:cNvPr id="5" name="TextBox 4">
            <a:extLst>
              <a:ext uri="{FF2B5EF4-FFF2-40B4-BE49-F238E27FC236}">
                <a16:creationId xmlns:a16="http://schemas.microsoft.com/office/drawing/2014/main" id="{9893CDDF-F31D-9DDB-14A2-179F20437B36}"/>
              </a:ext>
            </a:extLst>
          </p:cNvPr>
          <p:cNvSpPr txBox="1"/>
          <p:nvPr/>
        </p:nvSpPr>
        <p:spPr>
          <a:xfrm>
            <a:off x="419450" y="914401"/>
            <a:ext cx="8388990" cy="5929828"/>
          </a:xfrm>
          <a:prstGeom prst="rect">
            <a:avLst/>
          </a:prstGeom>
          <a:noFill/>
        </p:spPr>
        <p:txBody>
          <a:bodyPr wrap="square">
            <a:spAutoFit/>
          </a:bodyPr>
          <a:lstStyle/>
          <a:p>
            <a:pPr marL="0" marR="0">
              <a:spcBef>
                <a:spcPts val="0"/>
              </a:spcBef>
              <a:spcAft>
                <a:spcPts val="800"/>
              </a:spcAft>
            </a:pP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 Peter 3:10–17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10 For "He who would love life And see good days, Let him refrain his tongue from evil, And his lips from speaking deceit.</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11 Let him turn away from evil and do good; Let him seek peace and pursue it. 12 </a:t>
            </a:r>
            <a:r>
              <a:rPr lang="en-US" sz="2200" b="1" kern="100" dirty="0">
                <a:effectLst/>
                <a:latin typeface="Arial Black" panose="020B0A04020102020204" pitchFamily="34" charset="0"/>
                <a:ea typeface="Calibri" panose="020F0502020204030204" pitchFamily="34" charset="0"/>
                <a:cs typeface="Times New Roman" panose="02020603050405020304" pitchFamily="18" charset="0"/>
              </a:rPr>
              <a:t>For the eyes of the LORD are on the righteous</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And His ears are open to their prayers; </a:t>
            </a:r>
            <a:r>
              <a:rPr lang="en-US" sz="2200" b="1" kern="1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But the face of the LORD is against those who do evil</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."13 And who is he who will harm you if you become followers of what is good?</a:t>
            </a:r>
          </a:p>
          <a:p>
            <a:pPr marL="0" marR="0">
              <a:spcBef>
                <a:spcPts val="0"/>
              </a:spcBef>
              <a:spcAft>
                <a:spcPts val="800"/>
              </a:spcAft>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14 But even if you should suffer for righteousness' sake, you are blessed. "</a:t>
            </a:r>
            <a:r>
              <a:rPr lang="en-US" sz="2200" b="1" kern="100" dirty="0">
                <a:solidFill>
                  <a:schemeClr val="accent2">
                    <a:lumMod val="50000"/>
                  </a:schemeClr>
                </a:solidFill>
                <a:effectLst/>
                <a:latin typeface="Arial Black" panose="020B0A04020102020204" pitchFamily="34" charset="0"/>
                <a:ea typeface="Calibri" panose="020F0502020204030204" pitchFamily="34" charset="0"/>
                <a:cs typeface="Times New Roman" panose="02020603050405020304" pitchFamily="18" charset="0"/>
              </a:rPr>
              <a:t>And do not be afraid of their threats, nor be troubled</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."15 But</a:t>
            </a:r>
            <a:r>
              <a:rPr lang="en-US" sz="2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kern="1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sanctify the Lord God in your hearts</a:t>
            </a:r>
            <a:r>
              <a:rPr lang="en-US" sz="2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and </a:t>
            </a:r>
            <a:r>
              <a:rPr lang="en-US" sz="2200" b="1" kern="100" dirty="0">
                <a:effectLst/>
                <a:latin typeface="Arial Black" panose="020B0A04020102020204" pitchFamily="34" charset="0"/>
                <a:ea typeface="Calibri" panose="020F0502020204030204" pitchFamily="34" charset="0"/>
                <a:cs typeface="Times New Roman" panose="02020603050405020304" pitchFamily="18" charset="0"/>
              </a:rPr>
              <a:t>always be ready</a:t>
            </a:r>
            <a:r>
              <a:rPr lang="en-US" sz="2200" kern="100" dirty="0">
                <a:effectLst/>
                <a:latin typeface="Arial Black" panose="020B0A04020102020204" pitchFamily="34" charset="0"/>
                <a:ea typeface="Calibri" panose="020F0502020204030204" pitchFamily="34" charset="0"/>
                <a:cs typeface="Times New Roman" panose="02020603050405020304" pitchFamily="18" charset="0"/>
              </a:rPr>
              <a:t> </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to give a defense to everyone who asks you a reason for the hope that is in you, with </a:t>
            </a:r>
            <a:r>
              <a:rPr lang="en-US" sz="2200" b="1" kern="100" dirty="0">
                <a:solidFill>
                  <a:schemeClr val="accent5">
                    <a:lumMod val="75000"/>
                  </a:schemeClr>
                </a:solidFill>
                <a:effectLst/>
                <a:latin typeface="Arial Black" panose="020B0A04020102020204" pitchFamily="34" charset="0"/>
                <a:ea typeface="Calibri" panose="020F0502020204030204" pitchFamily="34" charset="0"/>
                <a:cs typeface="Times New Roman" panose="02020603050405020304" pitchFamily="18" charset="0"/>
              </a:rPr>
              <a:t>meekness and fear</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800"/>
              </a:spcAft>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16 </a:t>
            </a:r>
            <a:r>
              <a:rPr lang="en-US" sz="2200" b="1" kern="100" dirty="0">
                <a:solidFill>
                  <a:srgbClr val="7030A0"/>
                </a:solidFill>
                <a:effectLst/>
                <a:latin typeface="Arial Black" panose="020B0A04020102020204" pitchFamily="34" charset="0"/>
                <a:ea typeface="Calibri" panose="020F0502020204030204" pitchFamily="34" charset="0"/>
                <a:cs typeface="Times New Roman" panose="02020603050405020304" pitchFamily="18" charset="0"/>
              </a:rPr>
              <a:t>having a good conscience</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that when they defame you as evildoers, those who revile your good conduct </a:t>
            </a:r>
            <a:r>
              <a:rPr lang="en-US" sz="2200" b="1" kern="1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in Christ </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may be ashamed.17 For it is better, if it is the will of God, to suffer for doing good than for doing evil.</a:t>
            </a:r>
          </a:p>
        </p:txBody>
      </p:sp>
    </p:spTree>
    <p:extLst>
      <p:ext uri="{BB962C8B-B14F-4D97-AF65-F5344CB8AC3E}">
        <p14:creationId xmlns:p14="http://schemas.microsoft.com/office/powerpoint/2010/main" val="2397126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096022-42A7-7F77-8D3D-DCFABEDECC30}"/>
              </a:ext>
            </a:extLst>
          </p:cNvPr>
          <p:cNvSpPr txBox="1"/>
          <p:nvPr/>
        </p:nvSpPr>
        <p:spPr>
          <a:xfrm>
            <a:off x="545284" y="935391"/>
            <a:ext cx="7902669" cy="5714385"/>
          </a:xfrm>
          <a:prstGeom prst="rect">
            <a:avLst/>
          </a:prstGeom>
          <a:noFill/>
        </p:spPr>
        <p:txBody>
          <a:bodyPr wrap="square">
            <a:spAutoFit/>
          </a:bodyPr>
          <a:lstStyle/>
          <a:p>
            <a:pPr marL="0" marR="0">
              <a:spcBef>
                <a:spcPts val="0"/>
              </a:spcBef>
              <a:spcAft>
                <a:spcPts val="800"/>
              </a:spcAft>
            </a:pPr>
            <a:r>
              <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Fear not their fear …</a:t>
            </a:r>
            <a:r>
              <a:rPr lang="en-US" sz="3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Christians must not fear the things that men generally fear. The terror that men can bring to those having their own value-judgments is indeed awesome; but the child of God lives by a different set of values.</a:t>
            </a:r>
          </a:p>
          <a:p>
            <a:pPr marL="0" marR="0">
              <a:spcBef>
                <a:spcPts val="0"/>
              </a:spcBef>
              <a:spcAft>
                <a:spcPts val="800"/>
              </a:spcAft>
            </a:pPr>
            <a:r>
              <a:rPr lang="en-US" sz="3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Neither be troubled …</a:t>
            </a:r>
            <a:r>
              <a:rPr lang="en-US" sz="3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Like in so many other places in this great epistle, there is a suggestion here of the words of Jesus, who said, “Let not your heart be troubled” </a:t>
            </a:r>
            <a:r>
              <a:rPr lang="en-US" sz="3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(John 14:1).</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53D7FEB-FB84-81D8-7F3A-42A9B161FD84}"/>
              </a:ext>
            </a:extLst>
          </p:cNvPr>
          <p:cNvSpPr txBox="1"/>
          <p:nvPr/>
        </p:nvSpPr>
        <p:spPr>
          <a:xfrm>
            <a:off x="0" y="208224"/>
            <a:ext cx="9144000" cy="523220"/>
          </a:xfrm>
          <a:prstGeom prst="rect">
            <a:avLst/>
          </a:prstGeom>
          <a:noFill/>
        </p:spPr>
        <p:txBody>
          <a:bodyPr wrap="square">
            <a:spAutoFit/>
          </a:bodyPr>
          <a:lstStyle/>
          <a:p>
            <a:pPr algn="ctr"/>
            <a:r>
              <a:rPr lang="en-US" sz="2800" dirty="0">
                <a:solidFill>
                  <a:srgbClr val="0070C0"/>
                </a:solidFill>
                <a:effectLst/>
                <a:ea typeface="Calibri" panose="020F0502020204030204" pitchFamily="34" charset="0"/>
                <a:cs typeface="Times New Roman" panose="02020603050405020304" pitchFamily="18" charset="0"/>
              </a:rPr>
              <a:t>Sanctify The Lord God In Your Hearts -  1 Peter 3:11-17 </a:t>
            </a:r>
            <a:endParaRPr lang="en-US" sz="2800" dirty="0">
              <a:solidFill>
                <a:srgbClr val="0070C0"/>
              </a:solidFill>
            </a:endParaRPr>
          </a:p>
        </p:txBody>
      </p:sp>
    </p:spTree>
    <p:extLst>
      <p:ext uri="{BB962C8B-B14F-4D97-AF65-F5344CB8AC3E}">
        <p14:creationId xmlns:p14="http://schemas.microsoft.com/office/powerpoint/2010/main" val="1945032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Bible Verse About Being Set Apart From The World (Colossians 3:1-3)">
            <a:extLst>
              <a:ext uri="{FF2B5EF4-FFF2-40B4-BE49-F238E27FC236}">
                <a16:creationId xmlns:a16="http://schemas.microsoft.com/office/drawing/2014/main" id="{AFF2FE19-D4E3-F475-C003-08C434396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5486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252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28DF9A-1073-8C19-E327-41F21E8BF57E}"/>
              </a:ext>
            </a:extLst>
          </p:cNvPr>
          <p:cNvSpPr txBox="1"/>
          <p:nvPr/>
        </p:nvSpPr>
        <p:spPr>
          <a:xfrm>
            <a:off x="704675" y="1129153"/>
            <a:ext cx="7902430" cy="5614870"/>
          </a:xfrm>
          <a:prstGeom prst="rect">
            <a:avLst/>
          </a:prstGeom>
          <a:noFill/>
        </p:spPr>
        <p:txBody>
          <a:bodyPr wrap="square">
            <a:spAutoFit/>
          </a:bodyPr>
          <a:lstStyle/>
          <a:p>
            <a:pPr marL="0" marR="0">
              <a:lnSpc>
                <a:spcPct val="107000"/>
              </a:lnSpc>
              <a:spcBef>
                <a:spcPts val="0"/>
              </a:spcBef>
              <a:spcAft>
                <a:spcPts val="800"/>
              </a:spcAft>
            </a:pP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 Pet 3:15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but sanctify in your hearts Christ as Lord: being ready always to give an answer to every man that asks you a reason concerning the hope that is in you, yet with meekness and fear:</a:t>
            </a:r>
          </a:p>
          <a:p>
            <a:pPr marL="0" marR="0">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The prophecy of Isaiah has this: </a:t>
            </a:r>
            <a:r>
              <a:rPr lang="en-US"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“Sanctify the Lord of hosts himself; and let him be your fear, and let him be your dread” </a:t>
            </a:r>
            <a:r>
              <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(Isaiah 8:13).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It is clear that Peter’s thought in this and the preceding verses is clearly connected with the words of Isaiah, but there is a notable difference:</a:t>
            </a:r>
          </a:p>
          <a:p>
            <a:pPr marL="0" marR="0">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Peter here substituted the Savior’s name where the prophet wrote “the Lord of hosts, Jehovah Sabaoth”—a change which would be nothing less than impious if the Lord Jesus Christ were not truly God.</a:t>
            </a:r>
          </a:p>
        </p:txBody>
      </p:sp>
      <p:sp>
        <p:nvSpPr>
          <p:cNvPr id="4" name="TextBox 3">
            <a:extLst>
              <a:ext uri="{FF2B5EF4-FFF2-40B4-BE49-F238E27FC236}">
                <a16:creationId xmlns:a16="http://schemas.microsoft.com/office/drawing/2014/main" id="{F3559252-3D04-D35C-2B4F-169EB03F0455}"/>
              </a:ext>
            </a:extLst>
          </p:cNvPr>
          <p:cNvSpPr txBox="1"/>
          <p:nvPr/>
        </p:nvSpPr>
        <p:spPr>
          <a:xfrm>
            <a:off x="0" y="208224"/>
            <a:ext cx="9144000" cy="523220"/>
          </a:xfrm>
          <a:prstGeom prst="rect">
            <a:avLst/>
          </a:prstGeom>
          <a:noFill/>
        </p:spPr>
        <p:txBody>
          <a:bodyPr wrap="square">
            <a:spAutoFit/>
          </a:bodyPr>
          <a:lstStyle/>
          <a:p>
            <a:pPr algn="ctr"/>
            <a:r>
              <a:rPr lang="en-US" sz="2800" dirty="0">
                <a:solidFill>
                  <a:srgbClr val="0070C0"/>
                </a:solidFill>
                <a:effectLst/>
                <a:ea typeface="Calibri" panose="020F0502020204030204" pitchFamily="34" charset="0"/>
                <a:cs typeface="Times New Roman" panose="02020603050405020304" pitchFamily="18" charset="0"/>
              </a:rPr>
              <a:t>Sanctify The Lord God In Your Hearts -  1 Peter 3:11-17 </a:t>
            </a:r>
            <a:endParaRPr lang="en-US" sz="2800" dirty="0">
              <a:solidFill>
                <a:srgbClr val="0070C0"/>
              </a:solidFill>
            </a:endParaRPr>
          </a:p>
        </p:txBody>
      </p:sp>
      <p:sp>
        <p:nvSpPr>
          <p:cNvPr id="2" name="Rectangle 1">
            <a:extLst>
              <a:ext uri="{FF2B5EF4-FFF2-40B4-BE49-F238E27FC236}">
                <a16:creationId xmlns:a16="http://schemas.microsoft.com/office/drawing/2014/main" id="{E7DDC1D8-73ED-32D2-6503-87B438EA7342}"/>
              </a:ext>
            </a:extLst>
          </p:cNvPr>
          <p:cNvSpPr/>
          <p:nvPr/>
        </p:nvSpPr>
        <p:spPr>
          <a:xfrm>
            <a:off x="536895" y="1129153"/>
            <a:ext cx="8070210" cy="1823772"/>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1216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2B8DEC-2F05-A608-97B3-965016B7AAE5}"/>
              </a:ext>
            </a:extLst>
          </p:cNvPr>
          <p:cNvSpPr txBox="1"/>
          <p:nvPr/>
        </p:nvSpPr>
        <p:spPr>
          <a:xfrm>
            <a:off x="763397" y="1459684"/>
            <a:ext cx="7390701" cy="4524315"/>
          </a:xfrm>
          <a:prstGeom prst="rect">
            <a:avLst/>
          </a:prstGeom>
          <a:noFill/>
        </p:spPr>
        <p:txBody>
          <a:bodyPr wrap="square">
            <a:spAutoFit/>
          </a:bodyPr>
          <a:lstStyle/>
          <a:p>
            <a:pPr marL="0" marR="0">
              <a:spcBef>
                <a:spcPts val="0"/>
              </a:spcBef>
              <a:spcAft>
                <a:spcPts val="800"/>
              </a:spcAft>
            </a:pP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Sanctify … Christ as Lord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What is meant by sanctifying the Lord?  it is closely akin to “hallowing” the name of the Father in heaven, </a:t>
            </a:r>
            <a:r>
              <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as in the Lord’s prayer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(the only other place in the New Testament where this expression occurs), defining “to sanctify” as “</a:t>
            </a:r>
            <a:r>
              <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to recognize</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in word and deed, his full holiness, and therefore          </a:t>
            </a:r>
            <a:r>
              <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to treat him with due awe</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12C7A58F-6646-7EDC-55D9-B734EF0CA39B}"/>
              </a:ext>
            </a:extLst>
          </p:cNvPr>
          <p:cNvSpPr txBox="1"/>
          <p:nvPr/>
        </p:nvSpPr>
        <p:spPr>
          <a:xfrm>
            <a:off x="0" y="208224"/>
            <a:ext cx="9144000" cy="523220"/>
          </a:xfrm>
          <a:prstGeom prst="rect">
            <a:avLst/>
          </a:prstGeom>
          <a:noFill/>
        </p:spPr>
        <p:txBody>
          <a:bodyPr wrap="square">
            <a:spAutoFit/>
          </a:bodyPr>
          <a:lstStyle/>
          <a:p>
            <a:pPr algn="ctr"/>
            <a:r>
              <a:rPr lang="en-US" sz="2800" dirty="0">
                <a:solidFill>
                  <a:srgbClr val="0070C0"/>
                </a:solidFill>
                <a:effectLst/>
                <a:ea typeface="Calibri" panose="020F0502020204030204" pitchFamily="34" charset="0"/>
                <a:cs typeface="Times New Roman" panose="02020603050405020304" pitchFamily="18" charset="0"/>
              </a:rPr>
              <a:t>Sanctify The Lord God In Your Hearts -  1 Peter 3:11-17 </a:t>
            </a:r>
            <a:endParaRPr lang="en-US" sz="2800" dirty="0">
              <a:solidFill>
                <a:srgbClr val="0070C0"/>
              </a:solidFill>
            </a:endParaRPr>
          </a:p>
        </p:txBody>
      </p:sp>
    </p:spTree>
    <p:extLst>
      <p:ext uri="{BB962C8B-B14F-4D97-AF65-F5344CB8AC3E}">
        <p14:creationId xmlns:p14="http://schemas.microsoft.com/office/powerpoint/2010/main" val="385575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032763-2083-4C24-E448-329D663D299F}"/>
              </a:ext>
            </a:extLst>
          </p:cNvPr>
          <p:cNvSpPr txBox="1"/>
          <p:nvPr/>
        </p:nvSpPr>
        <p:spPr>
          <a:xfrm>
            <a:off x="620785" y="1201783"/>
            <a:ext cx="7499758" cy="4956229"/>
          </a:xfrm>
          <a:prstGeom prst="rect">
            <a:avLst/>
          </a:prstGeom>
          <a:noFill/>
        </p:spPr>
        <p:txBody>
          <a:bodyPr wrap="square">
            <a:spAutoFit/>
          </a:bodyPr>
          <a:lstStyle/>
          <a:p>
            <a:pPr marL="0" marR="0">
              <a:lnSpc>
                <a:spcPct val="107000"/>
              </a:lnSpc>
              <a:spcBef>
                <a:spcPts val="0"/>
              </a:spcBef>
              <a:spcAft>
                <a:spcPts val="800"/>
              </a:spcAft>
            </a:pP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Ready always to give an answer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8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this admonition has special reference to the occasion of a Christian’s “</a:t>
            </a: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being called into a law court to give an account.” There is no reason, however, to limit the meaning in such a way</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All Christians, at all times, should have the full grasp of the rational basis for declaring and living the holy religion we have accepted, as well as possessing a thorough knowledge of the great doctrines of the New Testament; for there will be countless occasions in every life when such knowledge and understanding can be made a vehicle for enlisting others in the holy faith.</a:t>
            </a:r>
          </a:p>
        </p:txBody>
      </p:sp>
      <p:sp>
        <p:nvSpPr>
          <p:cNvPr id="4" name="TextBox 3">
            <a:extLst>
              <a:ext uri="{FF2B5EF4-FFF2-40B4-BE49-F238E27FC236}">
                <a16:creationId xmlns:a16="http://schemas.microsoft.com/office/drawing/2014/main" id="{1392040F-CAD7-E20D-08BB-A1C950DCE883}"/>
              </a:ext>
            </a:extLst>
          </p:cNvPr>
          <p:cNvSpPr txBox="1"/>
          <p:nvPr/>
        </p:nvSpPr>
        <p:spPr>
          <a:xfrm>
            <a:off x="0" y="208224"/>
            <a:ext cx="9144000" cy="523220"/>
          </a:xfrm>
          <a:prstGeom prst="rect">
            <a:avLst/>
          </a:prstGeom>
          <a:noFill/>
        </p:spPr>
        <p:txBody>
          <a:bodyPr wrap="square">
            <a:spAutoFit/>
          </a:bodyPr>
          <a:lstStyle/>
          <a:p>
            <a:pPr algn="ctr"/>
            <a:r>
              <a:rPr lang="en-US" sz="2800" dirty="0">
                <a:solidFill>
                  <a:srgbClr val="0070C0"/>
                </a:solidFill>
                <a:effectLst/>
                <a:ea typeface="Calibri" panose="020F0502020204030204" pitchFamily="34" charset="0"/>
                <a:cs typeface="Times New Roman" panose="02020603050405020304" pitchFamily="18" charset="0"/>
              </a:rPr>
              <a:t>Sanctify The Lord God In Your Hearts -  1 Peter 3:11-17 </a:t>
            </a:r>
            <a:endParaRPr lang="en-US" sz="2800" dirty="0">
              <a:solidFill>
                <a:srgbClr val="0070C0"/>
              </a:solidFill>
            </a:endParaRPr>
          </a:p>
        </p:txBody>
      </p:sp>
    </p:spTree>
    <p:extLst>
      <p:ext uri="{BB962C8B-B14F-4D97-AF65-F5344CB8AC3E}">
        <p14:creationId xmlns:p14="http://schemas.microsoft.com/office/powerpoint/2010/main" val="1299955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AB4963-7928-A8C4-AA17-53FC33346D5C}"/>
              </a:ext>
            </a:extLst>
          </p:cNvPr>
          <p:cNvSpPr txBox="1"/>
          <p:nvPr/>
        </p:nvSpPr>
        <p:spPr>
          <a:xfrm>
            <a:off x="595619" y="1317072"/>
            <a:ext cx="7726260" cy="4808368"/>
          </a:xfrm>
          <a:prstGeom prst="rect">
            <a:avLst/>
          </a:prstGeom>
          <a:noFill/>
        </p:spPr>
        <p:txBody>
          <a:bodyPr wrap="square">
            <a:spAutoFit/>
          </a:bodyPr>
          <a:lstStyle/>
          <a:p>
            <a:pPr marL="0" marR="0">
              <a:lnSpc>
                <a:spcPct val="107000"/>
              </a:lnSpc>
              <a:spcBef>
                <a:spcPts val="0"/>
              </a:spcBef>
              <a:spcAft>
                <a:spcPts val="800"/>
              </a:spcAft>
            </a:pP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Concerning the hope …</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The primacy of hope in the motivation of Christians shines in this, there being a glorious sense in which “We are saved by hope” </a:t>
            </a: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(Rom. 8:24</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The meaning here is exactly the same as “concerning the faith,” both expressions referring to “the Christian religion.”</a:t>
            </a:r>
          </a:p>
        </p:txBody>
      </p:sp>
      <p:sp>
        <p:nvSpPr>
          <p:cNvPr id="4" name="TextBox 3">
            <a:extLst>
              <a:ext uri="{FF2B5EF4-FFF2-40B4-BE49-F238E27FC236}">
                <a16:creationId xmlns:a16="http://schemas.microsoft.com/office/drawing/2014/main" id="{499158B1-7BAB-0933-A65A-4750D738D5D9}"/>
              </a:ext>
            </a:extLst>
          </p:cNvPr>
          <p:cNvSpPr txBox="1"/>
          <p:nvPr/>
        </p:nvSpPr>
        <p:spPr>
          <a:xfrm>
            <a:off x="0" y="208224"/>
            <a:ext cx="9144000" cy="523220"/>
          </a:xfrm>
          <a:prstGeom prst="rect">
            <a:avLst/>
          </a:prstGeom>
          <a:noFill/>
        </p:spPr>
        <p:txBody>
          <a:bodyPr wrap="square">
            <a:spAutoFit/>
          </a:bodyPr>
          <a:lstStyle/>
          <a:p>
            <a:pPr algn="ctr"/>
            <a:r>
              <a:rPr lang="en-US" sz="2800" dirty="0">
                <a:solidFill>
                  <a:srgbClr val="0070C0"/>
                </a:solidFill>
                <a:effectLst/>
                <a:ea typeface="Calibri" panose="020F0502020204030204" pitchFamily="34" charset="0"/>
                <a:cs typeface="Times New Roman" panose="02020603050405020304" pitchFamily="18" charset="0"/>
              </a:rPr>
              <a:t>Sanctify The Lord God In Your Hearts -  1 Peter 3:11-17 </a:t>
            </a:r>
            <a:endParaRPr lang="en-US" sz="2800" dirty="0">
              <a:solidFill>
                <a:srgbClr val="0070C0"/>
              </a:solidFill>
            </a:endParaRPr>
          </a:p>
        </p:txBody>
      </p:sp>
    </p:spTree>
    <p:extLst>
      <p:ext uri="{BB962C8B-B14F-4D97-AF65-F5344CB8AC3E}">
        <p14:creationId xmlns:p14="http://schemas.microsoft.com/office/powerpoint/2010/main" val="4079412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847661-C758-118A-FFDA-4D069A1C5B32}"/>
              </a:ext>
            </a:extLst>
          </p:cNvPr>
          <p:cNvSpPr txBox="1"/>
          <p:nvPr/>
        </p:nvSpPr>
        <p:spPr>
          <a:xfrm>
            <a:off x="503339" y="1182849"/>
            <a:ext cx="7843707" cy="5227265"/>
          </a:xfrm>
          <a:prstGeom prst="rect">
            <a:avLst/>
          </a:prstGeom>
          <a:noFill/>
        </p:spPr>
        <p:txBody>
          <a:bodyPr wrap="square">
            <a:spAutoFit/>
          </a:bodyPr>
          <a:lstStyle/>
          <a:p>
            <a:pPr marL="0" marR="0">
              <a:lnSpc>
                <a:spcPct val="107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Yet with meekness and fear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Why this? There are many reasons: </a:t>
            </a:r>
          </a:p>
          <a:p>
            <a:pPr marL="0" marR="0">
              <a:lnSpc>
                <a:spcPct val="107000"/>
              </a:lnSpc>
              <a:spcBef>
                <a:spcPts val="0"/>
              </a:spcBef>
              <a:spcAft>
                <a:spcPts val="800"/>
              </a:spcAft>
            </a:pPr>
            <a:r>
              <a:rPr lang="en-US" sz="2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 Christians should manifest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meekness at all times. </a:t>
            </a:r>
          </a:p>
          <a:p>
            <a:pPr marL="0" marR="0">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“Blessed are the meek, for they shall inherit the earth” </a:t>
            </a:r>
            <a:r>
              <a:rPr lang="en-US"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(Matt. 5:5);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but in addition to this, there is no situation in life that demands such an attitude any more than that which appears on an occasion of religious questioning and response.</a:t>
            </a:r>
          </a:p>
          <a:p>
            <a:pPr marL="0" marR="0">
              <a:lnSpc>
                <a:spcPct val="107000"/>
              </a:lnSpc>
              <a:spcBef>
                <a:spcPts val="0"/>
              </a:spcBef>
              <a:spcAft>
                <a:spcPts val="800"/>
              </a:spcAft>
            </a:pPr>
            <a:r>
              <a:rPr lang="en-US" sz="2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 A lack of meekness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can prejudice judges, if one is in a court of law. </a:t>
            </a:r>
          </a:p>
          <a:p>
            <a:pPr marL="0" marR="0">
              <a:lnSpc>
                <a:spcPct val="107000"/>
              </a:lnSpc>
              <a:spcBef>
                <a:spcPts val="0"/>
              </a:spcBef>
              <a:spcAft>
                <a:spcPts val="800"/>
              </a:spcAft>
            </a:pPr>
            <a:r>
              <a:rPr lang="en-US" sz="2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 A lack of it can antagonize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earnest questioners whose seeking after the truth can be easily frustrated by an arrogant, overbearing, or discourteous attitude. </a:t>
            </a:r>
          </a:p>
        </p:txBody>
      </p:sp>
      <p:sp>
        <p:nvSpPr>
          <p:cNvPr id="4" name="TextBox 3">
            <a:extLst>
              <a:ext uri="{FF2B5EF4-FFF2-40B4-BE49-F238E27FC236}">
                <a16:creationId xmlns:a16="http://schemas.microsoft.com/office/drawing/2014/main" id="{68DDD354-F169-D89B-0698-38A9B55A1A1F}"/>
              </a:ext>
            </a:extLst>
          </p:cNvPr>
          <p:cNvSpPr txBox="1"/>
          <p:nvPr/>
        </p:nvSpPr>
        <p:spPr>
          <a:xfrm>
            <a:off x="0" y="208224"/>
            <a:ext cx="9144000" cy="523220"/>
          </a:xfrm>
          <a:prstGeom prst="rect">
            <a:avLst/>
          </a:prstGeom>
          <a:noFill/>
        </p:spPr>
        <p:txBody>
          <a:bodyPr wrap="square">
            <a:spAutoFit/>
          </a:bodyPr>
          <a:lstStyle/>
          <a:p>
            <a:pPr algn="ctr"/>
            <a:r>
              <a:rPr lang="en-US" sz="2800" dirty="0">
                <a:solidFill>
                  <a:srgbClr val="0070C0"/>
                </a:solidFill>
                <a:effectLst/>
                <a:ea typeface="Calibri" panose="020F0502020204030204" pitchFamily="34" charset="0"/>
                <a:cs typeface="Times New Roman" panose="02020603050405020304" pitchFamily="18" charset="0"/>
              </a:rPr>
              <a:t>Sanctify The Lord God In Your Hearts -  1 Peter 3:11-17 </a:t>
            </a:r>
            <a:endParaRPr lang="en-US" sz="2800" dirty="0">
              <a:solidFill>
                <a:srgbClr val="0070C0"/>
              </a:solidFill>
            </a:endParaRPr>
          </a:p>
        </p:txBody>
      </p:sp>
    </p:spTree>
    <p:extLst>
      <p:ext uri="{BB962C8B-B14F-4D97-AF65-F5344CB8AC3E}">
        <p14:creationId xmlns:p14="http://schemas.microsoft.com/office/powerpoint/2010/main" val="603544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950414-9353-7622-EBE8-6391DE74A15D}"/>
              </a:ext>
            </a:extLst>
          </p:cNvPr>
          <p:cNvSpPr txBox="1"/>
          <p:nvPr/>
        </p:nvSpPr>
        <p:spPr>
          <a:xfrm>
            <a:off x="511728" y="956947"/>
            <a:ext cx="7961153" cy="5692829"/>
          </a:xfrm>
          <a:prstGeom prst="rect">
            <a:avLst/>
          </a:prstGeom>
          <a:noFill/>
        </p:spPr>
        <p:txBody>
          <a:bodyPr wrap="square">
            <a:spAutoFit/>
          </a:bodyPr>
          <a:lstStyle/>
          <a:p>
            <a:pPr marL="0" marR="0">
              <a:lnSpc>
                <a:spcPct val="107000"/>
              </a:lnSpc>
              <a:spcBef>
                <a:spcPts val="0"/>
              </a:spcBef>
              <a:spcAft>
                <a:spcPts val="800"/>
              </a:spcAft>
            </a:pPr>
            <a:r>
              <a:rPr lang="en-US" sz="2800" kern="1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And why fear? </a:t>
            </a:r>
          </a:p>
          <a:p>
            <a:pPr marL="0" marR="0">
              <a:lnSpc>
                <a:spcPct val="107000"/>
              </a:lnSpc>
              <a:spcBef>
                <a:spcPts val="0"/>
              </a:spcBef>
              <a:spcAft>
                <a:spcPts val="800"/>
              </a:spcAft>
            </a:pPr>
            <a:r>
              <a:rPr lang="en-US" sz="2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 In all situations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where a Christian is attempting to answer the questions of others, or to restore one who has fallen into sin, there is danger to the Christian himself. As Paul put it, “Restore such a one in a spirit of gentleness, looking to thyself, lest thou also be tempted” </a:t>
            </a:r>
            <a:r>
              <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(Gal. 6:1). </a:t>
            </a:r>
          </a:p>
          <a:p>
            <a:pPr marL="0" marR="0">
              <a:lnSpc>
                <a:spcPct val="107000"/>
              </a:lnSpc>
              <a:spcBef>
                <a:spcPts val="0"/>
              </a:spcBef>
              <a:spcAft>
                <a:spcPts val="800"/>
              </a:spcAft>
            </a:pPr>
            <a:r>
              <a:rPr lang="en-US" sz="2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 There should be fear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that the answers might not be given in the right spirit, or that they might not be correct. The failure of many really to know the truth about their own religious views is widespread; and every teacher should concern himself to know the right answers, to avoid becoming himself a teacher of falsehood. Fear is a proper motive for all who presume to teach the word of the Lord.</a:t>
            </a:r>
          </a:p>
        </p:txBody>
      </p:sp>
      <p:sp>
        <p:nvSpPr>
          <p:cNvPr id="4" name="TextBox 3">
            <a:extLst>
              <a:ext uri="{FF2B5EF4-FFF2-40B4-BE49-F238E27FC236}">
                <a16:creationId xmlns:a16="http://schemas.microsoft.com/office/drawing/2014/main" id="{D0BEB286-9986-41EE-2BA5-452E727DB7FD}"/>
              </a:ext>
            </a:extLst>
          </p:cNvPr>
          <p:cNvSpPr txBox="1"/>
          <p:nvPr/>
        </p:nvSpPr>
        <p:spPr>
          <a:xfrm>
            <a:off x="0" y="208224"/>
            <a:ext cx="9144000" cy="523220"/>
          </a:xfrm>
          <a:prstGeom prst="rect">
            <a:avLst/>
          </a:prstGeom>
          <a:noFill/>
        </p:spPr>
        <p:txBody>
          <a:bodyPr wrap="square">
            <a:spAutoFit/>
          </a:bodyPr>
          <a:lstStyle/>
          <a:p>
            <a:pPr algn="ctr"/>
            <a:r>
              <a:rPr lang="en-US" sz="2800" dirty="0">
                <a:solidFill>
                  <a:srgbClr val="0070C0"/>
                </a:solidFill>
                <a:effectLst/>
                <a:ea typeface="Calibri" panose="020F0502020204030204" pitchFamily="34" charset="0"/>
                <a:cs typeface="Times New Roman" panose="02020603050405020304" pitchFamily="18" charset="0"/>
              </a:rPr>
              <a:t>Sanctify The Lord God In Your Hearts -  1 Peter 3:11-17 </a:t>
            </a:r>
            <a:endParaRPr lang="en-US" sz="2800" dirty="0">
              <a:solidFill>
                <a:srgbClr val="0070C0"/>
              </a:solidFill>
            </a:endParaRPr>
          </a:p>
        </p:txBody>
      </p:sp>
    </p:spTree>
    <p:extLst>
      <p:ext uri="{BB962C8B-B14F-4D97-AF65-F5344CB8AC3E}">
        <p14:creationId xmlns:p14="http://schemas.microsoft.com/office/powerpoint/2010/main" val="2937070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794EEF-1699-942C-757D-0706FE04CFA8}"/>
              </a:ext>
            </a:extLst>
          </p:cNvPr>
          <p:cNvSpPr txBox="1"/>
          <p:nvPr/>
        </p:nvSpPr>
        <p:spPr>
          <a:xfrm>
            <a:off x="427839" y="1107347"/>
            <a:ext cx="8045042" cy="4993675"/>
          </a:xfrm>
          <a:prstGeom prst="rect">
            <a:avLst/>
          </a:prstGeom>
          <a:noFill/>
        </p:spPr>
        <p:txBody>
          <a:bodyPr wrap="square">
            <a:spAutoFit/>
          </a:bodyPr>
          <a:lstStyle/>
          <a:p>
            <a:pPr marL="0" marR="685800" algn="just">
              <a:spcBef>
                <a:spcPts val="900"/>
              </a:spcBef>
              <a:spcAft>
                <a:spcPts val="0"/>
              </a:spcAft>
            </a:pP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Peter 3:16 </a:t>
            </a:r>
            <a:r>
              <a:rPr lang="en-US" sz="2400" kern="0" dirty="0">
                <a:effectLst/>
                <a:latin typeface="Calibri" panose="020F0502020204030204" pitchFamily="34" charset="0"/>
                <a:ea typeface="Calibri" panose="020F0502020204030204" pitchFamily="34" charset="0"/>
                <a:cs typeface="Calibri" panose="020F0502020204030204" pitchFamily="34" charset="0"/>
              </a:rPr>
              <a:t>having a good conscience; that, wherein ye are spoken against, they may be put to shame who revile your good manner of life in Christ.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900"/>
              </a:spcBef>
              <a:spcAft>
                <a:spcPts val="0"/>
              </a:spcAft>
            </a:pPr>
            <a:endParaRPr lang="en-US" sz="2400" b="1" kern="0" dirty="0">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900"/>
              </a:spcBef>
              <a:spcAft>
                <a:spcPts val="0"/>
              </a:spcAft>
            </a:pPr>
            <a:r>
              <a:rPr lang="en-US" sz="2400" b="1" kern="0" dirty="0">
                <a:effectLst/>
                <a:latin typeface="Calibri" panose="020F0502020204030204" pitchFamily="34" charset="0"/>
                <a:ea typeface="Calibri" panose="020F0502020204030204" pitchFamily="34" charset="0"/>
                <a:cs typeface="Calibri" panose="020F0502020204030204" pitchFamily="34" charset="0"/>
              </a:rPr>
              <a:t>Having a good conscience …</a:t>
            </a:r>
            <a:r>
              <a:rPr lang="en-US" sz="2400" kern="0" dirty="0">
                <a:effectLst/>
                <a:latin typeface="Calibri" panose="020F0502020204030204" pitchFamily="34" charset="0"/>
                <a:ea typeface="Calibri" panose="020F0502020204030204" pitchFamily="34" charset="0"/>
                <a:cs typeface="Calibri" panose="020F0502020204030204" pitchFamily="34" charset="0"/>
              </a:rPr>
              <a:t> This key admonition recurs again and again in this epistle: “zealous for good works … for righteousness’ sake … sanctify the Lord … with meekness and fear, etc.,” all of these in this very paragraph.</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gn="just">
              <a:spcBef>
                <a:spcPts val="900"/>
              </a:spcBef>
              <a:spcAft>
                <a:spcPts val="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b="1" kern="0" dirty="0">
                <a:effectLst/>
                <a:latin typeface="Calibri" panose="020F0502020204030204" pitchFamily="34" charset="0"/>
                <a:ea typeface="Calibri" panose="020F0502020204030204" pitchFamily="34" charset="0"/>
                <a:cs typeface="Calibri" panose="020F0502020204030204" pitchFamily="34" charset="0"/>
              </a:rPr>
              <a:t>Wherein ye are spoken against …</a:t>
            </a:r>
            <a:r>
              <a:rPr lang="en-US" sz="2400" kern="0" dirty="0">
                <a:effectLst/>
                <a:latin typeface="Calibri" panose="020F0502020204030204" pitchFamily="34" charset="0"/>
                <a:ea typeface="Calibri" panose="020F0502020204030204" pitchFamily="34" charset="0"/>
                <a:cs typeface="Calibri" panose="020F0502020204030204" pitchFamily="34" charset="0"/>
              </a:rPr>
              <a:t> They were spoken against because of the manner of their lives; but they are told to make their lives so beautiful that they will shame the evil critics.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BA151AB-8B8A-CC77-3983-04E278CC9399}"/>
              </a:ext>
            </a:extLst>
          </p:cNvPr>
          <p:cNvSpPr txBox="1"/>
          <p:nvPr/>
        </p:nvSpPr>
        <p:spPr>
          <a:xfrm>
            <a:off x="0" y="208224"/>
            <a:ext cx="9144000" cy="523220"/>
          </a:xfrm>
          <a:prstGeom prst="rect">
            <a:avLst/>
          </a:prstGeom>
          <a:noFill/>
        </p:spPr>
        <p:txBody>
          <a:bodyPr wrap="square">
            <a:spAutoFit/>
          </a:bodyPr>
          <a:lstStyle/>
          <a:p>
            <a:pPr algn="ctr"/>
            <a:r>
              <a:rPr lang="en-US" sz="2800" dirty="0">
                <a:solidFill>
                  <a:srgbClr val="0070C0"/>
                </a:solidFill>
                <a:effectLst/>
                <a:ea typeface="Calibri" panose="020F0502020204030204" pitchFamily="34" charset="0"/>
                <a:cs typeface="Times New Roman" panose="02020603050405020304" pitchFamily="18" charset="0"/>
              </a:rPr>
              <a:t>Sanctify The Lord God In Your Hearts -  1 Peter 3:11-17 </a:t>
            </a:r>
            <a:endParaRPr lang="en-US" sz="2800" dirty="0">
              <a:solidFill>
                <a:srgbClr val="0070C0"/>
              </a:solidFill>
            </a:endParaRPr>
          </a:p>
        </p:txBody>
      </p:sp>
      <p:sp>
        <p:nvSpPr>
          <p:cNvPr id="2" name="Rectangle 1">
            <a:extLst>
              <a:ext uri="{FF2B5EF4-FFF2-40B4-BE49-F238E27FC236}">
                <a16:creationId xmlns:a16="http://schemas.microsoft.com/office/drawing/2014/main" id="{99C75992-469D-E479-213F-9FA5CB26EB85}"/>
              </a:ext>
            </a:extLst>
          </p:cNvPr>
          <p:cNvSpPr/>
          <p:nvPr/>
        </p:nvSpPr>
        <p:spPr>
          <a:xfrm>
            <a:off x="427838" y="989900"/>
            <a:ext cx="7986319" cy="1803633"/>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08766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7AA26F-C68B-10C7-183F-0CAE6B5B87AE}"/>
              </a:ext>
            </a:extLst>
          </p:cNvPr>
          <p:cNvSpPr txBox="1"/>
          <p:nvPr/>
        </p:nvSpPr>
        <p:spPr>
          <a:xfrm>
            <a:off x="453006" y="813732"/>
            <a:ext cx="8439324" cy="5447645"/>
          </a:xfrm>
          <a:prstGeom prst="rect">
            <a:avLst/>
          </a:prstGeom>
          <a:noFill/>
        </p:spPr>
        <p:txBody>
          <a:bodyPr wrap="square">
            <a:spAutoFit/>
          </a:bodyPr>
          <a:lstStyle/>
          <a:p>
            <a:pPr marL="0" marR="0" algn="just">
              <a:spcBef>
                <a:spcPts val="0"/>
              </a:spcBef>
              <a:spcAft>
                <a:spcPts val="0"/>
              </a:spcAft>
            </a:pPr>
            <a:r>
              <a:rPr lang="en-US" sz="28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In Christ …</a:t>
            </a:r>
            <a:r>
              <a:rPr lang="en-US" sz="28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400" kern="0" dirty="0">
                <a:effectLst/>
                <a:latin typeface="Calibri" panose="020F0502020204030204" pitchFamily="34" charset="0"/>
                <a:ea typeface="Calibri" panose="020F0502020204030204" pitchFamily="34" charset="0"/>
                <a:cs typeface="Calibri" panose="020F0502020204030204" pitchFamily="34" charset="0"/>
              </a:rPr>
              <a:t>This is one of the great phrases of the New Testament, being used 164–172 times (depending on the version) in the writings of Paul alone; but although Paul laid the greatest stress on it, the conception of being “in Christ” is not Pauline, going back to our Lord himself who said, “Ye are in me and I in you”</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(John 14:20). </a:t>
            </a:r>
            <a:r>
              <a:rPr lang="en-US" sz="2400" kern="0" dirty="0">
                <a:effectLst/>
                <a:latin typeface="Calibri" panose="020F0502020204030204" pitchFamily="34" charset="0"/>
                <a:ea typeface="Calibri" panose="020F0502020204030204" pitchFamily="34" charset="0"/>
                <a:cs typeface="Calibri" panose="020F0502020204030204" pitchFamily="34" charset="0"/>
              </a:rPr>
              <a:t>Also, “I am the vine and ye are the branches; he that abides in me, and I in him, the same bears much fruit”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15:5).</a:t>
            </a:r>
            <a:endPar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gn="just">
              <a:spcBef>
                <a:spcPts val="0"/>
              </a:spcBef>
              <a:spcAft>
                <a:spcPts val="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 What is meant by being “in Christ”?  in the Hebrew conception of corporate personality.” The church is Christ, and is called Christ’s spiritual body. “To be in Christ therefore is to be a member of the redeemed society, i.e., the church, of which Christ is head …       the Bible knows nothing of solitary religion.”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DC132C4-85A7-2028-C209-26CD1A9DC6D3}"/>
              </a:ext>
            </a:extLst>
          </p:cNvPr>
          <p:cNvSpPr txBox="1"/>
          <p:nvPr/>
        </p:nvSpPr>
        <p:spPr>
          <a:xfrm>
            <a:off x="0" y="208224"/>
            <a:ext cx="9144000" cy="523220"/>
          </a:xfrm>
          <a:prstGeom prst="rect">
            <a:avLst/>
          </a:prstGeom>
          <a:noFill/>
        </p:spPr>
        <p:txBody>
          <a:bodyPr wrap="square">
            <a:spAutoFit/>
          </a:bodyPr>
          <a:lstStyle/>
          <a:p>
            <a:pPr algn="ctr"/>
            <a:r>
              <a:rPr lang="en-US" sz="2800" dirty="0">
                <a:solidFill>
                  <a:srgbClr val="0070C0"/>
                </a:solidFill>
                <a:effectLst/>
                <a:ea typeface="Calibri" panose="020F0502020204030204" pitchFamily="34" charset="0"/>
                <a:cs typeface="Times New Roman" panose="02020603050405020304" pitchFamily="18" charset="0"/>
              </a:rPr>
              <a:t>Sanctify The Lord God In Your Hearts -  1 Peter 3:11-17 </a:t>
            </a:r>
            <a:endParaRPr lang="en-US" sz="2800" dirty="0">
              <a:solidFill>
                <a:srgbClr val="0070C0"/>
              </a:solidFill>
            </a:endParaRPr>
          </a:p>
        </p:txBody>
      </p:sp>
    </p:spTree>
    <p:extLst>
      <p:ext uri="{BB962C8B-B14F-4D97-AF65-F5344CB8AC3E}">
        <p14:creationId xmlns:p14="http://schemas.microsoft.com/office/powerpoint/2010/main" val="463207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52A902-F8D0-4CB3-66B3-9A3ED91983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2251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Bible Verse About Being Set Apart From The World (James 4:4)">
            <a:extLst>
              <a:ext uri="{FF2B5EF4-FFF2-40B4-BE49-F238E27FC236}">
                <a16:creationId xmlns:a16="http://schemas.microsoft.com/office/drawing/2014/main" id="{85A34C15-7438-D216-12C6-4129E56C8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5486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8428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descr="Bible Verse About Being Set Apart From The World (Titus 2:11-12)">
            <a:extLst>
              <a:ext uri="{FF2B5EF4-FFF2-40B4-BE49-F238E27FC236}">
                <a16:creationId xmlns:a16="http://schemas.microsoft.com/office/drawing/2014/main" id="{C58766FD-E78C-D45F-98E7-FFDDEC9CF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5486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1792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Bible Verse About Being Set Apart From The World (1 John 2:6)">
            <a:extLst>
              <a:ext uri="{FF2B5EF4-FFF2-40B4-BE49-F238E27FC236}">
                <a16:creationId xmlns:a16="http://schemas.microsoft.com/office/drawing/2014/main" id="{53A28042-3B4C-F93A-8767-914A9A1FA1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5486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537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C:\Users\sheila\Desktop\ULTIMATE Royality Free\4-Bib Pics-Misc\Bible MSS\Scriptures\10 Commandments_.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48" b="99420" l="261" r="99435">
                        <a14:foregroundMark x1="1522" y1="1681" x2="11652" y2="96870"/>
                        <a14:foregroundMark x1="5261" y1="30377" x2="14870" y2="1855"/>
                        <a14:foregroundMark x1="16261" y1="5913" x2="97522" y2="6667"/>
                        <a14:foregroundMark x1="88174" y1="10551" x2="96522" y2="97565"/>
                        <a14:foregroundMark x1="97652" y1="11652" x2="98043" y2="84058"/>
                        <a14:foregroundMark x1="88174" y1="77391" x2="93739" y2="97391"/>
                        <a14:foregroundMark x1="15826" y1="96116" x2="89435" y2="95188"/>
                        <a14:backgroundMark x1="14565" y1="12754" x2="49043" y2="87768"/>
                        <a14:backgroundMark x1="12348" y1="88870" x2="29174" y2="67420"/>
                      </a14:backgroundRemoval>
                    </a14:imgEffect>
                    <a14:imgEffect>
                      <a14:brightnessContrast bright="40000"/>
                    </a14:imgEffect>
                  </a14:imgLayer>
                </a14:imgProps>
              </a:ext>
            </a:extLst>
          </a:blip>
          <a:srcRect/>
          <a:stretch>
            <a:fillRect/>
          </a:stretch>
        </p:blipFill>
        <p:spPr bwMode="auto">
          <a:xfrm>
            <a:off x="0" y="0"/>
            <a:ext cx="9220200" cy="6858000"/>
          </a:xfrm>
          <a:prstGeom prst="rect">
            <a:avLst/>
          </a:prstGeom>
          <a:noFill/>
        </p:spPr>
      </p:pic>
      <p:sp>
        <p:nvSpPr>
          <p:cNvPr id="6" name="Rectangle 5"/>
          <p:cNvSpPr/>
          <p:nvPr/>
        </p:nvSpPr>
        <p:spPr>
          <a:xfrm>
            <a:off x="3733800" y="6858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6248400" y="762000"/>
            <a:ext cx="1752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4114800" y="58674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p:cNvSpPr/>
          <p:nvPr/>
        </p:nvSpPr>
        <p:spPr>
          <a:xfrm>
            <a:off x="6235700" y="58674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p:nvSpPr>
        <p:spPr>
          <a:xfrm>
            <a:off x="6248400" y="6858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1130300" y="7239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438307" y="226711"/>
            <a:ext cx="8244714" cy="6378129"/>
          </a:xfrm>
          <a:prstGeom prst="rect">
            <a:avLst/>
          </a:prstGeom>
          <a:noFill/>
          <a:ln w="76200">
            <a:solidFill>
              <a:srgbClr val="2F23CB"/>
            </a:solid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589AAADB-BBB0-9CF3-FC18-91851C371FE9}"/>
              </a:ext>
            </a:extLst>
          </p:cNvPr>
          <p:cNvSpPr/>
          <p:nvPr/>
        </p:nvSpPr>
        <p:spPr>
          <a:xfrm>
            <a:off x="460979" y="253160"/>
            <a:ext cx="8222042" cy="62987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US" sz="3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6A362BBB-7667-10E7-4262-57D6AA55DC1B}"/>
              </a:ext>
            </a:extLst>
          </p:cNvPr>
          <p:cNvSpPr txBox="1"/>
          <p:nvPr/>
        </p:nvSpPr>
        <p:spPr>
          <a:xfrm>
            <a:off x="704675" y="685800"/>
            <a:ext cx="7633982" cy="5980099"/>
          </a:xfrm>
          <a:prstGeom prst="rect">
            <a:avLst/>
          </a:prstGeom>
          <a:noFill/>
        </p:spPr>
        <p:txBody>
          <a:bodyPr wrap="square" rtlCol="0">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3200" b="0" i="0" u="none" strike="noStrike" kern="100" cap="none" spc="0" normalizeH="0" baseline="0" noProof="0" dirty="0">
                <a:ln>
                  <a:noFill/>
                </a:ln>
                <a:solidFill>
                  <a:prstClr val="black"/>
                </a:solidFill>
                <a:effectLst/>
                <a:uLnTx/>
                <a:uFillTx/>
                <a:latin typeface="Arial Black" panose="020B0A04020102020204" pitchFamily="34" charset="0"/>
                <a:ea typeface="Calibri" panose="020F0502020204030204" pitchFamily="34" charset="0"/>
                <a:cs typeface="Times New Roman" panose="02020603050405020304" pitchFamily="18" charset="0"/>
              </a:rPr>
              <a:t>Sanctify Christ in YOUR HEART</a:t>
            </a: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US" sz="32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32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3200" b="1" i="0" u="sng"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Reverence Christ as Lord in </a:t>
            </a:r>
            <a:r>
              <a:rPr kumimoji="0" lang="en-US" sz="3200" b="1" i="0" u="sng" strike="noStrike" kern="1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your own </a:t>
            </a:r>
            <a:r>
              <a:rPr kumimoji="0" lang="en-US" sz="3200" b="1" i="0" u="sng"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hearts” </a:t>
            </a: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US" sz="3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3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200" b="0"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“In </a:t>
            </a:r>
            <a:r>
              <a:rPr kumimoji="0" lang="en-US" sz="3200" b="0" i="0" u="none" strike="noStrike" kern="100" cap="none" spc="0" normalizeH="0" baseline="0" noProof="0" dirty="0">
                <a:ln>
                  <a:noFill/>
                </a:ln>
                <a:solidFill>
                  <a:srgbClr val="0070C0"/>
                </a:solidFill>
                <a:effectLst/>
                <a:uLnTx/>
                <a:uFillTx/>
                <a:latin typeface="Arial Black" panose="020B0A04020102020204" pitchFamily="34" charset="0"/>
                <a:ea typeface="Calibri" panose="020F0502020204030204" pitchFamily="34" charset="0"/>
                <a:cs typeface="Times New Roman" panose="02020603050405020304" pitchFamily="18" charset="0"/>
              </a:rPr>
              <a:t>your</a:t>
            </a:r>
            <a:r>
              <a:rPr kumimoji="0" lang="en-US" sz="3200" b="0"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 hearts </a:t>
            </a:r>
            <a:r>
              <a:rPr kumimoji="0" lang="en-US" sz="32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consecrate</a:t>
            </a:r>
            <a:r>
              <a:rPr kumimoji="0" lang="en-US" sz="3200" b="0"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 Christ as Lord” </a:t>
            </a: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US" sz="3200" b="0"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3200" b="0"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 “But love the Lord Christ in </a:t>
            </a:r>
            <a:r>
              <a:rPr kumimoji="0" lang="en-US" sz="3200" b="0" i="0" u="none" strike="noStrike" kern="100" cap="none" spc="0" normalizeH="0" baseline="0" noProof="0" dirty="0">
                <a:ln>
                  <a:noFill/>
                </a:ln>
                <a:solidFill>
                  <a:srgbClr val="0070C0"/>
                </a:solidFill>
                <a:effectLst/>
                <a:uLnTx/>
                <a:uFillTx/>
                <a:latin typeface="Arial Black" panose="020B0A04020102020204" pitchFamily="34" charset="0"/>
                <a:ea typeface="Calibri" panose="020F0502020204030204" pitchFamily="34" charset="0"/>
                <a:cs typeface="Times New Roman" panose="02020603050405020304" pitchFamily="18" charset="0"/>
              </a:rPr>
              <a:t>your</a:t>
            </a:r>
            <a:r>
              <a:rPr kumimoji="0" lang="en-US" sz="3200" b="0"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 hearts”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164085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bible verse">
            <a:extLst>
              <a:ext uri="{FF2B5EF4-FFF2-40B4-BE49-F238E27FC236}">
                <a16:creationId xmlns:a16="http://schemas.microsoft.com/office/drawing/2014/main" id="{1CECCC55-AF68-E2AD-16B2-2778AD1C67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1"/>
            <a:ext cx="6860096" cy="6860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378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0E3D2D-544C-891E-9B8B-D8429E5F3421}"/>
              </a:ext>
            </a:extLst>
          </p:cNvPr>
          <p:cNvSpPr txBox="1"/>
          <p:nvPr/>
        </p:nvSpPr>
        <p:spPr>
          <a:xfrm>
            <a:off x="539931" y="1149531"/>
            <a:ext cx="7646126" cy="4958345"/>
          </a:xfrm>
          <a:prstGeom prst="rect">
            <a:avLst/>
          </a:prstGeom>
          <a:noFill/>
        </p:spPr>
        <p:txBody>
          <a:bodyPr wrap="square">
            <a:spAutoFit/>
          </a:bodyPr>
          <a:lstStyle/>
          <a:p>
            <a:pPr marL="0" marR="0">
              <a:lnSpc>
                <a:spcPct val="107000"/>
              </a:lnSpc>
              <a:spcBef>
                <a:spcPts val="0"/>
              </a:spcBef>
              <a:spcAft>
                <a:spcPts val="800"/>
              </a:spcAft>
            </a:pPr>
            <a:r>
              <a:rPr lang="en-U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Introduction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 Heart Religion. </a:t>
            </a:r>
          </a:p>
          <a:p>
            <a:pPr marL="0" marR="0">
              <a:lnSpc>
                <a:spcPct val="107000"/>
              </a:lnSpc>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Note the emphasis here upon a </a:t>
            </a:r>
            <a:r>
              <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heart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religion. This is something that has to take place in the </a:t>
            </a:r>
            <a:r>
              <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hearts of God’s people</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Reverence Christ as Lord in </a:t>
            </a:r>
            <a:r>
              <a:rPr lang="en-US" sz="3200" u="sng" kern="100" dirty="0">
                <a:effectLst/>
                <a:latin typeface="Arial Black" panose="020B0A04020102020204" pitchFamily="34" charset="0"/>
                <a:ea typeface="Calibri" panose="020F0502020204030204" pitchFamily="34" charset="0"/>
                <a:cs typeface="Times New Roman" panose="02020603050405020304" pitchFamily="18" charset="0"/>
              </a:rPr>
              <a:t>your own </a:t>
            </a:r>
            <a:r>
              <a:rPr lang="en-US" sz="3200" b="1"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hearts</a:t>
            </a: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“In </a:t>
            </a:r>
            <a:r>
              <a:rPr lang="en-US" sz="3200" kern="100" dirty="0">
                <a:effectLst/>
                <a:latin typeface="Arial Black" panose="020B0A04020102020204" pitchFamily="34" charset="0"/>
                <a:ea typeface="Calibri" panose="020F0502020204030204" pitchFamily="34" charset="0"/>
                <a:cs typeface="Times New Roman" panose="02020603050405020304" pitchFamily="18" charset="0"/>
              </a:rPr>
              <a:t>your</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hearts</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consecrate Christ as Lord” </a:t>
            </a:r>
          </a:p>
          <a:p>
            <a:pPr marL="0" marR="0">
              <a:lnSpc>
                <a:spcPct val="107000"/>
              </a:lnSpc>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“But love the Lord Christ in </a:t>
            </a:r>
            <a:r>
              <a:rPr lang="en-US" sz="3200" kern="100" dirty="0">
                <a:effectLst/>
                <a:latin typeface="Arial Black" panose="020B0A04020102020204" pitchFamily="34" charset="0"/>
                <a:ea typeface="Calibri" panose="020F0502020204030204" pitchFamily="34" charset="0"/>
                <a:cs typeface="Times New Roman" panose="02020603050405020304" pitchFamily="18" charset="0"/>
              </a:rPr>
              <a:t>your</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hearts</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00FF7E6B-E8A0-790C-7C1A-49C50AB6E976}"/>
              </a:ext>
            </a:extLst>
          </p:cNvPr>
          <p:cNvSpPr txBox="1"/>
          <p:nvPr/>
        </p:nvSpPr>
        <p:spPr>
          <a:xfrm>
            <a:off x="0" y="208224"/>
            <a:ext cx="9144000" cy="523220"/>
          </a:xfrm>
          <a:prstGeom prst="rect">
            <a:avLst/>
          </a:prstGeom>
          <a:noFill/>
        </p:spPr>
        <p:txBody>
          <a:bodyPr wrap="square">
            <a:spAutoFit/>
          </a:bodyPr>
          <a:lstStyle/>
          <a:p>
            <a:pPr algn="ctr"/>
            <a:r>
              <a:rPr lang="en-US" sz="2800" dirty="0">
                <a:solidFill>
                  <a:srgbClr val="0070C0"/>
                </a:solidFill>
                <a:effectLst/>
                <a:ea typeface="Calibri" panose="020F0502020204030204" pitchFamily="34" charset="0"/>
                <a:cs typeface="Times New Roman" panose="02020603050405020304" pitchFamily="18" charset="0"/>
              </a:rPr>
              <a:t>Sanctify The Lord God In Your Hearts -  1 Peter 3:11-17 </a:t>
            </a:r>
            <a:endParaRPr lang="en-US" sz="2800" dirty="0">
              <a:solidFill>
                <a:srgbClr val="0070C0"/>
              </a:solidFill>
            </a:endParaRPr>
          </a:p>
        </p:txBody>
      </p:sp>
    </p:spTree>
    <p:extLst>
      <p:ext uri="{BB962C8B-B14F-4D97-AF65-F5344CB8AC3E}">
        <p14:creationId xmlns:p14="http://schemas.microsoft.com/office/powerpoint/2010/main" val="3879660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84BE02-95E9-72C8-2CEA-E46B5D4ECC46}"/>
              </a:ext>
            </a:extLst>
          </p:cNvPr>
          <p:cNvSpPr txBox="1"/>
          <p:nvPr/>
        </p:nvSpPr>
        <p:spPr>
          <a:xfrm>
            <a:off x="627017" y="870857"/>
            <a:ext cx="8159932" cy="5855508"/>
          </a:xfrm>
          <a:prstGeom prst="rect">
            <a:avLst/>
          </a:prstGeom>
          <a:noFill/>
        </p:spPr>
        <p:txBody>
          <a:bodyPr wrap="square">
            <a:spAutoFit/>
          </a:bodyPr>
          <a:lstStyle/>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Man is a Shrine. The heart of a Christian man or woman is a shrine. It is a place of worship. There is a large congregation there, consisting of </a:t>
            </a:r>
            <a:r>
              <a:rPr lang="en-US" sz="2800" b="1" u="sng" kern="100" dirty="0">
                <a:effectLst/>
                <a:latin typeface="Calibri" panose="020F0502020204030204" pitchFamily="34" charset="0"/>
                <a:ea typeface="Calibri" panose="020F0502020204030204" pitchFamily="34" charset="0"/>
                <a:cs typeface="Times New Roman" panose="02020603050405020304" pitchFamily="18" charset="0"/>
              </a:rPr>
              <a:t>wishes</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u="sng" kern="100" dirty="0">
                <a:effectLst/>
                <a:latin typeface="Calibri" panose="020F0502020204030204" pitchFamily="34" charset="0"/>
                <a:ea typeface="Calibri" panose="020F0502020204030204" pitchFamily="34" charset="0"/>
                <a:cs typeface="Times New Roman" panose="02020603050405020304" pitchFamily="18" charset="0"/>
              </a:rPr>
              <a:t>motives</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u="sng" kern="100" dirty="0">
                <a:effectLst/>
                <a:latin typeface="Calibri" panose="020F0502020204030204" pitchFamily="34" charset="0"/>
                <a:ea typeface="Calibri" panose="020F0502020204030204" pitchFamily="34" charset="0"/>
                <a:cs typeface="Times New Roman" panose="02020603050405020304" pitchFamily="18" charset="0"/>
              </a:rPr>
              <a:t>ambitions</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u="sng" kern="100" dirty="0">
                <a:effectLst/>
                <a:latin typeface="Calibri" panose="020F0502020204030204" pitchFamily="34" charset="0"/>
                <a:ea typeface="Calibri" panose="020F0502020204030204" pitchFamily="34" charset="0"/>
                <a:cs typeface="Times New Roman" panose="02020603050405020304" pitchFamily="18" charset="0"/>
              </a:rPr>
              <a:t>desires</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u="sng" kern="100" dirty="0">
                <a:effectLst/>
                <a:latin typeface="Calibri" panose="020F0502020204030204" pitchFamily="34" charset="0"/>
                <a:ea typeface="Calibri" panose="020F0502020204030204" pitchFamily="34" charset="0"/>
                <a:cs typeface="Times New Roman" panose="02020603050405020304" pitchFamily="18" charset="0"/>
              </a:rPr>
              <a:t>likes</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u="sng" kern="100" dirty="0">
                <a:effectLst/>
                <a:latin typeface="Calibri" panose="020F0502020204030204" pitchFamily="34" charset="0"/>
                <a:ea typeface="Calibri" panose="020F0502020204030204" pitchFamily="34" charset="0"/>
                <a:cs typeface="Times New Roman" panose="02020603050405020304" pitchFamily="18" charset="0"/>
              </a:rPr>
              <a:t>dislikes</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u="sng" kern="100" dirty="0">
                <a:effectLst/>
                <a:latin typeface="Calibri" panose="020F0502020204030204" pitchFamily="34" charset="0"/>
                <a:ea typeface="Calibri" panose="020F0502020204030204" pitchFamily="34" charset="0"/>
                <a:cs typeface="Times New Roman" panose="02020603050405020304" pitchFamily="18" charset="0"/>
              </a:rPr>
              <a:t>passions</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2800" b="1" u="sng" kern="100" dirty="0">
                <a:effectLst/>
                <a:latin typeface="Calibri" panose="020F0502020204030204" pitchFamily="34" charset="0"/>
                <a:ea typeface="Calibri" panose="020F0502020204030204" pitchFamily="34" charset="0"/>
                <a:cs typeface="Times New Roman" panose="02020603050405020304" pitchFamily="18" charset="0"/>
              </a:rPr>
              <a:t>wishes</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And Christ also is there. </a:t>
            </a: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2800" dirty="0">
                <a:effectLst/>
                <a:latin typeface="Arial Black" panose="020B0A04020102020204" pitchFamily="34" charset="0"/>
                <a:ea typeface="Calibri" panose="020F0502020204030204" pitchFamily="34" charset="0"/>
                <a:cs typeface="Times New Roman" panose="02020603050405020304" pitchFamily="18" charset="0"/>
              </a:rPr>
              <a:t>He ought to be chief, the One in command</a:t>
            </a:r>
            <a:r>
              <a:rPr lang="en-US" sz="2800" dirty="0">
                <a:effectLst/>
                <a:latin typeface="Calibri" panose="020F0502020204030204" pitchFamily="34" charset="0"/>
                <a:ea typeface="Calibri" panose="020F0502020204030204" pitchFamily="34" charset="0"/>
                <a:cs typeface="Times New Roman" panose="02020603050405020304" pitchFamily="18" charset="0"/>
              </a:rPr>
              <a:t>. He first comes as Guest, but ought to become supreme Master—Lord, in every sense of that word. This should be our deliberate act—place the </a:t>
            </a:r>
            <a:r>
              <a:rPr lang="en-US" sz="2800" u="sng" dirty="0">
                <a:effectLst/>
                <a:latin typeface="Calibri" panose="020F0502020204030204" pitchFamily="34" charset="0"/>
                <a:ea typeface="Calibri" panose="020F0502020204030204" pitchFamily="34" charset="0"/>
                <a:cs typeface="Times New Roman" panose="02020603050405020304" pitchFamily="18" charset="0"/>
              </a:rPr>
              <a:t>Guest on the throne of our being</a:t>
            </a:r>
            <a:r>
              <a:rPr lang="en-US" sz="2800" dirty="0">
                <a:effectLst/>
                <a:latin typeface="Calibri" panose="020F0502020204030204" pitchFamily="34" charset="0"/>
                <a:ea typeface="Calibri" panose="020F0502020204030204" pitchFamily="34" charset="0"/>
                <a:cs typeface="Times New Roman" panose="02020603050405020304" pitchFamily="18" charset="0"/>
              </a:rPr>
              <a:t>, ask the Passenger to  take command of the vessel. Ask our Companion to </a:t>
            </a:r>
            <a:r>
              <a:rPr lang="en-US" sz="2800" u="sng" dirty="0">
                <a:effectLst/>
                <a:latin typeface="Calibri" panose="020F0502020204030204" pitchFamily="34" charset="0"/>
                <a:ea typeface="Calibri" panose="020F0502020204030204" pitchFamily="34" charset="0"/>
                <a:cs typeface="Times New Roman" panose="02020603050405020304" pitchFamily="18" charset="0"/>
              </a:rPr>
              <a:t>take supreme command</a:t>
            </a:r>
            <a:endParaRPr lang="en-US" sz="2800" u="sng" dirty="0"/>
          </a:p>
        </p:txBody>
      </p:sp>
      <p:sp>
        <p:nvSpPr>
          <p:cNvPr id="4" name="TextBox 3">
            <a:extLst>
              <a:ext uri="{FF2B5EF4-FFF2-40B4-BE49-F238E27FC236}">
                <a16:creationId xmlns:a16="http://schemas.microsoft.com/office/drawing/2014/main" id="{333CE53E-58B6-45AC-6DC4-FD0A4B0E9C14}"/>
              </a:ext>
            </a:extLst>
          </p:cNvPr>
          <p:cNvSpPr txBox="1"/>
          <p:nvPr/>
        </p:nvSpPr>
        <p:spPr>
          <a:xfrm>
            <a:off x="0" y="208224"/>
            <a:ext cx="9144000" cy="523220"/>
          </a:xfrm>
          <a:prstGeom prst="rect">
            <a:avLst/>
          </a:prstGeom>
          <a:noFill/>
        </p:spPr>
        <p:txBody>
          <a:bodyPr wrap="square">
            <a:spAutoFit/>
          </a:bodyPr>
          <a:lstStyle/>
          <a:p>
            <a:pPr algn="ctr"/>
            <a:r>
              <a:rPr lang="en-US" sz="2800" dirty="0">
                <a:solidFill>
                  <a:srgbClr val="0070C0"/>
                </a:solidFill>
                <a:effectLst/>
                <a:ea typeface="Calibri" panose="020F0502020204030204" pitchFamily="34" charset="0"/>
                <a:cs typeface="Times New Roman" panose="02020603050405020304" pitchFamily="18" charset="0"/>
              </a:rPr>
              <a:t>Sanctify The Lord God In Your Hearts -  1 Peter 3:11-17 </a:t>
            </a:r>
            <a:endParaRPr lang="en-US" sz="2800" dirty="0">
              <a:solidFill>
                <a:srgbClr val="0070C0"/>
              </a:solidFill>
            </a:endParaRPr>
          </a:p>
        </p:txBody>
      </p:sp>
    </p:spTree>
    <p:extLst>
      <p:ext uri="{BB962C8B-B14F-4D97-AF65-F5344CB8AC3E}">
        <p14:creationId xmlns:p14="http://schemas.microsoft.com/office/powerpoint/2010/main" val="1543623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77513A-1D28-8A59-B0D7-A493DE42FAAA}"/>
              </a:ext>
            </a:extLst>
          </p:cNvPr>
          <p:cNvSpPr txBox="1"/>
          <p:nvPr/>
        </p:nvSpPr>
        <p:spPr>
          <a:xfrm>
            <a:off x="583156" y="980633"/>
            <a:ext cx="7931670" cy="5336782"/>
          </a:xfrm>
          <a:prstGeom prst="rect">
            <a:avLst/>
          </a:prstGeom>
          <a:noFill/>
        </p:spPr>
        <p:txBody>
          <a:bodyPr wrap="square">
            <a:spAutoFit/>
          </a:bodyPr>
          <a:lstStyle/>
          <a:p>
            <a:pPr marL="0" marR="0">
              <a:lnSpc>
                <a:spcPct val="107000"/>
              </a:lnSpc>
              <a:spcBef>
                <a:spcPts val="0"/>
              </a:spcBef>
              <a:spcAft>
                <a:spcPts val="0"/>
              </a:spcAft>
            </a:pPr>
            <a:r>
              <a:rPr lang="en-US" sz="4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Shrine</a:t>
            </a:r>
            <a:r>
              <a:rPr lang="en-US" sz="2800" i="1" kern="0" dirty="0">
                <a:effectLst/>
                <a:latin typeface="Calibri" panose="020F0502020204030204" pitchFamily="34" charset="0"/>
                <a:ea typeface="Calibri" panose="020F0502020204030204" pitchFamily="34" charset="0"/>
                <a:cs typeface="Calibri" panose="020F0502020204030204" pitchFamily="34" charset="0"/>
              </a:rPr>
              <a:t> - naos</a:t>
            </a:r>
            <a:r>
              <a:rPr lang="en-US" sz="2800" kern="0" dirty="0">
                <a:effectLst/>
                <a:latin typeface="Calibri" panose="020F0502020204030204" pitchFamily="34" charset="0"/>
                <a:ea typeface="Calibri" panose="020F0502020204030204" pitchFamily="34" charset="0"/>
                <a:cs typeface="Calibri" panose="020F0502020204030204" pitchFamily="34" charset="0"/>
              </a:rPr>
              <a:t> (</a:t>
            </a:r>
            <a:r>
              <a:rPr lang="el-GR" sz="2800" kern="0" dirty="0">
                <a:effectLst/>
                <a:latin typeface="Calibri" panose="020F0502020204030204" pitchFamily="34" charset="0"/>
                <a:ea typeface="Calibri" panose="020F0502020204030204" pitchFamily="34" charset="0"/>
                <a:cs typeface="Calibri" panose="020F0502020204030204" pitchFamily="34" charset="0"/>
              </a:rPr>
              <a:t>ναός</a:t>
            </a:r>
            <a:r>
              <a:rPr lang="en-US" sz="2800" kern="0" dirty="0">
                <a:effectLst/>
                <a:latin typeface="Calibri" panose="020F0502020204030204" pitchFamily="34" charset="0"/>
                <a:ea typeface="Calibri" panose="020F0502020204030204" pitchFamily="34" charset="0"/>
                <a:cs typeface="Calibri" panose="020F0502020204030204" pitchFamily="34" charset="0"/>
              </a:rPr>
              <a:t>,</a:t>
            </a:r>
            <a:r>
              <a:rPr lang="en-US" sz="2800" b="1" kern="0" dirty="0">
                <a:effectLst/>
                <a:latin typeface="Calibri" panose="020F0502020204030204" pitchFamily="34" charset="0"/>
                <a:ea typeface="Calibri" panose="020F0502020204030204" pitchFamily="34" charset="0"/>
                <a:cs typeface="Calibri" panose="020F0502020204030204" pitchFamily="34" charset="0"/>
              </a:rPr>
              <a:t> </a:t>
            </a:r>
            <a:r>
              <a:rPr lang="en-US" sz="2800" kern="0" dirty="0">
                <a:effectLst/>
                <a:latin typeface="Calibri" panose="020F0502020204030204" pitchFamily="34" charset="0"/>
                <a:ea typeface="Calibri" panose="020F0502020204030204" pitchFamily="34" charset="0"/>
                <a:cs typeface="Calibri" panose="020F0502020204030204" pitchFamily="34" charset="0"/>
              </a:rPr>
              <a:t>3485), </a:t>
            </a:r>
            <a:r>
              <a:rPr lang="en-US" sz="3600" kern="0" dirty="0">
                <a:effectLst/>
                <a:latin typeface="Calibri" panose="020F0502020204030204" pitchFamily="34" charset="0"/>
                <a:ea typeface="Calibri" panose="020F0502020204030204" pitchFamily="34" charset="0"/>
                <a:cs typeface="Calibri" panose="020F0502020204030204" pitchFamily="34" charset="0"/>
              </a:rPr>
              <a:t>“</a:t>
            </a:r>
            <a:r>
              <a:rPr lang="en-US" sz="36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 innermost part of a temple</a:t>
            </a:r>
            <a:r>
              <a:rPr lang="en-US" sz="2800" kern="0" dirty="0">
                <a:effectLst/>
                <a:latin typeface="Calibri" panose="020F0502020204030204" pitchFamily="34" charset="0"/>
                <a:ea typeface="Calibri" panose="020F0502020204030204" pitchFamily="34" charset="0"/>
                <a:cs typeface="Calibri" panose="020F0502020204030204" pitchFamily="34" charset="0"/>
              </a:rPr>
              <a:t>, a shrine,” is used in the plural in</a:t>
            </a:r>
            <a:r>
              <a:rPr lang="en-US" sz="2800" b="1" kern="0" dirty="0">
                <a:effectLst/>
                <a:latin typeface="Calibri" panose="020F0502020204030204" pitchFamily="34" charset="0"/>
                <a:ea typeface="Calibri" panose="020F0502020204030204" pitchFamily="34" charset="0"/>
                <a:cs typeface="Calibri" panose="020F0502020204030204" pitchFamily="34" charset="0"/>
              </a:rPr>
              <a:t> </a:t>
            </a:r>
            <a:r>
              <a:rPr lang="en-US" sz="2800" kern="0" dirty="0">
                <a:effectLst/>
                <a:latin typeface="Calibri" panose="020F0502020204030204" pitchFamily="34" charset="0"/>
                <a:ea typeface="Calibri" panose="020F0502020204030204" pitchFamily="34" charset="0"/>
                <a:cs typeface="Calibri" panose="020F0502020204030204" pitchFamily="34" charset="0"/>
              </a:rPr>
              <a:t>Acts 19:24, of the silver models of the pagan “shrine” in which the image of Diana (Greek Artemis) was preserved. </a:t>
            </a:r>
          </a:p>
          <a:p>
            <a:pPr marL="0" marR="0">
              <a:lnSpc>
                <a:spcPct val="107000"/>
              </a:lnSpc>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The models were large or small, and were signs of wealth and devotion on the part of purchasers. The variety of forms connected with the embellishment of the image provided “no little business” for the silversmiths.</a:t>
            </a:r>
            <a:r>
              <a:rPr lang="en-US" sz="2800" b="1" kern="0" dirty="0">
                <a:effectLst/>
                <a:latin typeface="Calibri" panose="020F0502020204030204" pitchFamily="34" charset="0"/>
                <a:ea typeface="Calibri" panose="020F0502020204030204" pitchFamily="34" charset="0"/>
                <a:cs typeface="Calibri" panose="020F0502020204030204" pitchFamily="34" charset="0"/>
              </a:rPr>
              <a:t> </a:t>
            </a:r>
            <a:r>
              <a:rPr lang="en-US" sz="2800" kern="0" dirty="0">
                <a:effectLst/>
                <a:latin typeface="Calibri" panose="020F0502020204030204" pitchFamily="34" charset="0"/>
                <a:ea typeface="Calibri" panose="020F0502020204030204" pitchFamily="34" charset="0"/>
                <a:cs typeface="Calibri" panose="020F0502020204030204" pitchFamily="34" charset="0"/>
              </a:rPr>
              <a:t>See</a:t>
            </a:r>
            <a:r>
              <a:rPr lang="en-US" sz="2800" b="1" kern="0" dirty="0">
                <a:effectLst/>
                <a:latin typeface="Calibri" panose="020F0502020204030204" pitchFamily="34" charset="0"/>
                <a:ea typeface="Calibri" panose="020F0502020204030204" pitchFamily="34" charset="0"/>
                <a:cs typeface="Calibri" panose="020F0502020204030204" pitchFamily="34" charset="0"/>
              </a:rPr>
              <a:t> </a:t>
            </a:r>
            <a:r>
              <a:rPr lang="en-US" sz="2800" kern="0" cap="small" dirty="0">
                <a:effectLst/>
                <a:latin typeface="Calibri" panose="020F0502020204030204" pitchFamily="34" charset="0"/>
                <a:ea typeface="Calibri" panose="020F0502020204030204" pitchFamily="34" charset="0"/>
                <a:cs typeface="Calibri" panose="020F0502020204030204" pitchFamily="34" charset="0"/>
              </a:rPr>
              <a:t>temple</a:t>
            </a:r>
            <a:r>
              <a:rPr lang="en-US" sz="2800" kern="0" dirty="0">
                <a:effectLst/>
                <a:latin typeface="Calibri" panose="020F0502020204030204" pitchFamily="34" charset="0"/>
                <a:ea typeface="Calibri" panose="020F0502020204030204" pitchFamily="34" charset="0"/>
                <a:cs typeface="Calibri" panose="020F0502020204030204" pitchFamily="34" charset="0"/>
              </a:rPr>
              <a: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TextBox 3">
            <a:extLst>
              <a:ext uri="{FF2B5EF4-FFF2-40B4-BE49-F238E27FC236}">
                <a16:creationId xmlns:a16="http://schemas.microsoft.com/office/drawing/2014/main" id="{4D4474B9-C556-69EA-7C07-F0A5023435EB}"/>
              </a:ext>
            </a:extLst>
          </p:cNvPr>
          <p:cNvSpPr txBox="1"/>
          <p:nvPr/>
        </p:nvSpPr>
        <p:spPr>
          <a:xfrm>
            <a:off x="0" y="208224"/>
            <a:ext cx="9144000" cy="523220"/>
          </a:xfrm>
          <a:prstGeom prst="rect">
            <a:avLst/>
          </a:prstGeom>
          <a:noFill/>
        </p:spPr>
        <p:txBody>
          <a:bodyPr wrap="square">
            <a:spAutoFit/>
          </a:bodyPr>
          <a:lstStyle/>
          <a:p>
            <a:pPr algn="ctr"/>
            <a:r>
              <a:rPr lang="en-US" sz="2800" dirty="0">
                <a:solidFill>
                  <a:srgbClr val="0070C0"/>
                </a:solidFill>
                <a:effectLst/>
                <a:ea typeface="Calibri" panose="020F0502020204030204" pitchFamily="34" charset="0"/>
                <a:cs typeface="Times New Roman" panose="02020603050405020304" pitchFamily="18" charset="0"/>
              </a:rPr>
              <a:t>Sanctify The Lord God In Your Hearts -  1 Peter 3:11-17 </a:t>
            </a:r>
            <a:endParaRPr lang="en-US" sz="2800" dirty="0">
              <a:solidFill>
                <a:srgbClr val="0070C0"/>
              </a:solidFill>
            </a:endParaRPr>
          </a:p>
        </p:txBody>
      </p:sp>
    </p:spTree>
    <p:extLst>
      <p:ext uri="{BB962C8B-B14F-4D97-AF65-F5344CB8AC3E}">
        <p14:creationId xmlns:p14="http://schemas.microsoft.com/office/powerpoint/2010/main" val="26795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9222C2-5643-8044-6FA0-20FCBA03BBA9}"/>
              </a:ext>
            </a:extLst>
          </p:cNvPr>
          <p:cNvSpPr txBox="1"/>
          <p:nvPr/>
        </p:nvSpPr>
        <p:spPr>
          <a:xfrm>
            <a:off x="486561" y="998291"/>
            <a:ext cx="8170878" cy="5837495"/>
          </a:xfrm>
          <a:prstGeom prst="rect">
            <a:avLst/>
          </a:prstGeom>
          <a:noFill/>
        </p:spPr>
        <p:txBody>
          <a:bodyPr wrap="square">
            <a:spAutoFit/>
          </a:bodyPr>
          <a:lstStyle/>
          <a:p>
            <a:pPr marL="0" marR="0">
              <a:spcBef>
                <a:spcPts val="0"/>
              </a:spcBef>
              <a:spcAft>
                <a:spcPts val="800"/>
              </a:spcAft>
            </a:pP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HALLOW</a:t>
            </a:r>
          </a:p>
          <a:p>
            <a:pPr marL="0" marR="0">
              <a:spcBef>
                <a:spcPts val="0"/>
              </a:spcBef>
              <a:spcAft>
                <a:spcPts val="800"/>
              </a:spcAft>
            </a:pPr>
            <a:r>
              <a:rPr lang="en-US" sz="3600" kern="100" dirty="0" err="1">
                <a:effectLst/>
                <a:latin typeface="Calibri" panose="020F0502020204030204" pitchFamily="34" charset="0"/>
                <a:ea typeface="Calibri" panose="020F0502020204030204" pitchFamily="34" charset="0"/>
                <a:cs typeface="Times New Roman" panose="02020603050405020304" pitchFamily="18" charset="0"/>
              </a:rPr>
              <a:t>hagiazo</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600" kern="100" dirty="0" err="1">
                <a:effectLst/>
                <a:latin typeface="Calibri" panose="020F0502020204030204" pitchFamily="34" charset="0"/>
                <a:ea typeface="Calibri" panose="020F0502020204030204" pitchFamily="34" charset="0"/>
                <a:cs typeface="Times New Roman" panose="02020603050405020304" pitchFamily="18" charset="0"/>
              </a:rPr>
              <a:t>ἁγιάζω</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37), “to make holy” (from </a:t>
            </a:r>
            <a:r>
              <a:rPr lang="en-US" sz="3600" kern="100" dirty="0" err="1">
                <a:effectLst/>
                <a:latin typeface="Calibri" panose="020F0502020204030204" pitchFamily="34" charset="0"/>
                <a:ea typeface="Calibri" panose="020F0502020204030204" pitchFamily="34" charset="0"/>
                <a:cs typeface="Times New Roman" panose="02020603050405020304" pitchFamily="18" charset="0"/>
              </a:rPr>
              <a:t>hagios</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“holy”), </a:t>
            </a:r>
            <a:r>
              <a:rPr lang="en-US" sz="3600" b="1"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signifies to set apart for God, to sanctify, to make a person or thing the opposite of </a:t>
            </a:r>
            <a:r>
              <a:rPr lang="en-US" sz="3600" b="1" u="sng"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koinos</a:t>
            </a:r>
            <a:r>
              <a:rPr lang="en-US" sz="3600" b="1"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“common</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it is translated “Hallowed,” with reference to the name of God the Father in the Lord’s Prayer, Matt. 6:9; Luke 11:2. See SANCTIFY.</a:t>
            </a:r>
          </a:p>
          <a:p>
            <a:pPr marL="0" marR="0">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 E. Vine, </a:t>
            </a:r>
          </a:p>
        </p:txBody>
      </p:sp>
      <p:sp>
        <p:nvSpPr>
          <p:cNvPr id="5" name="TextBox 4">
            <a:extLst>
              <a:ext uri="{FF2B5EF4-FFF2-40B4-BE49-F238E27FC236}">
                <a16:creationId xmlns:a16="http://schemas.microsoft.com/office/drawing/2014/main" id="{98A8E9E6-A151-54D9-3337-06DA1EE22E25}"/>
              </a:ext>
            </a:extLst>
          </p:cNvPr>
          <p:cNvSpPr txBox="1"/>
          <p:nvPr/>
        </p:nvSpPr>
        <p:spPr>
          <a:xfrm>
            <a:off x="0" y="208224"/>
            <a:ext cx="9144000" cy="523220"/>
          </a:xfrm>
          <a:prstGeom prst="rect">
            <a:avLst/>
          </a:prstGeom>
          <a:noFill/>
        </p:spPr>
        <p:txBody>
          <a:bodyPr wrap="square">
            <a:spAutoFit/>
          </a:bodyPr>
          <a:lstStyle/>
          <a:p>
            <a:pPr algn="ctr"/>
            <a:r>
              <a:rPr lang="en-US" sz="2800" dirty="0">
                <a:solidFill>
                  <a:srgbClr val="0070C0"/>
                </a:solidFill>
                <a:effectLst/>
                <a:ea typeface="Calibri" panose="020F0502020204030204" pitchFamily="34" charset="0"/>
                <a:cs typeface="Times New Roman" panose="02020603050405020304" pitchFamily="18" charset="0"/>
              </a:rPr>
              <a:t>Sanctify The Lord God In Your Hearts -  1 Peter 3:11-17 </a:t>
            </a:r>
            <a:endParaRPr lang="en-US" sz="2800" dirty="0">
              <a:solidFill>
                <a:srgbClr val="0070C0"/>
              </a:solidFill>
            </a:endParaRPr>
          </a:p>
        </p:txBody>
      </p:sp>
    </p:spTree>
    <p:extLst>
      <p:ext uri="{BB962C8B-B14F-4D97-AF65-F5344CB8AC3E}">
        <p14:creationId xmlns:p14="http://schemas.microsoft.com/office/powerpoint/2010/main" val="11516488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355</TotalTime>
  <Words>3291</Words>
  <Application>Microsoft Office PowerPoint</Application>
  <PresentationFormat>On-screen Show (4:3)</PresentationFormat>
  <Paragraphs>147</Paragraphs>
  <Slides>43</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43</vt:i4>
      </vt:variant>
    </vt:vector>
  </HeadingPairs>
  <TitlesOfParts>
    <vt:vector size="54" baseType="lpstr">
      <vt:lpstr>Arial</vt:lpstr>
      <vt:lpstr>Arial Black</vt:lpstr>
      <vt:lpstr>Arial Unicode MS</vt:lpstr>
      <vt:lpstr>Bradley Hand ITC</vt:lpstr>
      <vt:lpstr>Calibri</vt:lpstr>
      <vt:lpstr>Calibri Light</vt:lpstr>
      <vt:lpstr>Ink Free</vt:lpstr>
      <vt:lpstr>Segoe UI Black</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11</cp:revision>
  <dcterms:created xsi:type="dcterms:W3CDTF">2023-10-12T12:17:44Z</dcterms:created>
  <dcterms:modified xsi:type="dcterms:W3CDTF">2023-10-23T11:03:59Z</dcterms:modified>
</cp:coreProperties>
</file>