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sldIdLst>
    <p:sldId id="265" r:id="rId6"/>
    <p:sldId id="475" r:id="rId7"/>
    <p:sldId id="374" r:id="rId8"/>
    <p:sldId id="444" r:id="rId9"/>
    <p:sldId id="445" r:id="rId10"/>
    <p:sldId id="260" r:id="rId11"/>
    <p:sldId id="485" r:id="rId12"/>
    <p:sldId id="443" r:id="rId13"/>
    <p:sldId id="400" r:id="rId14"/>
    <p:sldId id="267" r:id="rId15"/>
    <p:sldId id="442" r:id="rId16"/>
    <p:sldId id="274" r:id="rId17"/>
    <p:sldId id="430" r:id="rId18"/>
    <p:sldId id="447" r:id="rId19"/>
    <p:sldId id="448" r:id="rId20"/>
    <p:sldId id="450" r:id="rId21"/>
    <p:sldId id="449" r:id="rId22"/>
    <p:sldId id="451" r:id="rId23"/>
    <p:sldId id="446" r:id="rId24"/>
    <p:sldId id="452" r:id="rId25"/>
    <p:sldId id="454" r:id="rId26"/>
    <p:sldId id="456" r:id="rId27"/>
    <p:sldId id="453" r:id="rId28"/>
    <p:sldId id="457" r:id="rId29"/>
    <p:sldId id="459" r:id="rId30"/>
    <p:sldId id="460" r:id="rId31"/>
    <p:sldId id="458" r:id="rId32"/>
    <p:sldId id="461" r:id="rId33"/>
    <p:sldId id="463" r:id="rId34"/>
    <p:sldId id="462" r:id="rId35"/>
    <p:sldId id="465" r:id="rId36"/>
    <p:sldId id="483" r:id="rId37"/>
    <p:sldId id="464" r:id="rId38"/>
    <p:sldId id="467" r:id="rId39"/>
    <p:sldId id="468" r:id="rId40"/>
    <p:sldId id="469" r:id="rId41"/>
    <p:sldId id="466" r:id="rId42"/>
    <p:sldId id="471" r:id="rId43"/>
    <p:sldId id="473" r:id="rId44"/>
    <p:sldId id="470" r:id="rId45"/>
    <p:sldId id="474" r:id="rId46"/>
    <p:sldId id="316" r:id="rId47"/>
    <p:sldId id="292" r:id="rId48"/>
    <p:sldId id="415" r:id="rId49"/>
    <p:sldId id="482"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PMpnm/y+JyyOxfncVBhxbw==" hashData="NFuDwgDV+0Q5fW5HgTChF5Ye1sUzAMjJaC1wp330Qn6ZkTFYR6DRss9XO0NL73NBDAE/7uNA2ouyZJCkY6IR8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1506" y="12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E5DF41-8FB8-40B5-BE07-80F7368B2F3F}"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2D2973-1998-43E6-9497-80F79C30FA4D}" type="slidenum">
              <a:rPr lang="en-US" smtClean="0"/>
              <a:t>‹#›</a:t>
            </a:fld>
            <a:endParaRPr lang="en-US"/>
          </a:p>
        </p:txBody>
      </p:sp>
    </p:spTree>
    <p:extLst>
      <p:ext uri="{BB962C8B-B14F-4D97-AF65-F5344CB8AC3E}">
        <p14:creationId xmlns:p14="http://schemas.microsoft.com/office/powerpoint/2010/main" val="2377533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E5DF41-8FB8-40B5-BE07-80F7368B2F3F}"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2D2973-1998-43E6-9497-80F79C30FA4D}" type="slidenum">
              <a:rPr lang="en-US" smtClean="0"/>
              <a:t>‹#›</a:t>
            </a:fld>
            <a:endParaRPr lang="en-US"/>
          </a:p>
        </p:txBody>
      </p:sp>
    </p:spTree>
    <p:extLst>
      <p:ext uri="{BB962C8B-B14F-4D97-AF65-F5344CB8AC3E}">
        <p14:creationId xmlns:p14="http://schemas.microsoft.com/office/powerpoint/2010/main" val="1108537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E5DF41-8FB8-40B5-BE07-80F7368B2F3F}"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2D2973-1998-43E6-9497-80F79C30FA4D}" type="slidenum">
              <a:rPr lang="en-US" smtClean="0"/>
              <a:t>‹#›</a:t>
            </a:fld>
            <a:endParaRPr lang="en-US"/>
          </a:p>
        </p:txBody>
      </p:sp>
    </p:spTree>
    <p:extLst>
      <p:ext uri="{BB962C8B-B14F-4D97-AF65-F5344CB8AC3E}">
        <p14:creationId xmlns:p14="http://schemas.microsoft.com/office/powerpoint/2010/main" val="3846423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35B506-1298-4FDA-A2FB-7325D1FBA1CF}"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31571126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B506-1298-4FDA-A2FB-7325D1FBA1CF}"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101313432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35B506-1298-4FDA-A2FB-7325D1FBA1CF}"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54554592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35B506-1298-4FDA-A2FB-7325D1FBA1CF}" type="datetimeFigureOut">
              <a:rPr lang="en-US" smtClean="0"/>
              <a:pPr/>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7120602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35B506-1298-4FDA-A2FB-7325D1FBA1CF}" type="datetimeFigureOut">
              <a:rPr lang="en-US" smtClean="0"/>
              <a:pPr/>
              <a:t>10/23/2023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211840125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35B506-1298-4FDA-A2FB-7325D1FBA1CF}" type="datetimeFigureOut">
              <a:rPr lang="en-US" smtClean="0"/>
              <a:pPr/>
              <a:t>10/23/2023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306346549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35B506-1298-4FDA-A2FB-7325D1FBA1CF}" type="datetimeFigureOut">
              <a:rPr lang="en-US" smtClean="0"/>
              <a:pPr/>
              <a:t>10/23/2023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30627612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35B506-1298-4FDA-A2FB-7325D1FBA1CF}" type="datetimeFigureOut">
              <a:rPr lang="en-US" smtClean="0"/>
              <a:pPr/>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6770617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E5DF41-8FB8-40B5-BE07-80F7368B2F3F}"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2D2973-1998-43E6-9497-80F79C30FA4D}" type="slidenum">
              <a:rPr lang="en-US" smtClean="0"/>
              <a:t>‹#›</a:t>
            </a:fld>
            <a:endParaRPr lang="en-US"/>
          </a:p>
        </p:txBody>
      </p:sp>
    </p:spTree>
    <p:extLst>
      <p:ext uri="{BB962C8B-B14F-4D97-AF65-F5344CB8AC3E}">
        <p14:creationId xmlns:p14="http://schemas.microsoft.com/office/powerpoint/2010/main" val="3798999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35B506-1298-4FDA-A2FB-7325D1FBA1CF}" type="datetimeFigureOut">
              <a:rPr lang="en-US" smtClean="0"/>
              <a:pPr/>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149690216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B506-1298-4FDA-A2FB-7325D1FBA1CF}"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232337812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B506-1298-4FDA-A2FB-7325D1FBA1CF}"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356201015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35B506-1298-4FDA-A2FB-7325D1FBA1CF}"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4075D2-53F6-49AE-AF20-A9BABD1B8C3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157166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B506-1298-4FDA-A2FB-7325D1FBA1CF}"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4075D2-53F6-49AE-AF20-A9BABD1B8C3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229985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35B506-1298-4FDA-A2FB-7325D1FBA1CF}"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4075D2-53F6-49AE-AF20-A9BABD1B8C3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317066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35B506-1298-4FDA-A2FB-7325D1FBA1CF}" type="datetimeFigureOut">
              <a:rPr lang="en-US" smtClean="0">
                <a:solidFill>
                  <a:prstClr val="black">
                    <a:tint val="75000"/>
                  </a:prstClr>
                </a:solidFill>
              </a:rPr>
              <a:pPr/>
              <a:t>10/23/2023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4075D2-53F6-49AE-AF20-A9BABD1B8C3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547789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35B506-1298-4FDA-A2FB-7325D1FBA1CF}" type="datetimeFigureOut">
              <a:rPr lang="en-US" smtClean="0">
                <a:solidFill>
                  <a:prstClr val="black">
                    <a:tint val="75000"/>
                  </a:prstClr>
                </a:solidFill>
              </a:rPr>
              <a:pPr/>
              <a:t>10/23/2023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54075D2-53F6-49AE-AF20-A9BABD1B8C3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374604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35B506-1298-4FDA-A2FB-7325D1FBA1CF}" type="datetimeFigureOut">
              <a:rPr lang="en-US" smtClean="0">
                <a:solidFill>
                  <a:prstClr val="black">
                    <a:tint val="75000"/>
                  </a:prstClr>
                </a:solidFill>
              </a:rPr>
              <a:pPr/>
              <a:t>10/23/2023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54075D2-53F6-49AE-AF20-A9BABD1B8C3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141421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35B506-1298-4FDA-A2FB-7325D1FBA1CF}" type="datetimeFigureOut">
              <a:rPr lang="en-US" smtClean="0">
                <a:solidFill>
                  <a:prstClr val="black">
                    <a:tint val="75000"/>
                  </a:prstClr>
                </a:solidFill>
              </a:rPr>
              <a:pPr/>
              <a:t>10/23/2023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54075D2-53F6-49AE-AF20-A9BABD1B8C3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801210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E5DF41-8FB8-40B5-BE07-80F7368B2F3F}"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2D2973-1998-43E6-9497-80F79C30FA4D}" type="slidenum">
              <a:rPr lang="en-US" smtClean="0"/>
              <a:t>‹#›</a:t>
            </a:fld>
            <a:endParaRPr lang="en-US"/>
          </a:p>
        </p:txBody>
      </p:sp>
    </p:spTree>
    <p:extLst>
      <p:ext uri="{BB962C8B-B14F-4D97-AF65-F5344CB8AC3E}">
        <p14:creationId xmlns:p14="http://schemas.microsoft.com/office/powerpoint/2010/main" val="273408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35B506-1298-4FDA-A2FB-7325D1FBA1CF}" type="datetimeFigureOut">
              <a:rPr lang="en-US" smtClean="0">
                <a:solidFill>
                  <a:prstClr val="black">
                    <a:tint val="75000"/>
                  </a:prstClr>
                </a:solidFill>
              </a:rPr>
              <a:pPr/>
              <a:t>10/23/2023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4075D2-53F6-49AE-AF20-A9BABD1B8C3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232134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35B506-1298-4FDA-A2FB-7325D1FBA1CF}" type="datetimeFigureOut">
              <a:rPr lang="en-US" smtClean="0">
                <a:solidFill>
                  <a:prstClr val="black">
                    <a:tint val="75000"/>
                  </a:prstClr>
                </a:solidFill>
              </a:rPr>
              <a:pPr/>
              <a:t>10/23/2023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4075D2-53F6-49AE-AF20-A9BABD1B8C3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110923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B506-1298-4FDA-A2FB-7325D1FBA1CF}"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4075D2-53F6-49AE-AF20-A9BABD1B8C3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824973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B506-1298-4FDA-A2FB-7325D1FBA1CF}"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4075D2-53F6-49AE-AF20-A9BABD1B8C3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385196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35B506-1298-4FDA-A2FB-7325D1FBA1CF}"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401427058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B506-1298-4FDA-A2FB-7325D1FBA1CF}"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89423319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35B506-1298-4FDA-A2FB-7325D1FBA1CF}"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313254869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35B506-1298-4FDA-A2FB-7325D1FBA1CF}" type="datetimeFigureOut">
              <a:rPr lang="en-US" smtClean="0"/>
              <a:pPr/>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246487454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35B506-1298-4FDA-A2FB-7325D1FBA1CF}" type="datetimeFigureOut">
              <a:rPr lang="en-US" smtClean="0"/>
              <a:pPr/>
              <a:t>10/23/2023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310926521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35B506-1298-4FDA-A2FB-7325D1FBA1CF}" type="datetimeFigureOut">
              <a:rPr lang="en-US" smtClean="0"/>
              <a:pPr/>
              <a:t>10/23/2023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5142098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E5DF41-8FB8-40B5-BE07-80F7368B2F3F}"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2D2973-1998-43E6-9497-80F79C30FA4D}" type="slidenum">
              <a:rPr lang="en-US" smtClean="0"/>
              <a:t>‹#›</a:t>
            </a:fld>
            <a:endParaRPr lang="en-US"/>
          </a:p>
        </p:txBody>
      </p:sp>
    </p:spTree>
    <p:extLst>
      <p:ext uri="{BB962C8B-B14F-4D97-AF65-F5344CB8AC3E}">
        <p14:creationId xmlns:p14="http://schemas.microsoft.com/office/powerpoint/2010/main" val="38980366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35B506-1298-4FDA-A2FB-7325D1FBA1CF}" type="datetimeFigureOut">
              <a:rPr lang="en-US" smtClean="0"/>
              <a:pPr/>
              <a:t>10/23/2023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125558315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35B506-1298-4FDA-A2FB-7325D1FBA1CF}" type="datetimeFigureOut">
              <a:rPr lang="en-US" smtClean="0"/>
              <a:pPr/>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400069174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35B506-1298-4FDA-A2FB-7325D1FBA1CF}" type="datetimeFigureOut">
              <a:rPr lang="en-US" smtClean="0"/>
              <a:pPr/>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225583731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B506-1298-4FDA-A2FB-7325D1FBA1CF}"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3393611518"/>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B506-1298-4FDA-A2FB-7325D1FBA1CF}"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165985180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0908559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665524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261408-B059-4BE3-9B18-E2EA024F5496}" type="datetimeFigureOut">
              <a:rPr lang="en-US" smtClean="0"/>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5193362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261408-B059-4BE3-9B18-E2EA024F5496}" type="datetimeFigureOut">
              <a:rPr lang="en-US" smtClean="0"/>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7426958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261408-B059-4BE3-9B18-E2EA024F5496}" type="datetimeFigureOut">
              <a:rPr lang="en-US" smtClean="0"/>
              <a:t>10/23/2023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355228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E5DF41-8FB8-40B5-BE07-80F7368B2F3F}"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2D2973-1998-43E6-9497-80F79C30FA4D}" type="slidenum">
              <a:rPr lang="en-US" smtClean="0"/>
              <a:t>‹#›</a:t>
            </a:fld>
            <a:endParaRPr lang="en-US"/>
          </a:p>
        </p:txBody>
      </p:sp>
    </p:spTree>
    <p:extLst>
      <p:ext uri="{BB962C8B-B14F-4D97-AF65-F5344CB8AC3E}">
        <p14:creationId xmlns:p14="http://schemas.microsoft.com/office/powerpoint/2010/main" val="36897978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261408-B059-4BE3-9B18-E2EA024F5496}" type="datetimeFigureOut">
              <a:rPr lang="en-US" smtClean="0"/>
              <a:t>10/23/2023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8600581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61408-B059-4BE3-9B18-E2EA024F5496}" type="datetimeFigureOut">
              <a:rPr lang="en-US" smtClean="0"/>
              <a:t>10/23/2023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5550622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228846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655745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7451647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782811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E5DF41-8FB8-40B5-BE07-80F7368B2F3F}" type="datetimeFigureOut">
              <a:rPr lang="en-US" smtClean="0"/>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2D2973-1998-43E6-9497-80F79C30FA4D}" type="slidenum">
              <a:rPr lang="en-US" smtClean="0"/>
              <a:t>‹#›</a:t>
            </a:fld>
            <a:endParaRPr lang="en-US"/>
          </a:p>
        </p:txBody>
      </p:sp>
    </p:spTree>
    <p:extLst>
      <p:ext uri="{BB962C8B-B14F-4D97-AF65-F5344CB8AC3E}">
        <p14:creationId xmlns:p14="http://schemas.microsoft.com/office/powerpoint/2010/main" val="2498434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E5DF41-8FB8-40B5-BE07-80F7368B2F3F}" type="datetimeFigureOut">
              <a:rPr lang="en-US" smtClean="0"/>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2D2973-1998-43E6-9497-80F79C30FA4D}" type="slidenum">
              <a:rPr lang="en-US" smtClean="0"/>
              <a:t>‹#›</a:t>
            </a:fld>
            <a:endParaRPr lang="en-US"/>
          </a:p>
        </p:txBody>
      </p:sp>
    </p:spTree>
    <p:extLst>
      <p:ext uri="{BB962C8B-B14F-4D97-AF65-F5344CB8AC3E}">
        <p14:creationId xmlns:p14="http://schemas.microsoft.com/office/powerpoint/2010/main" val="1022532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E5DF41-8FB8-40B5-BE07-80F7368B2F3F}"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2D2973-1998-43E6-9497-80F79C30FA4D}" type="slidenum">
              <a:rPr lang="en-US" smtClean="0"/>
              <a:t>‹#›</a:t>
            </a:fld>
            <a:endParaRPr lang="en-US"/>
          </a:p>
        </p:txBody>
      </p:sp>
    </p:spTree>
    <p:extLst>
      <p:ext uri="{BB962C8B-B14F-4D97-AF65-F5344CB8AC3E}">
        <p14:creationId xmlns:p14="http://schemas.microsoft.com/office/powerpoint/2010/main" val="3582400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E5DF41-8FB8-40B5-BE07-80F7368B2F3F}"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2D2973-1998-43E6-9497-80F79C30FA4D}" type="slidenum">
              <a:rPr lang="en-US" smtClean="0"/>
              <a:t>‹#›</a:t>
            </a:fld>
            <a:endParaRPr lang="en-US"/>
          </a:p>
        </p:txBody>
      </p:sp>
    </p:spTree>
    <p:extLst>
      <p:ext uri="{BB962C8B-B14F-4D97-AF65-F5344CB8AC3E}">
        <p14:creationId xmlns:p14="http://schemas.microsoft.com/office/powerpoint/2010/main" val="3432372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E5DF41-8FB8-40B5-BE07-80F7368B2F3F}" type="datetimeFigureOut">
              <a:rPr lang="en-US" smtClean="0"/>
              <a:t>10/23/2023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2D2973-1998-43E6-9497-80F79C30FA4D}" type="slidenum">
              <a:rPr lang="en-US" smtClean="0"/>
              <a:t>‹#›</a:t>
            </a:fld>
            <a:endParaRPr lang="en-US"/>
          </a:p>
        </p:txBody>
      </p:sp>
    </p:spTree>
    <p:extLst>
      <p:ext uri="{BB962C8B-B14F-4D97-AF65-F5344CB8AC3E}">
        <p14:creationId xmlns:p14="http://schemas.microsoft.com/office/powerpoint/2010/main" val="3085407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5B506-1298-4FDA-A2FB-7325D1FBA1CF}" type="datetimeFigureOut">
              <a:rPr lang="en-US" smtClean="0"/>
              <a:pPr/>
              <a:t>10/23/2023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6583789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5B506-1298-4FDA-A2FB-7325D1FBA1CF}"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4075D2-53F6-49AE-AF20-A9BABD1B8C3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54410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CC99FF">
                <a:alpha val="62000"/>
              </a:srgbClr>
            </a:gs>
            <a:gs pos="74000">
              <a:srgbClr val="CCCCFF">
                <a:alpha val="28000"/>
              </a:srgb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5B506-1298-4FDA-A2FB-7325D1FBA1CF}" type="datetimeFigureOut">
              <a:rPr lang="en-US" smtClean="0"/>
              <a:pPr/>
              <a:t>10/23/2023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4075D2-53F6-49AE-AF20-A9BABD1B8C3C}" type="slidenum">
              <a:rPr lang="en-US" smtClean="0"/>
              <a:pPr/>
              <a:t>‹#›</a:t>
            </a:fld>
            <a:endParaRPr lang="en-US" dirty="0"/>
          </a:p>
        </p:txBody>
      </p:sp>
    </p:spTree>
    <p:extLst>
      <p:ext uri="{BB962C8B-B14F-4D97-AF65-F5344CB8AC3E}">
        <p14:creationId xmlns:p14="http://schemas.microsoft.com/office/powerpoint/2010/main" val="37859883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61408-B059-4BE3-9B18-E2EA024F5496}" type="datetimeFigureOut">
              <a:rPr lang="en-US" smtClean="0"/>
              <a:t>10/23/2023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5853B-0D88-4491-8C47-0F7D0AB63E77}" type="slidenum">
              <a:rPr lang="en-US" smtClean="0"/>
              <a:t>‹#›</a:t>
            </a:fld>
            <a:endParaRPr lang="en-US" dirty="0"/>
          </a:p>
        </p:txBody>
      </p:sp>
    </p:spTree>
    <p:extLst>
      <p:ext uri="{BB962C8B-B14F-4D97-AF65-F5344CB8AC3E}">
        <p14:creationId xmlns:p14="http://schemas.microsoft.com/office/powerpoint/2010/main" val="261630245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1.jpeg"/><Relationship Id="rId1" Type="http://schemas.openxmlformats.org/officeDocument/2006/relationships/slideLayout" Target="../slideLayouts/slideLayout29.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40.xml"/><Relationship Id="rId6" Type="http://schemas.openxmlformats.org/officeDocument/2006/relationships/image" Target="../media/image7.png"/><Relationship Id="rId5" Type="http://schemas.microsoft.com/office/2007/relationships/hdphoto" Target="../media/hdphoto4.wdp"/><Relationship Id="rId4" Type="http://schemas.openxmlformats.org/officeDocument/2006/relationships/image" Target="../media/image6.png"/><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Tree>
    <p:extLst>
      <p:ext uri="{BB962C8B-B14F-4D97-AF65-F5344CB8AC3E}">
        <p14:creationId xmlns:p14="http://schemas.microsoft.com/office/powerpoint/2010/main" val="186279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28000">
              <a:srgbClr val="361D7D">
                <a:lumMod val="22000"/>
                <a:lumOff val="78000"/>
              </a:srgbClr>
            </a:gs>
            <a:gs pos="74000">
              <a:srgbClr val="EBE6FE"/>
            </a:gs>
          </a:gsLst>
          <a:lin ang="5400000" scaled="0"/>
        </a:gradFill>
        <a:effectLst/>
      </p:bgPr>
    </p:bg>
    <p:spTree>
      <p:nvGrpSpPr>
        <p:cNvPr id="1" name=""/>
        <p:cNvGrpSpPr/>
        <p:nvPr/>
      </p:nvGrpSpPr>
      <p:grpSpPr>
        <a:xfrm>
          <a:off x="0" y="0"/>
          <a:ext cx="0" cy="0"/>
          <a:chOff x="0" y="0"/>
          <a:chExt cx="0" cy="0"/>
        </a:xfrm>
      </p:grpSpPr>
      <p:sp>
        <p:nvSpPr>
          <p:cNvPr id="11" name="Rectangle 10"/>
          <p:cNvSpPr/>
          <p:nvPr/>
        </p:nvSpPr>
        <p:spPr>
          <a:xfrm>
            <a:off x="457200" y="76200"/>
            <a:ext cx="3581400" cy="6858000"/>
          </a:xfrm>
          <a:prstGeom prst="rect">
            <a:avLst/>
          </a:prstGeom>
          <a:solidFill>
            <a:srgbClr val="6B1EA4"/>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p:cNvSpPr/>
          <p:nvPr/>
        </p:nvSpPr>
        <p:spPr>
          <a:xfrm>
            <a:off x="762000" y="683657"/>
            <a:ext cx="3594100" cy="546314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762000" y="683657"/>
            <a:ext cx="3581400" cy="1000274"/>
          </a:xfrm>
          <a:prstGeom prst="rect">
            <a:avLst/>
          </a:prstGeom>
          <a:noFill/>
          <a:ln>
            <a:noFill/>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prstClr val="black"/>
                  </a:solidFill>
                </a:ln>
                <a:solidFill>
                  <a:srgbClr val="582FCB"/>
                </a:solidFill>
                <a:effectLst/>
                <a:uLnTx/>
                <a:uFillTx/>
                <a:latin typeface="Arial" pitchFamily="34" charset="0"/>
                <a:ea typeface="+mn-ea"/>
                <a:cs typeface="Arial" pitchFamily="34" charset="0"/>
              </a:rPr>
              <a:t>Judges 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solidFill>
                  <a:prstClr val="black"/>
                </a:solidFill>
              </a:ln>
              <a:solidFill>
                <a:srgbClr val="582FCB"/>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solidFill>
                    <a:prstClr val="black"/>
                  </a:solidFill>
                </a:ln>
                <a:solidFill>
                  <a:srgbClr val="582FCB"/>
                </a:solidFill>
                <a:effectLst/>
                <a:uLnTx/>
                <a:uFillTx/>
                <a:latin typeface="Arial" pitchFamily="34" charset="0"/>
                <a:ea typeface="+mn-ea"/>
                <a:cs typeface="Arial" pitchFamily="34" charset="0"/>
              </a:rPr>
              <a:t>Samson and the lion.</a:t>
            </a:r>
          </a:p>
        </p:txBody>
      </p:sp>
      <p:pic>
        <p:nvPicPr>
          <p:cNvPr id="24579" name="Picture 3" descr="E:\1-Bib Pics-Ot\Samson\Killing lion\Sam w Lion 1080-16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b="7701"/>
          <a:stretch/>
        </p:blipFill>
        <p:spPr bwMode="auto">
          <a:xfrm>
            <a:off x="4572001" y="683657"/>
            <a:ext cx="3810000" cy="5488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762000" y="1905000"/>
            <a:ext cx="3581400" cy="419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Judges 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5</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Then went Samson down, and </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his father and his mother, to Timnath, </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came to the vineyards of Timnath: and, behold, a young lion roared against him.  </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6</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the Spirit of the LORD came mightily upon him, and he rent him as he would have rent a kid, and he had nothing in his hand: but </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he told not his father or his mother what he had done.”</a:t>
            </a:r>
          </a:p>
        </p:txBody>
      </p:sp>
      <p:sp>
        <p:nvSpPr>
          <p:cNvPr id="12" name="Rectangle 11"/>
          <p:cNvSpPr/>
          <p:nvPr/>
        </p:nvSpPr>
        <p:spPr>
          <a:xfrm rot="21293815">
            <a:off x="774700" y="1928880"/>
            <a:ext cx="3581400" cy="3962401"/>
          </a:xfrm>
          <a:prstGeom prst="rect">
            <a:avLst/>
          </a:prstGeom>
          <a:solidFill>
            <a:srgbClr val="D1C7FD"/>
          </a:solidFill>
          <a:ln w="50800">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He must have separated from his parents on this journey for they were not around when the lion came.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Possibly Samson lagged behind in the vineyard.</a:t>
            </a:r>
          </a:p>
        </p:txBody>
      </p:sp>
      <p:sp>
        <p:nvSpPr>
          <p:cNvPr id="10" name="Rectangle 9"/>
          <p:cNvSpPr/>
          <p:nvPr/>
        </p:nvSpPr>
        <p:spPr>
          <a:xfrm>
            <a:off x="956476" y="2090632"/>
            <a:ext cx="3581400" cy="3733800"/>
          </a:xfrm>
          <a:prstGeom prst="rect">
            <a:avLst/>
          </a:prstGeom>
          <a:solidFill>
            <a:srgbClr val="EADCF4"/>
          </a:solidFill>
          <a:ln w="50800">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God let Samson know what he could do in the strength of the Spirit of the Lord, that he might never be afraid to look the greatest difficulties in the face.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800" decel="100000"/>
                                        <p:tgtEl>
                                          <p:spTgt spid="12"/>
                                        </p:tgtEl>
                                      </p:cBhvr>
                                    </p:animEffect>
                                    <p:anim calcmode="lin" valueType="num">
                                      <p:cBhvr>
                                        <p:cTn id="8" dur="800" decel="100000" fill="hold"/>
                                        <p:tgtEl>
                                          <p:spTgt spid="12"/>
                                        </p:tgtEl>
                                        <p:attrNameLst>
                                          <p:attrName>style.rotation</p:attrName>
                                        </p:attrNameLst>
                                      </p:cBhvr>
                                      <p:tavLst>
                                        <p:tav tm="0">
                                          <p:val>
                                            <p:fltVal val="-90"/>
                                          </p:val>
                                        </p:tav>
                                        <p:tav tm="100000">
                                          <p:val>
                                            <p:fltVal val="0"/>
                                          </p:val>
                                        </p:tav>
                                      </p:tavLst>
                                    </p:anim>
                                    <p:anim calcmode="lin" valueType="num">
                                      <p:cBhvr>
                                        <p:cTn id="9" dur="800" decel="100000" fill="hold"/>
                                        <p:tgtEl>
                                          <p:spTgt spid="12"/>
                                        </p:tgtEl>
                                        <p:attrNameLst>
                                          <p:attrName>ppt_x</p:attrName>
                                        </p:attrNameLst>
                                      </p:cBhvr>
                                      <p:tavLst>
                                        <p:tav tm="0">
                                          <p:val>
                                            <p:strVal val="#ppt_x+0.4"/>
                                          </p:val>
                                        </p:tav>
                                        <p:tav tm="100000">
                                          <p:val>
                                            <p:strVal val="#ppt_x-0.05"/>
                                          </p:val>
                                        </p:tav>
                                      </p:tavLst>
                                    </p:anim>
                                    <p:anim calcmode="lin" valueType="num">
                                      <p:cBhvr>
                                        <p:cTn id="10" dur="800" decel="100000" fill="hold"/>
                                        <p:tgtEl>
                                          <p:spTgt spid="1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800" decel="100000"/>
                                        <p:tgtEl>
                                          <p:spTgt spid="10"/>
                                        </p:tgtEl>
                                      </p:cBhvr>
                                    </p:animEffect>
                                    <p:anim calcmode="lin" valueType="num">
                                      <p:cBhvr>
                                        <p:cTn id="18" dur="800" decel="100000" fill="hold"/>
                                        <p:tgtEl>
                                          <p:spTgt spid="10"/>
                                        </p:tgtEl>
                                        <p:attrNameLst>
                                          <p:attrName>style.rotation</p:attrName>
                                        </p:attrNameLst>
                                      </p:cBhvr>
                                      <p:tavLst>
                                        <p:tav tm="0">
                                          <p:val>
                                            <p:fltVal val="-90"/>
                                          </p:val>
                                        </p:tav>
                                        <p:tav tm="100000">
                                          <p:val>
                                            <p:fltVal val="0"/>
                                          </p:val>
                                        </p:tav>
                                      </p:tavLst>
                                    </p:anim>
                                    <p:anim calcmode="lin" valueType="num">
                                      <p:cBhvr>
                                        <p:cTn id="19" dur="800" decel="100000" fill="hold"/>
                                        <p:tgtEl>
                                          <p:spTgt spid="10"/>
                                        </p:tgtEl>
                                        <p:attrNameLst>
                                          <p:attrName>ppt_x</p:attrName>
                                        </p:attrNameLst>
                                      </p:cBhvr>
                                      <p:tavLst>
                                        <p:tav tm="0">
                                          <p:val>
                                            <p:strVal val="#ppt_x+0.4"/>
                                          </p:val>
                                        </p:tav>
                                        <p:tav tm="100000">
                                          <p:val>
                                            <p:strVal val="#ppt_x-0.05"/>
                                          </p:val>
                                        </p:tav>
                                      </p:tavLst>
                                    </p:anim>
                                    <p:anim calcmode="lin" valueType="num">
                                      <p:cBhvr>
                                        <p:cTn id="20" dur="800" decel="100000" fill="hold"/>
                                        <p:tgtEl>
                                          <p:spTgt spid="10"/>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28000">
              <a:srgbClr val="D1C7FD"/>
            </a:gs>
            <a:gs pos="74000">
              <a:srgbClr val="EBE6FE"/>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a:xfrm>
            <a:off x="457200" y="76200"/>
            <a:ext cx="3581400" cy="6858000"/>
          </a:xfrm>
          <a:prstGeom prst="rect">
            <a:avLst/>
          </a:prstGeom>
          <a:solidFill>
            <a:srgbClr val="6B1EA4"/>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685800" y="538401"/>
            <a:ext cx="3810000" cy="5786199"/>
          </a:xfrm>
          <a:prstGeom prst="rect">
            <a:avLst/>
          </a:prstGeom>
          <a:solidFill>
            <a:schemeClr val="bg1"/>
          </a:solid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Judges 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1</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Samson went down to Timnath, and </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saw a woman in Timnath of the daughters of the Philistines. </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2</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he came up, and told his father and his mother, and said,</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 have seen a woman in Timnath of the daughters of the Philistines: now therefore </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get her for me to wife.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3</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Then his father and his mother said unto him,</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Is there never a woman among the daughters of thy brethren, or among all my people, that thou goest to take a wife of the uncircumcised Philistines?”</a:t>
            </a:r>
          </a:p>
        </p:txBody>
      </p:sp>
      <p:pic>
        <p:nvPicPr>
          <p:cNvPr id="9219" name="Picture 3" descr="C:\Users\sheila\Desktop\BIBLE STUDY\ULTIMATE Royality Free\4-Bib Pics-Misc\Bible Women\Jephthah's Daughter 75-95.jpg"/>
          <p:cNvPicPr>
            <a:picLocks noChangeAspect="1" noChangeArrowheads="1"/>
          </p:cNvPicPr>
          <p:nvPr/>
        </p:nvPicPr>
        <p:blipFill>
          <a:blip r:embed="rId2" cstate="print"/>
          <a:srcRect/>
          <a:stretch>
            <a:fillRect/>
          </a:stretch>
        </p:blipFill>
        <p:spPr bwMode="auto">
          <a:xfrm flipH="1">
            <a:off x="4724400" y="609600"/>
            <a:ext cx="3657600" cy="56388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1-Bib Pics-Ot\Samson\Samsons Riddle T85.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rcRect l="3005"/>
          <a:stretch>
            <a:fillRect/>
          </a:stretch>
        </p:blipFill>
        <p:spPr bwMode="auto">
          <a:xfrm flipH="1">
            <a:off x="0" y="0"/>
            <a:ext cx="9144000" cy="6858000"/>
          </a:xfrm>
          <a:prstGeom prst="rect">
            <a:avLst/>
          </a:prstGeom>
          <a:noFill/>
        </p:spPr>
      </p:pic>
      <p:sp>
        <p:nvSpPr>
          <p:cNvPr id="6" name="Rectangle 5"/>
          <p:cNvSpPr/>
          <p:nvPr/>
        </p:nvSpPr>
        <p:spPr>
          <a:xfrm>
            <a:off x="685800" y="4950857"/>
            <a:ext cx="4648200" cy="954107"/>
          </a:xfrm>
          <a:prstGeom prst="rect">
            <a:avLst/>
          </a:prstGeom>
          <a:solidFill>
            <a:srgbClr val="FFFFFF"/>
          </a:solidFill>
          <a:ln w="57150">
            <a:solidFill>
              <a:schemeClr val="tx1"/>
            </a:solidFill>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black"/>
                  </a:solidFill>
                </a:ln>
                <a:solidFill>
                  <a:srgbClr val="582FCB"/>
                </a:solidFill>
                <a:effectLst/>
                <a:uLnTx/>
                <a:uFillTx/>
                <a:latin typeface="Arial" pitchFamily="34" charset="0"/>
                <a:ea typeface="+mn-ea"/>
                <a:cs typeface="Arial" pitchFamily="34" charset="0"/>
              </a:rPr>
              <a:t>Judges 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Verse 10-11   </a:t>
            </a: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Feast / 30 companions</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28000">
              <a:srgbClr val="361D7D">
                <a:lumMod val="22000"/>
                <a:lumOff val="78000"/>
              </a:srgbClr>
            </a:gs>
            <a:gs pos="74000">
              <a:srgbClr val="EADCF4">
                <a:lumMod val="47000"/>
                <a:lumOff val="53000"/>
              </a:srgbClr>
            </a:gs>
          </a:gsLst>
          <a:lin ang="5400000" scaled="0"/>
        </a:gradFill>
        <a:effectLst/>
      </p:bgPr>
    </p:bg>
    <p:spTree>
      <p:nvGrpSpPr>
        <p:cNvPr id="1" name=""/>
        <p:cNvGrpSpPr/>
        <p:nvPr/>
      </p:nvGrpSpPr>
      <p:grpSpPr>
        <a:xfrm>
          <a:off x="0" y="0"/>
          <a:ext cx="0" cy="0"/>
          <a:chOff x="0" y="0"/>
          <a:chExt cx="0" cy="0"/>
        </a:xfrm>
      </p:grpSpPr>
      <p:sp>
        <p:nvSpPr>
          <p:cNvPr id="12" name="Rectangle 11"/>
          <p:cNvSpPr/>
          <p:nvPr/>
        </p:nvSpPr>
        <p:spPr>
          <a:xfrm>
            <a:off x="1066800" y="0"/>
            <a:ext cx="7010400" cy="6858000"/>
          </a:xfrm>
          <a:prstGeom prst="rect">
            <a:avLst/>
          </a:prstGeom>
          <a:solidFill>
            <a:srgbClr val="6B1EA4"/>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762000" y="754777"/>
            <a:ext cx="3962400" cy="5170646"/>
          </a:xfrm>
          <a:prstGeom prst="rect">
            <a:avLst/>
          </a:prstGeom>
          <a:solidFill>
            <a:schemeClr val="bg1"/>
          </a:solidFill>
          <a:ln>
            <a:solidFill>
              <a:schemeClr val="accent1">
                <a:lumMod val="75000"/>
              </a:schemeClr>
            </a:solidFill>
          </a:ln>
          <a:effectLst>
            <a:outerShdw blurRad="63500" sx="102000" sy="102000" algn="ctr"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black"/>
                  </a:solidFill>
                </a:ln>
                <a:solidFill>
                  <a:srgbClr val="582FCB"/>
                </a:solidFill>
                <a:effectLst/>
                <a:uLnTx/>
                <a:uFillTx/>
                <a:latin typeface="Arial" pitchFamily="34" charset="0"/>
                <a:ea typeface="+mn-ea"/>
                <a:cs typeface="Arial" pitchFamily="34" charset="0"/>
              </a:rPr>
              <a:t>Judges 14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07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762000" y="1468160"/>
            <a:ext cx="3962400" cy="1046440"/>
          </a:xfrm>
          <a:prstGeom prst="rect">
            <a:avLst/>
          </a:prstGeom>
          <a:noFill/>
          <a:ln>
            <a:noFill/>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Verse 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Samson killed 30 men for the 30 garments of the wager.</a:t>
            </a:r>
          </a:p>
        </p:txBody>
      </p:sp>
      <p:sp>
        <p:nvSpPr>
          <p:cNvPr id="9" name="Rectangle 8"/>
          <p:cNvSpPr/>
          <p:nvPr/>
        </p:nvSpPr>
        <p:spPr>
          <a:xfrm>
            <a:off x="762000" y="2590800"/>
            <a:ext cx="3886200" cy="3429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Judges 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19</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the Spirit of the LORD came upon him, and he went down to Ashkelon, and slew thirty men of them, and took their spoil, and gave change of garments unto them which expounded the riddle. And his anger was kindled, and he went up to his father’s house.”</a:t>
            </a:r>
          </a:p>
        </p:txBody>
      </p:sp>
      <p:pic>
        <p:nvPicPr>
          <p:cNvPr id="10" name="Picture 2" descr="E:\1-Bib Pics-Ot\Samson\Samson w 30 Garments T86.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4724400" y="742077"/>
            <a:ext cx="3657600" cy="5169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2" descr="E:\1-Bib Pics-Ot\Samson\Samson w 30 Garments T86.jpg"/>
          <p:cNvPicPr>
            <a:picLocks noChangeAspect="1" noChangeArrowheads="1"/>
          </p:cNvPicPr>
          <p:nvPr/>
        </p:nvPicPr>
        <p:blipFill>
          <a:blip r:embed="rId4" cstate="print">
            <a:extLst>
              <a:ext uri="{BEBA8EAE-BF5A-486C-A8C5-ECC9F3942E4B}">
                <a14:imgProps xmlns:a14="http://schemas.microsoft.com/office/drawing/2010/main">
                  <a14:imgLayer r:embed="rId3">
                    <a14:imgEffect>
                      <a14:backgroundRemoval t="497" b="99006" l="0" r="99675">
                        <a14:backgroundMark x1="12879" y1="3407" x2="1407" y2="14478"/>
                        <a14:backgroundMark x1="3139" y1="23563" x2="9416" y2="55287"/>
                        <a14:backgroundMark x1="83009" y1="4400" x2="80952" y2="34138"/>
                        <a14:backgroundMark x1="66017" y1="23563" x2="57251" y2="30731"/>
                        <a14:backgroundMark x1="41017" y1="13982" x2="58983" y2="31725"/>
                        <a14:backgroundMark x1="15584" y1="17175" x2="32251" y2="31938"/>
                        <a14:backgroundMark x1="35390" y1="35131" x2="25000" y2="32647"/>
                        <a14:backgroundMark x1="80952" y1="69269" x2="51732" y2="88928"/>
                        <a14:backgroundMark x1="49675" y1="73669" x2="71861" y2="66785"/>
                        <a14:backgroundMark x1="84416" y1="77644" x2="95887" y2="79560"/>
                        <a14:backgroundMark x1="80519" y1="84528" x2="94481" y2="87935"/>
                        <a14:backgroundMark x1="66342" y1="85947" x2="91667" y2="96026"/>
                        <a14:backgroundMark x1="34416" y1="74947" x2="47619" y2="88715"/>
                        <a14:backgroundMark x1="42749" y1="61391" x2="43074" y2="75444"/>
                        <a14:backgroundMark x1="54545" y1="49610" x2="61797" y2="59972"/>
                      </a14:backgroundRemoval>
                    </a14:imgEffect>
                    <a14:imgEffect>
                      <a14:sharpenSoften amount="25000"/>
                    </a14:imgEffect>
                    <a14:imgEffect>
                      <a14:brightnessContrast bright="20000"/>
                    </a14:imgEffect>
                  </a14:imgLayer>
                </a14:imgProps>
              </a:ext>
            </a:extLst>
          </a:blip>
          <a:srcRect/>
          <a:stretch>
            <a:fillRect/>
          </a:stretch>
        </p:blipFill>
        <p:spPr bwMode="auto">
          <a:xfrm>
            <a:off x="4724400" y="762000"/>
            <a:ext cx="3657600" cy="5169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762000" y="742077"/>
            <a:ext cx="7620000" cy="5189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523759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022ED3-413A-54D0-8F74-5DF19CC66D8F}"/>
              </a:ext>
            </a:extLst>
          </p:cNvPr>
          <p:cNvSpPr txBox="1"/>
          <p:nvPr/>
        </p:nvSpPr>
        <p:spPr>
          <a:xfrm>
            <a:off x="511729" y="1208015"/>
            <a:ext cx="8556770" cy="4935838"/>
          </a:xfrm>
          <a:prstGeom prst="rect">
            <a:avLst/>
          </a:prstGeom>
          <a:noFill/>
          <a:ln>
            <a:noFill/>
          </a:ln>
        </p:spPr>
        <p:txBody>
          <a:bodyPr wrap="square">
            <a:spAutoFit/>
          </a:bodyPr>
          <a:lstStyle/>
          <a:p>
            <a:pPr marL="342900" marR="0" lvl="0" indent="-342900">
              <a:lnSpc>
                <a:spcPct val="115000"/>
              </a:lnSpc>
              <a:spcBef>
                <a:spcPts val="0"/>
              </a:spcBef>
              <a:spcAft>
                <a:spcPts val="1000"/>
              </a:spcAft>
              <a:buFont typeface="+mj-lt"/>
              <a:buAutoNum type="arabicPeriod"/>
            </a:pPr>
            <a:r>
              <a:rPr lang="en-US" sz="2300"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rPr>
              <a:t>Samson refused the wise counsel of his parents.</a:t>
            </a:r>
          </a:p>
          <a:p>
            <a:pPr marL="0" marR="0">
              <a:lnSpc>
                <a:spcPct val="115000"/>
              </a:lnSpc>
              <a:spcBef>
                <a:spcPts val="0"/>
              </a:spcBef>
              <a:spcAft>
                <a:spcPts val="10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When we ignore the wise counsel of our parents, we disobey God.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Many refuse to follow their parents instructions.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Prov.13:1 </a:t>
            </a: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 wise son heeds his father's instruction, But a scoffer does not listen to rebuke.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Prov.15:5 </a:t>
            </a: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 fool despises his father's instruction, But he who receives correction is prudent.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best place to learn wisdom and experience is not at the feet of some secular teacher, but at the feet of our parents.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AE0B579-5D63-DA78-3243-3D9AD9990BA1}"/>
              </a:ext>
            </a:extLst>
          </p:cNvPr>
          <p:cNvSpPr txBox="1"/>
          <p:nvPr/>
        </p:nvSpPr>
        <p:spPr>
          <a:xfrm>
            <a:off x="1" y="185674"/>
            <a:ext cx="9144000" cy="523220"/>
          </a:xfrm>
          <a:prstGeom prst="rect">
            <a:avLst/>
          </a:prstGeom>
          <a:noFill/>
          <a:ln>
            <a:noFill/>
          </a:ln>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
        <p:nvSpPr>
          <p:cNvPr id="4" name="Rectangle 3">
            <a:extLst>
              <a:ext uri="{FF2B5EF4-FFF2-40B4-BE49-F238E27FC236}">
                <a16:creationId xmlns:a16="http://schemas.microsoft.com/office/drawing/2014/main" id="{3B63D442-56F5-1226-2539-E0331608A4A9}"/>
              </a:ext>
            </a:extLst>
          </p:cNvPr>
          <p:cNvSpPr/>
          <p:nvPr/>
        </p:nvSpPr>
        <p:spPr>
          <a:xfrm>
            <a:off x="234892" y="3221372"/>
            <a:ext cx="8732939" cy="1971413"/>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8D60292-DD3A-CF55-76F9-D23A799BEDC5}"/>
              </a:ext>
            </a:extLst>
          </p:cNvPr>
          <p:cNvSpPr txBox="1"/>
          <p:nvPr/>
        </p:nvSpPr>
        <p:spPr>
          <a:xfrm>
            <a:off x="528507" y="780176"/>
            <a:ext cx="5612234" cy="523220"/>
          </a:xfrm>
          <a:prstGeom prst="rect">
            <a:avLst/>
          </a:prstGeom>
          <a:noFill/>
        </p:spPr>
        <p:txBody>
          <a:bodyPr wrap="square" rtlCol="0">
            <a:spAutoFit/>
          </a:bodyPr>
          <a:lstStyle/>
          <a:p>
            <a:r>
              <a:rPr lang="en-US" sz="2800" b="1" dirty="0">
                <a:solidFill>
                  <a:srgbClr val="FF0000"/>
                </a:solidFill>
              </a:rPr>
              <a:t>Let us consider some of his sins</a:t>
            </a:r>
            <a:r>
              <a:rPr lang="en-US" dirty="0">
                <a:solidFill>
                  <a:srgbClr val="FF0000"/>
                </a:solidFill>
              </a:rPr>
              <a:t>.</a:t>
            </a:r>
          </a:p>
        </p:txBody>
      </p:sp>
    </p:spTree>
    <p:extLst>
      <p:ext uri="{BB962C8B-B14F-4D97-AF65-F5344CB8AC3E}">
        <p14:creationId xmlns:p14="http://schemas.microsoft.com/office/powerpoint/2010/main" val="926726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5A02F1-DDF6-3913-21F2-338EA27377E0}"/>
              </a:ext>
            </a:extLst>
          </p:cNvPr>
          <p:cNvSpPr txBox="1"/>
          <p:nvPr/>
        </p:nvSpPr>
        <p:spPr>
          <a:xfrm>
            <a:off x="830509" y="1325460"/>
            <a:ext cx="7860485" cy="2427268"/>
          </a:xfrm>
          <a:prstGeom prst="rect">
            <a:avLst/>
          </a:prstGeom>
          <a:noFill/>
        </p:spPr>
        <p:txBody>
          <a:bodyPr wrap="square">
            <a:spAutoFit/>
          </a:bodyPr>
          <a:lstStyle/>
          <a:p>
            <a:pPr marR="0" lvl="0">
              <a:lnSpc>
                <a:spcPct val="115000"/>
              </a:lnSpc>
              <a:spcBef>
                <a:spcPts val="0"/>
              </a:spcBef>
              <a:spcAft>
                <a:spcPts val="1000"/>
              </a:spcAft>
            </a:pPr>
            <a:r>
              <a:rPr lang="en-US" sz="2800"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rPr>
              <a:t>2.Samson chose evil associations</a:t>
            </a:r>
          </a:p>
          <a:p>
            <a:pPr marL="457200" marR="0" indent="-457200">
              <a:lnSpc>
                <a:spcPct val="115000"/>
              </a:lnSpc>
              <a:spcBef>
                <a:spcPts val="0"/>
              </a:spcBef>
              <a:spcAft>
                <a:spcPts val="1000"/>
              </a:spcAft>
              <a:buFont typeface="Arial" panose="020B0604020202020204" pitchFamily="34" charset="0"/>
              <a:buChar char="•"/>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He chose a Philistine for a wife.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15000"/>
              </a:lnSpc>
              <a:spcBef>
                <a:spcPts val="0"/>
              </a:spcBef>
              <a:spcAft>
                <a:spcPts val="1000"/>
              </a:spcAft>
              <a:buFont typeface="Arial" panose="020B0604020202020204" pitchFamily="34" charset="0"/>
              <a:buChar char="•"/>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Later he went into a harlot at Gaza.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15000"/>
              </a:lnSpc>
              <a:spcBef>
                <a:spcPts val="0"/>
              </a:spcBef>
              <a:spcAft>
                <a:spcPts val="1000"/>
              </a:spcAft>
              <a:buFont typeface="Arial" panose="020B0604020202020204" pitchFamily="34" charset="0"/>
              <a:buChar char="•"/>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Then Delilah in </a:t>
            </a:r>
            <a:r>
              <a:rPr lang="en-US" sz="28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ch.16</a:t>
            </a:r>
            <a:endParaRPr lang="en-US"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68A7B904-4884-06E3-1C9D-95A6ADCE2F56}"/>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Tree>
    <p:extLst>
      <p:ext uri="{BB962C8B-B14F-4D97-AF65-F5344CB8AC3E}">
        <p14:creationId xmlns:p14="http://schemas.microsoft.com/office/powerpoint/2010/main" val="332254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7BC36A-55B7-9040-389D-A3785C95B794}"/>
              </a:ext>
            </a:extLst>
          </p:cNvPr>
          <p:cNvSpPr txBox="1"/>
          <p:nvPr/>
        </p:nvSpPr>
        <p:spPr>
          <a:xfrm>
            <a:off x="713064" y="1400962"/>
            <a:ext cx="7617204" cy="5121787"/>
          </a:xfrm>
          <a:prstGeom prst="rect">
            <a:avLst/>
          </a:prstGeom>
          <a:noFill/>
        </p:spPr>
        <p:txBody>
          <a:bodyPr wrap="square">
            <a:spAutoFit/>
          </a:bodyPr>
          <a:lstStyle/>
          <a:p>
            <a:pPr marL="0" marR="0">
              <a:lnSpc>
                <a:spcPct val="115000"/>
              </a:lnSpc>
              <a:spcBef>
                <a:spcPts val="0"/>
              </a:spcBef>
              <a:spcAft>
                <a:spcPts val="10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It’s  a sad day when people of God think they have to go among people of the world to have a good time. It’s not wrong to have associations with them. But they should not be our source of satisfaction and fulfillment in life.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36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1Cor. 15:33 </a:t>
            </a:r>
            <a:r>
              <a:rPr lang="en-US" sz="3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not be deceived: "Evil company corrupts good habits.”</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Remember</a:t>
            </a:r>
            <a:r>
              <a:rPr lang="en-US" sz="2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 it’s better to be alone than to be with evil companions</a:t>
            </a: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F0562503-0AC0-5207-E9F6-BC6E176F8D90}"/>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
        <p:nvSpPr>
          <p:cNvPr id="4" name="Rectangle 3">
            <a:extLst>
              <a:ext uri="{FF2B5EF4-FFF2-40B4-BE49-F238E27FC236}">
                <a16:creationId xmlns:a16="http://schemas.microsoft.com/office/drawing/2014/main" id="{3C47F148-F086-0B2D-8860-D8B1A6F8EF77}"/>
              </a:ext>
            </a:extLst>
          </p:cNvPr>
          <p:cNvSpPr/>
          <p:nvPr/>
        </p:nvSpPr>
        <p:spPr>
          <a:xfrm>
            <a:off x="612396" y="3665989"/>
            <a:ext cx="7977931" cy="1359017"/>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6705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71FEA5-D083-83A9-2B67-272FC06A57AF}"/>
              </a:ext>
            </a:extLst>
          </p:cNvPr>
          <p:cNvSpPr txBox="1"/>
          <p:nvPr/>
        </p:nvSpPr>
        <p:spPr>
          <a:xfrm>
            <a:off x="830510" y="956345"/>
            <a:ext cx="7801762" cy="5657959"/>
          </a:xfrm>
          <a:prstGeom prst="rect">
            <a:avLst/>
          </a:prstGeom>
          <a:noFill/>
        </p:spPr>
        <p:txBody>
          <a:bodyPr wrap="square">
            <a:spAutoFit/>
          </a:bodyPr>
          <a:lstStyle/>
          <a:p>
            <a:pPr marL="0" marR="0">
              <a:spcBef>
                <a:spcPts val="0"/>
              </a:spcBef>
              <a:spcAft>
                <a:spcPts val="10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Did you know… we are judged by the people we keep company with.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endParaRPr lang="en-US" sz="8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32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Let’s make friends with members of the church. People with high moral standards. Not just 1 or 2 Christians, or a clique. Let’s make friends with all Christians.</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endParaRPr lang="en-US"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If we form the wrong associations with people of the world, there is the possibility it can destroy us spiritually.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Samson refused to obey his parents and chose evil companions.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AF40AB89-F598-50B6-7A79-B585DECA0CF1}"/>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Tree>
    <p:extLst>
      <p:ext uri="{BB962C8B-B14F-4D97-AF65-F5344CB8AC3E}">
        <p14:creationId xmlns:p14="http://schemas.microsoft.com/office/powerpoint/2010/main" val="4209653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6B9D3A-3415-CC79-2453-724A56AC9F63}"/>
              </a:ext>
            </a:extLst>
          </p:cNvPr>
          <p:cNvSpPr txBox="1"/>
          <p:nvPr/>
        </p:nvSpPr>
        <p:spPr>
          <a:xfrm>
            <a:off x="746620" y="1199626"/>
            <a:ext cx="7835318" cy="4993162"/>
          </a:xfrm>
          <a:prstGeom prst="rect">
            <a:avLst/>
          </a:prstGeom>
          <a:noFill/>
        </p:spPr>
        <p:txBody>
          <a:bodyPr wrap="square">
            <a:spAutoFit/>
          </a:bodyPr>
          <a:lstStyle/>
          <a:p>
            <a:pPr marL="0" marR="0">
              <a:lnSpc>
                <a:spcPct val="115000"/>
              </a:lnSpc>
              <a:spcBef>
                <a:spcPts val="0"/>
              </a:spcBef>
              <a:spcAft>
                <a:spcPts val="1000"/>
              </a:spcAft>
            </a:pPr>
            <a:r>
              <a:rPr lang="en-US" sz="3200"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rPr>
              <a:t>3.Samson gave in</a:t>
            </a:r>
          </a:p>
          <a:p>
            <a:pPr marL="0" marR="0">
              <a:spcBef>
                <a:spcPts val="0"/>
              </a:spcBef>
              <a:spcAft>
                <a:spcPts val="10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His parents advised him against marrying the woman from </a:t>
            </a:r>
            <a:r>
              <a:rPr lang="en-US" sz="24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Timnah</a:t>
            </a:r>
            <a:r>
              <a:rPr 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  H</a:t>
            </a: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 gave in to the Philistine crying and told her the answer to his riddle..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Later he gave in to Delilah. He told </a:t>
            </a:r>
            <a:r>
              <a:rPr lang="en-US" sz="24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Deliah</a:t>
            </a: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where his strength lay.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endPar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Compare Samson with Daniel – who refused the king’s edict.</a:t>
            </a:r>
            <a:endParaRPr lang="en-US" sz="2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Compare Samson with the 3 Hebrew children cast into the </a:t>
            </a:r>
            <a:r>
              <a:rPr lang="en-US" sz="2400"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firey</a:t>
            </a:r>
            <a:r>
              <a:rPr lang="en-US" sz="2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furnace.</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F4EF59F1-47B4-0BBF-DAA2-5B739474EF60}"/>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Tree>
    <p:extLst>
      <p:ext uri="{BB962C8B-B14F-4D97-AF65-F5344CB8AC3E}">
        <p14:creationId xmlns:p14="http://schemas.microsoft.com/office/powerpoint/2010/main" val="1531863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192000-7ED2-FB4B-84EE-44D195157E39}"/>
              </a:ext>
            </a:extLst>
          </p:cNvPr>
          <p:cNvSpPr txBox="1"/>
          <p:nvPr/>
        </p:nvSpPr>
        <p:spPr>
          <a:xfrm>
            <a:off x="838899" y="1090570"/>
            <a:ext cx="7734650" cy="5170646"/>
          </a:xfrm>
          <a:prstGeom prst="rect">
            <a:avLst/>
          </a:prstGeom>
          <a:noFill/>
        </p:spPr>
        <p:txBody>
          <a:bodyPr wrap="square">
            <a:spAutoFit/>
          </a:bodyPr>
          <a:lstStyle/>
          <a:p>
            <a:pPr marL="0" marR="0">
              <a:spcBef>
                <a:spcPts val="0"/>
              </a:spcBef>
              <a:spcAft>
                <a:spcPts val="1000"/>
              </a:spcAft>
            </a:pPr>
            <a:r>
              <a:rPr lang="en-US" sz="2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Compare Samson with Joseph who did not yield to the advances of Potiphar’s wife.</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(Daniel,  Shadrack </a:t>
            </a:r>
            <a:r>
              <a:rPr lang="en-US" sz="2400" dirty="0" err="1">
                <a:latin typeface="Calibri" panose="020F0502020204030204" pitchFamily="34" charset="0"/>
                <a:ea typeface="Calibri" panose="020F0502020204030204" pitchFamily="34" charset="0"/>
                <a:cs typeface="Times New Roman" panose="02020603050405020304" pitchFamily="18" charset="0"/>
              </a:rPr>
              <a:t>Mesach</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Abednigo</a:t>
            </a:r>
            <a:r>
              <a:rPr lang="en-US" sz="2400" dirty="0">
                <a:latin typeface="Calibri" panose="020F0502020204030204" pitchFamily="34" charset="0"/>
                <a:ea typeface="Calibri" panose="020F0502020204030204" pitchFamily="34" charset="0"/>
                <a:cs typeface="Times New Roman" panose="02020603050405020304" pitchFamily="18" charset="0"/>
              </a:rPr>
              <a:t>,  Joseph)</a:t>
            </a:r>
          </a:p>
          <a:p>
            <a:pPr marL="0" marR="0">
              <a:spcBef>
                <a:spcPts val="0"/>
              </a:spcBef>
              <a:spcAft>
                <a:spcPts val="1000"/>
              </a:spcAft>
            </a:pP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Friends, we need people today who won’t give in.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Need courage to say no. Sometimes we might be afraid to. Afraid  we would be made fun of. Afraid we would be called names.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we need to stand up for our principles.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Young people need to be taught that when they are young.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Older people need to set that example for young people to follow.</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000"/>
              </a:spcAft>
              <a:buFont typeface="Symbol" panose="05050102010706020507" pitchFamily="18" charset="2"/>
              <a:buChar char=""/>
            </a:pPr>
            <a:r>
              <a:rPr lang="en-US" sz="2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We need CONVICTION in our lives</a:t>
            </a: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world respects convictions.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BFG – drinking story – George Yoder.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8CDDA8C-494B-DA47-D569-1C428C3C0AB7}"/>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
        <p:nvSpPr>
          <p:cNvPr id="4" name="Rectangle 3">
            <a:extLst>
              <a:ext uri="{FF2B5EF4-FFF2-40B4-BE49-F238E27FC236}">
                <a16:creationId xmlns:a16="http://schemas.microsoft.com/office/drawing/2014/main" id="{02E64BC6-4019-30FF-9D31-830771E1E570}"/>
              </a:ext>
            </a:extLst>
          </p:cNvPr>
          <p:cNvSpPr/>
          <p:nvPr/>
        </p:nvSpPr>
        <p:spPr>
          <a:xfrm>
            <a:off x="0" y="0"/>
            <a:ext cx="9143999" cy="6858000"/>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917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FE26BE-4A85-9B19-2F93-5DB0C8B5C197}"/>
              </a:ext>
            </a:extLst>
          </p:cNvPr>
          <p:cNvSpPr txBox="1"/>
          <p:nvPr/>
        </p:nvSpPr>
        <p:spPr>
          <a:xfrm>
            <a:off x="5486401" y="1392572"/>
            <a:ext cx="3271706" cy="5262979"/>
          </a:xfrm>
          <a:prstGeom prst="rect">
            <a:avLst/>
          </a:prstGeom>
          <a:noFill/>
        </p:spPr>
        <p:txBody>
          <a:bodyPr wrap="square">
            <a:spAutoFit/>
          </a:bodyPr>
          <a:lstStyle/>
          <a:p>
            <a:r>
              <a:rPr lang="en-US" sz="2800" b="1" dirty="0">
                <a:solidFill>
                  <a:srgbClr val="0070C0"/>
                </a:solidFill>
              </a:rPr>
              <a:t>Judges 16:20 </a:t>
            </a:r>
            <a:r>
              <a:rPr lang="en-US" sz="2800" dirty="0"/>
              <a:t>And she said, "The Philistines are upon you, Samson!" So he awoke from his sleep, and said, "I will go out as before, at other times, and shake myself free!" But he did not know that the LORD had departed from him.</a:t>
            </a:r>
          </a:p>
        </p:txBody>
      </p:sp>
      <p:sp>
        <p:nvSpPr>
          <p:cNvPr id="6" name="TextBox 5">
            <a:extLst>
              <a:ext uri="{FF2B5EF4-FFF2-40B4-BE49-F238E27FC236}">
                <a16:creationId xmlns:a16="http://schemas.microsoft.com/office/drawing/2014/main" id="{669F6038-3B82-C363-AE78-6D595B808D7C}"/>
              </a:ext>
            </a:extLst>
          </p:cNvPr>
          <p:cNvSpPr txBox="1"/>
          <p:nvPr/>
        </p:nvSpPr>
        <p:spPr>
          <a:xfrm>
            <a:off x="1" y="185674"/>
            <a:ext cx="9144000" cy="769441"/>
          </a:xfrm>
          <a:prstGeom prst="rect">
            <a:avLst/>
          </a:prstGeom>
          <a:noFill/>
        </p:spPr>
        <p:txBody>
          <a:bodyPr wrap="square">
            <a:spAutoFit/>
          </a:bodyPr>
          <a:lstStyle/>
          <a:p>
            <a:pPr algn="ctr"/>
            <a:r>
              <a:rPr kumimoji="0" lang="en-US" sz="44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a:t>
            </a:r>
            <a:endParaRPr lang="en-US" sz="4400" dirty="0">
              <a:solidFill>
                <a:srgbClr val="0070C0"/>
              </a:solidFill>
            </a:endParaRPr>
          </a:p>
        </p:txBody>
      </p:sp>
      <p:pic>
        <p:nvPicPr>
          <p:cNvPr id="2" name="Picture 2" descr="C:\Users\sheila\Desktop\ULTIMATE Royality Free\1-Bib Pics-Ot\Samson\Delilah\DelilahDefeatSamson 1185A.jpg">
            <a:extLst>
              <a:ext uri="{FF2B5EF4-FFF2-40B4-BE49-F238E27FC236}">
                <a16:creationId xmlns:a16="http://schemas.microsoft.com/office/drawing/2014/main" id="{15BCA4E8-9C59-65D2-A85A-7C18B2C7688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25319"/>
          <a:stretch/>
        </p:blipFill>
        <p:spPr bwMode="auto">
          <a:xfrm>
            <a:off x="860566" y="2030135"/>
            <a:ext cx="4087387" cy="38310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14AAEE6B-5BDE-2AF8-58E6-4CD1D4D455A0}"/>
              </a:ext>
            </a:extLst>
          </p:cNvPr>
          <p:cNvSpPr txBox="1"/>
          <p:nvPr/>
        </p:nvSpPr>
        <p:spPr>
          <a:xfrm>
            <a:off x="860566" y="914400"/>
            <a:ext cx="4087387" cy="707886"/>
          </a:xfrm>
          <a:prstGeom prst="rect">
            <a:avLst/>
          </a:prstGeom>
          <a:noFill/>
        </p:spPr>
        <p:txBody>
          <a:bodyPr wrap="square" rtlCol="0">
            <a:spAutoFit/>
          </a:bodyPr>
          <a:lstStyle/>
          <a:p>
            <a:pPr algn="ctr"/>
            <a:r>
              <a:rPr lang="en-US" sz="4000" dirty="0"/>
              <a:t>Judges 13-16</a:t>
            </a:r>
          </a:p>
        </p:txBody>
      </p:sp>
      <p:sp>
        <p:nvSpPr>
          <p:cNvPr id="7" name="Rectangle 6">
            <a:extLst>
              <a:ext uri="{FF2B5EF4-FFF2-40B4-BE49-F238E27FC236}">
                <a16:creationId xmlns:a16="http://schemas.microsoft.com/office/drawing/2014/main" id="{399175B6-C74C-280E-3C65-BC5C23C4F100}"/>
              </a:ext>
            </a:extLst>
          </p:cNvPr>
          <p:cNvSpPr/>
          <p:nvPr/>
        </p:nvSpPr>
        <p:spPr>
          <a:xfrm>
            <a:off x="860565" y="2030134"/>
            <a:ext cx="4087388" cy="3875716"/>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B6084C8-3BA5-F947-728E-A43D965A1976}"/>
              </a:ext>
            </a:extLst>
          </p:cNvPr>
          <p:cNvSpPr/>
          <p:nvPr/>
        </p:nvSpPr>
        <p:spPr>
          <a:xfrm>
            <a:off x="5360565" y="1392572"/>
            <a:ext cx="3464653" cy="5279754"/>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6700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7B357C-B198-3EBA-7072-FB1403C22A18}"/>
              </a:ext>
            </a:extLst>
          </p:cNvPr>
          <p:cNvSpPr txBox="1"/>
          <p:nvPr/>
        </p:nvSpPr>
        <p:spPr>
          <a:xfrm>
            <a:off x="746619" y="1585520"/>
            <a:ext cx="7659149" cy="4483279"/>
          </a:xfrm>
          <a:prstGeom prst="rect">
            <a:avLst/>
          </a:prstGeom>
          <a:noFill/>
        </p:spPr>
        <p:txBody>
          <a:bodyPr wrap="square">
            <a:spAutoFit/>
          </a:bodyPr>
          <a:lstStyle/>
          <a:p>
            <a:pPr marL="0" marR="0">
              <a:spcBef>
                <a:spcPts val="0"/>
              </a:spcBef>
              <a:spcAft>
                <a:spcPts val="1000"/>
              </a:spcAft>
            </a:pPr>
            <a:r>
              <a:rPr lang="en-US" sz="3600" dirty="0">
                <a:solidFill>
                  <a:srgbClr val="FF0000"/>
                </a:solidFill>
                <a:effectLst/>
                <a:ea typeface="Calibri" panose="020F0502020204030204" pitchFamily="34" charset="0"/>
                <a:cs typeface="Times New Roman" panose="02020603050405020304" pitchFamily="18" charset="0"/>
              </a:rPr>
              <a:t>Samson gave in.</a:t>
            </a:r>
          </a:p>
          <a:p>
            <a:pPr marL="0" marR="0">
              <a:spcBef>
                <a:spcPts val="0"/>
              </a:spcBef>
              <a:spcAft>
                <a:spcPts val="1000"/>
              </a:spcAft>
            </a:pPr>
            <a:r>
              <a:rPr lang="en-US" sz="3600" dirty="0">
                <a:solidFill>
                  <a:srgbClr val="000000"/>
                </a:solidFill>
                <a:effectLst/>
                <a:ea typeface="Calibri" panose="020F0502020204030204" pitchFamily="34" charset="0"/>
                <a:cs typeface="Times New Roman" panose="02020603050405020304" pitchFamily="18" charset="0"/>
              </a:rPr>
              <a:t>Friend, don’t be like Samson,</a:t>
            </a:r>
          </a:p>
          <a:p>
            <a:pPr marL="0" marR="0">
              <a:spcBef>
                <a:spcPts val="0"/>
              </a:spcBef>
              <a:spcAft>
                <a:spcPts val="1000"/>
              </a:spcAft>
            </a:pPr>
            <a:r>
              <a:rPr lang="en-US" sz="3600" dirty="0">
                <a:solidFill>
                  <a:srgbClr val="0070C0"/>
                </a:solidFill>
                <a:effectLst/>
                <a:ea typeface="Calibri" panose="020F0502020204030204" pitchFamily="34" charset="0"/>
                <a:cs typeface="Times New Roman" panose="02020603050405020304" pitchFamily="18" charset="0"/>
              </a:rPr>
              <a:t>be like Joseph, Daniel, and others in the Bible that did not give in.</a:t>
            </a:r>
          </a:p>
          <a:p>
            <a:pPr marL="0" marR="0">
              <a:spcBef>
                <a:spcPts val="0"/>
              </a:spcBef>
              <a:spcAft>
                <a:spcPts val="1000"/>
              </a:spcAft>
            </a:pPr>
            <a:r>
              <a:rPr lang="en-US" sz="3600" dirty="0">
                <a:solidFill>
                  <a:srgbClr val="FF0000"/>
                </a:solidFill>
                <a:effectLst/>
                <a:ea typeface="Calibri" panose="020F0502020204030204" pitchFamily="34" charset="0"/>
                <a:cs typeface="Times New Roman" panose="02020603050405020304" pitchFamily="18" charset="0"/>
              </a:rPr>
              <a:t>Are you under pressure to give in? Sure.</a:t>
            </a:r>
          </a:p>
          <a:p>
            <a:pPr marL="0" marR="0">
              <a:spcBef>
                <a:spcPts val="0"/>
              </a:spcBef>
              <a:spcAft>
                <a:spcPts val="1000"/>
              </a:spcAft>
            </a:pPr>
            <a:r>
              <a:rPr lang="en-US" sz="3600" dirty="0">
                <a:solidFill>
                  <a:srgbClr val="000000"/>
                </a:solidFill>
                <a:effectLst/>
                <a:ea typeface="Calibri" panose="020F0502020204030204" pitchFamily="34" charset="0"/>
                <a:cs typeface="Times New Roman" panose="02020603050405020304" pitchFamily="18" charset="0"/>
              </a:rPr>
              <a:t>We all are. But stand up to pressure. . Do not give in.</a:t>
            </a:r>
            <a:endParaRPr lang="en-US" sz="3600" dirty="0">
              <a:effectLst/>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A1F38892-212F-5D00-F10B-1D1F025794AA}"/>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Tree>
    <p:extLst>
      <p:ext uri="{BB962C8B-B14F-4D97-AF65-F5344CB8AC3E}">
        <p14:creationId xmlns:p14="http://schemas.microsoft.com/office/powerpoint/2010/main" val="2669579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29A44D-B144-46F5-5BBA-4BB0BEE5589D}"/>
              </a:ext>
            </a:extLst>
          </p:cNvPr>
          <p:cNvSpPr txBox="1"/>
          <p:nvPr/>
        </p:nvSpPr>
        <p:spPr>
          <a:xfrm>
            <a:off x="562061" y="1031847"/>
            <a:ext cx="8028265" cy="5107039"/>
          </a:xfrm>
          <a:prstGeom prst="rect">
            <a:avLst/>
          </a:prstGeom>
          <a:noFill/>
        </p:spPr>
        <p:txBody>
          <a:bodyPr wrap="square">
            <a:spAutoFit/>
          </a:bodyPr>
          <a:lstStyle/>
          <a:p>
            <a:pPr marL="0" marR="0">
              <a:lnSpc>
                <a:spcPct val="115000"/>
              </a:lnSpc>
              <a:spcBef>
                <a:spcPts val="0"/>
              </a:spcBef>
              <a:spcAft>
                <a:spcPts val="1000"/>
              </a:spcAft>
            </a:pPr>
            <a:r>
              <a:rPr lang="en-US" sz="2800"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rPr>
              <a:t>4.Samson committed fornication.</a:t>
            </a:r>
          </a:p>
          <a:p>
            <a:pPr marL="0" marR="0">
              <a:spcBef>
                <a:spcPts val="0"/>
              </a:spcBef>
              <a:spcAft>
                <a:spcPts val="1000"/>
              </a:spcAft>
            </a:pPr>
            <a:endParaRPr lang="en-US" sz="28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Judges 16:1 </a:t>
            </a: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Now Samson went to Gaza and saw a harlot there, and went in to her.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endPar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Samson violated one of the 10 commandments. Samson violated God’s law then, people are still violating God’s law today.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God’s marriage laws go all the way back to the beginning.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609C6C7F-7B5B-B2F6-C2A1-3A6DA9017ABF}"/>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
        <p:nvSpPr>
          <p:cNvPr id="4" name="Rectangle 3">
            <a:extLst>
              <a:ext uri="{FF2B5EF4-FFF2-40B4-BE49-F238E27FC236}">
                <a16:creationId xmlns:a16="http://schemas.microsoft.com/office/drawing/2014/main" id="{E180595F-79D5-D9C5-0B80-BFB6AD310B55}"/>
              </a:ext>
            </a:extLst>
          </p:cNvPr>
          <p:cNvSpPr/>
          <p:nvPr/>
        </p:nvSpPr>
        <p:spPr>
          <a:xfrm>
            <a:off x="436228" y="2155971"/>
            <a:ext cx="8028265" cy="1073790"/>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524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DE6ABF-7D96-D0C3-7EF8-C219B2A874BB}"/>
              </a:ext>
            </a:extLst>
          </p:cNvPr>
          <p:cNvSpPr txBox="1"/>
          <p:nvPr/>
        </p:nvSpPr>
        <p:spPr>
          <a:xfrm>
            <a:off x="696286" y="1157681"/>
            <a:ext cx="7516536" cy="4914166"/>
          </a:xfrm>
          <a:prstGeom prst="rect">
            <a:avLst/>
          </a:prstGeom>
          <a:noFill/>
        </p:spPr>
        <p:txBody>
          <a:bodyPr wrap="square">
            <a:spAutoFit/>
          </a:bodyPr>
          <a:lstStyle/>
          <a:p>
            <a:pPr marL="0" marR="0">
              <a:spcBef>
                <a:spcPts val="0"/>
              </a:spcBef>
              <a:spcAft>
                <a:spcPts val="1000"/>
              </a:spcAft>
            </a:pPr>
            <a:r>
              <a:rPr lang="en-US" sz="2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Friends, some people have not learned that lesson today. </a:t>
            </a:r>
          </a:p>
          <a:p>
            <a:pPr marL="0" marR="0">
              <a:spcBef>
                <a:spcPts val="0"/>
              </a:spcBef>
              <a:spcAft>
                <a:spcPts val="1000"/>
              </a:spcAft>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Some people in the church have not learned that lesson….God’s law on marriage is from the beginning. It has never changed.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God’s law on marriage is a UNIVERSAL law that applies EQUALLY to EVERYBODY – EVERY WHERE. </a:t>
            </a:r>
            <a:endParaRPr lang="en-US"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How do I know that ?  </a:t>
            </a:r>
            <a:r>
              <a:rPr lang="en-US" sz="2800" b="1" u="sng"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WHOSOEVER</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Whosoever:</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491262B-78C2-4FEA-0D89-78DA17465FE2}"/>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Tree>
    <p:extLst>
      <p:ext uri="{BB962C8B-B14F-4D97-AF65-F5344CB8AC3E}">
        <p14:creationId xmlns:p14="http://schemas.microsoft.com/office/powerpoint/2010/main" val="3624917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EFE645-1DFF-8C7F-6492-C0FCA9818338}"/>
              </a:ext>
            </a:extLst>
          </p:cNvPr>
          <p:cNvSpPr txBox="1"/>
          <p:nvPr/>
        </p:nvSpPr>
        <p:spPr>
          <a:xfrm>
            <a:off x="729842" y="1510019"/>
            <a:ext cx="7784984" cy="4785926"/>
          </a:xfrm>
          <a:prstGeom prst="rect">
            <a:avLst/>
          </a:prstGeom>
          <a:noFill/>
        </p:spPr>
        <p:txBody>
          <a:bodyPr wrap="square">
            <a:spAutoFit/>
          </a:bodyPr>
          <a:lstStyle/>
          <a:p>
            <a:pPr marL="0" marR="0">
              <a:spcBef>
                <a:spcPts val="0"/>
              </a:spcBef>
              <a:spcAft>
                <a:spcPts val="1000"/>
              </a:spcAft>
            </a:pPr>
            <a:r>
              <a:rPr lang="en-US" sz="2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Some people believe God has a law of marriage for the Christian and a different law for the non Christian. That False doctrine is not consistent with the Bible  teaching on marriage.</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Does God have 2 laws for mankind on everything? No.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We are all under 1 law.</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But why do people like the false teaching of 2 marriage laws? Because of adultery and fornication!</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0584302E-7E8B-798D-8B99-8B7A52D030F8}"/>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Tree>
    <p:extLst>
      <p:ext uri="{BB962C8B-B14F-4D97-AF65-F5344CB8AC3E}">
        <p14:creationId xmlns:p14="http://schemas.microsoft.com/office/powerpoint/2010/main" val="3188682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7962FA-569B-40CE-561E-E30C9F536C5B}"/>
              </a:ext>
            </a:extLst>
          </p:cNvPr>
          <p:cNvSpPr txBox="1"/>
          <p:nvPr/>
        </p:nvSpPr>
        <p:spPr>
          <a:xfrm>
            <a:off x="662729" y="813733"/>
            <a:ext cx="8070210" cy="5832366"/>
          </a:xfrm>
          <a:prstGeom prst="rect">
            <a:avLst/>
          </a:prstGeom>
          <a:noFill/>
        </p:spPr>
        <p:txBody>
          <a:bodyPr wrap="square">
            <a:spAutoFit/>
          </a:bodyPr>
          <a:lstStyle/>
          <a:p>
            <a:pPr marL="0" marR="0">
              <a:spcBef>
                <a:spcPts val="0"/>
              </a:spcBef>
              <a:spcAft>
                <a:spcPts val="1000"/>
              </a:spcAft>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People want to get around the fact that they have been married and divorced multiple times, and if they have no right to the one they are with and get baptized ---they will not put that mate away, because they will say that happened before they were baptized.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endPar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Friend wrong is wrong no matter when it happens or who it happens to.</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Some will not accept the gospels today as part of the NT. They say that was teaching before the cross. Why do they say that?  To ignore the teaching of Christ on MDR.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724C37FC-A9D8-DF87-BF8A-C53CB9DCDBF1}"/>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Tree>
    <p:extLst>
      <p:ext uri="{BB962C8B-B14F-4D97-AF65-F5344CB8AC3E}">
        <p14:creationId xmlns:p14="http://schemas.microsoft.com/office/powerpoint/2010/main" val="1547275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230330-3F29-C7D6-7CFC-AABFF9A34AAA}"/>
              </a:ext>
            </a:extLst>
          </p:cNvPr>
          <p:cNvSpPr txBox="1"/>
          <p:nvPr/>
        </p:nvSpPr>
        <p:spPr>
          <a:xfrm>
            <a:off x="897622" y="1199627"/>
            <a:ext cx="7784984" cy="5210016"/>
          </a:xfrm>
          <a:prstGeom prst="rect">
            <a:avLst/>
          </a:prstGeom>
          <a:noFill/>
        </p:spPr>
        <p:txBody>
          <a:bodyPr wrap="square">
            <a:spAutoFit/>
          </a:bodyPr>
          <a:lstStyle/>
          <a:p>
            <a:pPr marL="0" marR="0">
              <a:lnSpc>
                <a:spcPct val="115000"/>
              </a:lnSpc>
              <a:spcBef>
                <a:spcPts val="0"/>
              </a:spcBef>
              <a:spcAft>
                <a:spcPts val="10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Friend, whenever some asks the question </a:t>
            </a:r>
            <a:r>
              <a:rPr lang="en-US" sz="2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is it wrong for a Christian to </a:t>
            </a: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_________?</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There is a problem.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They are making the false assumption that there is a law for the Christian and non Christian.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Can a Christian work on Sunday?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Can a Christian be a policeman?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Can a Christian serve in the military?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Friend Sin is a violation of God’s law. PERIOD.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People need to study to harmonize the scriptures.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873588C4-DC42-D268-95CE-1AF7F2C6F224}"/>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Tree>
    <p:extLst>
      <p:ext uri="{BB962C8B-B14F-4D97-AF65-F5344CB8AC3E}">
        <p14:creationId xmlns:p14="http://schemas.microsoft.com/office/powerpoint/2010/main" val="2477928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5E0235-5106-56A5-89A4-DC2B02026A5A}"/>
              </a:ext>
            </a:extLst>
          </p:cNvPr>
          <p:cNvSpPr txBox="1"/>
          <p:nvPr/>
        </p:nvSpPr>
        <p:spPr>
          <a:xfrm>
            <a:off x="528506" y="1258349"/>
            <a:ext cx="8011487" cy="4914166"/>
          </a:xfrm>
          <a:prstGeom prst="rect">
            <a:avLst/>
          </a:prstGeom>
          <a:noFill/>
        </p:spPr>
        <p:txBody>
          <a:bodyPr wrap="square">
            <a:spAutoFit/>
          </a:bodyPr>
          <a:lstStyle/>
          <a:p>
            <a:pPr marL="0" marR="0">
              <a:spcBef>
                <a:spcPts val="0"/>
              </a:spcBef>
              <a:spcAft>
                <a:spcPts val="1000"/>
              </a:spcAft>
            </a:pPr>
            <a:r>
              <a:rPr lang="en-US" sz="2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Friends</a:t>
            </a: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so many people are caught up in the sin of fornication (a general term for all kinds of sexual sins)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Friends</a:t>
            </a:r>
            <a:r>
              <a:rPr lang="en-US" sz="2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so many Christians have become unfaithful because of fornication.</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endParaRPr lang="en-US" sz="2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Sometimes</a:t>
            </a: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it appears that Satan is winning that battle. We need to stop him.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Samson</a:t>
            </a: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committed fornication and it’s still as big a sin today as it was during his time.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0EFB7D24-C15D-A77B-58F4-81F8472B399D}"/>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Tree>
    <p:extLst>
      <p:ext uri="{BB962C8B-B14F-4D97-AF65-F5344CB8AC3E}">
        <p14:creationId xmlns:p14="http://schemas.microsoft.com/office/powerpoint/2010/main" val="3101497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52405D-4274-249F-1375-B18A11CB621E}"/>
              </a:ext>
            </a:extLst>
          </p:cNvPr>
          <p:cNvSpPr txBox="1"/>
          <p:nvPr/>
        </p:nvSpPr>
        <p:spPr>
          <a:xfrm>
            <a:off x="578840" y="1384185"/>
            <a:ext cx="8061821" cy="4780796"/>
          </a:xfrm>
          <a:prstGeom prst="rect">
            <a:avLst/>
          </a:prstGeom>
          <a:noFill/>
        </p:spPr>
        <p:txBody>
          <a:bodyPr wrap="square">
            <a:spAutoFit/>
          </a:bodyPr>
          <a:lstStyle/>
          <a:p>
            <a:pPr marL="0" marR="0">
              <a:spcBef>
                <a:spcPts val="0"/>
              </a:spcBef>
              <a:spcAft>
                <a:spcPts val="1000"/>
              </a:spcAft>
            </a:pPr>
            <a:r>
              <a:rPr lang="en-US" sz="3600" b="1" dirty="0">
                <a:solidFill>
                  <a:srgbClr val="0070C0"/>
                </a:solidFill>
                <a:effectLst/>
                <a:ea typeface="Calibri" panose="020F0502020204030204" pitchFamily="34" charset="0"/>
                <a:cs typeface="Times New Roman" panose="02020603050405020304" pitchFamily="18" charset="0"/>
              </a:rPr>
              <a:t>1Cor. 6:9-11 </a:t>
            </a:r>
            <a:r>
              <a:rPr lang="en-US" sz="2800" dirty="0">
                <a:solidFill>
                  <a:srgbClr val="000000"/>
                </a:solidFill>
                <a:effectLst/>
                <a:ea typeface="Calibri" panose="020F0502020204030204" pitchFamily="34" charset="0"/>
                <a:cs typeface="Times New Roman" panose="02020603050405020304" pitchFamily="18" charset="0"/>
              </a:rPr>
              <a:t>Do you not know that the unrighteous will not inherit the kingdom of God? </a:t>
            </a:r>
            <a:r>
              <a:rPr lang="en-US" sz="2800" i="1" u="sng" dirty="0">
                <a:solidFill>
                  <a:srgbClr val="000000"/>
                </a:solidFill>
                <a:effectLst/>
                <a:ea typeface="Calibri" panose="020F0502020204030204" pitchFamily="34" charset="0"/>
                <a:cs typeface="Times New Roman" panose="02020603050405020304" pitchFamily="18" charset="0"/>
              </a:rPr>
              <a:t>Do not be deceived</a:t>
            </a:r>
            <a:r>
              <a:rPr lang="en-US" sz="2800" dirty="0">
                <a:solidFill>
                  <a:srgbClr val="000000"/>
                </a:solidFill>
                <a:effectLst/>
                <a:ea typeface="Calibri" panose="020F0502020204030204" pitchFamily="34" charset="0"/>
                <a:cs typeface="Times New Roman" panose="02020603050405020304" pitchFamily="18" charset="0"/>
              </a:rPr>
              <a:t>. Neither fornicators, nor idolaters, nor adulterers, nor homosexuals, nor sodomites,</a:t>
            </a:r>
            <a:endParaRPr lang="en-US" sz="2800" dirty="0">
              <a:effectLst/>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solidFill>
                  <a:srgbClr val="000000"/>
                </a:solidFill>
                <a:effectLst/>
                <a:ea typeface="Calibri" panose="020F0502020204030204" pitchFamily="34" charset="0"/>
                <a:cs typeface="Times New Roman" panose="02020603050405020304" pitchFamily="18" charset="0"/>
              </a:rPr>
              <a:t> 10 nor thieves, nor covetous, nor drunkards, nor revilers, nor extortioners will inherit the kingdom of God.</a:t>
            </a:r>
            <a:endParaRPr lang="en-US" sz="2800" dirty="0">
              <a:effectLst/>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solidFill>
                  <a:srgbClr val="000000"/>
                </a:solidFill>
                <a:effectLst/>
                <a:ea typeface="Calibri" panose="020F0502020204030204" pitchFamily="34" charset="0"/>
                <a:cs typeface="Times New Roman" panose="02020603050405020304" pitchFamily="18" charset="0"/>
              </a:rPr>
              <a:t> 11 And such were some of you. But you were washed, but you were sanctified, but you were justified in the name of the Lord Jesus and by the Spirit of our God.</a:t>
            </a:r>
            <a:endParaRPr lang="en-US" sz="2800" dirty="0">
              <a:effectLst/>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F463178F-8E7F-D375-8A2C-043CC9C20ACD}"/>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Tree>
    <p:extLst>
      <p:ext uri="{BB962C8B-B14F-4D97-AF65-F5344CB8AC3E}">
        <p14:creationId xmlns:p14="http://schemas.microsoft.com/office/powerpoint/2010/main" val="1243383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808C45-57C3-0C66-8A0B-86F546507FBD}"/>
              </a:ext>
            </a:extLst>
          </p:cNvPr>
          <p:cNvSpPr txBox="1"/>
          <p:nvPr/>
        </p:nvSpPr>
        <p:spPr>
          <a:xfrm>
            <a:off x="553674" y="914400"/>
            <a:ext cx="8154100" cy="5708720"/>
          </a:xfrm>
          <a:prstGeom prst="rect">
            <a:avLst/>
          </a:prstGeom>
          <a:noFill/>
          <a:ln>
            <a:noFill/>
          </a:ln>
        </p:spPr>
        <p:txBody>
          <a:bodyPr wrap="square">
            <a:spAutoFit/>
          </a:bodyPr>
          <a:lstStyle/>
          <a:p>
            <a:pPr marL="0" marR="0">
              <a:spcBef>
                <a:spcPts val="0"/>
              </a:spcBef>
              <a:spcAft>
                <a:spcPts val="1000"/>
              </a:spcAft>
            </a:pPr>
            <a:r>
              <a:rPr lang="en-US" sz="27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Be not deceived.</a:t>
            </a:r>
            <a:endParaRPr lang="en-US" sz="27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7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We can not live wrong and die right.</a:t>
            </a:r>
            <a:endParaRPr lang="en-US" sz="27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endParaRPr lang="en-US" sz="27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p>
            <a:pPr>
              <a:spcAft>
                <a:spcPts val="1000"/>
              </a:spcAft>
            </a:pPr>
            <a:r>
              <a:rPr lang="en-US" sz="27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Gal.5:9-2</a:t>
            </a:r>
            <a:r>
              <a:rPr lang="en-US" sz="2700" b="1" dirty="0">
                <a:solidFill>
                  <a:srgbClr val="0070C0"/>
                </a:solidFill>
                <a:latin typeface="Arial" panose="020B0604020202020204" pitchFamily="34" charset="0"/>
                <a:ea typeface="Calibri" panose="020F0502020204030204" pitchFamily="34" charset="0"/>
                <a:cs typeface="Times New Roman" panose="02020603050405020304" pitchFamily="18" charset="0"/>
              </a:rPr>
              <a:t>1</a:t>
            </a:r>
            <a:r>
              <a:rPr lang="en-US" sz="27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1 </a:t>
            </a:r>
            <a:r>
              <a:rPr lang="en-US" sz="2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Now the works of the flesh are evident, which are: adultery, fornication, uncleanness, lewdness,</a:t>
            </a:r>
            <a:endParaRPr lang="en-US" sz="27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7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20 idolatry, sorcery, hatred, contentions, jealousies, outbursts of wrath, selfish ambitions, dissensions, heresies, 21 envy, murders, drunkenness, revelries, and the like; of which I tell you beforehand, just as I also told you in time past, that those who practice such things will not inherit the kingdom of God.</a:t>
            </a:r>
            <a:endParaRPr lang="en-US" sz="2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77E44714-2FEC-8F63-9895-14136F442FAF}"/>
              </a:ext>
            </a:extLst>
          </p:cNvPr>
          <p:cNvSpPr txBox="1"/>
          <p:nvPr/>
        </p:nvSpPr>
        <p:spPr>
          <a:xfrm>
            <a:off x="1" y="185674"/>
            <a:ext cx="9144000" cy="523220"/>
          </a:xfrm>
          <a:prstGeom prst="rect">
            <a:avLst/>
          </a:prstGeom>
          <a:noFill/>
          <a:ln w="57150">
            <a:noFill/>
          </a:ln>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
        <p:nvSpPr>
          <p:cNvPr id="4" name="Rectangle 3">
            <a:extLst>
              <a:ext uri="{FF2B5EF4-FFF2-40B4-BE49-F238E27FC236}">
                <a16:creationId xmlns:a16="http://schemas.microsoft.com/office/drawing/2014/main" id="{E12BC13B-08B6-BCA7-8623-0D047D5768B1}"/>
              </a:ext>
            </a:extLst>
          </p:cNvPr>
          <p:cNvSpPr/>
          <p:nvPr/>
        </p:nvSpPr>
        <p:spPr>
          <a:xfrm>
            <a:off x="302004" y="2424418"/>
            <a:ext cx="8539992" cy="4110606"/>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786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2278E6-C009-6B52-FCE4-80E7D4F23839}"/>
              </a:ext>
            </a:extLst>
          </p:cNvPr>
          <p:cNvSpPr txBox="1"/>
          <p:nvPr/>
        </p:nvSpPr>
        <p:spPr>
          <a:xfrm>
            <a:off x="687897" y="1149293"/>
            <a:ext cx="7927597" cy="5221942"/>
          </a:xfrm>
          <a:prstGeom prst="rect">
            <a:avLst/>
          </a:prstGeom>
          <a:noFill/>
        </p:spPr>
        <p:txBody>
          <a:bodyPr wrap="square">
            <a:spAutoFit/>
          </a:bodyPr>
          <a:lstStyle/>
          <a:p>
            <a:pPr marL="0" marR="0">
              <a:spcBef>
                <a:spcPts val="0"/>
              </a:spcBef>
              <a:spcAft>
                <a:spcPts val="1000"/>
              </a:spcAft>
            </a:pPr>
            <a:r>
              <a:rPr lang="en-US" sz="2800"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rPr>
              <a:t>5.Samson surrendered the source of his strength.</a:t>
            </a:r>
          </a:p>
          <a:p>
            <a:pPr marL="0" marR="0">
              <a:spcBef>
                <a:spcPts val="0"/>
              </a:spcBef>
              <a:spcAft>
                <a:spcPts val="1000"/>
              </a:spcAft>
            </a:pPr>
            <a:endParaRPr lang="en-US" sz="800"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endParaRPr lang="en-US" sz="8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32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Judges 16:17 </a:t>
            </a: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that he told her all his heart, and said to her, "No razor has ever come upon my head, for I have been a Nazirite to God from my mother's womb. If I am shaven, then my strength will leave me, and I shall become weak, and be like any other man."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God wants us to be strong. Morally and spiritually.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AD0390F2-E76D-AC69-35E2-1F1C3DE1F6BD}"/>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
        <p:nvSpPr>
          <p:cNvPr id="4" name="Rectangle 3">
            <a:extLst>
              <a:ext uri="{FF2B5EF4-FFF2-40B4-BE49-F238E27FC236}">
                <a16:creationId xmlns:a16="http://schemas.microsoft.com/office/drawing/2014/main" id="{A90986F4-4FE7-AC95-ECD9-F8A1D12ADDB9}"/>
              </a:ext>
            </a:extLst>
          </p:cNvPr>
          <p:cNvSpPr/>
          <p:nvPr/>
        </p:nvSpPr>
        <p:spPr>
          <a:xfrm>
            <a:off x="427840" y="2424418"/>
            <a:ext cx="8288322" cy="4186107"/>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974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D1C7C7-FFAD-F47A-2721-9165C612857E}"/>
              </a:ext>
            </a:extLst>
          </p:cNvPr>
          <p:cNvSpPr txBox="1"/>
          <p:nvPr/>
        </p:nvSpPr>
        <p:spPr>
          <a:xfrm>
            <a:off x="696287" y="1459684"/>
            <a:ext cx="7810150" cy="4679166"/>
          </a:xfrm>
          <a:prstGeom prst="rect">
            <a:avLst/>
          </a:prstGeom>
          <a:noFill/>
        </p:spPr>
        <p:txBody>
          <a:bodyPr wrap="square">
            <a:spAutoFit/>
          </a:bodyPr>
          <a:lstStyle/>
          <a:p>
            <a:pPr marL="0" marR="0">
              <a:lnSpc>
                <a:spcPct val="115000"/>
              </a:lnSpc>
              <a:spcBef>
                <a:spcPts val="0"/>
              </a:spcBef>
              <a:spcAft>
                <a:spcPts val="100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Text: </a:t>
            </a:r>
            <a:r>
              <a:rPr lang="en-US" sz="36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Judges 13-16</a:t>
            </a:r>
            <a:endParaRPr lang="en-US" sz="3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15000"/>
              </a:lnSpc>
              <a:spcBef>
                <a:spcPts val="0"/>
              </a:spcBef>
              <a:spcAft>
                <a:spcPts val="1000"/>
              </a:spcAft>
              <a:buFont typeface="Arial" panose="020B0604020202020204" pitchFamily="34" charset="0"/>
              <a:buChar char="•"/>
            </a:pPr>
            <a:r>
              <a:rPr lang="en-US" sz="2800" dirty="0">
                <a:effectLst/>
                <a:latin typeface="Arial" panose="020B0604020202020204" pitchFamily="34" charset="0"/>
                <a:ea typeface="Calibri" panose="020F0502020204030204" pitchFamily="34" charset="0"/>
                <a:cs typeface="Times New Roman" panose="02020603050405020304" pitchFamily="18" charset="0"/>
              </a:rPr>
              <a:t>Samson was from the tribe of Dan. </a:t>
            </a:r>
          </a:p>
          <a:p>
            <a:pPr marL="457200" marR="0" indent="-457200">
              <a:lnSpc>
                <a:spcPct val="115000"/>
              </a:lnSpc>
              <a:spcBef>
                <a:spcPts val="0"/>
              </a:spcBef>
              <a:spcAft>
                <a:spcPts val="1000"/>
              </a:spcAft>
              <a:buFont typeface="Arial" panose="020B0604020202020204" pitchFamily="34" charset="0"/>
              <a:buChar char="•"/>
            </a:pPr>
            <a:r>
              <a:rPr lang="en-US" sz="2800" dirty="0">
                <a:effectLst/>
                <a:latin typeface="Arial" panose="020B0604020202020204" pitchFamily="34" charset="0"/>
                <a:ea typeface="Calibri" panose="020F0502020204030204" pitchFamily="34" charset="0"/>
                <a:cs typeface="Times New Roman" panose="02020603050405020304" pitchFamily="18" charset="0"/>
              </a:rPr>
              <a:t>His father was Manoah, his </a:t>
            </a:r>
            <a:r>
              <a:rPr lang="en-US" sz="2800" dirty="0" err="1">
                <a:effectLst/>
                <a:latin typeface="Arial" panose="020B0604020202020204" pitchFamily="34" charset="0"/>
                <a:ea typeface="Calibri" panose="020F0502020204030204" pitchFamily="34" charset="0"/>
                <a:cs typeface="Times New Roman" panose="02020603050405020304" pitchFamily="18" charset="0"/>
              </a:rPr>
              <a:t>mothers’s</a:t>
            </a:r>
            <a:r>
              <a:rPr lang="en-US" sz="2800" dirty="0">
                <a:effectLst/>
                <a:latin typeface="Arial" panose="020B0604020202020204" pitchFamily="34" charset="0"/>
                <a:ea typeface="Calibri" panose="020F0502020204030204" pitchFamily="34" charset="0"/>
                <a:cs typeface="Times New Roman" panose="02020603050405020304" pitchFamily="18" charset="0"/>
              </a:rPr>
              <a:t> name is not mentioned. </a:t>
            </a:r>
          </a:p>
          <a:p>
            <a:pPr marL="457200" marR="0" indent="-457200">
              <a:lnSpc>
                <a:spcPct val="115000"/>
              </a:lnSpc>
              <a:spcBef>
                <a:spcPts val="0"/>
              </a:spcBef>
              <a:spcAft>
                <a:spcPts val="1000"/>
              </a:spcAft>
              <a:buFont typeface="Arial" panose="020B0604020202020204" pitchFamily="34" charset="0"/>
              <a:buChar char="•"/>
            </a:pPr>
            <a:r>
              <a:rPr lang="en-US" sz="2800" dirty="0">
                <a:effectLst/>
                <a:latin typeface="Arial" panose="020B0604020202020204" pitchFamily="34" charset="0"/>
                <a:ea typeface="Calibri" panose="020F0502020204030204" pitchFamily="34" charset="0"/>
                <a:cs typeface="Times New Roman" panose="02020603050405020304" pitchFamily="18" charset="0"/>
              </a:rPr>
              <a:t>Samson was the last Judge mentioned before the transition to Eli and Samuel.</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15000"/>
              </a:lnSpc>
              <a:spcBef>
                <a:spcPts val="0"/>
              </a:spcBef>
              <a:spcAft>
                <a:spcPts val="1000"/>
              </a:spcAft>
              <a:buFont typeface="Arial" panose="020B0604020202020204" pitchFamily="34" charset="0"/>
              <a:buChar char="•"/>
            </a:pPr>
            <a:r>
              <a:rPr lang="en-US" sz="2800" dirty="0">
                <a:effectLst/>
                <a:latin typeface="Arial" panose="020B0604020202020204" pitchFamily="34" charset="0"/>
                <a:ea typeface="Calibri" panose="020F0502020204030204" pitchFamily="34" charset="0"/>
                <a:cs typeface="Times New Roman" panose="02020603050405020304" pitchFamily="18" charset="0"/>
              </a:rPr>
              <a:t>Samson is a one man army against the </a:t>
            </a:r>
            <a:r>
              <a:rPr lang="en-US" sz="2800" dirty="0" err="1">
                <a:effectLst/>
                <a:latin typeface="Arial" panose="020B0604020202020204" pitchFamily="34" charset="0"/>
                <a:ea typeface="Calibri" panose="020F0502020204030204" pitchFamily="34" charset="0"/>
                <a:cs typeface="Times New Roman" panose="02020603050405020304" pitchFamily="18" charset="0"/>
              </a:rPr>
              <a:t>Philistnes</a:t>
            </a:r>
            <a:r>
              <a:rPr lang="en-US" sz="2800" dirty="0">
                <a:effectLst/>
                <a:latin typeface="Arial" panose="020B0604020202020204" pitchFamily="34"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DD108CB-C4C8-7A42-9CA9-01FEA1E61987}"/>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Tree>
    <p:extLst>
      <p:ext uri="{BB962C8B-B14F-4D97-AF65-F5344CB8AC3E}">
        <p14:creationId xmlns:p14="http://schemas.microsoft.com/office/powerpoint/2010/main" val="693696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D9F69C-2AB4-5149-6D2F-08BF2B519A64}"/>
              </a:ext>
            </a:extLst>
          </p:cNvPr>
          <p:cNvSpPr txBox="1"/>
          <p:nvPr/>
        </p:nvSpPr>
        <p:spPr>
          <a:xfrm>
            <a:off x="897622" y="1216404"/>
            <a:ext cx="7516536" cy="5534849"/>
          </a:xfrm>
          <a:prstGeom prst="rect">
            <a:avLst/>
          </a:prstGeom>
          <a:noFill/>
        </p:spPr>
        <p:txBody>
          <a:bodyPr wrap="square">
            <a:spAutoFit/>
          </a:bodyPr>
          <a:lstStyle/>
          <a:p>
            <a:pPr marL="0" marR="0">
              <a:spcBef>
                <a:spcPts val="0"/>
              </a:spcBef>
              <a:spcAft>
                <a:spcPts val="1000"/>
              </a:spcAft>
            </a:pPr>
            <a:r>
              <a:rPr lang="en-US" sz="32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Eph.6:10 </a:t>
            </a: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Finally, my brethren, be strong in the Lord and in the power of His might.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endParaRPr lang="en-US" sz="2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How do we weaken ourselves and not be strong? </a:t>
            </a:r>
            <a:r>
              <a:rPr lang="en-US" sz="2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By sin!</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When we surrender our strength by sin, how can we expect people to be drawn to Christ and won to Christ by what they see in our life?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Each one of you preaches a sermon to people everyday.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How are you preaching to them to live?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7063BEF-751B-C832-4F0E-1CE7C6F55375}"/>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
        <p:nvSpPr>
          <p:cNvPr id="4" name="Rectangle 3">
            <a:extLst>
              <a:ext uri="{FF2B5EF4-FFF2-40B4-BE49-F238E27FC236}">
                <a16:creationId xmlns:a16="http://schemas.microsoft.com/office/drawing/2014/main" id="{2DB91800-3826-4705-C3AE-BE48FB6EEA38}"/>
              </a:ext>
            </a:extLst>
          </p:cNvPr>
          <p:cNvSpPr/>
          <p:nvPr/>
        </p:nvSpPr>
        <p:spPr>
          <a:xfrm>
            <a:off x="662730" y="1098959"/>
            <a:ext cx="7868874" cy="1224792"/>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1359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AA5637-8370-6B08-3C41-1459D226ACCE}"/>
              </a:ext>
            </a:extLst>
          </p:cNvPr>
          <p:cNvSpPr txBox="1"/>
          <p:nvPr/>
        </p:nvSpPr>
        <p:spPr>
          <a:xfrm>
            <a:off x="813732" y="1602298"/>
            <a:ext cx="8045043" cy="4180632"/>
          </a:xfrm>
          <a:prstGeom prst="rect">
            <a:avLst/>
          </a:prstGeom>
          <a:noFill/>
        </p:spPr>
        <p:txBody>
          <a:bodyPr wrap="square">
            <a:spAutoFit/>
          </a:bodyPr>
          <a:lstStyle/>
          <a:p>
            <a:pPr marL="0" marR="0">
              <a:spcBef>
                <a:spcPts val="0"/>
              </a:spcBef>
              <a:spcAft>
                <a:spcPts val="1000"/>
              </a:spcAft>
            </a:pPr>
            <a:r>
              <a:rPr lang="en-US" sz="3200"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rPr>
              <a:t>6.Samson became disloyal to his vow.</a:t>
            </a:r>
          </a:p>
          <a:p>
            <a:pPr marL="0" marR="0">
              <a:spcBef>
                <a:spcPts val="0"/>
              </a:spcBef>
              <a:spcAft>
                <a:spcPts val="1000"/>
              </a:spcAft>
            </a:pPr>
            <a:endParaRPr lang="en-US" sz="3200"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He touched the dead carcass of the lion.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He touched the jaw bone of a donkey.</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Implied he participated in drinking party.</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Allowed his hair to be cut off.</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DA70291-4EE0-5D86-99D4-63446E9C008B}"/>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Tree>
    <p:extLst>
      <p:ext uri="{BB962C8B-B14F-4D97-AF65-F5344CB8AC3E}">
        <p14:creationId xmlns:p14="http://schemas.microsoft.com/office/powerpoint/2010/main" val="38077255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6" name="Rectangle 5"/>
          <p:cNvSpPr/>
          <p:nvPr/>
        </p:nvSpPr>
        <p:spPr>
          <a:xfrm>
            <a:off x="0" y="838200"/>
            <a:ext cx="9144000" cy="5181600"/>
          </a:xfrm>
          <a:prstGeom prst="rect">
            <a:avLst/>
          </a:prstGeom>
          <a:solidFill>
            <a:srgbClr val="6B1EA4"/>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2" descr="C:\Users\sheila\Desktop\ULTIMATE Royality Free\1-Bib Pics-Ot\Samson\Delilah\DelilahDefeatSamson 1185A.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25319"/>
          <a:stretch/>
        </p:blipFill>
        <p:spPr bwMode="auto">
          <a:xfrm>
            <a:off x="2899091" y="838200"/>
            <a:ext cx="5529130" cy="5182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811712" y="2513202"/>
            <a:ext cx="2743200" cy="3810000"/>
          </a:xfrm>
          <a:prstGeom prst="rect">
            <a:avLst/>
          </a:prstGeom>
          <a:solidFill>
            <a:schemeClr val="bg1"/>
          </a:solidFill>
          <a:ln w="381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Judges 16</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20</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she said,</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 Philistines be upon thee, Samson.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And he awoke out of his sleep, and said,</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 will go out as at other times before, and shake myself.</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he wist not that the LORD was departed from him.”</a:t>
            </a:r>
          </a:p>
        </p:txBody>
      </p:sp>
      <p:sp>
        <p:nvSpPr>
          <p:cNvPr id="5" name="Rectangle 4"/>
          <p:cNvSpPr/>
          <p:nvPr/>
        </p:nvSpPr>
        <p:spPr>
          <a:xfrm>
            <a:off x="762000" y="685800"/>
            <a:ext cx="4572000" cy="152400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solidFill>
                    <a:prstClr val="black"/>
                  </a:solidFill>
                </a:ln>
                <a:solidFill>
                  <a:srgbClr val="582FCB"/>
                </a:solidFill>
                <a:effectLst/>
                <a:uLnTx/>
                <a:uFillTx/>
                <a:latin typeface="Arial" pitchFamily="34" charset="0"/>
                <a:ea typeface="+mn-ea"/>
                <a:cs typeface="Arial" pitchFamily="34" charset="0"/>
              </a:rPr>
              <a:t>Instead of the weight of his hair he is experiencing the weight of guilt.</a:t>
            </a:r>
          </a:p>
        </p:txBody>
      </p:sp>
    </p:spTree>
    <p:extLst>
      <p:ext uri="{BB962C8B-B14F-4D97-AF65-F5344CB8AC3E}">
        <p14:creationId xmlns:p14="http://schemas.microsoft.com/office/powerpoint/2010/main" val="3563545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55D4A9-0462-C6C4-50A5-85EF9DD7164E}"/>
              </a:ext>
            </a:extLst>
          </p:cNvPr>
          <p:cNvSpPr txBox="1"/>
          <p:nvPr/>
        </p:nvSpPr>
        <p:spPr>
          <a:xfrm>
            <a:off x="511728" y="1216405"/>
            <a:ext cx="7994709" cy="5273238"/>
          </a:xfrm>
          <a:prstGeom prst="rect">
            <a:avLst/>
          </a:prstGeom>
          <a:noFill/>
        </p:spPr>
        <p:txBody>
          <a:bodyPr wrap="square">
            <a:spAutoFit/>
          </a:bodyPr>
          <a:lstStyle/>
          <a:p>
            <a:pPr marL="0" marR="0">
              <a:spcBef>
                <a:spcPts val="0"/>
              </a:spcBef>
              <a:spcAft>
                <a:spcPts val="1000"/>
              </a:spcAft>
            </a:pPr>
            <a:r>
              <a:rPr lang="en-US"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Friend, we have a vow to God.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We made the great confession. I believe that Jesus is the Christ the son of God – and then we turn around and violate our vows.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You say that Jesus is your Lord, but then you do what you want to do. You live for yourself, you neglect reading your Bible, you neglect sharing God’s word with others.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C419F34-D2C6-73B5-F8F4-1AA9702A559C}"/>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Tree>
    <p:extLst>
      <p:ext uri="{BB962C8B-B14F-4D97-AF65-F5344CB8AC3E}">
        <p14:creationId xmlns:p14="http://schemas.microsoft.com/office/powerpoint/2010/main" val="3339553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2A1C11-444A-D8F5-3748-8823385B5718}"/>
              </a:ext>
            </a:extLst>
          </p:cNvPr>
          <p:cNvSpPr txBox="1"/>
          <p:nvPr/>
        </p:nvSpPr>
        <p:spPr>
          <a:xfrm>
            <a:off x="587229" y="989902"/>
            <a:ext cx="7743039" cy="5278368"/>
          </a:xfrm>
          <a:prstGeom prst="rect">
            <a:avLst/>
          </a:prstGeom>
          <a:noFill/>
        </p:spPr>
        <p:txBody>
          <a:bodyPr wrap="square">
            <a:spAutoFit/>
          </a:bodyPr>
          <a:lstStyle/>
          <a:p>
            <a:pPr marL="0" marR="0">
              <a:spcBef>
                <a:spcPts val="0"/>
              </a:spcBef>
              <a:spcAft>
                <a:spcPts val="1000"/>
              </a:spcAft>
            </a:pPr>
            <a:r>
              <a:rPr lang="en-US" sz="32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Let’s consider the </a:t>
            </a:r>
            <a:r>
              <a:rPr lang="en-US" sz="3200" b="1"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rPr>
              <a:t>CONSEQUENCES</a:t>
            </a:r>
            <a:r>
              <a:rPr lang="en-US" sz="32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of his sins. The price paid for his sins.</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endParaRPr lang="en-US" sz="28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Gal. 6:7-8</a:t>
            </a: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Do not be deceived, God is not mocked; for whatever a man sows, that he will also reap. 8 For he who sows to his flesh will of the flesh reap corruption, but he who sows to the Spirit will of the Spirit reap everlasting life.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4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Judges 16:19 </a:t>
            </a: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Then she lulled him to sleep on her knees, and called for a man and had him shave off the seven locks of his head. Then she began to torment him, and his strength left him.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D28186F2-38E7-3503-CAF4-D76A91D72E56}"/>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
        <p:nvSpPr>
          <p:cNvPr id="4" name="Rectangle 3">
            <a:extLst>
              <a:ext uri="{FF2B5EF4-FFF2-40B4-BE49-F238E27FC236}">
                <a16:creationId xmlns:a16="http://schemas.microsoft.com/office/drawing/2014/main" id="{2D5A213B-7607-33AB-53FF-B4BA213D686F}"/>
              </a:ext>
            </a:extLst>
          </p:cNvPr>
          <p:cNvSpPr/>
          <p:nvPr/>
        </p:nvSpPr>
        <p:spPr>
          <a:xfrm>
            <a:off x="385894" y="2483141"/>
            <a:ext cx="8313488" cy="4035104"/>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514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5B4016-155D-BAC0-6142-6092EDB45846}"/>
              </a:ext>
            </a:extLst>
          </p:cNvPr>
          <p:cNvSpPr txBox="1"/>
          <p:nvPr/>
        </p:nvSpPr>
        <p:spPr>
          <a:xfrm>
            <a:off x="780175" y="1191237"/>
            <a:ext cx="7491369" cy="4985980"/>
          </a:xfrm>
          <a:prstGeom prst="rect">
            <a:avLst/>
          </a:prstGeom>
          <a:noFill/>
        </p:spPr>
        <p:txBody>
          <a:bodyPr wrap="square">
            <a:spAutoFit/>
          </a:bodyPr>
          <a:lstStyle/>
          <a:p>
            <a:pPr marL="342900" marR="0" lvl="0" indent="-342900">
              <a:spcBef>
                <a:spcPts val="0"/>
              </a:spcBef>
              <a:spcAft>
                <a:spcPts val="0"/>
              </a:spcAft>
              <a:buFont typeface="+mj-lt"/>
              <a:buAutoNum type="arabicParenR"/>
            </a:pPr>
            <a:r>
              <a:rPr lang="en-US" sz="28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His sin cost him his strength.</a:t>
            </a:r>
            <a:endParaRPr lang="en-US"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1000"/>
              </a:spcAft>
            </a:pPr>
            <a:r>
              <a:rPr lang="en-US" sz="28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Sin will do the same thing to us. It will zap us of our strength.</a:t>
            </a:r>
            <a:endParaRPr lang="en-US"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endParaRPr lang="en-US" sz="8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1 Cor.11:30 </a:t>
            </a: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For this reason many are weak and sick among you, and many sleep.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endParaRPr lang="en-US"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We lose our influence over others because we are sick – sin makes us weak and sickly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1000"/>
              </a:spcAft>
              <a:buFont typeface="Arial" panose="020B0604020202020204" pitchFamily="34" charset="0"/>
              <a:buChar char="•"/>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How faithful are you?</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1000"/>
              </a:spcAft>
              <a:buFont typeface="Arial" panose="020B0604020202020204" pitchFamily="34" charset="0"/>
              <a:buChar char="•"/>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How strong are you?</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AAE81BE7-4B98-D769-2665-A475172D2362}"/>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
        <p:nvSpPr>
          <p:cNvPr id="4" name="Rectangle 3">
            <a:extLst>
              <a:ext uri="{FF2B5EF4-FFF2-40B4-BE49-F238E27FC236}">
                <a16:creationId xmlns:a16="http://schemas.microsoft.com/office/drawing/2014/main" id="{04C44525-0429-B208-0213-0E540CB2B83F}"/>
              </a:ext>
            </a:extLst>
          </p:cNvPr>
          <p:cNvSpPr/>
          <p:nvPr/>
        </p:nvSpPr>
        <p:spPr>
          <a:xfrm>
            <a:off x="536895" y="2751589"/>
            <a:ext cx="7952764" cy="1132515"/>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2405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32ECD8-FC25-7614-B794-EAA73EB4DCF4}"/>
              </a:ext>
            </a:extLst>
          </p:cNvPr>
          <p:cNvSpPr txBox="1"/>
          <p:nvPr/>
        </p:nvSpPr>
        <p:spPr>
          <a:xfrm>
            <a:off x="872455" y="1182849"/>
            <a:ext cx="7533314" cy="5037276"/>
          </a:xfrm>
          <a:prstGeom prst="rect">
            <a:avLst/>
          </a:prstGeom>
          <a:noFill/>
        </p:spPr>
        <p:txBody>
          <a:bodyPr wrap="square">
            <a:spAutoFit/>
          </a:bodyPr>
          <a:lstStyle/>
          <a:p>
            <a:pPr marL="0" marR="0">
              <a:spcBef>
                <a:spcPts val="0"/>
              </a:spcBef>
              <a:spcAft>
                <a:spcPts val="1000"/>
              </a:spcAft>
            </a:pPr>
            <a:r>
              <a:rPr lang="en-US" sz="32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2.Sin blinded Samson</a:t>
            </a:r>
          </a:p>
          <a:p>
            <a:pPr marL="0" marR="0">
              <a:spcBef>
                <a:spcPts val="0"/>
              </a:spcBef>
              <a:spcAft>
                <a:spcPts val="1000"/>
              </a:spcAft>
            </a:pP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32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Judges 16:21 </a:t>
            </a:r>
            <a:r>
              <a:rPr lang="en-US"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Then the Philistines took him and put out his eyes, and brought him down to Gaza. They bound him with bronze fetters, and he became a grinder in the prison.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endParaRPr lang="en-US"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And sin will blind you.</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41DB277-0B80-0C6D-5CA2-D41FF8A0AAF6}"/>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
        <p:nvSpPr>
          <p:cNvPr id="4" name="Rectangle 3">
            <a:extLst>
              <a:ext uri="{FF2B5EF4-FFF2-40B4-BE49-F238E27FC236}">
                <a16:creationId xmlns:a16="http://schemas.microsoft.com/office/drawing/2014/main" id="{B71C8779-C29C-7696-5155-332DFEF0D15F}"/>
              </a:ext>
            </a:extLst>
          </p:cNvPr>
          <p:cNvSpPr/>
          <p:nvPr/>
        </p:nvSpPr>
        <p:spPr>
          <a:xfrm>
            <a:off x="536896" y="2256639"/>
            <a:ext cx="7944374" cy="2902590"/>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4165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35E14C-C022-A235-5F7C-69CBB7147CC5}"/>
              </a:ext>
            </a:extLst>
          </p:cNvPr>
          <p:cNvSpPr txBox="1"/>
          <p:nvPr/>
        </p:nvSpPr>
        <p:spPr>
          <a:xfrm>
            <a:off x="637563" y="1367406"/>
            <a:ext cx="7902430" cy="4591000"/>
          </a:xfrm>
          <a:prstGeom prst="rect">
            <a:avLst/>
          </a:prstGeom>
          <a:noFill/>
        </p:spPr>
        <p:txBody>
          <a:bodyPr wrap="square">
            <a:spAutoFit/>
          </a:bodyPr>
          <a:lstStyle/>
          <a:p>
            <a:pPr marL="0" marR="0">
              <a:spcBef>
                <a:spcPts val="0"/>
              </a:spcBef>
              <a:spcAft>
                <a:spcPts val="1000"/>
              </a:spcAft>
            </a:pPr>
            <a:r>
              <a:rPr lang="en-US" sz="32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Rev. 3:17-18 </a:t>
            </a: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"Because you say, 'I am rich, have become wealthy, and have need of nothing' --and do not know that you are wretched, miserable, poor, blind, and naked--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18 "I counsel you to buy from Me gold refined in the fire, that you may be rich; and white garments, that you may be clothed, that the shame of your nakedness may not be revealed; and anoint your eyes with eye salve, that you may see.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D34FD7C-B6D8-E659-0ECB-31429F62C937}"/>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
        <p:nvSpPr>
          <p:cNvPr id="4" name="Rectangle 3">
            <a:extLst>
              <a:ext uri="{FF2B5EF4-FFF2-40B4-BE49-F238E27FC236}">
                <a16:creationId xmlns:a16="http://schemas.microsoft.com/office/drawing/2014/main" id="{BAC1B65D-8561-74CB-BBA9-4CC2210792E9}"/>
              </a:ext>
            </a:extLst>
          </p:cNvPr>
          <p:cNvSpPr/>
          <p:nvPr/>
        </p:nvSpPr>
        <p:spPr>
          <a:xfrm>
            <a:off x="394284" y="1291905"/>
            <a:ext cx="8279934" cy="4857225"/>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4066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62F9D5-41E0-4B3E-9159-4927A6952C25}"/>
              </a:ext>
            </a:extLst>
          </p:cNvPr>
          <p:cNvSpPr txBox="1"/>
          <p:nvPr/>
        </p:nvSpPr>
        <p:spPr>
          <a:xfrm>
            <a:off x="696285" y="1140903"/>
            <a:ext cx="7793373" cy="4914166"/>
          </a:xfrm>
          <a:prstGeom prst="rect">
            <a:avLst/>
          </a:prstGeom>
          <a:noFill/>
        </p:spPr>
        <p:txBody>
          <a:bodyPr wrap="square">
            <a:spAutoFit/>
          </a:bodyPr>
          <a:lstStyle/>
          <a:p>
            <a:pPr marL="0" marR="0">
              <a:spcBef>
                <a:spcPts val="0"/>
              </a:spcBef>
              <a:spcAft>
                <a:spcPts val="1000"/>
              </a:spcAft>
            </a:pPr>
            <a:r>
              <a:rPr lang="en-US" sz="2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Many today are blind.</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Open your eyes to sin – to the nature of sin.- to the consequences of sin.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So much indifference to sin today.</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I remember growing up seeing people come forward regularly to confess sin and request prayers. Are we holier and more righteous now than a generation ago or are we just more calloused and indifferent to sin.</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We need to open our eyes to sin.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938C96C-8CCE-7CE4-9050-2EFB112088F8}"/>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Tree>
    <p:extLst>
      <p:ext uri="{BB962C8B-B14F-4D97-AF65-F5344CB8AC3E}">
        <p14:creationId xmlns:p14="http://schemas.microsoft.com/office/powerpoint/2010/main" val="563913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CA164E-29D0-E42A-830D-E2580539DB2A}"/>
              </a:ext>
            </a:extLst>
          </p:cNvPr>
          <p:cNvSpPr txBox="1"/>
          <p:nvPr/>
        </p:nvSpPr>
        <p:spPr>
          <a:xfrm>
            <a:off x="796953" y="1149293"/>
            <a:ext cx="7508147" cy="5221942"/>
          </a:xfrm>
          <a:prstGeom prst="rect">
            <a:avLst/>
          </a:prstGeom>
          <a:noFill/>
        </p:spPr>
        <p:txBody>
          <a:bodyPr wrap="square">
            <a:spAutoFit/>
          </a:bodyPr>
          <a:lstStyle/>
          <a:p>
            <a:pPr marL="0" marR="0">
              <a:spcBef>
                <a:spcPts val="0"/>
              </a:spcBef>
              <a:spcAft>
                <a:spcPts val="1000"/>
              </a:spcAft>
            </a:pPr>
            <a:r>
              <a:rPr lang="en-US" sz="36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3.Sin cost Samson his freedom</a:t>
            </a:r>
            <a:endParaRPr lang="en-US" sz="3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endParaRPr lang="en-US" sz="36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36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John 8:34</a:t>
            </a:r>
            <a:r>
              <a:rPr lang="en-US" sz="3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Jesus answered them, "Most assuredly, I say to you, whoever commits sin is a slave of sin.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endPar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3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But thanks be to God that we can throw off the shackles of sin.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9B12025-D92C-B26A-B8FA-C02303A75987}"/>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
        <p:nvSpPr>
          <p:cNvPr id="4" name="Rectangle 3">
            <a:extLst>
              <a:ext uri="{FF2B5EF4-FFF2-40B4-BE49-F238E27FC236}">
                <a16:creationId xmlns:a16="http://schemas.microsoft.com/office/drawing/2014/main" id="{9B925FCC-B842-3D12-8BF3-ED2343D7F733}"/>
              </a:ext>
            </a:extLst>
          </p:cNvPr>
          <p:cNvSpPr/>
          <p:nvPr/>
        </p:nvSpPr>
        <p:spPr>
          <a:xfrm>
            <a:off x="469783" y="2122415"/>
            <a:ext cx="8070210" cy="2936146"/>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248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E60FEE-5820-7B95-B188-4A2E86F2D965}"/>
              </a:ext>
            </a:extLst>
          </p:cNvPr>
          <p:cNvSpPr txBox="1"/>
          <p:nvPr/>
        </p:nvSpPr>
        <p:spPr>
          <a:xfrm>
            <a:off x="444617" y="991986"/>
            <a:ext cx="8397380" cy="5647700"/>
          </a:xfrm>
          <a:prstGeom prst="rect">
            <a:avLst/>
          </a:prstGeom>
          <a:noFill/>
        </p:spPr>
        <p:txBody>
          <a:bodyPr wrap="square">
            <a:spAutoFit/>
          </a:bodyPr>
          <a:lstStyle/>
          <a:p>
            <a:pPr marL="0" marR="0">
              <a:spcBef>
                <a:spcPts val="0"/>
              </a:spcBef>
              <a:spcAft>
                <a:spcPts val="100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His parents were dedicated to God. They were people of prayer.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It’s good to have praying parents. They wanted to raise Samson the right way.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Judges13:8-12 </a:t>
            </a: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Then Manoah prayed to the LORD, and said, "O my Lord, please let the Man of God whom You sent come to us again and teach us what we shall do for the child who will be born."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9 And God listened to the voice of Manoah, and the Angel of God came to the woman again as she was sitting in the field; but Manoah her husband was not with her.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505FA27D-3CC3-00E4-BCE3-D711C002F54F}"/>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
        <p:nvSpPr>
          <p:cNvPr id="4" name="Rectangle 3">
            <a:extLst>
              <a:ext uri="{FF2B5EF4-FFF2-40B4-BE49-F238E27FC236}">
                <a16:creationId xmlns:a16="http://schemas.microsoft.com/office/drawing/2014/main" id="{EFA8B6B1-E2F8-81CC-2944-F965A9A094B8}"/>
              </a:ext>
            </a:extLst>
          </p:cNvPr>
          <p:cNvSpPr/>
          <p:nvPr/>
        </p:nvSpPr>
        <p:spPr>
          <a:xfrm>
            <a:off x="302003" y="2927758"/>
            <a:ext cx="8699383" cy="3744568"/>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169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A7B611-E348-A495-8EDE-C5583BB8B458}"/>
              </a:ext>
            </a:extLst>
          </p:cNvPr>
          <p:cNvSpPr txBox="1"/>
          <p:nvPr/>
        </p:nvSpPr>
        <p:spPr>
          <a:xfrm>
            <a:off x="486561" y="1333851"/>
            <a:ext cx="8263156" cy="3924151"/>
          </a:xfrm>
          <a:prstGeom prst="rect">
            <a:avLst/>
          </a:prstGeom>
          <a:noFill/>
        </p:spPr>
        <p:txBody>
          <a:bodyPr wrap="square">
            <a:spAutoFit/>
          </a:bodyPr>
          <a:lstStyle/>
          <a:p>
            <a:pPr marL="0" marR="0">
              <a:spcBef>
                <a:spcPts val="0"/>
              </a:spcBef>
              <a:spcAft>
                <a:spcPts val="1000"/>
              </a:spcAft>
            </a:pPr>
            <a:r>
              <a:rPr lang="en-US" sz="32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4.Cost him his self respect</a:t>
            </a:r>
            <a:r>
              <a:rPr lang="en-US"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(Judges v.25)</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endParaRPr lang="en-US"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When you sin, sin destroys your self respect.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If you sin against your spouse or your children, it damages your relationship. Whether the sin of fornication or the sin of speaking harshly.</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0FB4E44-4487-1ACB-E5CD-A3272C23AEC4}"/>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Tree>
    <p:extLst>
      <p:ext uri="{BB962C8B-B14F-4D97-AF65-F5344CB8AC3E}">
        <p14:creationId xmlns:p14="http://schemas.microsoft.com/office/powerpoint/2010/main" val="169116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52C7FE-B9EB-6B20-7706-A481765F2712}"/>
              </a:ext>
            </a:extLst>
          </p:cNvPr>
          <p:cNvSpPr txBox="1"/>
          <p:nvPr/>
        </p:nvSpPr>
        <p:spPr>
          <a:xfrm>
            <a:off x="771786" y="1082180"/>
            <a:ext cx="7474591" cy="5047536"/>
          </a:xfrm>
          <a:prstGeom prst="rect">
            <a:avLst/>
          </a:prstGeom>
          <a:noFill/>
        </p:spPr>
        <p:txBody>
          <a:bodyPr wrap="square">
            <a:spAutoFit/>
          </a:bodyPr>
          <a:lstStyle/>
          <a:p>
            <a:pPr marL="0" marR="0">
              <a:spcBef>
                <a:spcPts val="0"/>
              </a:spcBef>
              <a:spcAft>
                <a:spcPts val="1000"/>
              </a:spcAft>
            </a:pPr>
            <a:r>
              <a:rPr lang="en-US" sz="32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5.Cost him his life.</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Sin will take us down.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Prodigal son – pig pen.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story of Samson is well known. I’m afraid the story is known but the applications are not made. It’s like we are watching Cecil B </a:t>
            </a:r>
            <a:r>
              <a:rPr lang="en-US" sz="24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Demille’s</a:t>
            </a: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movie as entertainment. It’s a very interesting record but it was not recorded for entertainment.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instead  it was written for…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Friend, don’t repeat the mistakes of Samson.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79A9BE8A-3650-E262-7D9E-759EE4047CD2}"/>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Tree>
    <p:extLst>
      <p:ext uri="{BB962C8B-B14F-4D97-AF65-F5344CB8AC3E}">
        <p14:creationId xmlns:p14="http://schemas.microsoft.com/office/powerpoint/2010/main" val="1993779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sheila\Desktop\BIBLE STUDY\ULTIMATE Royality Free\1-Bib Pics-Ot\Samson\Samson captured COLOR 1153 vol 3-506.jpg"/>
          <p:cNvPicPr>
            <a:picLocks noChangeAspect="1" noChangeArrowheads="1"/>
          </p:cNvPicPr>
          <p:nvPr/>
        </p:nvPicPr>
        <p:blipFill rotWithShape="1">
          <a:blip r:embed="rId2" cstate="print"/>
          <a:srcRect l="23333"/>
          <a:stretch/>
        </p:blipFill>
        <p:spPr bwMode="auto">
          <a:xfrm>
            <a:off x="0" y="12700"/>
            <a:ext cx="7010400" cy="5631180"/>
          </a:xfrm>
          <a:prstGeom prst="rect">
            <a:avLst/>
          </a:prstGeom>
          <a:ln>
            <a:noFill/>
          </a:ln>
          <a:effectLst>
            <a:softEdge rad="112500"/>
          </a:effectLst>
        </p:spPr>
      </p:pic>
      <p:pic>
        <p:nvPicPr>
          <p:cNvPr id="10" name="Picture 2" descr="C:\Users\sheila\Desktop\BIBLE STUDY\ULTIMATE Royality Free\1-Bib Pics-Ot\Samson\Samson captured COLOR 1153 vol 3-506.jpg"/>
          <p:cNvPicPr>
            <a:picLocks noChangeAspect="1" noChangeArrowheads="1"/>
          </p:cNvPicPr>
          <p:nvPr/>
        </p:nvPicPr>
        <p:blipFill rotWithShape="1">
          <a:blip r:embed="rId2" cstate="print"/>
          <a:srcRect l="23333"/>
          <a:stretch/>
        </p:blipFill>
        <p:spPr bwMode="auto">
          <a:xfrm>
            <a:off x="2133600" y="0"/>
            <a:ext cx="7010400" cy="5631180"/>
          </a:xfrm>
          <a:prstGeom prst="rect">
            <a:avLst/>
          </a:prstGeom>
          <a:ln>
            <a:noFill/>
          </a:ln>
          <a:effectLst>
            <a:softEdge rad="112500"/>
          </a:effectLst>
        </p:spPr>
      </p:pic>
      <p:pic>
        <p:nvPicPr>
          <p:cNvPr id="5122" name="Picture 2" descr="C:\Users\sheila\Desktop\BIBLE STUDY\ULTIMATE Royality Free\1-Bib Pics-Ot\Samson\Samson captured COLOR 1153 vol 3-506.jpg"/>
          <p:cNvPicPr>
            <a:picLocks noChangeAspect="1" noChangeArrowheads="1"/>
          </p:cNvPicPr>
          <p:nvPr/>
        </p:nvPicPr>
        <p:blipFill>
          <a:blip r:embed="rId2" cstate="print"/>
          <a:srcRect/>
          <a:stretch>
            <a:fillRect/>
          </a:stretch>
        </p:blipFill>
        <p:spPr bwMode="auto">
          <a:xfrm>
            <a:off x="0" y="1676400"/>
            <a:ext cx="9144000" cy="5029200"/>
          </a:xfrm>
          <a:prstGeom prst="rect">
            <a:avLst/>
          </a:prstGeom>
          <a:ln>
            <a:noFill/>
          </a:ln>
          <a:effectLst>
            <a:softEdge rad="112500"/>
          </a:effectLst>
        </p:spPr>
      </p:pic>
      <p:sp>
        <p:nvSpPr>
          <p:cNvPr id="2" name="Rectangle 1"/>
          <p:cNvSpPr/>
          <p:nvPr/>
        </p:nvSpPr>
        <p:spPr>
          <a:xfrm>
            <a:off x="4343400" y="762000"/>
            <a:ext cx="3886200" cy="1308050"/>
          </a:xfrm>
          <a:prstGeom prst="rect">
            <a:avLst/>
          </a:prstGeom>
          <a:solidFill>
            <a:schemeClr val="bg1"/>
          </a:solidFill>
          <a:ln w="57150">
            <a:solidFill>
              <a:schemeClr val="tx1"/>
            </a:solidFill>
          </a:ln>
          <a:effectLst>
            <a:outerShdw blurRad="76200" dir="13500000" sy="23000" kx="1200000" algn="br" rotWithShape="0">
              <a:prstClr val="black">
                <a:alpha val="2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prstClr val="black"/>
                  </a:solidFill>
                </a:ln>
                <a:solidFill>
                  <a:srgbClr val="582FCB"/>
                </a:solidFill>
                <a:effectLst/>
                <a:uLnTx/>
                <a:uFillTx/>
                <a:latin typeface="Arial" pitchFamily="34" charset="0"/>
                <a:ea typeface="+mn-ea"/>
                <a:cs typeface="Arial" pitchFamily="34" charset="0"/>
              </a:rPr>
              <a:t>Judges 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Verse 21	    Put out his eyes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Bound him with chains</a:t>
            </a:r>
          </a:p>
        </p:txBody>
      </p:sp>
      <p:sp>
        <p:nvSpPr>
          <p:cNvPr id="4" name="Rectangle 3"/>
          <p:cNvSpPr/>
          <p:nvPr/>
        </p:nvSpPr>
        <p:spPr>
          <a:xfrm>
            <a:off x="762000" y="762000"/>
            <a:ext cx="3276600" cy="2133600"/>
          </a:xfrm>
          <a:prstGeom prst="rect">
            <a:avLst/>
          </a:prstGeom>
          <a:solidFill>
            <a:schemeClr val="bg1"/>
          </a:solidFill>
          <a:ln w="381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Judges 16</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21</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But the Philistines took him, and </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put out his eyes</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and brought him down to Gaza, and </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bound him with fetters of brass. . . . ”</a:t>
            </a:r>
          </a:p>
        </p:txBody>
      </p:sp>
      <p:sp>
        <p:nvSpPr>
          <p:cNvPr id="5" name="Rectangle 4"/>
          <p:cNvSpPr/>
          <p:nvPr/>
        </p:nvSpPr>
        <p:spPr>
          <a:xfrm>
            <a:off x="4305300" y="762000"/>
            <a:ext cx="3924300" cy="1308050"/>
          </a:xfrm>
          <a:prstGeom prst="rect">
            <a:avLst/>
          </a:prstGeom>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His eyes, his eyes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inlets of his sin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That is where it all began</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Rectangle 3"/>
          <p:cNvSpPr/>
          <p:nvPr/>
        </p:nvSpPr>
        <p:spPr>
          <a:xfrm>
            <a:off x="1676400" y="381000"/>
            <a:ext cx="5791200" cy="5486400"/>
          </a:xfrm>
          <a:prstGeom prst="rect">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170" name="Picture 2" descr="C:\Users\sheila\Desktop\BIBLE STUDY\ULTIMATE Royality Free\1-Bib Pics-Ot\Samson\Death of Samson\1Samson breaking pillars 84-65.jpg"/>
          <p:cNvPicPr>
            <a:picLocks noChangeAspect="1" noChangeArrowheads="1"/>
          </p:cNvPicPr>
          <p:nvPr/>
        </p:nvPicPr>
        <p:blipFill>
          <a:blip r:embed="rId2"/>
          <a:srcRect l="15089" r="13407" b="45556"/>
          <a:stretch>
            <a:fillRect/>
          </a:stretch>
        </p:blipFill>
        <p:spPr bwMode="auto">
          <a:xfrm>
            <a:off x="2133600" y="762000"/>
            <a:ext cx="6096000" cy="571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762000" y="1066800"/>
            <a:ext cx="2819400" cy="2819400"/>
          </a:xfrm>
          <a:prstGeom prst="rect">
            <a:avLst/>
          </a:prstGeom>
          <a:solidFill>
            <a:schemeClr val="bg1"/>
          </a:solidFill>
          <a:ln w="381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Judges 16</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29</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Samson took hold of the two middle pillars upon which the house stood, and on which it was borne up, of the one with his right hand, and of the other with his left.”</a:t>
            </a:r>
          </a:p>
        </p:txBody>
      </p:sp>
    </p:spTree>
  </p:cSld>
  <p:clrMapOvr>
    <a:masterClrMapping/>
  </p:clrMapOvr>
  <p:transition spd="slow">
    <p:strips dir="ld"/>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Rectangle 3"/>
          <p:cNvSpPr/>
          <p:nvPr/>
        </p:nvSpPr>
        <p:spPr>
          <a:xfrm>
            <a:off x="0" y="914400"/>
            <a:ext cx="9144000" cy="5105400"/>
          </a:xfrm>
          <a:prstGeom prst="rect">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194" name="Picture 2" descr="C:\Users\sheila\Desktop\BIBLE STUDY\ULTIMATE Royality Free\1-Bib Pics-Ot\Samson\Death of Samson\1Samson breaking pillars 84-65.jpg"/>
          <p:cNvPicPr>
            <a:picLocks noChangeAspect="1" noChangeArrowheads="1"/>
          </p:cNvPicPr>
          <p:nvPr/>
        </p:nvPicPr>
        <p:blipFill>
          <a:blip r:embed="rId2"/>
          <a:srcRect/>
          <a:stretch>
            <a:fillRect/>
          </a:stretch>
        </p:blipFill>
        <p:spPr bwMode="auto">
          <a:xfrm>
            <a:off x="3276600" y="342900"/>
            <a:ext cx="4755836" cy="601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762000" y="1371600"/>
            <a:ext cx="2286000" cy="39624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Judges 16</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30</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Samson said, Let me die with the Philistines. And he bowed himself with all his might; and the house fell upon the lords, and upon all the people that were therein.”</a:t>
            </a:r>
          </a:p>
        </p:txBody>
      </p:sp>
    </p:spTree>
  </p:cSld>
  <p:clrMapOvr>
    <a:masterClrMapping/>
  </p:clrMapOvr>
  <p:transition spd="slow">
    <p:strips dir="ld"/>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Rectangle 3"/>
          <p:cNvSpPr/>
          <p:nvPr/>
        </p:nvSpPr>
        <p:spPr>
          <a:xfrm>
            <a:off x="0" y="914400"/>
            <a:ext cx="9144000" cy="5105400"/>
          </a:xfrm>
          <a:prstGeom prst="rect">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194" name="Picture 2" descr="C:\Users\sheila\Desktop\BIBLE STUDY\ULTIMATE Royality Free\1-Bib Pics-Ot\Samson\Death of Samson\1Samson breaking pillars 84-65.jpg"/>
          <p:cNvPicPr>
            <a:picLocks noChangeAspect="1" noChangeArrowheads="1"/>
          </p:cNvPicPr>
          <p:nvPr/>
        </p:nvPicPr>
        <p:blipFill>
          <a:blip r:embed="rId2"/>
          <a:srcRect/>
          <a:stretch>
            <a:fillRect/>
          </a:stretch>
        </p:blipFill>
        <p:spPr bwMode="auto">
          <a:xfrm>
            <a:off x="3276600" y="342900"/>
            <a:ext cx="4755836" cy="601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762000" y="1371600"/>
            <a:ext cx="2286000" cy="39624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Judges 16</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30</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Samson said, Let me die with the Philistines. And he bowed himself with all his might; and the house fell upon the lords, and upon all the people that were therein.”</a:t>
            </a:r>
          </a:p>
        </p:txBody>
      </p:sp>
    </p:spTree>
    <p:extLst>
      <p:ext uri="{BB962C8B-B14F-4D97-AF65-F5344CB8AC3E}">
        <p14:creationId xmlns:p14="http://schemas.microsoft.com/office/powerpoint/2010/main" val="62733788"/>
      </p:ext>
    </p:extLst>
  </p:cSld>
  <p:clrMapOvr>
    <a:masterClrMapping/>
  </p:clrMapOvr>
  <p:transition spd="slow">
    <p:strips dir="l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D764E0-C4DA-01A3-1FD4-3758F4A32405}"/>
              </a:ext>
            </a:extLst>
          </p:cNvPr>
          <p:cNvSpPr txBox="1"/>
          <p:nvPr/>
        </p:nvSpPr>
        <p:spPr>
          <a:xfrm>
            <a:off x="604007" y="1560353"/>
            <a:ext cx="7977931" cy="4537589"/>
          </a:xfrm>
          <a:prstGeom prst="rect">
            <a:avLst/>
          </a:prstGeom>
          <a:noFill/>
        </p:spPr>
        <p:txBody>
          <a:bodyPr wrap="square">
            <a:spAutoFit/>
          </a:bodyPr>
          <a:lstStyle/>
          <a:p>
            <a:pPr marL="0" marR="0">
              <a:lnSpc>
                <a:spcPct val="115000"/>
              </a:lnSpc>
              <a:spcBef>
                <a:spcPts val="0"/>
              </a:spcBef>
              <a:spcAft>
                <a:spcPts val="1000"/>
              </a:spcAft>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Teach us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15000"/>
              </a:lnSpc>
              <a:spcBef>
                <a:spcPts val="0"/>
              </a:spcBef>
              <a:spcAft>
                <a:spcPts val="1000"/>
              </a:spcAft>
              <a:buFont typeface="Arial" panose="020B0604020202020204" pitchFamily="34" charset="0"/>
              <a:buChar char="•"/>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How should we order the child.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15000"/>
              </a:lnSpc>
              <a:spcBef>
                <a:spcPts val="0"/>
              </a:spcBef>
              <a:spcAft>
                <a:spcPts val="1000"/>
              </a:spcAft>
              <a:buFont typeface="Arial" panose="020B0604020202020204" pitchFamily="34" charset="0"/>
              <a:buChar char="•"/>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should be the desire of every parent to raise a child properly.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15000"/>
              </a:lnSpc>
              <a:spcBef>
                <a:spcPts val="0"/>
              </a:spcBef>
              <a:spcAft>
                <a:spcPts val="1000"/>
              </a:spcAft>
              <a:buFont typeface="Arial" panose="020B0604020202020204" pitchFamily="34" charset="0"/>
              <a:buChar char="•"/>
            </a:pPr>
            <a:r>
              <a:rPr lang="en-US" sz="2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But like some children with Godly parents, Samson went astray. I imagine Samson was a disappointment many times to his parents.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15000"/>
              </a:lnSpc>
              <a:spcBef>
                <a:spcPts val="0"/>
              </a:spcBef>
              <a:spcAft>
                <a:spcPts val="10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3AFF713-DD7D-498C-E321-F218E4DD99E0}"/>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Tree>
    <p:extLst>
      <p:ext uri="{BB962C8B-B14F-4D97-AF65-F5344CB8AC3E}">
        <p14:creationId xmlns:p14="http://schemas.microsoft.com/office/powerpoint/2010/main" val="4233973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28000">
              <a:srgbClr val="361D7D">
                <a:lumMod val="22000"/>
                <a:lumOff val="78000"/>
              </a:srgbClr>
            </a:gs>
            <a:gs pos="74000">
              <a:srgbClr val="EBE6FE"/>
            </a:gs>
          </a:gsLst>
          <a:lin ang="5400000" scaled="0"/>
        </a:gradFill>
        <a:effectLst/>
      </p:bgPr>
    </p:bg>
    <p:spTree>
      <p:nvGrpSpPr>
        <p:cNvPr id="1" name=""/>
        <p:cNvGrpSpPr/>
        <p:nvPr/>
      </p:nvGrpSpPr>
      <p:grpSpPr>
        <a:xfrm>
          <a:off x="0" y="0"/>
          <a:ext cx="0" cy="0"/>
          <a:chOff x="0" y="0"/>
          <a:chExt cx="0" cy="0"/>
        </a:xfrm>
      </p:grpSpPr>
      <p:sp>
        <p:nvSpPr>
          <p:cNvPr id="7" name="Rectangle 6"/>
          <p:cNvSpPr/>
          <p:nvPr/>
        </p:nvSpPr>
        <p:spPr>
          <a:xfrm>
            <a:off x="457200" y="76200"/>
            <a:ext cx="3581400" cy="6858000"/>
          </a:xfrm>
          <a:prstGeom prst="rect">
            <a:avLst/>
          </a:prstGeom>
          <a:solidFill>
            <a:srgbClr val="6B1EA4"/>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762000" y="762000"/>
            <a:ext cx="3962400" cy="5334000"/>
          </a:xfrm>
          <a:prstGeom prst="rect">
            <a:avLst/>
          </a:prstGeom>
          <a:solidFill>
            <a:schemeClr val="bg1"/>
          </a:solidFill>
          <a:ln w="381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 name="Rectangle 2"/>
          <p:cNvSpPr/>
          <p:nvPr/>
        </p:nvSpPr>
        <p:spPr>
          <a:xfrm>
            <a:off x="914400" y="1035784"/>
            <a:ext cx="3657600" cy="163121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Manoah was told by the angel that Samson was to be a Nazarite, and he was special in another way . . . his great strength.</a:t>
            </a:r>
          </a:p>
        </p:txBody>
      </p:sp>
      <p:sp>
        <p:nvSpPr>
          <p:cNvPr id="4" name="Rectangle 3"/>
          <p:cNvSpPr/>
          <p:nvPr/>
        </p:nvSpPr>
        <p:spPr>
          <a:xfrm>
            <a:off x="914400" y="2805767"/>
            <a:ext cx="3657600" cy="2985433"/>
          </a:xfrm>
          <a:prstGeom prst="rect">
            <a:avLst/>
          </a:prstGeom>
          <a:ln w="57150">
            <a:solidFill>
              <a:srgbClr val="6600CC"/>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black"/>
                  </a:solidFill>
                </a:ln>
                <a:solidFill>
                  <a:srgbClr val="1F497D">
                    <a:lumMod val="60000"/>
                    <a:lumOff val="40000"/>
                  </a:srgbClr>
                </a:solidFill>
                <a:effectLst/>
                <a:uLnTx/>
                <a:uFillTx/>
                <a:latin typeface="Arial" pitchFamily="34" charset="0"/>
                <a:ea typeface="+mn-ea"/>
                <a:cs typeface="Arial" pitchFamily="34" charset="0"/>
              </a:rPr>
              <a:t>NAZARITE—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 person who takes a vow of separation which includes certain restrictions.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1066800" y="4470737"/>
            <a:ext cx="3352800" cy="830997"/>
          </a:xfrm>
          <a:prstGeom prst="rect">
            <a:avLst/>
          </a:prstGeom>
          <a:solidFill>
            <a:srgbClr val="7030A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Not eating or drinking grapes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Not shaving their head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Not going near a dead body</a:t>
            </a:r>
            <a:endPar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8196" name="Picture 4" descr="C:\Users\sheila\Desktop\BIBLE STUDY\ULTIMATE Royality Free\1-Bib Pics-Ot\Samson\Delilah\Samson &amp;_Delilah 119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Lst>
          </a:blip>
          <a:srcRect l="6123" t="27778" r="44338" b="15555"/>
          <a:stretch/>
        </p:blipFill>
        <p:spPr bwMode="auto">
          <a:xfrm flipH="1">
            <a:off x="4953000" y="838200"/>
            <a:ext cx="3390900" cy="517014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79DD33-ABB6-9E13-E033-7E003D5246C5}"/>
              </a:ext>
            </a:extLst>
          </p:cNvPr>
          <p:cNvSpPr txBox="1"/>
          <p:nvPr/>
        </p:nvSpPr>
        <p:spPr>
          <a:xfrm>
            <a:off x="419450" y="950753"/>
            <a:ext cx="8464491" cy="5632311"/>
          </a:xfrm>
          <a:prstGeom prst="rect">
            <a:avLst/>
          </a:prstGeom>
          <a:noFill/>
        </p:spPr>
        <p:txBody>
          <a:bodyPr wrap="square">
            <a:spAutoFit/>
          </a:bodyPr>
          <a:lstStyle/>
          <a:p>
            <a:r>
              <a:rPr lang="en-US" sz="2400" b="1" dirty="0">
                <a:solidFill>
                  <a:srgbClr val="0070C0"/>
                </a:solidFill>
              </a:rPr>
              <a:t>Judges 14:6 </a:t>
            </a:r>
            <a:r>
              <a:rPr lang="en-US" sz="2400" b="1" u="sng" dirty="0">
                <a:solidFill>
                  <a:srgbClr val="FF0000"/>
                </a:solidFill>
              </a:rPr>
              <a:t>And the Spirit of the LORD came mightily </a:t>
            </a:r>
            <a:r>
              <a:rPr lang="en-US" sz="2400" dirty="0"/>
              <a:t>upon him, and he tore the lion apart as one would have torn apart a young goat, though he had nothing in his hand. But he did not tell his father or his mother what he had done.</a:t>
            </a:r>
          </a:p>
          <a:p>
            <a:endParaRPr lang="en-US" sz="2400" dirty="0"/>
          </a:p>
          <a:p>
            <a:r>
              <a:rPr lang="en-US" sz="2400" b="1" dirty="0">
                <a:solidFill>
                  <a:srgbClr val="0070C0"/>
                </a:solidFill>
              </a:rPr>
              <a:t>Judges 14:19 </a:t>
            </a:r>
            <a:r>
              <a:rPr lang="en-US" sz="2400" dirty="0"/>
              <a:t>Then </a:t>
            </a:r>
            <a:r>
              <a:rPr lang="en-US" sz="2400" b="1" u="sng" dirty="0">
                <a:solidFill>
                  <a:srgbClr val="FF0000"/>
                </a:solidFill>
              </a:rPr>
              <a:t>the Spirit of the LORD came upon him mightily</a:t>
            </a:r>
            <a:r>
              <a:rPr lang="en-US" sz="2400" dirty="0"/>
              <a:t>, and he went down to Ashkelon and killed thirty of their men, took their apparel, and gave the changes of clothing to those who had explained the riddle. So his anger was aroused, and he went back up to his father's house.</a:t>
            </a:r>
          </a:p>
          <a:p>
            <a:endParaRPr lang="en-US" sz="2400" dirty="0"/>
          </a:p>
          <a:p>
            <a:r>
              <a:rPr lang="en-US" sz="2400" b="1" dirty="0">
                <a:solidFill>
                  <a:srgbClr val="0070C0"/>
                </a:solidFill>
              </a:rPr>
              <a:t>Judges 15:14 </a:t>
            </a:r>
            <a:r>
              <a:rPr lang="en-US" sz="2400" dirty="0"/>
              <a:t>When he came to Lehi, the Philistines came shouting against him. Then </a:t>
            </a:r>
            <a:r>
              <a:rPr lang="en-US" sz="2400" b="1" u="sng" dirty="0">
                <a:solidFill>
                  <a:srgbClr val="FF0000"/>
                </a:solidFill>
              </a:rPr>
              <a:t>the Spirit of the LORD came mightily upon him</a:t>
            </a:r>
            <a:r>
              <a:rPr lang="en-US" sz="2400" dirty="0"/>
              <a:t>; and the ropes that were on his arms became like flax that is burned with fire, and his bonds broke loose from his hands.</a:t>
            </a:r>
          </a:p>
        </p:txBody>
      </p:sp>
      <p:sp>
        <p:nvSpPr>
          <p:cNvPr id="4" name="TextBox 3">
            <a:extLst>
              <a:ext uri="{FF2B5EF4-FFF2-40B4-BE49-F238E27FC236}">
                <a16:creationId xmlns:a16="http://schemas.microsoft.com/office/drawing/2014/main" id="{20E7A3AF-7BFF-92F1-07B9-C555D6C4A1BA}"/>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spTree>
    <p:extLst>
      <p:ext uri="{BB962C8B-B14F-4D97-AF65-F5344CB8AC3E}">
        <p14:creationId xmlns:p14="http://schemas.microsoft.com/office/powerpoint/2010/main" val="2439882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2B166-87C3-B42E-BD9D-408A217A37A9}"/>
              </a:ext>
            </a:extLst>
          </p:cNvPr>
          <p:cNvSpPr txBox="1"/>
          <p:nvPr/>
        </p:nvSpPr>
        <p:spPr>
          <a:xfrm>
            <a:off x="587229" y="1283516"/>
            <a:ext cx="4362276" cy="5148141"/>
          </a:xfrm>
          <a:prstGeom prst="rect">
            <a:avLst/>
          </a:prstGeom>
          <a:noFill/>
        </p:spPr>
        <p:txBody>
          <a:bodyPr wrap="square">
            <a:spAutoFit/>
          </a:bodyPr>
          <a:lstStyle/>
          <a:p>
            <a:pPr marL="0" marR="0">
              <a:lnSpc>
                <a:spcPct val="115000"/>
              </a:lnSpc>
              <a:spcBef>
                <a:spcPts val="0"/>
              </a:spcBef>
              <a:spcAft>
                <a:spcPts val="1000"/>
              </a:spcAft>
            </a:pPr>
            <a:r>
              <a:rPr lang="en-US" sz="3600" dirty="0">
                <a:effectLst/>
                <a:latin typeface="Arial" panose="020B0604020202020204" pitchFamily="34" charset="0"/>
                <a:ea typeface="Calibri" panose="020F0502020204030204" pitchFamily="34" charset="0"/>
                <a:cs typeface="Times New Roman" panose="02020603050405020304" pitchFamily="18" charset="0"/>
              </a:rPr>
              <a:t>The entire story of Samson is a story of Samson breaking his Nazarite vow. Samson had great physical strength – but he was a spiritual weakling.</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0CAB522E-F0D8-6E8E-8F78-CCCC87FD5B39}"/>
              </a:ext>
            </a:extLst>
          </p:cNvPr>
          <p:cNvSpPr txBox="1"/>
          <p:nvPr/>
        </p:nvSpPr>
        <p:spPr>
          <a:xfrm>
            <a:off x="1" y="185674"/>
            <a:ext cx="9144000" cy="523220"/>
          </a:xfrm>
          <a:prstGeom prst="rect">
            <a:avLst/>
          </a:prstGeom>
          <a:noFill/>
        </p:spPr>
        <p:txBody>
          <a:bodyPr wrap="square">
            <a:spAutoFit/>
          </a:bodyPr>
          <a:lstStyle/>
          <a:p>
            <a:pPr algn="ct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LORD had departed from him        Judges 16:20</a:t>
            </a:r>
            <a:endParaRPr lang="en-US" dirty="0">
              <a:solidFill>
                <a:srgbClr val="0070C0"/>
              </a:solidFill>
            </a:endParaRPr>
          </a:p>
        </p:txBody>
      </p:sp>
      <p:pic>
        <p:nvPicPr>
          <p:cNvPr id="4" name="Picture 3" descr="C:\Users\sheila\Desktop\BIBLE STUDY\ULTIMATE Royality Free\4-Bib Pics-Misc\Bible Women\Jephthah's Daughter 75-95.jpg">
            <a:extLst>
              <a:ext uri="{FF2B5EF4-FFF2-40B4-BE49-F238E27FC236}">
                <a16:creationId xmlns:a16="http://schemas.microsoft.com/office/drawing/2014/main" id="{BC7D582A-4129-82F6-D33B-F41DFA5F6F3D}"/>
              </a:ext>
            </a:extLst>
          </p:cNvPr>
          <p:cNvPicPr>
            <a:picLocks noChangeAspect="1" noChangeArrowheads="1"/>
          </p:cNvPicPr>
          <p:nvPr/>
        </p:nvPicPr>
        <p:blipFill>
          <a:blip r:embed="rId2" cstate="print"/>
          <a:srcRect/>
          <a:stretch>
            <a:fillRect/>
          </a:stretch>
        </p:blipFill>
        <p:spPr bwMode="auto">
          <a:xfrm flipH="1">
            <a:off x="5360565" y="1350628"/>
            <a:ext cx="3270235" cy="504161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462190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7" name="Rectangle 6"/>
          <p:cNvSpPr/>
          <p:nvPr/>
        </p:nvSpPr>
        <p:spPr>
          <a:xfrm>
            <a:off x="3657600" y="609600"/>
            <a:ext cx="4733925" cy="381000"/>
          </a:xfrm>
          <a:prstGeom prst="rect">
            <a:avLst/>
          </a:prstGeom>
          <a:solidFill>
            <a:schemeClr val="tx2">
              <a:lumMod val="75000"/>
            </a:schemeClr>
          </a:solid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Samson’s Women</a:t>
            </a: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p:blipFill>
        <p:spPr bwMode="auto">
          <a:xfrm>
            <a:off x="4572000" y="1219200"/>
            <a:ext cx="3819525" cy="4000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3" descr="C:\Users\sheila\Desktop\BIBLE STUDY\ULTIMATE Royality Free\4-Bib Pics-Misc\Bible Women\Lydia 67-367.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b="39024"/>
          <a:stretch>
            <a:fillRect/>
          </a:stretch>
        </p:blipFill>
        <p:spPr bwMode="auto">
          <a:xfrm>
            <a:off x="533400" y="3657600"/>
            <a:ext cx="2967241"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3" descr="C:\Users\sheila\Desktop\BIBLE STUDY\ULTIMATE Royality Free\4-Bib Pics-Misc\Bible Women\Jephthah's Daughter 75-95.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r="9953" b="40541"/>
          <a:stretch>
            <a:fillRect/>
          </a:stretch>
        </p:blipFill>
        <p:spPr bwMode="auto">
          <a:xfrm>
            <a:off x="568862" y="609600"/>
            <a:ext cx="2903022" cy="2823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2743200" y="1143000"/>
            <a:ext cx="1676400" cy="2076450"/>
          </a:xfrm>
          <a:prstGeom prst="rect">
            <a:avLst/>
          </a:prstGeom>
          <a:solidFill>
            <a:schemeClr val="bg1"/>
          </a:solidFill>
          <a:ln w="38100" cmpd="thinThick">
            <a:solidFill>
              <a:schemeClr val="tx1"/>
            </a:solid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FIRST—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His Philistine wife that betrayed him and was burned to death.</a:t>
            </a:r>
          </a:p>
        </p:txBody>
      </p:sp>
      <p:sp>
        <p:nvSpPr>
          <p:cNvPr id="9" name="Rectangle 8"/>
          <p:cNvSpPr/>
          <p:nvPr/>
        </p:nvSpPr>
        <p:spPr>
          <a:xfrm>
            <a:off x="2743200" y="3733800"/>
            <a:ext cx="1676400" cy="2590800"/>
          </a:xfrm>
          <a:prstGeom prst="rect">
            <a:avLst/>
          </a:prstGeom>
          <a:solidFill>
            <a:schemeClr val="bg1"/>
          </a:solidFill>
          <a:ln w="381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SECOND—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Philistine harlot in Gaza that most likely betrayed him by revealing his presence in Gaza.</a:t>
            </a:r>
          </a:p>
        </p:txBody>
      </p:sp>
      <p:sp>
        <p:nvSpPr>
          <p:cNvPr id="10" name="Rectangle 9"/>
          <p:cNvSpPr/>
          <p:nvPr/>
        </p:nvSpPr>
        <p:spPr>
          <a:xfrm>
            <a:off x="4800600" y="4800600"/>
            <a:ext cx="3429000" cy="1219200"/>
          </a:xfrm>
          <a:prstGeom prst="rect">
            <a:avLst/>
          </a:prstGeom>
          <a:solidFill>
            <a:schemeClr val="bg1"/>
          </a:solidFill>
          <a:ln w="381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THIRD—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Delilah who discovered his secret, and her betrayal led to his death.</a:t>
            </a:r>
          </a:p>
        </p:txBody>
      </p:sp>
      <p:pic>
        <p:nvPicPr>
          <p:cNvPr id="11" name="Picture 2" descr="C:\Users\sheila\Desktop\BIBLE STUDY\ULTIMATE Royality Free\4-Bib Pics-Misc\Bible Women\Jezebel 67-173.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867" b="90489" l="9769" r="89824">
                        <a14:foregroundMark x1="59701" y1="8000" x2="64315" y2="11467"/>
                        <a14:foregroundMark x1="49796" y1="6044" x2="34600" y2="5867"/>
                        <a14:foregroundMark x1="54138" y1="19911" x2="51967" y2="25867"/>
                        <a14:backgroundMark x1="37992" y1="60000" x2="50611" y2="82222"/>
                        <a14:backgroundMark x1="49254" y1="55733" x2="68385" y2="61867"/>
                        <a14:backgroundMark x1="42062" y1="14489" x2="53596" y2="12178"/>
                      </a14:backgroundRemoval>
                    </a14:imgEffect>
                    <a14:imgEffect>
                      <a14:sharpenSoften amount="25000"/>
                    </a14:imgEffect>
                  </a14:imgLayer>
                </a14:imgProps>
              </a:ext>
            </a:extLst>
          </a:blip>
          <a:srcRect t="5185" b="38746"/>
          <a:stretch/>
        </p:blipFill>
        <p:spPr bwMode="auto">
          <a:xfrm>
            <a:off x="4724400" y="1524000"/>
            <a:ext cx="3590925" cy="3073400"/>
          </a:xfrm>
          <a:prstGeom prst="rect">
            <a:avLst/>
          </a:prstGeom>
          <a:ln w="38100" cap="sq">
            <a:no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800" decel="100000"/>
                                        <p:tgtEl>
                                          <p:spTgt spid="9"/>
                                        </p:tgtEl>
                                      </p:cBhvr>
                                    </p:animEffect>
                                    <p:anim calcmode="lin" valueType="num">
                                      <p:cBhvr>
                                        <p:cTn id="18" dur="800" decel="100000" fill="hold"/>
                                        <p:tgtEl>
                                          <p:spTgt spid="9"/>
                                        </p:tgtEl>
                                        <p:attrNameLst>
                                          <p:attrName>style.rotation</p:attrName>
                                        </p:attrNameLst>
                                      </p:cBhvr>
                                      <p:tavLst>
                                        <p:tav tm="0">
                                          <p:val>
                                            <p:fltVal val="-90"/>
                                          </p:val>
                                        </p:tav>
                                        <p:tav tm="100000">
                                          <p:val>
                                            <p:fltVal val="0"/>
                                          </p:val>
                                        </p:tav>
                                      </p:tavLst>
                                    </p:anim>
                                    <p:anim calcmode="lin" valueType="num">
                                      <p:cBhvr>
                                        <p:cTn id="19" dur="800" decel="100000" fill="hold"/>
                                        <p:tgtEl>
                                          <p:spTgt spid="9"/>
                                        </p:tgtEl>
                                        <p:attrNameLst>
                                          <p:attrName>ppt_x</p:attrName>
                                        </p:attrNameLst>
                                      </p:cBhvr>
                                      <p:tavLst>
                                        <p:tav tm="0">
                                          <p:val>
                                            <p:strVal val="#ppt_x+0.4"/>
                                          </p:val>
                                        </p:tav>
                                        <p:tav tm="100000">
                                          <p:val>
                                            <p:strVal val="#ppt_x-0.05"/>
                                          </p:val>
                                        </p:tav>
                                      </p:tavLst>
                                    </p:anim>
                                    <p:anim calcmode="lin" valueType="num">
                                      <p:cBhvr>
                                        <p:cTn id="20" dur="800" decel="100000" fill="hold"/>
                                        <p:tgtEl>
                                          <p:spTgt spid="9"/>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800" decel="100000"/>
                                        <p:tgtEl>
                                          <p:spTgt spid="10"/>
                                        </p:tgtEl>
                                      </p:cBhvr>
                                    </p:animEffect>
                                    <p:anim calcmode="lin" valueType="num">
                                      <p:cBhvr>
                                        <p:cTn id="28" dur="800" decel="100000" fill="hold"/>
                                        <p:tgtEl>
                                          <p:spTgt spid="10"/>
                                        </p:tgtEl>
                                        <p:attrNameLst>
                                          <p:attrName>style.rotation</p:attrName>
                                        </p:attrNameLst>
                                      </p:cBhvr>
                                      <p:tavLst>
                                        <p:tav tm="0">
                                          <p:val>
                                            <p:fltVal val="-90"/>
                                          </p:val>
                                        </p:tav>
                                        <p:tav tm="100000">
                                          <p:val>
                                            <p:fltVal val="0"/>
                                          </p:val>
                                        </p:tav>
                                      </p:tavLst>
                                    </p:anim>
                                    <p:anim calcmode="lin" valueType="num">
                                      <p:cBhvr>
                                        <p:cTn id="29" dur="800" decel="100000" fill="hold"/>
                                        <p:tgtEl>
                                          <p:spTgt spid="10"/>
                                        </p:tgtEl>
                                        <p:attrNameLst>
                                          <p:attrName>ppt_x</p:attrName>
                                        </p:attrNameLst>
                                      </p:cBhvr>
                                      <p:tavLst>
                                        <p:tav tm="0">
                                          <p:val>
                                            <p:strVal val="#ppt_x+0.4"/>
                                          </p:val>
                                        </p:tav>
                                        <p:tav tm="100000">
                                          <p:val>
                                            <p:strVal val="#ppt_x-0.05"/>
                                          </p:val>
                                        </p:tav>
                                      </p:tavLst>
                                    </p:anim>
                                    <p:anim calcmode="lin" valueType="num">
                                      <p:cBhvr>
                                        <p:cTn id="30" dur="800" decel="100000" fill="hold"/>
                                        <p:tgtEl>
                                          <p:spTgt spid="10"/>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455</TotalTime>
  <Words>3505</Words>
  <Application>Microsoft Office PowerPoint</Application>
  <PresentationFormat>On-screen Show (4:3)</PresentationFormat>
  <Paragraphs>285</Paragraphs>
  <Slides>45</Slides>
  <Notes>0</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45</vt:i4>
      </vt:variant>
    </vt:vector>
  </HeadingPairs>
  <TitlesOfParts>
    <vt:vector size="58" baseType="lpstr">
      <vt:lpstr>Arial</vt:lpstr>
      <vt:lpstr>Arial Black</vt:lpstr>
      <vt:lpstr>Arial Unicode MS</vt:lpstr>
      <vt:lpstr>Calibri</vt:lpstr>
      <vt:lpstr>Calibri Light</vt:lpstr>
      <vt:lpstr>Ink Free</vt:lpstr>
      <vt:lpstr>Symbol</vt:lpstr>
      <vt:lpstr>Times New Roman</vt:lpstr>
      <vt:lpstr>Office Theme</vt:lpstr>
      <vt:lpstr>1_Office Theme</vt:lpstr>
      <vt:lpstr>7_Office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 Lebanon church of Christ</dc:creator>
  <cp:lastModifiedBy>New Lebanon church of Christ</cp:lastModifiedBy>
  <cp:revision>10</cp:revision>
  <dcterms:created xsi:type="dcterms:W3CDTF">2023-09-15T20:51:02Z</dcterms:created>
  <dcterms:modified xsi:type="dcterms:W3CDTF">2023-10-23T11:15:26Z</dcterms:modified>
</cp:coreProperties>
</file>