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5" r:id="rId4"/>
    <p:sldId id="336" r:id="rId5"/>
    <p:sldId id="267" r:id="rId6"/>
    <p:sldId id="257" r:id="rId7"/>
    <p:sldId id="258" r:id="rId8"/>
    <p:sldId id="260" r:id="rId9"/>
    <p:sldId id="261" r:id="rId10"/>
    <p:sldId id="362" r:id="rId11"/>
    <p:sldId id="259" r:id="rId12"/>
    <p:sldId id="311" r:id="rId13"/>
    <p:sldId id="357" r:id="rId14"/>
    <p:sldId id="339" r:id="rId15"/>
    <p:sldId id="340" r:id="rId16"/>
    <p:sldId id="359" r:id="rId17"/>
    <p:sldId id="278" r:id="rId18"/>
    <p:sldId id="281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50" r:id="rId28"/>
    <p:sldId id="349" r:id="rId29"/>
    <p:sldId id="352" r:id="rId30"/>
    <p:sldId id="353" r:id="rId31"/>
    <p:sldId id="354" r:id="rId32"/>
    <p:sldId id="351" r:id="rId33"/>
    <p:sldId id="355" r:id="rId34"/>
    <p:sldId id="361" r:id="rId35"/>
    <p:sldId id="35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ttgHq+t5C92w0LY0tg9xw==" hashData="VxtWx6YGTJiR83Uj3FJsCy5+1Y1rbnJ7H5UuNWinNgmv85KrVSOHbhtmd5JrjqmXSSw5F+zd6evp/LYBeYiWY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F95C-985A-41D2-9A5E-1C7252D5662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8DF9-85B1-4665-848A-28BC21C2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4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F95C-985A-41D2-9A5E-1C7252D5662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8DF9-85B1-4665-848A-28BC21C2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6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F95C-985A-41D2-9A5E-1C7252D5662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8DF9-85B1-4665-848A-28BC21C2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2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6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00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9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1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44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3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5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F95C-985A-41D2-9A5E-1C7252D5662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8DF9-85B1-4665-848A-28BC21C2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87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62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95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69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E097-EA66-44F1-B6E4-7FB05216B3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1134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6E68-E92F-4B9C-9F2F-8DA9BFF061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3984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DFC60-92E1-42EC-ACD7-2F8732CC81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8497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44111-8993-4EA0-BF6D-9CCE5285D8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0754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1CFC8-5B3D-466B-8E8E-A77587581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2900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2D51-9E02-4E6F-BA7F-811A398022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5958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7BFF-140E-4F3E-AA7C-4D51343A00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330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F95C-985A-41D2-9A5E-1C7252D5662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8DF9-85B1-4665-848A-28BC21C2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16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8BC6-DE8D-4B63-A36D-A69A33368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4274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1B937-C9D4-4D5D-A41E-7BBAEE2AFB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8562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FBE0-04D5-489F-8620-E8470E4A54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1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00843-8768-42FE-ABC9-EBAC00B153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2636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F95C-985A-41D2-9A5E-1C7252D5662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8DF9-85B1-4665-848A-28BC21C2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4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F95C-985A-41D2-9A5E-1C7252D5662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8DF9-85B1-4665-848A-28BC21C2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F95C-985A-41D2-9A5E-1C7252D5662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8DF9-85B1-4665-848A-28BC21C2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F95C-985A-41D2-9A5E-1C7252D5662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8DF9-85B1-4665-848A-28BC21C2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3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F95C-985A-41D2-9A5E-1C7252D5662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8DF9-85B1-4665-848A-28BC21C2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1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F95C-985A-41D2-9A5E-1C7252D5662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8DF9-85B1-4665-848A-28BC21C2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F95C-985A-41D2-9A5E-1C7252D5662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8DF9-85B1-4665-848A-28BC21C2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4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3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EEB5B-0C57-473B-A1BF-11CA541A658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5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07822" y="12701"/>
            <a:ext cx="8409673" cy="6845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52600" y="4205287"/>
            <a:ext cx="6324600" cy="211931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1 Timothy 4:16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Take heed unto thyself, and unto the doctrine; continue in them: for in doing this thou shalt both save thyself, and them that hear thee.”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447800" y="2138919"/>
            <a:ext cx="6484938" cy="2905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Hear the Gospel (Rom.10:14).</a:t>
            </a:r>
          </a:p>
        </p:txBody>
      </p:sp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447800" y="2547238"/>
            <a:ext cx="6484938" cy="3214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Believe the Gospel (Heb. 11:6).</a:t>
            </a:r>
          </a:p>
        </p:txBody>
      </p: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439862" y="2949808"/>
            <a:ext cx="6484938" cy="3357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Repent of Sins (Acts 3:19).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447800" y="3370730"/>
            <a:ext cx="6484938" cy="3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Confess Christ (Rom.10:9).</a:t>
            </a:r>
          </a:p>
        </p:txBody>
      </p:sp>
      <p:sp>
        <p:nvSpPr>
          <p:cNvPr id="11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447799" y="3757052"/>
            <a:ext cx="7203141" cy="442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 Baptized Into Christ (1 Cor.12:13).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1" y="865094"/>
            <a:ext cx="797449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 w="311150"/>
            <a:bevelB w="285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You A New Testament Christian?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681C10-74AC-4A3A-469D-6A54F02317C5}"/>
              </a:ext>
            </a:extLst>
          </p:cNvPr>
          <p:cNvSpPr txBox="1"/>
          <p:nvPr/>
        </p:nvSpPr>
        <p:spPr>
          <a:xfrm rot="20076600">
            <a:off x="1375796" y="3697901"/>
            <a:ext cx="8265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Entry Cost</a:t>
            </a:r>
          </a:p>
        </p:txBody>
      </p:sp>
    </p:spTree>
    <p:extLst>
      <p:ext uri="{BB962C8B-B14F-4D97-AF65-F5344CB8AC3E}">
        <p14:creationId xmlns:p14="http://schemas.microsoft.com/office/powerpoint/2010/main" val="414715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6EBB78-F5DC-73DA-ABD6-74256BA4650F}"/>
              </a:ext>
            </a:extLst>
          </p:cNvPr>
          <p:cNvSpPr txBox="1"/>
          <p:nvPr/>
        </p:nvSpPr>
        <p:spPr>
          <a:xfrm>
            <a:off x="469783" y="1006679"/>
            <a:ext cx="79695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Hebrews 5:12</a:t>
            </a:r>
          </a:p>
          <a:p>
            <a:r>
              <a:rPr lang="en-US" sz="4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For though by this time              </a:t>
            </a:r>
            <a:r>
              <a:rPr lang="en-US" sz="4000" u="sng" dirty="0"/>
              <a:t>you ought to be </a:t>
            </a:r>
            <a:r>
              <a:rPr lang="en-US" sz="4000" dirty="0"/>
              <a:t>teachers, you need someone to teach you again the first principles of the oracles of God; and you have come to need milk and not solid food.</a:t>
            </a:r>
          </a:p>
        </p:txBody>
      </p:sp>
    </p:spTree>
    <p:extLst>
      <p:ext uri="{BB962C8B-B14F-4D97-AF65-F5344CB8AC3E}">
        <p14:creationId xmlns:p14="http://schemas.microsoft.com/office/powerpoint/2010/main" val="135249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0431C5-2D5E-DF70-8F37-88738C08F4CC}"/>
              </a:ext>
            </a:extLst>
          </p:cNvPr>
          <p:cNvSpPr txBox="1"/>
          <p:nvPr/>
        </p:nvSpPr>
        <p:spPr>
          <a:xfrm>
            <a:off x="494950" y="251670"/>
            <a:ext cx="8263156" cy="6748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Luke 14:25 </a:t>
            </a:r>
            <a:r>
              <a:rPr lang="en-US" sz="2800" dirty="0"/>
              <a:t>Now </a:t>
            </a:r>
            <a:r>
              <a:rPr lang="en-US" sz="2800" b="1" dirty="0"/>
              <a:t>great multitudes </a:t>
            </a:r>
            <a:r>
              <a:rPr lang="en-US" sz="2800" dirty="0"/>
              <a:t>went with Him. And He turned and said to them,</a:t>
            </a:r>
          </a:p>
          <a:p>
            <a:r>
              <a:rPr lang="en-US" sz="2800" dirty="0"/>
              <a:t> 26 "If anyone comes to Me and does not hate his father and mother, wife and children, brothers and sisters, yes, and his own life also, he cannot be My disciple.</a:t>
            </a:r>
          </a:p>
          <a:p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27 "And whoever does not bear his cross and come after Me cannot be My disciple.</a:t>
            </a:r>
          </a:p>
          <a:p>
            <a:r>
              <a:rPr lang="en-US" sz="2800" dirty="0"/>
              <a:t> 28 "For which of you, </a:t>
            </a:r>
            <a:r>
              <a:rPr lang="en-US" sz="2800" b="1" u="sng" dirty="0">
                <a:solidFill>
                  <a:srgbClr val="0070C0"/>
                </a:solidFill>
              </a:rPr>
              <a:t>intending to build a tower</a:t>
            </a:r>
            <a:r>
              <a:rPr lang="en-US" sz="2800" dirty="0"/>
              <a:t>, does not sit down first and count the cost, whether he has enough to finish it --</a:t>
            </a:r>
          </a:p>
          <a:p>
            <a:r>
              <a:rPr lang="en-US" sz="2800" dirty="0"/>
              <a:t> 29 "lest, after he has laid the foundation, and is not able to finish, all who see it begin to mock him,</a:t>
            </a:r>
          </a:p>
          <a:p>
            <a:r>
              <a:rPr lang="en-US" sz="2800" dirty="0"/>
              <a:t> 30 "saying, 'This man began to build and was not able to finish.’ &gt;&gt;&gt;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7BD10648-AD3C-8FFB-7DCF-8469F481D6D8}"/>
              </a:ext>
            </a:extLst>
          </p:cNvPr>
          <p:cNvSpPr/>
          <p:nvPr/>
        </p:nvSpPr>
        <p:spPr>
          <a:xfrm>
            <a:off x="58722" y="897621"/>
            <a:ext cx="855677" cy="85567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B936A41C-7706-09E3-A902-42D85680C10B}"/>
              </a:ext>
            </a:extLst>
          </p:cNvPr>
          <p:cNvSpPr/>
          <p:nvPr/>
        </p:nvSpPr>
        <p:spPr>
          <a:xfrm>
            <a:off x="58721" y="3470944"/>
            <a:ext cx="855677" cy="85567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4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8EAA12-AA16-3A55-2E2D-75AE8F0C1D19}"/>
              </a:ext>
            </a:extLst>
          </p:cNvPr>
          <p:cNvSpPr txBox="1"/>
          <p:nvPr/>
        </p:nvSpPr>
        <p:spPr>
          <a:xfrm>
            <a:off x="494950" y="260060"/>
            <a:ext cx="805343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"Or what king, going to make war </a:t>
            </a:r>
            <a:r>
              <a:rPr lang="en-US" sz="2800" dirty="0"/>
              <a:t>against another king, does not sit down first and consider whether he is able with ten thousand to meet him who comes against him with twenty thousand?</a:t>
            </a:r>
          </a:p>
          <a:p>
            <a:r>
              <a:rPr lang="en-US" sz="2800" dirty="0"/>
              <a:t> 32 "Or else, while the other is still a great way off, he sends a delegation and asks conditions of peace.</a:t>
            </a:r>
          </a:p>
          <a:p>
            <a:r>
              <a:rPr lang="en-US" sz="2800" dirty="0"/>
              <a:t>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33 "So likewise, whoever of you does not forsake all that he has cannot be My disciple.</a:t>
            </a:r>
          </a:p>
          <a:p>
            <a:r>
              <a:rPr lang="en-US" sz="2800" dirty="0"/>
              <a:t> 34 "Salt is good; but if the salt has lost its flavor, how shall it be seasoned?</a:t>
            </a:r>
          </a:p>
          <a:p>
            <a:r>
              <a:rPr lang="en-US" sz="2800" dirty="0"/>
              <a:t> 35 "It is neither fit for the land nor for the dunghill, but men throw it out. He who has ears to hear, let him hear!"</a:t>
            </a:r>
          </a:p>
          <a:p>
            <a:r>
              <a:rPr lang="en-US" sz="2800" dirty="0"/>
              <a:t> 15:1 Then all the tax collectors and the sinners drew near to Him to hear Him.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DF8A964A-57F8-3128-103C-032BA6AF7F25}"/>
              </a:ext>
            </a:extLst>
          </p:cNvPr>
          <p:cNvSpPr/>
          <p:nvPr/>
        </p:nvSpPr>
        <p:spPr>
          <a:xfrm>
            <a:off x="33556" y="0"/>
            <a:ext cx="855677" cy="85567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F5AD3B-5852-04AE-571E-E0EF43C5540C}"/>
              </a:ext>
            </a:extLst>
          </p:cNvPr>
          <p:cNvSpPr txBox="1"/>
          <p:nvPr/>
        </p:nvSpPr>
        <p:spPr>
          <a:xfrm>
            <a:off x="503339" y="1048624"/>
            <a:ext cx="80030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33 "So likewise, whoever of you does not forsake all that he has cannot be My disciple.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34 "Salt is good; but if the salt has lost its flavor, how shall it be seasoned?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35 "It is neither fit for the land nor for the dunghill, but men throw it out. He who has ears to hear, let him hear!"</a:t>
            </a:r>
          </a:p>
        </p:txBody>
      </p:sp>
    </p:spTree>
    <p:extLst>
      <p:ext uri="{BB962C8B-B14F-4D97-AF65-F5344CB8AC3E}">
        <p14:creationId xmlns:p14="http://schemas.microsoft.com/office/powerpoint/2010/main" val="4079993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ioritize - Handwriti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773"/>
            <a:ext cx="9222341" cy="61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0459" y="4380614"/>
            <a:ext cx="6092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God</a:t>
            </a:r>
          </a:p>
        </p:txBody>
      </p:sp>
    </p:spTree>
    <p:extLst>
      <p:ext uri="{BB962C8B-B14F-4D97-AF65-F5344CB8AC3E}">
        <p14:creationId xmlns:p14="http://schemas.microsoft.com/office/powerpoint/2010/main" val="1917904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ioritize - Handwriti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" y="0"/>
            <a:ext cx="9144001" cy="60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2019" y="3306726"/>
            <a:ext cx="6868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Deut. 6:5 "You shall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 the LORD your God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your heart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with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your soul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with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your strength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 "And these words which I command you today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shall be in your heart.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 "You shall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them diligently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your children, and shall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 of them when you sit in your house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when you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walk by the way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you lie down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you rise up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72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DC1CC7-2AF0-5378-D2F9-1D9CE0BD9772}"/>
              </a:ext>
            </a:extLst>
          </p:cNvPr>
          <p:cNvSpPr txBox="1"/>
          <p:nvPr/>
        </p:nvSpPr>
        <p:spPr>
          <a:xfrm>
            <a:off x="771787" y="427839"/>
            <a:ext cx="713064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price behind everything that is worthwhile.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things that are good do not come free.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not expect something for nothing. 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36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60D472-74B2-8E4D-E7B6-3C8AE9A0B46B}"/>
              </a:ext>
            </a:extLst>
          </p:cNvPr>
          <p:cNvSpPr txBox="1"/>
          <p:nvPr/>
        </p:nvSpPr>
        <p:spPr>
          <a:xfrm>
            <a:off x="729842" y="1266738"/>
            <a:ext cx="7894040" cy="5103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price for pardon? 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God's will instead of yours </a:t>
            </a:r>
          </a:p>
          <a:p>
            <a:pPr marL="228600" marR="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rabicParenBoth"/>
            </a:pP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 6:10 </a:t>
            </a:r>
            <a:r>
              <a:rPr lang="en-US" sz="4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kingdom come. </a:t>
            </a:r>
            <a:r>
              <a:rPr lang="en-US" sz="4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done On earth as it is in heaven.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532A7-DF8B-1D4D-7B37-654C89E3DA29}"/>
              </a:ext>
            </a:extLst>
          </p:cNvPr>
          <p:cNvSpPr txBox="1"/>
          <p:nvPr/>
        </p:nvSpPr>
        <p:spPr>
          <a:xfrm>
            <a:off x="0" y="1929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Price You Pay</a:t>
            </a:r>
          </a:p>
        </p:txBody>
      </p:sp>
    </p:spTree>
    <p:extLst>
      <p:ext uri="{BB962C8B-B14F-4D97-AF65-F5344CB8AC3E}">
        <p14:creationId xmlns:p14="http://schemas.microsoft.com/office/powerpoint/2010/main" val="452268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815E25-333D-3359-19E7-0ABA6560A805}"/>
              </a:ext>
            </a:extLst>
          </p:cNvPr>
          <p:cNvSpPr txBox="1"/>
          <p:nvPr/>
        </p:nvSpPr>
        <p:spPr>
          <a:xfrm>
            <a:off x="788566" y="1216404"/>
            <a:ext cx="76339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 be forgiven of our sins we must:</a:t>
            </a:r>
          </a:p>
          <a:p>
            <a:r>
              <a:rPr lang="en-US" sz="3600" dirty="0"/>
              <a:t>Submit to Him</a:t>
            </a:r>
          </a:p>
          <a:p>
            <a:r>
              <a:rPr lang="en-US" sz="3600" b="1" dirty="0"/>
              <a:t>Live a life of purity</a:t>
            </a:r>
          </a:p>
          <a:p>
            <a:r>
              <a:rPr lang="en-US" sz="3600" b="1" dirty="0"/>
              <a:t>Live  life of righteousness</a:t>
            </a:r>
          </a:p>
          <a:p>
            <a:r>
              <a:rPr lang="en-US" sz="3600" b="1" dirty="0"/>
              <a:t>Live a life of sacrifice</a:t>
            </a:r>
          </a:p>
          <a:p>
            <a:r>
              <a:rPr lang="en-US" sz="3600" b="1" dirty="0"/>
              <a:t>- Be a living sacrifice, Daily</a:t>
            </a:r>
          </a:p>
          <a:p>
            <a:endParaRPr lang="en-US" sz="3600" dirty="0"/>
          </a:p>
          <a:p>
            <a:r>
              <a:rPr lang="en-US" sz="3600" dirty="0"/>
              <a:t>There are conditions to our Pardon From Our Death Sentence/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1E927-2B2B-8F64-17C9-23F7D04F6E1F}"/>
              </a:ext>
            </a:extLst>
          </p:cNvPr>
          <p:cNvSpPr txBox="1"/>
          <p:nvPr/>
        </p:nvSpPr>
        <p:spPr>
          <a:xfrm>
            <a:off x="0" y="1929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Price You Pay</a:t>
            </a:r>
          </a:p>
        </p:txBody>
      </p:sp>
    </p:spTree>
    <p:extLst>
      <p:ext uri="{BB962C8B-B14F-4D97-AF65-F5344CB8AC3E}">
        <p14:creationId xmlns:p14="http://schemas.microsoft.com/office/powerpoint/2010/main" val="41036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798" y="752559"/>
            <a:ext cx="7978747" cy="56563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1E970-E92C-CBE5-E3C0-35A90AD7673D}"/>
              </a:ext>
            </a:extLst>
          </p:cNvPr>
          <p:cNvSpPr txBox="1"/>
          <p:nvPr/>
        </p:nvSpPr>
        <p:spPr>
          <a:xfrm>
            <a:off x="738230" y="1082180"/>
            <a:ext cx="759203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Luke 14:28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"For which of you, intending to build a tower,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does not sit down first and count the cost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whether he has enough to finish it --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29 "lest, after he has laid the foundation, and is not able to finish, all who see it begin to mock him,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30 "saying, 'This man began to build and was not able to finish.'</a:t>
            </a:r>
          </a:p>
        </p:txBody>
      </p:sp>
    </p:spTree>
    <p:extLst>
      <p:ext uri="{BB962C8B-B14F-4D97-AF65-F5344CB8AC3E}">
        <p14:creationId xmlns:p14="http://schemas.microsoft.com/office/powerpoint/2010/main" val="3883130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179F64-024B-D8C6-0192-64CF47D20D27}"/>
              </a:ext>
            </a:extLst>
          </p:cNvPr>
          <p:cNvSpPr txBox="1"/>
          <p:nvPr/>
        </p:nvSpPr>
        <p:spPr>
          <a:xfrm>
            <a:off x="0" y="1929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Price You Pay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3638-679E-A817-8ADF-72A04AF2FB64}"/>
              </a:ext>
            </a:extLst>
          </p:cNvPr>
          <p:cNvSpPr txBox="1"/>
          <p:nvPr/>
        </p:nvSpPr>
        <p:spPr>
          <a:xfrm>
            <a:off x="847288" y="1157681"/>
            <a:ext cx="7533314" cy="5289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price for greatness? 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Matt.20:27</a:t>
            </a:r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whosoever will be chief among you, let him be your servant: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Greatness is not derived from office, position, or uniform, but from service.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70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179F64-024B-D8C6-0192-64CF47D20D27}"/>
              </a:ext>
            </a:extLst>
          </p:cNvPr>
          <p:cNvSpPr txBox="1"/>
          <p:nvPr/>
        </p:nvSpPr>
        <p:spPr>
          <a:xfrm>
            <a:off x="0" y="1929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Price You Pay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9E6C4-91EB-007F-5745-8FCB684C0F1A}"/>
              </a:ext>
            </a:extLst>
          </p:cNvPr>
          <p:cNvSpPr txBox="1"/>
          <p:nvPr/>
        </p:nvSpPr>
        <p:spPr>
          <a:xfrm>
            <a:off x="771787" y="922789"/>
            <a:ext cx="8003097" cy="611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The price for greatness?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Humility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(Matt.18:4)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Whosoever therefore shall humble himself as this little child, the same is greatest in the kingdom of heaven.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(Prov.16:18)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Pride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goeth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before destruction, and an haughty spirit before a fall.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9E1B99-4F88-87FF-93A0-AAF36E4C74C6}"/>
              </a:ext>
            </a:extLst>
          </p:cNvPr>
          <p:cNvSpPr txBox="1"/>
          <p:nvPr/>
        </p:nvSpPr>
        <p:spPr>
          <a:xfrm>
            <a:off x="545283" y="1034364"/>
            <a:ext cx="8078599" cy="5329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The price for friends? 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have friends; be a friend .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Prov.18:24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man who has friends must himself be friendly, But there is a friend who sticks closer than a brother.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unselfish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Phil.2:4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Let each of you look out not only for his own interests, but also for the interests of others.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 others as you wish to be treated 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Matt.7:12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whatever you want men to do to you, do also to them, for this is the Law and the Prophets.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A46EC-689F-16C6-609D-8D78C12AE09B}"/>
              </a:ext>
            </a:extLst>
          </p:cNvPr>
          <p:cNvSpPr txBox="1"/>
          <p:nvPr/>
        </p:nvSpPr>
        <p:spPr>
          <a:xfrm>
            <a:off x="0" y="1929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Price You Pay</a:t>
            </a:r>
          </a:p>
        </p:txBody>
      </p:sp>
    </p:spTree>
    <p:extLst>
      <p:ext uri="{BB962C8B-B14F-4D97-AF65-F5344CB8AC3E}">
        <p14:creationId xmlns:p14="http://schemas.microsoft.com/office/powerpoint/2010/main" val="924960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F64A4-900F-8818-D392-171881285D92}"/>
              </a:ext>
            </a:extLst>
          </p:cNvPr>
          <p:cNvSpPr txBox="1"/>
          <p:nvPr/>
        </p:nvSpPr>
        <p:spPr>
          <a:xfrm>
            <a:off x="0" y="1929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Price You Pay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7DEF8-7730-5A49-9A02-F043AB433359}"/>
              </a:ext>
            </a:extLst>
          </p:cNvPr>
          <p:cNvSpPr txBox="1"/>
          <p:nvPr/>
        </p:nvSpPr>
        <p:spPr>
          <a:xfrm>
            <a:off x="268449" y="1728132"/>
            <a:ext cx="8816828" cy="3666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price for financial accumulation?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Work. 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Eph.4:28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him who stole steal no longer, but rather let him labor, working with his hands what is good, that he may have something to give him who has need.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1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F64A4-900F-8818-D392-171881285D92}"/>
              </a:ext>
            </a:extLst>
          </p:cNvPr>
          <p:cNvSpPr txBox="1"/>
          <p:nvPr/>
        </p:nvSpPr>
        <p:spPr>
          <a:xfrm>
            <a:off x="0" y="1929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Price You Pay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CF99E-21C5-A1A0-560F-69889D9BD693}"/>
              </a:ext>
            </a:extLst>
          </p:cNvPr>
          <p:cNvSpPr txBox="1"/>
          <p:nvPr/>
        </p:nvSpPr>
        <p:spPr>
          <a:xfrm>
            <a:off x="58723" y="872456"/>
            <a:ext cx="9253057" cy="820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price for financial accumulation?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A54F6-96F0-E60B-E166-D8850BBDDE45}"/>
              </a:ext>
            </a:extLst>
          </p:cNvPr>
          <p:cNvSpPr txBox="1"/>
          <p:nvPr/>
        </p:nvSpPr>
        <p:spPr>
          <a:xfrm>
            <a:off x="620785" y="1919221"/>
            <a:ext cx="795276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Prov. 6:6-11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the ant, you sluggard! Consider her ways and be wise,7 Which, having no captain, Overseer or ruler,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Provides her supplies in the summer, and gathers her food in the harvest.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 How long will you slumber, O sluggard? When will you rise from your sleep?10 A little sleep, a little slumber, A little folding of the hands to sleep-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 So shall your poverty come on you like a prowler, And your need like an armed man.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82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F64A4-900F-8818-D392-171881285D92}"/>
              </a:ext>
            </a:extLst>
          </p:cNvPr>
          <p:cNvSpPr txBox="1"/>
          <p:nvPr/>
        </p:nvSpPr>
        <p:spPr>
          <a:xfrm>
            <a:off x="0" y="1929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Price You Pay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97EFB-BD6E-2D68-10AF-B794BA847E9D}"/>
              </a:ext>
            </a:extLst>
          </p:cNvPr>
          <p:cNvSpPr txBox="1"/>
          <p:nvPr/>
        </p:nvSpPr>
        <p:spPr>
          <a:xfrm>
            <a:off x="100668" y="1426128"/>
            <a:ext cx="8783274" cy="1819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price for financial accumulation?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$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F19D8D-C8C1-01D5-D54A-E4A1DF083CDC}"/>
              </a:ext>
            </a:extLst>
          </p:cNvPr>
          <p:cNvSpPr txBox="1"/>
          <p:nvPr/>
        </p:nvSpPr>
        <p:spPr>
          <a:xfrm>
            <a:off x="0" y="347911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 loan officer is not your friend!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906ED-85B2-BF2B-D4FB-CBA8D86670A6}"/>
              </a:ext>
            </a:extLst>
          </p:cNvPr>
          <p:cNvSpPr txBox="1"/>
          <p:nvPr/>
        </p:nvSpPr>
        <p:spPr>
          <a:xfrm>
            <a:off x="469783" y="4127383"/>
            <a:ext cx="80953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Proverbs 22:7 </a:t>
            </a:r>
            <a:r>
              <a:rPr lang="en-US" sz="3200" dirty="0"/>
              <a:t>The rich rules over the poor, And the borrower is servant to the lender.</a:t>
            </a:r>
          </a:p>
          <a:p>
            <a:endParaRPr lang="en-US" sz="3200" dirty="0"/>
          </a:p>
          <a:p>
            <a:r>
              <a:rPr lang="en-US" sz="3200" dirty="0" err="1"/>
              <a:t>Pr</a:t>
            </a:r>
            <a:r>
              <a:rPr lang="en-US" sz="3200" dirty="0"/>
              <a:t> 22:7 Ang </a:t>
            </a:r>
            <a:r>
              <a:rPr lang="en-US" sz="3200" dirty="0" err="1"/>
              <a:t>mayaman</a:t>
            </a:r>
            <a:r>
              <a:rPr lang="en-US" sz="3200" dirty="0"/>
              <a:t> ay </a:t>
            </a:r>
            <a:r>
              <a:rPr lang="en-US" sz="3200" dirty="0" err="1"/>
              <a:t>magpupuno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dukha</a:t>
            </a:r>
            <a:r>
              <a:rPr lang="en-US" sz="3200" dirty="0"/>
              <a:t>, at ang </a:t>
            </a:r>
            <a:r>
              <a:rPr lang="en-US" sz="3200" dirty="0" err="1"/>
              <a:t>manghihiram</a:t>
            </a:r>
            <a:r>
              <a:rPr lang="en-US" sz="3200" dirty="0"/>
              <a:t> ay </a:t>
            </a:r>
            <a:r>
              <a:rPr lang="en-US" sz="3200" dirty="0" err="1"/>
              <a:t>alipin</a:t>
            </a:r>
            <a:r>
              <a:rPr lang="en-US" sz="3200" dirty="0"/>
              <a:t> ng </a:t>
            </a:r>
            <a:r>
              <a:rPr lang="en-US" sz="3200" dirty="0" err="1"/>
              <a:t>nagpapahiram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6788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F64A4-900F-8818-D392-171881285D92}"/>
              </a:ext>
            </a:extLst>
          </p:cNvPr>
          <p:cNvSpPr txBox="1"/>
          <p:nvPr/>
        </p:nvSpPr>
        <p:spPr>
          <a:xfrm>
            <a:off x="0" y="1929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Price You Pay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9C6B4-3367-9D2D-9C36-3467D81242DF}"/>
              </a:ext>
            </a:extLst>
          </p:cNvPr>
          <p:cNvSpPr txBox="1"/>
          <p:nvPr/>
        </p:nvSpPr>
        <p:spPr>
          <a:xfrm>
            <a:off x="117446" y="1031845"/>
            <a:ext cx="8699384" cy="6298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kumimoji="0" lang="en-US" sz="35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price for financial accumulation? </a:t>
            </a:r>
            <a:endParaRPr lang="en-US" sz="35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Be thrifty.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Prodigal wasted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Lk. 15:13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"And not many days after, the younger son gathered all together, journeyed to a far country, and there wasted his possessions with prodigal living.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Prov.18:9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who is slothful in his work Is a brother to him who is a great destroyer.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78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F64A4-900F-8818-D392-171881285D92}"/>
              </a:ext>
            </a:extLst>
          </p:cNvPr>
          <p:cNvSpPr txBox="1"/>
          <p:nvPr/>
        </p:nvSpPr>
        <p:spPr>
          <a:xfrm>
            <a:off x="0" y="1929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Price You Pay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2CDF1-F80D-420C-7874-04FCBD807499}"/>
              </a:ext>
            </a:extLst>
          </p:cNvPr>
          <p:cNvSpPr txBox="1"/>
          <p:nvPr/>
        </p:nvSpPr>
        <p:spPr>
          <a:xfrm>
            <a:off x="486561" y="989902"/>
            <a:ext cx="8347046" cy="570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The price for knowledge?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not like it was when people spoke by inspiration.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14:26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"But the Helper, the Holy Spirit, whom the Father will send in My name, He will teach you all things, and bring to your remembrance all things that I said to you.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 – we Must study 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Pet.1:5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also for this very reason, giving all </a:t>
            </a:r>
            <a:r>
              <a:rPr lang="en-US" sz="2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diligence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add to your faith virtue, to virtue knowledge,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2Tim.1:15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sz="2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diligent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present yourself approved to God, a worker who does not need to be ashamed, rightly dividing the word of truth.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Psa. 1… </a:t>
            </a:r>
            <a:endParaRPr lang="en-US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0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F64A4-900F-8818-D392-171881285D92}"/>
              </a:ext>
            </a:extLst>
          </p:cNvPr>
          <p:cNvSpPr txBox="1"/>
          <p:nvPr/>
        </p:nvSpPr>
        <p:spPr>
          <a:xfrm>
            <a:off x="0" y="1929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Price You Pay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F4604-6484-D1EA-1556-EAB56F018582}"/>
              </a:ext>
            </a:extLst>
          </p:cNvPr>
          <p:cNvSpPr txBox="1"/>
          <p:nvPr/>
        </p:nvSpPr>
        <p:spPr>
          <a:xfrm>
            <a:off x="125835" y="1375795"/>
            <a:ext cx="9085277" cy="483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en-US" sz="4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price for spiritual strength?</a:t>
            </a:r>
            <a:r>
              <a:rPr lang="en-US" sz="4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requirements are similar to those for physical strength: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en-US" sz="2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Pet.2:2.</a:t>
            </a:r>
            <a:r>
              <a:rPr 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newborn babes, desire the pure milk of the word, that you may grow thereby,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freedom from spiritual disease or sin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u="sng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1Tim. 4:7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800" u="sng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Heb.5:12.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10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F64A4-900F-8818-D392-171881285D92}"/>
              </a:ext>
            </a:extLst>
          </p:cNvPr>
          <p:cNvSpPr txBox="1"/>
          <p:nvPr/>
        </p:nvSpPr>
        <p:spPr>
          <a:xfrm>
            <a:off x="0" y="1929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Price You Pay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58BD4-07F8-714A-1A15-1D8D6B96D75A}"/>
              </a:ext>
            </a:extLst>
          </p:cNvPr>
          <p:cNvSpPr txBox="1"/>
          <p:nvPr/>
        </p:nvSpPr>
        <p:spPr>
          <a:xfrm>
            <a:off x="419449" y="1143421"/>
            <a:ext cx="8716161" cy="5431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The price for heaven? 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for Christ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Phil.1:21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to me to live is Christ, and to die is gain.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Abide in Christ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15:6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If a man abide not in me, he is cast forth as a branch, and is withered; and men gather them, and cast them into the fire, and they are burned.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in Christ 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Rev.14:13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 heard a voice from heaven saying unto me, Write, Blessed are the dead which die in the Lord from henceforth: Yea, saith the Spirit, that they may rest from their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and their works do follow them.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68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55ABDB-B2EE-0685-6069-1AF513795B1B}"/>
              </a:ext>
            </a:extLst>
          </p:cNvPr>
          <p:cNvSpPr txBox="1"/>
          <p:nvPr/>
        </p:nvSpPr>
        <p:spPr>
          <a:xfrm>
            <a:off x="577049" y="1231641"/>
            <a:ext cx="8128411" cy="461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faith it is impossible to please God. 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Heb.11:6)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</a:t>
            </a:r>
            <a:r>
              <a:rPr lang="en-US" sz="32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</a:t>
            </a:r>
            <a:r>
              <a:rPr lang="en-US" sz="3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helps us put  our trust in God 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do the impossible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(faith’s hall of fame)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lesson we will look at some steps to help us develop the faith we need.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07A7D-8333-9FB6-1936-F572F076FD29}"/>
              </a:ext>
            </a:extLst>
          </p:cNvPr>
          <p:cNvSpPr txBox="1"/>
          <p:nvPr/>
        </p:nvSpPr>
        <p:spPr>
          <a:xfrm>
            <a:off x="0" y="90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Developing A Life Of Faith    </a:t>
            </a:r>
            <a:r>
              <a:rPr lang="en-US" sz="2800" dirty="0">
                <a:solidFill>
                  <a:srgbClr val="0070C0"/>
                </a:solidFill>
              </a:rPr>
              <a:t>Heb. 10:22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F6ED6-EF87-FCC1-3615-AC0124D5605C}"/>
              </a:ext>
            </a:extLst>
          </p:cNvPr>
          <p:cNvSpPr/>
          <p:nvPr/>
        </p:nvSpPr>
        <p:spPr>
          <a:xfrm>
            <a:off x="401216" y="793102"/>
            <a:ext cx="8229600" cy="5570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938A14-FC4F-D489-4DF6-CCC70BC3BFD6}"/>
              </a:ext>
            </a:extLst>
          </p:cNvPr>
          <p:cNvSpPr/>
          <p:nvPr/>
        </p:nvSpPr>
        <p:spPr>
          <a:xfrm>
            <a:off x="513184" y="2743200"/>
            <a:ext cx="7920602" cy="163349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3E842-F196-7F1F-CC3B-20E7DCE75943}"/>
              </a:ext>
            </a:extLst>
          </p:cNvPr>
          <p:cNvSpPr txBox="1"/>
          <p:nvPr/>
        </p:nvSpPr>
        <p:spPr>
          <a:xfrm rot="20080781">
            <a:off x="2634142" y="947955"/>
            <a:ext cx="501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Preview for tonight</a:t>
            </a:r>
          </a:p>
        </p:txBody>
      </p:sp>
    </p:spTree>
    <p:extLst>
      <p:ext uri="{BB962C8B-B14F-4D97-AF65-F5344CB8AC3E}">
        <p14:creationId xmlns:p14="http://schemas.microsoft.com/office/powerpoint/2010/main" val="3244127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F64A4-900F-8818-D392-171881285D92}"/>
              </a:ext>
            </a:extLst>
          </p:cNvPr>
          <p:cNvSpPr txBox="1"/>
          <p:nvPr/>
        </p:nvSpPr>
        <p:spPr>
          <a:xfrm>
            <a:off x="0" y="1929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Price You Pay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874B8-1CCF-C56F-10A3-4EA446A1D83E}"/>
              </a:ext>
            </a:extLst>
          </p:cNvPr>
          <p:cNvSpPr txBox="1"/>
          <p:nvPr/>
        </p:nvSpPr>
        <p:spPr>
          <a:xfrm>
            <a:off x="771787" y="1333850"/>
            <a:ext cx="78604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Are You willing to pay the price for:</a:t>
            </a:r>
          </a:p>
          <a:p>
            <a:r>
              <a:rPr lang="en-US" sz="4000" dirty="0"/>
              <a:t>	</a:t>
            </a:r>
            <a:r>
              <a:rPr lang="en-US" sz="4000" dirty="0">
                <a:solidFill>
                  <a:srgbClr val="FF0000"/>
                </a:solidFill>
              </a:rPr>
              <a:t>Pardon</a:t>
            </a:r>
          </a:p>
          <a:p>
            <a:r>
              <a:rPr lang="en-US" sz="4000" dirty="0"/>
              <a:t>	Greatness</a:t>
            </a:r>
          </a:p>
          <a:p>
            <a:r>
              <a:rPr lang="en-US" sz="4000" dirty="0"/>
              <a:t>	</a:t>
            </a:r>
            <a:r>
              <a:rPr lang="en-US" sz="4000" dirty="0">
                <a:solidFill>
                  <a:srgbClr val="0070C0"/>
                </a:solidFill>
              </a:rPr>
              <a:t>Friends</a:t>
            </a:r>
          </a:p>
          <a:p>
            <a:r>
              <a:rPr lang="en-US" sz="4000" dirty="0"/>
              <a:t>	</a:t>
            </a:r>
            <a:r>
              <a:rPr lang="en-US" sz="4000" dirty="0">
                <a:solidFill>
                  <a:srgbClr val="FF0000"/>
                </a:solidFill>
              </a:rPr>
              <a:t>Financial accumulation</a:t>
            </a:r>
          </a:p>
          <a:p>
            <a:r>
              <a:rPr lang="en-US" sz="4000" dirty="0"/>
              <a:t>	Knowledge</a:t>
            </a:r>
          </a:p>
          <a:p>
            <a:r>
              <a:rPr lang="en-US" sz="4000" dirty="0"/>
              <a:t>	Spiritual strength</a:t>
            </a:r>
          </a:p>
          <a:p>
            <a:r>
              <a:rPr lang="en-US" sz="4000" dirty="0"/>
              <a:t>	Heaven</a:t>
            </a:r>
          </a:p>
        </p:txBody>
      </p:sp>
    </p:spTree>
    <p:extLst>
      <p:ext uri="{BB962C8B-B14F-4D97-AF65-F5344CB8AC3E}">
        <p14:creationId xmlns:p14="http://schemas.microsoft.com/office/powerpoint/2010/main" val="3794900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F64A4-900F-8818-D392-171881285D92}"/>
              </a:ext>
            </a:extLst>
          </p:cNvPr>
          <p:cNvSpPr txBox="1"/>
          <p:nvPr/>
        </p:nvSpPr>
        <p:spPr>
          <a:xfrm>
            <a:off x="0" y="1929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Price You Pay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25CF9-C0EA-C87D-1B73-F1248435BD11}"/>
              </a:ext>
            </a:extLst>
          </p:cNvPr>
          <p:cNvSpPr txBox="1"/>
          <p:nvPr/>
        </p:nvSpPr>
        <p:spPr>
          <a:xfrm>
            <a:off x="746621" y="1191237"/>
            <a:ext cx="7877262" cy="5354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cannot have everything.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have heaven, but at the expense of giving up the world.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You can have the world. But at the price of giving up heaven. 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3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F5AD3B-5852-04AE-571E-E0EF43C5540C}"/>
              </a:ext>
            </a:extLst>
          </p:cNvPr>
          <p:cNvSpPr txBox="1"/>
          <p:nvPr/>
        </p:nvSpPr>
        <p:spPr>
          <a:xfrm>
            <a:off x="503339" y="1048624"/>
            <a:ext cx="80030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33 "So likewise, whoever of you does not forsake all that he has cannot be My disciple.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34 "Salt is good; but if the salt has lost its flavor, how shall it be seasoned?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35 "It is neither fit for the land nor for the dunghill, but men throw it out. He who has ears to hear, let him hear!"</a:t>
            </a:r>
          </a:p>
        </p:txBody>
      </p:sp>
    </p:spTree>
    <p:extLst>
      <p:ext uri="{BB962C8B-B14F-4D97-AF65-F5344CB8AC3E}">
        <p14:creationId xmlns:p14="http://schemas.microsoft.com/office/powerpoint/2010/main" val="3163911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798" y="752559"/>
            <a:ext cx="7978747" cy="56563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EB657-A829-76B2-83BB-49590F70C8F5}"/>
              </a:ext>
            </a:extLst>
          </p:cNvPr>
          <p:cNvSpPr txBox="1"/>
          <p:nvPr/>
        </p:nvSpPr>
        <p:spPr>
          <a:xfrm>
            <a:off x="981512" y="1308683"/>
            <a:ext cx="70970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Jesus Paid It All.</a:t>
            </a:r>
          </a:p>
          <a:p>
            <a:endParaRPr lang="en-US" sz="4800" dirty="0"/>
          </a:p>
          <a:p>
            <a:r>
              <a:rPr lang="en-US" sz="4800" dirty="0"/>
              <a:t>All to Him I owe.</a:t>
            </a:r>
          </a:p>
          <a:p>
            <a:endParaRPr lang="en-US" sz="4800" dirty="0"/>
          </a:p>
          <a:p>
            <a:r>
              <a:rPr lang="en-US" sz="4800" dirty="0">
                <a:solidFill>
                  <a:srgbClr val="0070C0"/>
                </a:solidFill>
              </a:rPr>
              <a:t>Are </a:t>
            </a:r>
            <a:r>
              <a:rPr lang="en-US" sz="4800" dirty="0">
                <a:solidFill>
                  <a:srgbClr val="0070C0"/>
                </a:solidFill>
                <a:latin typeface="Arial Black" panose="020B0A04020102020204" pitchFamily="34" charset="0"/>
              </a:rPr>
              <a:t>YOU</a:t>
            </a:r>
            <a:r>
              <a:rPr lang="en-US" sz="4800" dirty="0">
                <a:solidFill>
                  <a:srgbClr val="0070C0"/>
                </a:solidFill>
              </a:rPr>
              <a:t> willing to pay the price?</a:t>
            </a:r>
          </a:p>
        </p:txBody>
      </p:sp>
    </p:spTree>
    <p:extLst>
      <p:ext uri="{BB962C8B-B14F-4D97-AF65-F5344CB8AC3E}">
        <p14:creationId xmlns:p14="http://schemas.microsoft.com/office/powerpoint/2010/main" val="86219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8F8B5B-B624-E098-129E-76B642CAF005}"/>
              </a:ext>
            </a:extLst>
          </p:cNvPr>
          <p:cNvSpPr txBox="1"/>
          <p:nvPr/>
        </p:nvSpPr>
        <p:spPr>
          <a:xfrm>
            <a:off x="0" y="2013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Is The Price You Are Willing To Pay?</a:t>
            </a:r>
          </a:p>
        </p:txBody>
      </p:sp>
      <p:pic>
        <p:nvPicPr>
          <p:cNvPr id="1026" name="Picture 2" descr="Pickup truck - Wikipedia">
            <a:extLst>
              <a:ext uri="{FF2B5EF4-FFF2-40B4-BE49-F238E27FC236}">
                <a16:creationId xmlns:a16="http://schemas.microsoft.com/office/drawing/2014/main" id="{B8E80ECF-8C24-A8E8-66E7-B1A99C8B7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4" y="2817980"/>
            <a:ext cx="4131451" cy="23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's the Best Time of Year for Home Buyers? - Zillow Research">
            <a:extLst>
              <a:ext uri="{FF2B5EF4-FFF2-40B4-BE49-F238E27FC236}">
                <a16:creationId xmlns:a16="http://schemas.microsoft.com/office/drawing/2014/main" id="{3DFB515D-F29B-4F0F-E091-5813DA987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75" y="1089272"/>
            <a:ext cx="4695011" cy="312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9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8F8B5B-B624-E098-129E-76B642CAF005}"/>
              </a:ext>
            </a:extLst>
          </p:cNvPr>
          <p:cNvSpPr txBox="1"/>
          <p:nvPr/>
        </p:nvSpPr>
        <p:spPr>
          <a:xfrm>
            <a:off x="0" y="2013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Is The Price You Are Willing To Pay?</a:t>
            </a:r>
          </a:p>
        </p:txBody>
      </p:sp>
      <p:pic>
        <p:nvPicPr>
          <p:cNvPr id="1026" name="Picture 2" descr="Pickup truck - Wikipedia">
            <a:extLst>
              <a:ext uri="{FF2B5EF4-FFF2-40B4-BE49-F238E27FC236}">
                <a16:creationId xmlns:a16="http://schemas.microsoft.com/office/drawing/2014/main" id="{B8E80ECF-8C24-A8E8-66E7-B1A99C8B7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4" y="2817980"/>
            <a:ext cx="4131451" cy="23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's the Best Time of Year for Home Buyers? - Zillow Research">
            <a:extLst>
              <a:ext uri="{FF2B5EF4-FFF2-40B4-BE49-F238E27FC236}">
                <a16:creationId xmlns:a16="http://schemas.microsoft.com/office/drawing/2014/main" id="{3DFB515D-F29B-4F0F-E091-5813DA987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75" y="1089272"/>
            <a:ext cx="4695011" cy="312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7CDC99-6190-91D3-CD3B-0A47074826B8}"/>
              </a:ext>
            </a:extLst>
          </p:cNvPr>
          <p:cNvSpPr txBox="1"/>
          <p:nvPr/>
        </p:nvSpPr>
        <p:spPr>
          <a:xfrm>
            <a:off x="0" y="5528345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For Salvation???</a:t>
            </a:r>
          </a:p>
        </p:txBody>
      </p:sp>
    </p:spTree>
    <p:extLst>
      <p:ext uri="{BB962C8B-B14F-4D97-AF65-F5344CB8AC3E}">
        <p14:creationId xmlns:p14="http://schemas.microsoft.com/office/powerpoint/2010/main" val="26472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8F8B5B-B624-E098-129E-76B642CAF005}"/>
              </a:ext>
            </a:extLst>
          </p:cNvPr>
          <p:cNvSpPr txBox="1"/>
          <p:nvPr/>
        </p:nvSpPr>
        <p:spPr>
          <a:xfrm>
            <a:off x="0" y="2013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Is The Price You Are Willing To Pay?</a:t>
            </a:r>
          </a:p>
        </p:txBody>
      </p:sp>
      <p:pic>
        <p:nvPicPr>
          <p:cNvPr id="1026" name="Picture 2" descr="Pickup truck - Wikipedia">
            <a:extLst>
              <a:ext uri="{FF2B5EF4-FFF2-40B4-BE49-F238E27FC236}">
                <a16:creationId xmlns:a16="http://schemas.microsoft.com/office/drawing/2014/main" id="{B8E80ECF-8C24-A8E8-66E7-B1A99C8B7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4" y="2817980"/>
            <a:ext cx="4131451" cy="23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's the Best Time of Year for Home Buyers? - Zillow Research">
            <a:extLst>
              <a:ext uri="{FF2B5EF4-FFF2-40B4-BE49-F238E27FC236}">
                <a16:creationId xmlns:a16="http://schemas.microsoft.com/office/drawing/2014/main" id="{3DFB515D-F29B-4F0F-E091-5813DA987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75" y="1089272"/>
            <a:ext cx="4695011" cy="312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7CDC99-6190-91D3-CD3B-0A47074826B8}"/>
              </a:ext>
            </a:extLst>
          </p:cNvPr>
          <p:cNvSpPr txBox="1"/>
          <p:nvPr/>
        </p:nvSpPr>
        <p:spPr>
          <a:xfrm>
            <a:off x="0" y="5528345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To </a:t>
            </a:r>
            <a:r>
              <a:rPr lang="en-US" sz="6000"/>
              <a:t>Keep Your </a:t>
            </a:r>
            <a:r>
              <a:rPr lang="en-US" sz="6000" dirty="0"/>
              <a:t>Salvation???</a:t>
            </a:r>
          </a:p>
        </p:txBody>
      </p:sp>
    </p:spTree>
    <p:extLst>
      <p:ext uri="{BB962C8B-B14F-4D97-AF65-F5344CB8AC3E}">
        <p14:creationId xmlns:p14="http://schemas.microsoft.com/office/powerpoint/2010/main" val="246904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8F8B5B-B624-E098-129E-76B642CAF005}"/>
              </a:ext>
            </a:extLst>
          </p:cNvPr>
          <p:cNvSpPr txBox="1"/>
          <p:nvPr/>
        </p:nvSpPr>
        <p:spPr>
          <a:xfrm>
            <a:off x="0" y="2013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 Cost</a:t>
            </a:r>
          </a:p>
        </p:txBody>
      </p:sp>
      <p:pic>
        <p:nvPicPr>
          <p:cNvPr id="1026" name="Picture 2" descr="Pickup truck - Wikipedia">
            <a:extLst>
              <a:ext uri="{FF2B5EF4-FFF2-40B4-BE49-F238E27FC236}">
                <a16:creationId xmlns:a16="http://schemas.microsoft.com/office/drawing/2014/main" id="{B8E80ECF-8C24-A8E8-66E7-B1A99C8B7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92" y="910058"/>
            <a:ext cx="4444163" cy="25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's the Best Time of Year for Home Buyers? - Zillow Research">
            <a:extLst>
              <a:ext uri="{FF2B5EF4-FFF2-40B4-BE49-F238E27FC236}">
                <a16:creationId xmlns:a16="http://schemas.microsoft.com/office/drawing/2014/main" id="{3DFB515D-F29B-4F0F-E091-5813DA987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37" y="847667"/>
            <a:ext cx="3976381" cy="26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7CDC99-6190-91D3-CD3B-0A47074826B8}"/>
              </a:ext>
            </a:extLst>
          </p:cNvPr>
          <p:cNvSpPr txBox="1"/>
          <p:nvPr/>
        </p:nvSpPr>
        <p:spPr>
          <a:xfrm>
            <a:off x="0" y="343948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Ongoing Cost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BAE61-1C7D-CF84-7340-D879C440BB16}"/>
              </a:ext>
            </a:extLst>
          </p:cNvPr>
          <p:cNvSpPr txBox="1"/>
          <p:nvPr/>
        </p:nvSpPr>
        <p:spPr>
          <a:xfrm>
            <a:off x="562063" y="4043493"/>
            <a:ext cx="43422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Fuel</a:t>
            </a:r>
          </a:p>
          <a:p>
            <a:r>
              <a:rPr lang="en-US" sz="2400" dirty="0"/>
              <a:t>Insurance</a:t>
            </a:r>
          </a:p>
          <a:p>
            <a:r>
              <a:rPr lang="en-US" sz="2400" dirty="0"/>
              <a:t>Repairs</a:t>
            </a:r>
          </a:p>
          <a:p>
            <a:r>
              <a:rPr lang="en-US" sz="2400" dirty="0"/>
              <a:t>Tires-brakes</a:t>
            </a:r>
          </a:p>
          <a:p>
            <a:r>
              <a:rPr lang="en-US" sz="2400" dirty="0"/>
              <a:t>AC tune up</a:t>
            </a:r>
          </a:p>
          <a:p>
            <a:r>
              <a:rPr lang="en-US" sz="2400" dirty="0"/>
              <a:t>Towing expense</a:t>
            </a:r>
          </a:p>
          <a:p>
            <a:r>
              <a:rPr lang="en-US" sz="2400" dirty="0"/>
              <a:t>Washing / detailing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D12C-743D-262E-6EAA-392CACC4025D}"/>
              </a:ext>
            </a:extLst>
          </p:cNvPr>
          <p:cNvSpPr txBox="1"/>
          <p:nvPr/>
        </p:nvSpPr>
        <p:spPr>
          <a:xfrm>
            <a:off x="4882394" y="4135772"/>
            <a:ext cx="4871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Utilities</a:t>
            </a:r>
            <a:endParaRPr lang="en-US" sz="2400" dirty="0"/>
          </a:p>
          <a:p>
            <a:r>
              <a:rPr lang="en-US" sz="2400" dirty="0"/>
              <a:t>Insurance</a:t>
            </a:r>
          </a:p>
          <a:p>
            <a:r>
              <a:rPr lang="en-US" sz="2400" dirty="0"/>
              <a:t>Property tax</a:t>
            </a:r>
          </a:p>
          <a:p>
            <a:r>
              <a:rPr lang="en-US" sz="2400" dirty="0"/>
              <a:t>Property updates</a:t>
            </a:r>
          </a:p>
          <a:p>
            <a:r>
              <a:rPr lang="en-US" sz="2400" dirty="0"/>
              <a:t>Property repairs</a:t>
            </a:r>
          </a:p>
          <a:p>
            <a:r>
              <a:rPr lang="en-US" sz="2400" dirty="0"/>
              <a:t>H.O.A. fees</a:t>
            </a:r>
          </a:p>
          <a:p>
            <a:r>
              <a:rPr lang="en-US" sz="2400" dirty="0"/>
              <a:t>Lawn care (mower, fertilizer,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044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8F8B5B-B624-E098-129E-76B642CAF005}"/>
              </a:ext>
            </a:extLst>
          </p:cNvPr>
          <p:cNvSpPr txBox="1"/>
          <p:nvPr/>
        </p:nvSpPr>
        <p:spPr>
          <a:xfrm>
            <a:off x="0" y="2013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 Cost</a:t>
            </a:r>
          </a:p>
        </p:txBody>
      </p:sp>
      <p:pic>
        <p:nvPicPr>
          <p:cNvPr id="1026" name="Picture 2" descr="Pickup truck - Wikipedia">
            <a:extLst>
              <a:ext uri="{FF2B5EF4-FFF2-40B4-BE49-F238E27FC236}">
                <a16:creationId xmlns:a16="http://schemas.microsoft.com/office/drawing/2014/main" id="{B8E80ECF-8C24-A8E8-66E7-B1A99C8B7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92" y="910058"/>
            <a:ext cx="4444163" cy="25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's the Best Time of Year for Home Buyers? - Zillow Research">
            <a:extLst>
              <a:ext uri="{FF2B5EF4-FFF2-40B4-BE49-F238E27FC236}">
                <a16:creationId xmlns:a16="http://schemas.microsoft.com/office/drawing/2014/main" id="{3DFB515D-F29B-4F0F-E091-5813DA987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37" y="847667"/>
            <a:ext cx="3976381" cy="26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7CDC99-6190-91D3-CD3B-0A47074826B8}"/>
              </a:ext>
            </a:extLst>
          </p:cNvPr>
          <p:cNvSpPr txBox="1"/>
          <p:nvPr/>
        </p:nvSpPr>
        <p:spPr>
          <a:xfrm>
            <a:off x="0" y="343948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Ongoing Cost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BAE61-1C7D-CF84-7340-D879C440BB16}"/>
              </a:ext>
            </a:extLst>
          </p:cNvPr>
          <p:cNvSpPr txBox="1"/>
          <p:nvPr/>
        </p:nvSpPr>
        <p:spPr>
          <a:xfrm>
            <a:off x="562063" y="4043493"/>
            <a:ext cx="43422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Fuel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Insurance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Repairs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Tires-brakes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AC tune up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Towing expense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Washing / detailing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D12C-743D-262E-6EAA-392CACC4025D}"/>
              </a:ext>
            </a:extLst>
          </p:cNvPr>
          <p:cNvSpPr txBox="1"/>
          <p:nvPr/>
        </p:nvSpPr>
        <p:spPr>
          <a:xfrm>
            <a:off x="4882394" y="4135772"/>
            <a:ext cx="4871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Monthly payments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Insurance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Property tax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Property updates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Property repairs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H.O.A. fees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Lawn care (mower, fertilizer,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etc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849C2-0672-C617-E546-7E9663360544}"/>
              </a:ext>
            </a:extLst>
          </p:cNvPr>
          <p:cNvSpPr txBox="1"/>
          <p:nvPr/>
        </p:nvSpPr>
        <p:spPr>
          <a:xfrm>
            <a:off x="394283" y="4370664"/>
            <a:ext cx="8486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And we recognize each year these costs are going to keep going up. We understand that. We expect that.</a:t>
            </a:r>
          </a:p>
        </p:txBody>
      </p:sp>
    </p:spTree>
    <p:extLst>
      <p:ext uri="{BB962C8B-B14F-4D97-AF65-F5344CB8AC3E}">
        <p14:creationId xmlns:p14="http://schemas.microsoft.com/office/powerpoint/2010/main" val="386834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D3E39-3489-411E-2D9D-F6CDA7897CC8}"/>
              </a:ext>
            </a:extLst>
          </p:cNvPr>
          <p:cNvSpPr txBox="1"/>
          <p:nvPr/>
        </p:nvSpPr>
        <p:spPr>
          <a:xfrm>
            <a:off x="0" y="73823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 Cost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E2CE82-5467-52F6-8DEF-965BECBBB4F6}"/>
              </a:ext>
            </a:extLst>
          </p:cNvPr>
          <p:cNvSpPr txBox="1"/>
          <p:nvPr/>
        </p:nvSpPr>
        <p:spPr>
          <a:xfrm>
            <a:off x="0" y="481528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Ongoing Cost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B49C1-A817-0C29-1A7D-023111A486FD}"/>
              </a:ext>
            </a:extLst>
          </p:cNvPr>
          <p:cNvSpPr txBox="1"/>
          <p:nvPr/>
        </p:nvSpPr>
        <p:spPr>
          <a:xfrm>
            <a:off x="0" y="2248250"/>
            <a:ext cx="9060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2936978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232</TotalTime>
  <Words>2043</Words>
  <Application>Microsoft Office PowerPoint</Application>
  <PresentationFormat>On-screen Show (4:3)</PresentationFormat>
  <Paragraphs>204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Black</vt:lpstr>
      <vt:lpstr>Arial Unicode MS</vt:lpstr>
      <vt:lpstr>Calibri</vt:lpstr>
      <vt:lpstr>Calibri Light</vt:lpstr>
      <vt:lpstr>Cambria</vt:lpstr>
      <vt:lpstr>Ink Free</vt:lpstr>
      <vt:lpstr>Times New Roman</vt:lpstr>
      <vt:lpstr>Office Theme</vt:lpstr>
      <vt:lpstr>1_Office Theme</vt:lpstr>
      <vt:lpstr>14_Default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Lebanon church of Christ</dc:creator>
  <cp:lastModifiedBy>New Lebanon church of Christ</cp:lastModifiedBy>
  <cp:revision>12</cp:revision>
  <dcterms:created xsi:type="dcterms:W3CDTF">2023-07-31T10:59:23Z</dcterms:created>
  <dcterms:modified xsi:type="dcterms:W3CDTF">2023-10-23T20:12:44Z</dcterms:modified>
</cp:coreProperties>
</file>