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698" r:id="rId4"/>
    <p:sldMasterId id="2147483710" r:id="rId5"/>
    <p:sldMasterId id="2147483722" r:id="rId6"/>
    <p:sldMasterId id="2147483734" r:id="rId7"/>
    <p:sldMasterId id="2147483738" r:id="rId8"/>
    <p:sldMasterId id="2147483750" r:id="rId9"/>
    <p:sldMasterId id="2147483762" r:id="rId10"/>
    <p:sldMasterId id="2147483774" r:id="rId11"/>
  </p:sldMasterIdLst>
  <p:notesMasterIdLst>
    <p:notesMasterId r:id="rId58"/>
  </p:notesMasterIdLst>
  <p:sldIdLst>
    <p:sldId id="265" r:id="rId12"/>
    <p:sldId id="653" r:id="rId13"/>
    <p:sldId id="654" r:id="rId14"/>
    <p:sldId id="633" r:id="rId15"/>
    <p:sldId id="644" r:id="rId16"/>
    <p:sldId id="652" r:id="rId17"/>
    <p:sldId id="601" r:id="rId18"/>
    <p:sldId id="394" r:id="rId19"/>
    <p:sldId id="275" r:id="rId20"/>
    <p:sldId id="666" r:id="rId21"/>
    <p:sldId id="640" r:id="rId22"/>
    <p:sldId id="268" r:id="rId23"/>
    <p:sldId id="449" r:id="rId24"/>
    <p:sldId id="269" r:id="rId25"/>
    <p:sldId id="656" r:id="rId26"/>
    <p:sldId id="641" r:id="rId27"/>
    <p:sldId id="667" r:id="rId28"/>
    <p:sldId id="445" r:id="rId29"/>
    <p:sldId id="586" r:id="rId30"/>
    <p:sldId id="668" r:id="rId31"/>
    <p:sldId id="270" r:id="rId32"/>
    <p:sldId id="325" r:id="rId33"/>
    <p:sldId id="312" r:id="rId34"/>
    <p:sldId id="441" r:id="rId35"/>
    <p:sldId id="643" r:id="rId36"/>
    <p:sldId id="649" r:id="rId37"/>
    <p:sldId id="658" r:id="rId38"/>
    <p:sldId id="660" r:id="rId39"/>
    <p:sldId id="271" r:id="rId40"/>
    <p:sldId id="468" r:id="rId41"/>
    <p:sldId id="662" r:id="rId42"/>
    <p:sldId id="467" r:id="rId43"/>
    <p:sldId id="469" r:id="rId44"/>
    <p:sldId id="470" r:id="rId45"/>
    <p:sldId id="272" r:id="rId46"/>
    <p:sldId id="349" r:id="rId47"/>
    <p:sldId id="412" r:id="rId48"/>
    <p:sldId id="355" r:id="rId49"/>
    <p:sldId id="327" r:id="rId50"/>
    <p:sldId id="424" r:id="rId51"/>
    <p:sldId id="427" r:id="rId52"/>
    <p:sldId id="428" r:id="rId53"/>
    <p:sldId id="430" r:id="rId54"/>
    <p:sldId id="672" r:id="rId55"/>
    <p:sldId id="665" r:id="rId56"/>
    <p:sldId id="670"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eIYem5zLIbyurCNM5y6/A==" hashData="2ziy06iGYolX6HA8JfwMMv1JtgpEng6FW6xSaOIIwUehEzI74YwwPPGexRZ4R9iSAlyqZ3bPX2JAWMByi/8gX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7" autoAdjust="0"/>
    <p:restoredTop sz="94660"/>
  </p:normalViewPr>
  <p:slideViewPr>
    <p:cSldViewPr snapToGrid="0">
      <p:cViewPr varScale="1">
        <p:scale>
          <a:sx n="114" d="100"/>
          <a:sy n="114" d="100"/>
        </p:scale>
        <p:origin x="1446" y="1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89ED5-3072-45DC-9A11-253521D68C32}" type="datetimeFigureOut">
              <a:rPr lang="en-US" smtClean="0"/>
              <a:t>10/22/2023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549CD-74F4-4626-8E0E-982B4E27A6DB}" type="slidenum">
              <a:rPr lang="en-US" smtClean="0"/>
              <a:t>‹#›</a:t>
            </a:fld>
            <a:endParaRPr lang="en-US"/>
          </a:p>
        </p:txBody>
      </p:sp>
    </p:spTree>
    <p:extLst>
      <p:ext uri="{BB962C8B-B14F-4D97-AF65-F5344CB8AC3E}">
        <p14:creationId xmlns:p14="http://schemas.microsoft.com/office/powerpoint/2010/main" val="3915206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a:t>
            </a:r>
            <a:r>
              <a:rPr lang="fi-FI" sz="1200" b="0" i="0" kern="1200" dirty="0">
                <a:solidFill>
                  <a:schemeClr val="tx1"/>
                </a:solidFill>
                <a:effectLst/>
                <a:latin typeface="+mn-lt"/>
                <a:ea typeface="+mn-ea"/>
                <a:cs typeface="+mn-cs"/>
              </a:rPr>
              <a:t>Gustave Doré</a:t>
            </a:r>
            <a:r>
              <a:rPr lang="en-US" dirty="0"/>
              <a:t> via Wikimedia Commons and is in the public domain, https://commons.wikimedia.org/wiki/File:Paul_Addresses_the_Crowd_After_His_Arrest_by_Gustave_Dor%C3%A9.jpg.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wiki101820061410</a:t>
            </a:r>
          </a:p>
        </p:txBody>
      </p:sp>
    </p:spTree>
    <p:extLst>
      <p:ext uri="{BB962C8B-B14F-4D97-AF65-F5344CB8AC3E}">
        <p14:creationId xmlns:p14="http://schemas.microsoft.com/office/powerpoint/2010/main" val="100689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Roman soldiers were well-trained for situations such as this. The commander must</a:t>
            </a:r>
            <a:r>
              <a:rPr lang="en-US" baseline="0" noProof="0" dirty="0"/>
              <a:t> have sensed the situation was escalating and ordered the chained prisoner to be carried in order to hasten their retreat. </a:t>
            </a:r>
            <a:r>
              <a:rPr lang="en-US" noProof="0" dirty="0"/>
              <a:t>The reenactors shown</a:t>
            </a:r>
            <a:r>
              <a:rPr lang="en-US" baseline="0" noProof="0" dirty="0"/>
              <a:t> here and in the following images demonstrate some of the </a:t>
            </a:r>
            <a:r>
              <a:rPr lang="en-US" noProof="0" dirty="0"/>
              <a:t>defensive maneuvers that could have been taken by the soldiers as they retreated from the angry crowd. </a:t>
            </a:r>
          </a:p>
          <a:p>
            <a:endParaRPr lang="en-US" noProof="0" dirty="0"/>
          </a:p>
          <a:p>
            <a:r>
              <a:rPr lang="en-US" noProof="0" dirty="0"/>
              <a:t>dp041108696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40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Many scholars believe that the governor’s residence in Caesarea</a:t>
            </a:r>
            <a:r>
              <a:rPr lang="en-US" baseline="0" noProof="0" dirty="0"/>
              <a:t> was the old Promontory Palace of Herod the Great, located on a stone promontory that jutted out into the sea at the southern end of the city. It is also likely, then, that this palace housed both guards for the governor and a prison (much like the situation in Jerusalem where Herod’s former palace fulfilled a similar function as the </a:t>
            </a:r>
            <a:r>
              <a:rPr lang="en-US" i="1" baseline="0" noProof="0" dirty="0" err="1"/>
              <a:t>praetorium</a:t>
            </a:r>
            <a:r>
              <a:rPr lang="en-US" baseline="0" noProof="0" dirty="0"/>
              <a:t> in later years). The prison was likely located at the eastern end of the palace complex, as this seems to have been the more industrial end.</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tb121704924</a:t>
            </a:r>
          </a:p>
        </p:txBody>
      </p:sp>
    </p:spTree>
    <p:extLst>
      <p:ext uri="{BB962C8B-B14F-4D97-AF65-F5344CB8AC3E}">
        <p14:creationId xmlns:p14="http://schemas.microsoft.com/office/powerpoint/2010/main" val="3588595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above illustration depicts Cicero, one of Rome’s greatest lawyer-orators, denouncing Senator Catiline to the Roman Senate for treason in the year 63 BC. In the same manner, Tertullus now denounced Paul before Felix. This image was painted by </a:t>
            </a:r>
            <a:r>
              <a:rPr lang="en-US" sz="1200" b="0" i="0" kern="1200" dirty="0">
                <a:solidFill>
                  <a:schemeClr val="tx1"/>
                </a:solidFill>
                <a:effectLst/>
                <a:latin typeface="+mn-lt"/>
                <a:ea typeface="+mn-ea"/>
                <a:cs typeface="+mn-cs"/>
              </a:rPr>
              <a:t>Cesare Maccari in 1889. </a:t>
            </a:r>
            <a:r>
              <a:rPr lang="en-US" dirty="0"/>
              <a:t>This photo comes from Alonso de Mendoza and is in the public domain, via Wikimedia Commons: https://commons.wikimedia.org/wiki/File:Maccari-Cicero.jpg</a:t>
            </a:r>
          </a:p>
          <a:p>
            <a:endParaRPr lang="en-US" dirty="0"/>
          </a:p>
          <a:p>
            <a:r>
              <a:rPr lang="en-US" dirty="0"/>
              <a:t>wiki051420160919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599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Soldiers dressed similarly to these (modern reenactors are Jerash,</a:t>
            </a:r>
            <a:r>
              <a:rPr lang="sv-SE" baseline="0" dirty="0"/>
              <a:t> Jordan</a:t>
            </a:r>
            <a:r>
              <a:rPr lang="sv-SE" dirty="0"/>
              <a:t>) came down to rescue Paul near the temple. </a:t>
            </a:r>
          </a:p>
          <a:p>
            <a:endParaRPr lang="sv-SE" dirty="0"/>
          </a:p>
          <a:p>
            <a:r>
              <a:rPr lang="sv-SE" dirty="0"/>
              <a:t>dp041108596</a:t>
            </a: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879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Many scholars believe that the governor’s residence in Caesarea</a:t>
            </a:r>
            <a:r>
              <a:rPr lang="en-US" baseline="0" noProof="0" dirty="0"/>
              <a:t> was the old Promontory Palace of Herod the Great, located on a stone promontory that jutted out into the sea at the southern end of the city. It is also likely, then, that this palace housed both guards for the governor and a prison (much like the situation in Jerusalem where Herod’s former palace fulfilled a similar function as the </a:t>
            </a:r>
            <a:r>
              <a:rPr lang="en-US" i="1" baseline="0" noProof="0" dirty="0" err="1"/>
              <a:t>praetorium</a:t>
            </a:r>
            <a:r>
              <a:rPr lang="en-US" baseline="0" noProof="0" dirty="0"/>
              <a:t> in later years). The prison was likely located at the eastern end of the palace complex, as this seems to have been the more industrial end.</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tb121704924</a:t>
            </a:r>
          </a:p>
        </p:txBody>
      </p:sp>
    </p:spTree>
    <p:extLst>
      <p:ext uri="{BB962C8B-B14F-4D97-AF65-F5344CB8AC3E}">
        <p14:creationId xmlns:p14="http://schemas.microsoft.com/office/powerpoint/2010/main" val="352235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11B476-9AAC-4121-B1EF-2A4AD1E2BC40}"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7329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AA4F5D-6B91-4AF7-BF05-35B918300B4B}"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311763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A4F5D-6B91-4AF7-BF05-35B918300B4B}"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3830390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81198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26148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78403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6688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A4F5D-6B91-4AF7-BF05-35B918300B4B}"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667421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1D6E003-C99C-45CA-A903-B4709B461EE5}" type="slidenum">
              <a:rPr lang="en-US"/>
              <a:pPr/>
              <a:t>‹#›</a:t>
            </a:fld>
            <a:endParaRPr lang="en-US" dirty="0"/>
          </a:p>
        </p:txBody>
      </p:sp>
    </p:spTree>
    <p:extLst>
      <p:ext uri="{BB962C8B-B14F-4D97-AF65-F5344CB8AC3E}">
        <p14:creationId xmlns:p14="http://schemas.microsoft.com/office/powerpoint/2010/main" val="67305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E618154-BE6B-4C5E-91D3-DFC918738EE0}" type="slidenum">
              <a:rPr lang="en-US"/>
              <a:pPr/>
              <a:t>‹#›</a:t>
            </a:fld>
            <a:endParaRPr lang="en-US" dirty="0"/>
          </a:p>
        </p:txBody>
      </p:sp>
    </p:spTree>
    <p:extLst>
      <p:ext uri="{BB962C8B-B14F-4D97-AF65-F5344CB8AC3E}">
        <p14:creationId xmlns:p14="http://schemas.microsoft.com/office/powerpoint/2010/main" val="1286555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36A8D08-E7C2-4A94-A780-42C46A772036}" type="slidenum">
              <a:rPr lang="en-US"/>
              <a:pPr/>
              <a:t>‹#›</a:t>
            </a:fld>
            <a:endParaRPr lang="en-US" dirty="0"/>
          </a:p>
        </p:txBody>
      </p:sp>
    </p:spTree>
    <p:extLst>
      <p:ext uri="{BB962C8B-B14F-4D97-AF65-F5344CB8AC3E}">
        <p14:creationId xmlns:p14="http://schemas.microsoft.com/office/powerpoint/2010/main" val="3408252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79C063F-2BEE-4355-A167-D0AC87AEE774}" type="slidenum">
              <a:rPr lang="en-US"/>
              <a:pPr/>
              <a:t>‹#›</a:t>
            </a:fld>
            <a:endParaRPr lang="en-US" dirty="0"/>
          </a:p>
        </p:txBody>
      </p:sp>
    </p:spTree>
    <p:extLst>
      <p:ext uri="{BB962C8B-B14F-4D97-AF65-F5344CB8AC3E}">
        <p14:creationId xmlns:p14="http://schemas.microsoft.com/office/powerpoint/2010/main" val="1336293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F6455DD6-4649-4A84-B93C-32034BDCB1DB}" type="slidenum">
              <a:rPr lang="en-US"/>
              <a:pPr/>
              <a:t>‹#›</a:t>
            </a:fld>
            <a:endParaRPr lang="en-US" dirty="0"/>
          </a:p>
        </p:txBody>
      </p:sp>
    </p:spTree>
    <p:extLst>
      <p:ext uri="{BB962C8B-B14F-4D97-AF65-F5344CB8AC3E}">
        <p14:creationId xmlns:p14="http://schemas.microsoft.com/office/powerpoint/2010/main" val="1075849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55F6E754-1CC1-4F90-9C4B-B867AC3FB873}" type="slidenum">
              <a:rPr lang="en-US"/>
              <a:pPr/>
              <a:t>‹#›</a:t>
            </a:fld>
            <a:endParaRPr lang="en-US" dirty="0"/>
          </a:p>
        </p:txBody>
      </p:sp>
    </p:spTree>
    <p:extLst>
      <p:ext uri="{BB962C8B-B14F-4D97-AF65-F5344CB8AC3E}">
        <p14:creationId xmlns:p14="http://schemas.microsoft.com/office/powerpoint/2010/main" val="4104099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005D8601-5168-4239-9084-72D30C84962D}" type="slidenum">
              <a:rPr lang="en-US"/>
              <a:pPr/>
              <a:t>‹#›</a:t>
            </a:fld>
            <a:endParaRPr lang="en-US" dirty="0"/>
          </a:p>
        </p:txBody>
      </p:sp>
    </p:spTree>
    <p:extLst>
      <p:ext uri="{BB962C8B-B14F-4D97-AF65-F5344CB8AC3E}">
        <p14:creationId xmlns:p14="http://schemas.microsoft.com/office/powerpoint/2010/main" val="78782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758DD0D1-E6B1-4D3B-8918-32193929CB6D}" type="slidenum">
              <a:rPr lang="en-US"/>
              <a:pPr/>
              <a:t>‹#›</a:t>
            </a:fld>
            <a:endParaRPr lang="en-US" dirty="0"/>
          </a:p>
        </p:txBody>
      </p:sp>
    </p:spTree>
    <p:extLst>
      <p:ext uri="{BB962C8B-B14F-4D97-AF65-F5344CB8AC3E}">
        <p14:creationId xmlns:p14="http://schemas.microsoft.com/office/powerpoint/2010/main" val="234899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A4F5D-6B91-4AF7-BF05-35B918300B4B}"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1607265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039769A-EEFB-4734-9D21-2134FE129BA6}" type="slidenum">
              <a:rPr lang="en-US"/>
              <a:pPr/>
              <a:t>‹#›</a:t>
            </a:fld>
            <a:endParaRPr lang="en-US" dirty="0"/>
          </a:p>
        </p:txBody>
      </p:sp>
    </p:spTree>
    <p:extLst>
      <p:ext uri="{BB962C8B-B14F-4D97-AF65-F5344CB8AC3E}">
        <p14:creationId xmlns:p14="http://schemas.microsoft.com/office/powerpoint/2010/main" val="1404705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73C7907-8BBD-446D-83E9-A23D53734E83}" type="slidenum">
              <a:rPr lang="en-US"/>
              <a:pPr/>
              <a:t>‹#›</a:t>
            </a:fld>
            <a:endParaRPr lang="en-US" dirty="0"/>
          </a:p>
        </p:txBody>
      </p:sp>
    </p:spTree>
    <p:extLst>
      <p:ext uri="{BB962C8B-B14F-4D97-AF65-F5344CB8AC3E}">
        <p14:creationId xmlns:p14="http://schemas.microsoft.com/office/powerpoint/2010/main" val="1399904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D92F8FA-AE2C-4831-A21A-F32765A3C9D8}" type="slidenum">
              <a:rPr lang="en-US"/>
              <a:pPr/>
              <a:t>‹#›</a:t>
            </a:fld>
            <a:endParaRPr lang="en-US" dirty="0"/>
          </a:p>
        </p:txBody>
      </p:sp>
    </p:spTree>
    <p:extLst>
      <p:ext uri="{BB962C8B-B14F-4D97-AF65-F5344CB8AC3E}">
        <p14:creationId xmlns:p14="http://schemas.microsoft.com/office/powerpoint/2010/main" val="2637660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3992251-B694-46D1-AFFF-1060F227CB4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131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1224784-5B4F-45D3-8246-345B39DD3514}" type="slidenum">
              <a:rPr lang="en-US"/>
              <a:pPr>
                <a:defRPr/>
              </a:pPr>
              <a:t>‹#›</a:t>
            </a:fld>
            <a:endParaRPr lang="en-US" dirty="0"/>
          </a:p>
        </p:txBody>
      </p:sp>
    </p:spTree>
    <p:extLst>
      <p:ext uri="{BB962C8B-B14F-4D97-AF65-F5344CB8AC3E}">
        <p14:creationId xmlns:p14="http://schemas.microsoft.com/office/powerpoint/2010/main" val="3619023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89C5973-5BBC-4368-8ED7-8875CDB1D9F5}" type="slidenum">
              <a:rPr lang="en-US"/>
              <a:pPr>
                <a:defRPr/>
              </a:pPr>
              <a:t>‹#›</a:t>
            </a:fld>
            <a:endParaRPr lang="en-US" dirty="0"/>
          </a:p>
        </p:txBody>
      </p:sp>
    </p:spTree>
    <p:extLst>
      <p:ext uri="{BB962C8B-B14F-4D97-AF65-F5344CB8AC3E}">
        <p14:creationId xmlns:p14="http://schemas.microsoft.com/office/powerpoint/2010/main" val="1308748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5D16501-905D-450A-BBF8-57BC77631B9B}" type="slidenum">
              <a:rPr lang="en-US"/>
              <a:pPr>
                <a:defRPr/>
              </a:pPr>
              <a:t>‹#›</a:t>
            </a:fld>
            <a:endParaRPr lang="en-US" dirty="0"/>
          </a:p>
        </p:txBody>
      </p:sp>
    </p:spTree>
    <p:extLst>
      <p:ext uri="{BB962C8B-B14F-4D97-AF65-F5344CB8AC3E}">
        <p14:creationId xmlns:p14="http://schemas.microsoft.com/office/powerpoint/2010/main" val="2489621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F42691-576D-4656-9676-7D48237E1E9A}" type="slidenum">
              <a:rPr lang="en-US"/>
              <a:pPr>
                <a:defRPr/>
              </a:pPr>
              <a:t>‹#›</a:t>
            </a:fld>
            <a:endParaRPr lang="en-US" dirty="0"/>
          </a:p>
        </p:txBody>
      </p:sp>
    </p:spTree>
    <p:extLst>
      <p:ext uri="{BB962C8B-B14F-4D97-AF65-F5344CB8AC3E}">
        <p14:creationId xmlns:p14="http://schemas.microsoft.com/office/powerpoint/2010/main" val="1578372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7B6BBE5-6677-4478-BF4A-CE882643C99C}" type="slidenum">
              <a:rPr lang="en-US"/>
              <a:pPr>
                <a:defRPr/>
              </a:pPr>
              <a:t>‹#›</a:t>
            </a:fld>
            <a:endParaRPr lang="en-US" dirty="0"/>
          </a:p>
        </p:txBody>
      </p:sp>
    </p:spTree>
    <p:extLst>
      <p:ext uri="{BB962C8B-B14F-4D97-AF65-F5344CB8AC3E}">
        <p14:creationId xmlns:p14="http://schemas.microsoft.com/office/powerpoint/2010/main" val="177291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08C07AF-2C60-42BC-BD2B-B8712BB650EB}" type="slidenum">
              <a:rPr lang="en-US"/>
              <a:pPr>
                <a:defRPr/>
              </a:pPr>
              <a:t>‹#›</a:t>
            </a:fld>
            <a:endParaRPr lang="en-US" dirty="0"/>
          </a:p>
        </p:txBody>
      </p:sp>
    </p:spTree>
    <p:extLst>
      <p:ext uri="{BB962C8B-B14F-4D97-AF65-F5344CB8AC3E}">
        <p14:creationId xmlns:p14="http://schemas.microsoft.com/office/powerpoint/2010/main" val="204870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A4F5D-6B91-4AF7-BF05-35B918300B4B}"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3136198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DD01AA0-2E03-4EE2-B1DE-136B0F914933}" type="slidenum">
              <a:rPr lang="en-US"/>
              <a:pPr>
                <a:defRPr/>
              </a:pPr>
              <a:t>‹#›</a:t>
            </a:fld>
            <a:endParaRPr lang="en-US" dirty="0"/>
          </a:p>
        </p:txBody>
      </p:sp>
    </p:spTree>
    <p:extLst>
      <p:ext uri="{BB962C8B-B14F-4D97-AF65-F5344CB8AC3E}">
        <p14:creationId xmlns:p14="http://schemas.microsoft.com/office/powerpoint/2010/main" val="539590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8733F8C-14CD-43C5-9CAA-3E0977809645}" type="slidenum">
              <a:rPr lang="en-US"/>
              <a:pPr>
                <a:defRPr/>
              </a:pPr>
              <a:t>‹#›</a:t>
            </a:fld>
            <a:endParaRPr lang="en-US" dirty="0"/>
          </a:p>
        </p:txBody>
      </p:sp>
    </p:spTree>
    <p:extLst>
      <p:ext uri="{BB962C8B-B14F-4D97-AF65-F5344CB8AC3E}">
        <p14:creationId xmlns:p14="http://schemas.microsoft.com/office/powerpoint/2010/main" val="3538846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54BE82B-7FD7-48C2-9A10-D93E22A2C93A}" type="slidenum">
              <a:rPr lang="en-US"/>
              <a:pPr>
                <a:defRPr/>
              </a:pPr>
              <a:t>‹#›</a:t>
            </a:fld>
            <a:endParaRPr lang="en-US" dirty="0"/>
          </a:p>
        </p:txBody>
      </p:sp>
    </p:spTree>
    <p:extLst>
      <p:ext uri="{BB962C8B-B14F-4D97-AF65-F5344CB8AC3E}">
        <p14:creationId xmlns:p14="http://schemas.microsoft.com/office/powerpoint/2010/main" val="2932489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C0A8F26-229D-428D-A7E3-B9C4D64A0DC1}" type="slidenum">
              <a:rPr lang="en-US"/>
              <a:pPr>
                <a:defRPr/>
              </a:pPr>
              <a:t>‹#›</a:t>
            </a:fld>
            <a:endParaRPr lang="en-US" dirty="0"/>
          </a:p>
        </p:txBody>
      </p:sp>
    </p:spTree>
    <p:extLst>
      <p:ext uri="{BB962C8B-B14F-4D97-AF65-F5344CB8AC3E}">
        <p14:creationId xmlns:p14="http://schemas.microsoft.com/office/powerpoint/2010/main" val="1951988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FAF1815-8DC3-4E63-96F0-69643C9E2467}" type="slidenum">
              <a:rPr lang="en-US"/>
              <a:pPr>
                <a:defRPr/>
              </a:pPr>
              <a:t>‹#›</a:t>
            </a:fld>
            <a:endParaRPr lang="en-US" dirty="0"/>
          </a:p>
        </p:txBody>
      </p:sp>
    </p:spTree>
    <p:extLst>
      <p:ext uri="{BB962C8B-B14F-4D97-AF65-F5344CB8AC3E}">
        <p14:creationId xmlns:p14="http://schemas.microsoft.com/office/powerpoint/2010/main" val="92500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DD6EFB2-4224-4C63-8F1A-D0693ED6387F}" type="slidenum">
              <a:rPr lang="en-US"/>
              <a:pPr>
                <a:defRPr/>
              </a:pPr>
              <a:t>‹#›</a:t>
            </a:fld>
            <a:endParaRPr lang="en-US" dirty="0"/>
          </a:p>
        </p:txBody>
      </p:sp>
    </p:spTree>
    <p:extLst>
      <p:ext uri="{BB962C8B-B14F-4D97-AF65-F5344CB8AC3E}">
        <p14:creationId xmlns:p14="http://schemas.microsoft.com/office/powerpoint/2010/main" val="232694143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8E72128-24F4-470D-8406-A19D4F2FB68F}" type="slidenum">
              <a:rPr lang="en-US"/>
              <a:pPr>
                <a:defRPr/>
              </a:pPr>
              <a:t>‹#›</a:t>
            </a:fld>
            <a:endParaRPr lang="en-US" dirty="0"/>
          </a:p>
        </p:txBody>
      </p:sp>
    </p:spTree>
    <p:extLst>
      <p:ext uri="{BB962C8B-B14F-4D97-AF65-F5344CB8AC3E}">
        <p14:creationId xmlns:p14="http://schemas.microsoft.com/office/powerpoint/2010/main" val="291778045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F87B14F-6A93-42FC-869F-8AF419E3C5FD}" type="slidenum">
              <a:rPr lang="en-US"/>
              <a:pPr>
                <a:defRPr/>
              </a:pPr>
              <a:t>‹#›</a:t>
            </a:fld>
            <a:endParaRPr lang="en-US" dirty="0"/>
          </a:p>
        </p:txBody>
      </p:sp>
    </p:spTree>
    <p:extLst>
      <p:ext uri="{BB962C8B-B14F-4D97-AF65-F5344CB8AC3E}">
        <p14:creationId xmlns:p14="http://schemas.microsoft.com/office/powerpoint/2010/main" val="401978351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04D8015-0D2A-421C-8553-FB91ED11C09C}" type="slidenum">
              <a:rPr lang="en-US"/>
              <a:pPr>
                <a:defRPr/>
              </a:pPr>
              <a:t>‹#›</a:t>
            </a:fld>
            <a:endParaRPr lang="en-US" dirty="0"/>
          </a:p>
        </p:txBody>
      </p:sp>
    </p:spTree>
    <p:extLst>
      <p:ext uri="{BB962C8B-B14F-4D97-AF65-F5344CB8AC3E}">
        <p14:creationId xmlns:p14="http://schemas.microsoft.com/office/powerpoint/2010/main" val="359266177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972E6BC9-ADEE-4BAF-AEC4-8D16E12AC18D}" type="slidenum">
              <a:rPr lang="en-US"/>
              <a:pPr>
                <a:defRPr/>
              </a:pPr>
              <a:t>‹#›</a:t>
            </a:fld>
            <a:endParaRPr lang="en-US" dirty="0"/>
          </a:p>
        </p:txBody>
      </p:sp>
    </p:spTree>
    <p:extLst>
      <p:ext uri="{BB962C8B-B14F-4D97-AF65-F5344CB8AC3E}">
        <p14:creationId xmlns:p14="http://schemas.microsoft.com/office/powerpoint/2010/main" val="145218366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AA4F5D-6B91-4AF7-BF05-35B918300B4B}"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31287994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5D047EA-4543-46B2-82E9-934335E5F96C}" type="slidenum">
              <a:rPr lang="en-US"/>
              <a:pPr>
                <a:defRPr/>
              </a:pPr>
              <a:t>‹#›</a:t>
            </a:fld>
            <a:endParaRPr lang="en-US" dirty="0"/>
          </a:p>
        </p:txBody>
      </p:sp>
    </p:spTree>
    <p:extLst>
      <p:ext uri="{BB962C8B-B14F-4D97-AF65-F5344CB8AC3E}">
        <p14:creationId xmlns:p14="http://schemas.microsoft.com/office/powerpoint/2010/main" val="210350951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69E6B89-6976-428D-9F1B-FBEFF45BFA43}" type="slidenum">
              <a:rPr lang="en-US"/>
              <a:pPr>
                <a:defRPr/>
              </a:pPr>
              <a:t>‹#›</a:t>
            </a:fld>
            <a:endParaRPr lang="en-US" dirty="0"/>
          </a:p>
        </p:txBody>
      </p:sp>
    </p:spTree>
    <p:extLst>
      <p:ext uri="{BB962C8B-B14F-4D97-AF65-F5344CB8AC3E}">
        <p14:creationId xmlns:p14="http://schemas.microsoft.com/office/powerpoint/2010/main" val="4170483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2AA7D22-77B2-48F8-8CA4-3819324E9E9E}" type="slidenum">
              <a:rPr lang="en-US"/>
              <a:pPr>
                <a:defRPr/>
              </a:pPr>
              <a:t>‹#›</a:t>
            </a:fld>
            <a:endParaRPr lang="en-US" dirty="0"/>
          </a:p>
        </p:txBody>
      </p:sp>
    </p:spTree>
    <p:extLst>
      <p:ext uri="{BB962C8B-B14F-4D97-AF65-F5344CB8AC3E}">
        <p14:creationId xmlns:p14="http://schemas.microsoft.com/office/powerpoint/2010/main" val="86692106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ECA1FD8-9B44-4196-A6B2-51F5A66179A6}" type="slidenum">
              <a:rPr lang="en-US"/>
              <a:pPr>
                <a:defRPr/>
              </a:pPr>
              <a:t>‹#›</a:t>
            </a:fld>
            <a:endParaRPr lang="en-US" dirty="0"/>
          </a:p>
        </p:txBody>
      </p:sp>
    </p:spTree>
    <p:extLst>
      <p:ext uri="{BB962C8B-B14F-4D97-AF65-F5344CB8AC3E}">
        <p14:creationId xmlns:p14="http://schemas.microsoft.com/office/powerpoint/2010/main" val="350708864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EC8E9D5-748F-4C15-8C3F-19976FB07309}" type="slidenum">
              <a:rPr lang="en-US"/>
              <a:pPr>
                <a:defRPr/>
              </a:pPr>
              <a:t>‹#›</a:t>
            </a:fld>
            <a:endParaRPr lang="en-US" dirty="0"/>
          </a:p>
        </p:txBody>
      </p:sp>
    </p:spTree>
    <p:extLst>
      <p:ext uri="{BB962C8B-B14F-4D97-AF65-F5344CB8AC3E}">
        <p14:creationId xmlns:p14="http://schemas.microsoft.com/office/powerpoint/2010/main" val="347866840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9D3066B-05CC-438C-956C-882962DD05F9}" type="slidenum">
              <a:rPr lang="en-US"/>
              <a:pPr>
                <a:defRPr/>
              </a:pPr>
              <a:t>‹#›</a:t>
            </a:fld>
            <a:endParaRPr lang="en-US" dirty="0"/>
          </a:p>
        </p:txBody>
      </p:sp>
    </p:spTree>
    <p:extLst>
      <p:ext uri="{BB962C8B-B14F-4D97-AF65-F5344CB8AC3E}">
        <p14:creationId xmlns:p14="http://schemas.microsoft.com/office/powerpoint/2010/main" val="329080084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224784-5B4F-45D3-8246-345B39DD35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640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C5973-5BBC-4368-8ED7-8875CDB1D9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1311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6501-905D-450A-BBF8-57BC77631B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4635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F42691-576D-4656-9676-7D48237E1E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5731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AA4F5D-6B91-4AF7-BF05-35B918300B4B}" type="datetimeFigureOut">
              <a:rPr lang="en-US" smtClean="0"/>
              <a:t>10/22/2023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3496506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B6BBE5-6677-4478-BF4A-CE882643C9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51921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8C07AF-2C60-42BC-BD2B-B8712BB650E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1139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D01AA0-2E03-4EE2-B1DE-136B0F9149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9049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733F8C-14CD-43C5-9CAA-3E09778096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9863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4BE82B-7FD7-48C2-9A10-D93E22A2C93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1419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0A8F26-229D-428D-A7E3-B9C4D64A0DC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5242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AF1815-8DC3-4E63-96F0-69643C9E24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5767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137125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28855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394005-B2FB-423A-9DA0-688AF23F564D}" type="slidenum">
              <a:rPr lang="en-US"/>
              <a:pPr>
                <a:defRPr/>
              </a:pPr>
              <a:t>‹#›</a:t>
            </a:fld>
            <a:endParaRPr lang="en-US" dirty="0"/>
          </a:p>
        </p:txBody>
      </p:sp>
    </p:spTree>
    <p:extLst>
      <p:ext uri="{BB962C8B-B14F-4D97-AF65-F5344CB8AC3E}">
        <p14:creationId xmlns:p14="http://schemas.microsoft.com/office/powerpoint/2010/main" val="168450366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AA4F5D-6B91-4AF7-BF05-35B918300B4B}" type="datetimeFigureOut">
              <a:rPr lang="en-US" smtClean="0"/>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26071477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D4794B-6942-4F06-A7DB-CCEE2FA5E75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5131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58D521-AB95-4005-98FC-46125B16396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5689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73F827-9618-4E15-BF36-D648716A526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3450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A694739-3436-4948-9521-A610E91D3C0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69470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F0B1326-F17E-43A6-99C1-B499F362F69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4691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7B3723D-55A9-4C34-88E7-FF37B0CB166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8272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BA00AD1-36A3-4E4C-A30E-1EE9D0ABB24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8281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78BC38-EE3A-4B22-8870-4247210D58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35314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315C26-2287-46E9-902A-0BDD327BAB7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5404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9EC4B5-B2DC-43D4-B771-12545F6399C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12652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A4F5D-6B91-4AF7-BF05-35B918300B4B}" type="datetimeFigureOut">
              <a:rPr lang="en-US" smtClean="0"/>
              <a:t>10/22/2023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13994888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31FC06-B822-4490-BE34-250F457EE76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8652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24842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780707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962187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000562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33650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129413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988981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37102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9736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AA4F5D-6B91-4AF7-BF05-35B918300B4B}"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42420419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095773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174942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434835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255192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142392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603355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289292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15968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3621948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9091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AA4F5D-6B91-4AF7-BF05-35B918300B4B}"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82596-D86F-43A5-A2DE-91A965B6F436}" type="slidenum">
              <a:rPr lang="en-US" smtClean="0"/>
              <a:t>‹#›</a:t>
            </a:fld>
            <a:endParaRPr lang="en-US"/>
          </a:p>
        </p:txBody>
      </p:sp>
    </p:spTree>
    <p:extLst>
      <p:ext uri="{BB962C8B-B14F-4D97-AF65-F5344CB8AC3E}">
        <p14:creationId xmlns:p14="http://schemas.microsoft.com/office/powerpoint/2010/main" val="3086277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6697948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8813550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9451037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12545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60654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04145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58395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26286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25355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3680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F5D-6B91-4AF7-BF05-35B918300B4B}" type="datetimeFigureOut">
              <a:rPr lang="en-US" smtClean="0"/>
              <a:t>10/22/2023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82596-D86F-43A5-A2DE-91A965B6F436}" type="slidenum">
              <a:rPr lang="en-US" smtClean="0"/>
              <a:t>‹#›</a:t>
            </a:fld>
            <a:endParaRPr lang="en-US"/>
          </a:p>
        </p:txBody>
      </p:sp>
    </p:spTree>
    <p:extLst>
      <p:ext uri="{BB962C8B-B14F-4D97-AF65-F5344CB8AC3E}">
        <p14:creationId xmlns:p14="http://schemas.microsoft.com/office/powerpoint/2010/main" val="3983809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10/22/2023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298933079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C0638-A36C-4526-A5B1-1483D90F6988}"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453303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48D2000-6814-41C2-ABFC-0CC333431097}" type="slidenum">
              <a:rPr lang="en-US"/>
              <a:pPr/>
              <a:t>‹#›</a:t>
            </a:fld>
            <a:endParaRPr lang="en-US" dirty="0"/>
          </a:p>
        </p:txBody>
      </p:sp>
    </p:spTree>
    <p:extLst>
      <p:ext uri="{BB962C8B-B14F-4D97-AF65-F5344CB8AC3E}">
        <p14:creationId xmlns:p14="http://schemas.microsoft.com/office/powerpoint/2010/main" val="14623505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BA09039-EB47-44BA-A8E4-D08537675C4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1572440"/>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0E8A549-C468-4F9B-9261-00C722AA47DB}" type="slidenum">
              <a:rPr lang="en-US"/>
              <a:pPr>
                <a:defRPr/>
              </a:pPr>
              <a:t>‹#›</a:t>
            </a:fld>
            <a:endParaRPr lang="en-US" dirty="0"/>
          </a:p>
        </p:txBody>
      </p:sp>
    </p:spTree>
    <p:extLst>
      <p:ext uri="{BB962C8B-B14F-4D97-AF65-F5344CB8AC3E}">
        <p14:creationId xmlns:p14="http://schemas.microsoft.com/office/powerpoint/2010/main" val="23883762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solidFill>
                  <a:srgbClr val="000000"/>
                </a:solidFill>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solidFill>
                  <a:srgbClr val="000000"/>
                </a:solidFill>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4D2D950-DDA7-4449-AA6A-AB4F80C5B740}" type="slidenum">
              <a:rPr lang="en-US"/>
              <a:pPr>
                <a:defRPr/>
              </a:pPr>
              <a:t>‹#›</a:t>
            </a:fld>
            <a:endParaRPr lang="en-US" dirty="0"/>
          </a:p>
        </p:txBody>
      </p:sp>
    </p:spTree>
    <p:extLst>
      <p:ext uri="{BB962C8B-B14F-4D97-AF65-F5344CB8AC3E}">
        <p14:creationId xmlns:p14="http://schemas.microsoft.com/office/powerpoint/2010/main" val="35359434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0E8A549-C468-4F9B-9261-00C722AA47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503643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10/22/2023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4190444106"/>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501129E-1DCF-4128-BD8B-AF8D0C75DEF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741621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F2519-1453-4EA9-BF1F-D3E9BDBA43E3}" type="datetimeFigureOut">
              <a:rPr lang="en-US" smtClean="0">
                <a:solidFill>
                  <a:prstClr val="black">
                    <a:tint val="75000"/>
                  </a:prstClr>
                </a:solidFill>
              </a:rPr>
              <a:pPr/>
              <a:t>10/22/2023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85776-4234-4965-970C-C1BD6E6B9B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812681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30.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30.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52.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6032C9-E2DC-EA5B-01D1-2777F82E1263}"/>
              </a:ext>
            </a:extLst>
          </p:cNvPr>
          <p:cNvSpPr txBox="1"/>
          <p:nvPr/>
        </p:nvSpPr>
        <p:spPr>
          <a:xfrm>
            <a:off x="0" y="197138"/>
            <a:ext cx="9143999" cy="461665"/>
          </a:xfrm>
          <a:prstGeom prst="rect">
            <a:avLst/>
          </a:prstGeom>
          <a:noFill/>
        </p:spPr>
        <p:txBody>
          <a:bodyPr wrap="square" rtlCol="0">
            <a:spAutoFit/>
          </a:bodyPr>
          <a:lstStyle/>
          <a:p>
            <a:pPr algn="ctr"/>
            <a:r>
              <a:rPr lang="en-US" sz="2400" b="1" dirty="0">
                <a:solidFill>
                  <a:srgbClr val="0070C0"/>
                </a:solidFill>
                <a:latin typeface="Calibri" panose="020F0502020204030204"/>
              </a:rPr>
              <a:t>Then Paul stretched forth his hand and made his defense   Acts 26:1</a:t>
            </a:r>
          </a:p>
        </p:txBody>
      </p:sp>
      <p:sp>
        <p:nvSpPr>
          <p:cNvPr id="3" name="TextBox 2">
            <a:extLst>
              <a:ext uri="{FF2B5EF4-FFF2-40B4-BE49-F238E27FC236}">
                <a16:creationId xmlns:a16="http://schemas.microsoft.com/office/drawing/2014/main" id="{5B44BBC9-C8CC-B65D-480F-7FECE871F148}"/>
              </a:ext>
            </a:extLst>
          </p:cNvPr>
          <p:cNvSpPr txBox="1"/>
          <p:nvPr/>
        </p:nvSpPr>
        <p:spPr>
          <a:xfrm>
            <a:off x="390525" y="1390650"/>
            <a:ext cx="5905500" cy="2123658"/>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Trigger words:</a:t>
            </a:r>
          </a:p>
          <a:p>
            <a:r>
              <a:rPr lang="en-US" sz="4400" dirty="0">
                <a:latin typeface="Calibri" panose="020F0502020204030204" pitchFamily="34" charset="0"/>
                <a:cs typeface="Calibri" panose="020F0502020204030204" pitchFamily="34" charset="0"/>
              </a:rPr>
              <a:t>	1 Gentiles</a:t>
            </a:r>
          </a:p>
          <a:p>
            <a:r>
              <a:rPr lang="en-US" sz="4400" dirty="0">
                <a:latin typeface="Calibri" panose="020F0502020204030204" pitchFamily="34" charset="0"/>
                <a:cs typeface="Calibri" panose="020F0502020204030204" pitchFamily="34" charset="0"/>
              </a:rPr>
              <a:t>	2 Pharisees</a:t>
            </a:r>
          </a:p>
        </p:txBody>
      </p:sp>
      <p:pic>
        <p:nvPicPr>
          <p:cNvPr id="4" name="Picture 2" descr="Free photo: Fire flames - Barbecue, Fire, Wallpaper - Free Download ...">
            <a:extLst>
              <a:ext uri="{FF2B5EF4-FFF2-40B4-BE49-F238E27FC236}">
                <a16:creationId xmlns:a16="http://schemas.microsoft.com/office/drawing/2014/main" id="{A11172D8-5A35-EAF9-D42F-31F14BCDB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252" y="4429126"/>
            <a:ext cx="3347604" cy="2231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est-safety-practices-when-pouring-gasoline">
            <a:extLst>
              <a:ext uri="{FF2B5EF4-FFF2-40B4-BE49-F238E27FC236}">
                <a16:creationId xmlns:a16="http://schemas.microsoft.com/office/drawing/2014/main" id="{0636B9CC-75C5-EFD8-8854-518694DD8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82252" y="1156602"/>
            <a:ext cx="3227696" cy="2957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43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DA141E-7981-CF3C-104B-BDEF866F6683}"/>
              </a:ext>
            </a:extLst>
          </p:cNvPr>
          <p:cNvSpPr txBox="1"/>
          <p:nvPr/>
        </p:nvSpPr>
        <p:spPr>
          <a:xfrm>
            <a:off x="922789" y="1199626"/>
            <a:ext cx="7290033" cy="4524315"/>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ea typeface="+mn-ea"/>
                <a:cs typeface="Arial" pitchFamily="34" charset="0"/>
              </a:rPr>
              <a:t>Chapter 21</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effectLst/>
                <a:uLnTx/>
                <a:uFillTx/>
                <a:ea typeface="+mn-ea"/>
                <a:cs typeface="Arial" pitchFamily="34" charset="0"/>
              </a:rPr>
              <a:t>Paul went to Jerusalem—even though he was warned not to by the brethren and the prophet Agabus.</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effectLst/>
              <a:uLnTx/>
              <a:uFillTx/>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effectLst/>
                <a:uLnTx/>
                <a:uFillTx/>
                <a:ea typeface="+mn-ea"/>
                <a:cs typeface="Arial" pitchFamily="34" charset="0"/>
              </a:rPr>
              <a:t>Paul made a vow in the Temple.</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effectLst/>
                <a:uLnTx/>
                <a:uFillTx/>
                <a:ea typeface="+mn-ea"/>
                <a:cs typeface="Arial" pitchFamily="34" charset="0"/>
              </a:rPr>
              <a:t>The Jews accused Paul of polluting the Temple bringing </a:t>
            </a:r>
            <a:r>
              <a:rPr kumimoji="0" lang="en-US" sz="3600" b="0" i="0" u="sng" strike="noStrike" kern="1200" cap="none" spc="0" normalizeH="0" baseline="0" noProof="0" dirty="0">
                <a:ln>
                  <a:noFill/>
                </a:ln>
                <a:effectLst/>
                <a:uLnTx/>
                <a:uFillTx/>
                <a:ea typeface="+mn-ea"/>
                <a:cs typeface="Arial" pitchFamily="34" charset="0"/>
              </a:rPr>
              <a:t>Gentiles</a:t>
            </a:r>
            <a:r>
              <a:rPr kumimoji="0" lang="en-US" sz="3600" b="0" i="0" u="none" strike="noStrike" kern="1200" cap="none" spc="0" normalizeH="0" baseline="0" noProof="0" dirty="0">
                <a:ln>
                  <a:noFill/>
                </a:ln>
                <a:effectLst/>
                <a:uLnTx/>
                <a:uFillTx/>
                <a:ea typeface="+mn-ea"/>
                <a:cs typeface="Arial" pitchFamily="34" charset="0"/>
              </a:rPr>
              <a:t> in.</a:t>
            </a:r>
          </a:p>
        </p:txBody>
      </p:sp>
    </p:spTree>
    <p:extLst>
      <p:ext uri="{BB962C8B-B14F-4D97-AF65-F5344CB8AC3E}">
        <p14:creationId xmlns:p14="http://schemas.microsoft.com/office/powerpoint/2010/main" val="191935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9FC38B-2777-2C23-7321-FB20446AC9CB}"/>
              </a:ext>
            </a:extLst>
          </p:cNvPr>
          <p:cNvSpPr txBox="1"/>
          <p:nvPr/>
        </p:nvSpPr>
        <p:spPr>
          <a:xfrm>
            <a:off x="679508" y="1081555"/>
            <a:ext cx="7860484" cy="595932"/>
          </a:xfrm>
          <a:prstGeom prst="rect">
            <a:avLst/>
          </a:prstGeom>
          <a:noFill/>
        </p:spPr>
        <p:txBody>
          <a:bodyPr wrap="square">
            <a:spAutoFit/>
          </a:bodyPr>
          <a:lstStyle/>
          <a:p>
            <a:pPr marL="0" marR="0">
              <a:lnSpc>
                <a:spcPct val="107000"/>
              </a:lnSpc>
              <a:spcBef>
                <a:spcPts val="1800"/>
              </a:spcBef>
              <a:spcAft>
                <a:spcPts val="0"/>
              </a:spcAft>
              <a:tabLst>
                <a:tab pos="135255" algn="l"/>
                <a:tab pos="2971800" algn="ctr"/>
              </a:tabLst>
            </a:pPr>
            <a:r>
              <a:rPr lang="en-US" sz="3200" b="1" kern="0" dirty="0">
                <a:solidFill>
                  <a:srgbClr val="0070C0"/>
                </a:solidFill>
                <a:effectLst/>
                <a:ea typeface="Calibri" panose="020F0502020204030204" pitchFamily="34" charset="0"/>
                <a:cs typeface="Calibri" panose="020F0502020204030204" pitchFamily="34" charset="0"/>
              </a:rPr>
              <a:t>Paul’s</a:t>
            </a:r>
            <a:r>
              <a:rPr lang="en-US" sz="3200" b="1" kern="0" dirty="0">
                <a:solidFill>
                  <a:srgbClr val="FF0000"/>
                </a:solidFill>
                <a:effectLst/>
                <a:ea typeface="Calibri" panose="020F0502020204030204" pitchFamily="34" charset="0"/>
                <a:cs typeface="Calibri" panose="020F0502020204030204" pitchFamily="34" charset="0"/>
              </a:rPr>
              <a:t> </a:t>
            </a:r>
            <a:r>
              <a:rPr lang="en-US" sz="3200" b="1" u="sng" kern="0" dirty="0">
                <a:effectLst/>
                <a:latin typeface="Arial Black" panose="020B0A04020102020204" pitchFamily="34" charset="0"/>
                <a:ea typeface="Calibri" panose="020F0502020204030204" pitchFamily="34" charset="0"/>
                <a:cs typeface="Calibri" panose="020F0502020204030204" pitchFamily="34" charset="0"/>
              </a:rPr>
              <a:t>first</a:t>
            </a:r>
            <a:r>
              <a:rPr lang="en-US" sz="3200" b="1" kern="0" dirty="0">
                <a:solidFill>
                  <a:srgbClr val="FF0000"/>
                </a:solidFill>
                <a:effectLst/>
                <a:ea typeface="Calibri" panose="020F0502020204030204" pitchFamily="34" charset="0"/>
                <a:cs typeface="Calibri" panose="020F0502020204030204" pitchFamily="34" charset="0"/>
              </a:rPr>
              <a:t> </a:t>
            </a:r>
            <a:r>
              <a:rPr lang="en-US" sz="3200" b="1" kern="0" dirty="0">
                <a:solidFill>
                  <a:srgbClr val="0070C0"/>
                </a:solidFill>
                <a:effectLst/>
                <a:ea typeface="Calibri" panose="020F0502020204030204" pitchFamily="34" charset="0"/>
                <a:cs typeface="Calibri" panose="020F0502020204030204" pitchFamily="34" charset="0"/>
              </a:rPr>
              <a:t>defense: from the steps  Acts 22</a:t>
            </a:r>
            <a:endParaRPr lang="en-US" sz="3200" kern="100" dirty="0">
              <a:solidFill>
                <a:srgbClr val="0070C0"/>
              </a:solidFill>
              <a:effectLs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5357C03-DD19-1222-2A17-3A3FFFE16A22}"/>
              </a:ext>
            </a:extLst>
          </p:cNvPr>
          <p:cNvSpPr txBox="1"/>
          <p:nvPr/>
        </p:nvSpPr>
        <p:spPr>
          <a:xfrm>
            <a:off x="612396" y="2368463"/>
            <a:ext cx="7432646" cy="424731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effectLst/>
                <a:uLnTx/>
                <a:uFillTx/>
                <a:ea typeface="+mn-ea"/>
                <a:cs typeface="Arial" pitchFamily="34" charset="0"/>
              </a:rPr>
              <a:t>Paul made a defense before the Jewish mob.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effectLst/>
                <a:uLnTx/>
                <a:uFillTx/>
                <a:ea typeface="+mn-ea"/>
                <a:cs typeface="Arial" pitchFamily="34" charset="0"/>
              </a:rPr>
              <a:t>Paul was arrested and taken into the castle to be questioned.</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3600" dirty="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effectLst/>
                <a:uLnTx/>
                <a:uFillTx/>
                <a:ea typeface="+mn-ea"/>
                <a:cs typeface="Arial" pitchFamily="34" charset="0"/>
              </a:rPr>
              <a:t>Paul told the </a:t>
            </a:r>
            <a:r>
              <a:rPr kumimoji="0" lang="en-US" sz="3600" b="0" i="0" u="sng" strike="noStrike" kern="1200" cap="none" spc="0" normalizeH="0" baseline="0" noProof="0" dirty="0">
                <a:ln>
                  <a:noFill/>
                </a:ln>
                <a:effectLst/>
                <a:uLnTx/>
                <a:uFillTx/>
                <a:ea typeface="+mn-ea"/>
                <a:cs typeface="Arial" pitchFamily="34" charset="0"/>
              </a:rPr>
              <a:t>Chief Captain Lysias </a:t>
            </a:r>
            <a:r>
              <a:rPr kumimoji="0" lang="en-US" sz="3600" b="0" i="0" u="none" strike="noStrike" kern="1200" cap="none" spc="0" normalizeH="0" baseline="0" noProof="0" dirty="0">
                <a:ln>
                  <a:noFill/>
                </a:ln>
                <a:effectLst/>
                <a:uLnTx/>
                <a:uFillTx/>
                <a:ea typeface="+mn-ea"/>
                <a:cs typeface="Arial" pitchFamily="34" charset="0"/>
              </a:rPr>
              <a:t>that he was a Roman.</a:t>
            </a:r>
          </a:p>
          <a:p>
            <a:endParaRPr lang="en-US" dirty="0"/>
          </a:p>
        </p:txBody>
      </p:sp>
      <p:sp>
        <p:nvSpPr>
          <p:cNvPr id="4" name="TextBox 3">
            <a:extLst>
              <a:ext uri="{FF2B5EF4-FFF2-40B4-BE49-F238E27FC236}">
                <a16:creationId xmlns:a16="http://schemas.microsoft.com/office/drawing/2014/main" id="{E6D5346E-F273-1AE1-D464-3303CEF0A336}"/>
              </a:ext>
            </a:extLst>
          </p:cNvPr>
          <p:cNvSpPr txBox="1"/>
          <p:nvPr/>
        </p:nvSpPr>
        <p:spPr>
          <a:xfrm>
            <a:off x="0" y="197138"/>
            <a:ext cx="9143999" cy="461665"/>
          </a:xfrm>
          <a:prstGeom prst="rect">
            <a:avLst/>
          </a:prstGeom>
          <a:noFill/>
        </p:spPr>
        <p:txBody>
          <a:bodyPr wrap="square" rtlCol="0">
            <a:spAutoFit/>
          </a:bodyPr>
          <a:lstStyle/>
          <a:p>
            <a:pPr algn="ctr"/>
            <a:r>
              <a:rPr lang="en-US" sz="2400" b="1" dirty="0">
                <a:solidFill>
                  <a:srgbClr val="0070C0"/>
                </a:solidFill>
              </a:rPr>
              <a:t>Then Paul stretched forth his hand and made his defense   Acts 26:1</a:t>
            </a:r>
          </a:p>
        </p:txBody>
      </p:sp>
    </p:spTree>
    <p:extLst>
      <p:ext uri="{BB962C8B-B14F-4D97-AF65-F5344CB8AC3E}">
        <p14:creationId xmlns:p14="http://schemas.microsoft.com/office/powerpoint/2010/main" val="814924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A7E0DF-6184-FA4A-B4C5-BEA733C23CC0}"/>
              </a:ext>
            </a:extLst>
          </p:cNvPr>
          <p:cNvPicPr>
            <a:picLocks noChangeAspect="1"/>
          </p:cNvPicPr>
          <p:nvPr/>
        </p:nvPicPr>
        <p:blipFill rotWithShape="1">
          <a:blip r:embed="rId3"/>
          <a:srcRect l="1028" r="1" b="648"/>
          <a:stretch/>
        </p:blipFill>
        <p:spPr>
          <a:xfrm>
            <a:off x="1851343" y="0"/>
            <a:ext cx="5441315" cy="6813550"/>
          </a:xfrm>
          <a:prstGeom prst="rect">
            <a:avLst/>
          </a:prstGeom>
        </p:spPr>
      </p:pic>
      <p:sp>
        <p:nvSpPr>
          <p:cNvPr id="3" name="Text Placeholder 2"/>
          <p:cNvSpPr>
            <a:spLocks noGrp="1"/>
          </p:cNvSpPr>
          <p:nvPr>
            <p:ph type="body" sz="quarter" idx="10"/>
          </p:nvPr>
        </p:nvSpPr>
        <p:spPr>
          <a:xfrm>
            <a:off x="0" y="6519672"/>
            <a:ext cx="8074152" cy="338554"/>
          </a:xfrm>
        </p:spPr>
        <p:txBody>
          <a:bodyPr/>
          <a:lstStyle/>
          <a:p>
            <a:r>
              <a:rPr lang="en-US" dirty="0"/>
              <a:t>Paul addresses the angry crowd in Jerusalem</a:t>
            </a:r>
          </a:p>
        </p:txBody>
      </p:sp>
      <p:sp>
        <p:nvSpPr>
          <p:cNvPr id="4" name="Text Placeholder 3"/>
          <p:cNvSpPr>
            <a:spLocks noGrp="1"/>
          </p:cNvSpPr>
          <p:nvPr>
            <p:ph type="body" sz="quarter" idx="12"/>
          </p:nvPr>
        </p:nvSpPr>
        <p:spPr/>
        <p:txBody>
          <a:bodyPr/>
          <a:lstStyle/>
          <a:p>
            <a:pPr>
              <a:defRPr/>
            </a:pPr>
            <a:r>
              <a:rPr lang="en-US" kern="0"/>
              <a:t>21:40</a:t>
            </a:r>
            <a:endParaRPr lang="en-US" kern="0" dirty="0"/>
          </a:p>
        </p:txBody>
      </p:sp>
      <p:sp>
        <p:nvSpPr>
          <p:cNvPr id="2" name="Title 1"/>
          <p:cNvSpPr>
            <a:spLocks noGrp="1"/>
          </p:cNvSpPr>
          <p:nvPr>
            <p:ph type="title"/>
          </p:nvPr>
        </p:nvSpPr>
        <p:spPr/>
        <p:txBody>
          <a:bodyPr/>
          <a:lstStyle/>
          <a:p>
            <a:pPr>
              <a:defRPr/>
            </a:pPr>
            <a:r>
              <a:rPr lang="en-US"/>
              <a:t>Paul, standing on the stairs, beckoned with the hand to the people</a:t>
            </a:r>
            <a:endParaRPr lang="en-US" dirty="0"/>
          </a:p>
        </p:txBody>
      </p:sp>
    </p:spTree>
    <p:extLst>
      <p:ext uri="{BB962C8B-B14F-4D97-AF65-F5344CB8AC3E}">
        <p14:creationId xmlns:p14="http://schemas.microsoft.com/office/powerpoint/2010/main" val="2048619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12A3D3-37A4-8601-B93B-62F530D20609}"/>
              </a:ext>
            </a:extLst>
          </p:cNvPr>
          <p:cNvSpPr txBox="1"/>
          <p:nvPr/>
        </p:nvSpPr>
        <p:spPr>
          <a:xfrm>
            <a:off x="604007" y="1249960"/>
            <a:ext cx="8137321" cy="1365758"/>
          </a:xfrm>
          <a:prstGeom prst="rect">
            <a:avLst/>
          </a:prstGeom>
          <a:noFill/>
        </p:spPr>
        <p:txBody>
          <a:bodyPr wrap="square">
            <a:spAutoFit/>
          </a:bodyPr>
          <a:lstStyle/>
          <a:p>
            <a:pPr marL="0" marR="0">
              <a:spcBef>
                <a:spcPts val="1800"/>
              </a:spcBef>
              <a:spcAft>
                <a:spcPts val="0"/>
              </a:spcAft>
            </a:pP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rPr>
              <a:t>P</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aul’s</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u="sng" kern="0" dirty="0">
                <a:effectLst/>
                <a:latin typeface="Arial Black" panose="020B0A04020102020204" pitchFamily="34" charset="0"/>
                <a:ea typeface="Calibri" panose="020F0502020204030204" pitchFamily="34" charset="0"/>
                <a:cs typeface="Calibri" panose="020F0502020204030204" pitchFamily="34" charset="0"/>
              </a:rPr>
              <a:t>second defense</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his plea before the Sanhedrin Acts 23</a:t>
            </a:r>
            <a:endPar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228600" algn="just">
              <a:lnSpc>
                <a:spcPct val="107000"/>
              </a:lnSpc>
              <a:spcBef>
                <a:spcPts val="900"/>
              </a:spcBef>
              <a:spcAft>
                <a:spcPts val="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68F7A84-3D73-49AA-7A2E-E4CE1BD62841}"/>
              </a:ext>
            </a:extLst>
          </p:cNvPr>
          <p:cNvSpPr txBox="1"/>
          <p:nvPr/>
        </p:nvSpPr>
        <p:spPr>
          <a:xfrm>
            <a:off x="604007" y="1887522"/>
            <a:ext cx="8137321" cy="4862870"/>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ea typeface="+mn-ea"/>
                <a:cs typeface="Arial" pitchFamily="34" charset="0"/>
              </a:rPr>
              <a:t>Paul spoke to the </a:t>
            </a:r>
            <a:r>
              <a:rPr kumimoji="0" lang="en-US" sz="3200" b="1" i="0" strike="noStrike" kern="1200" cap="none" spc="0" normalizeH="0" baseline="0" noProof="0" dirty="0">
                <a:ln>
                  <a:noFill/>
                </a:ln>
                <a:effectLst/>
                <a:uLnTx/>
                <a:uFillTx/>
                <a:ea typeface="+mn-ea"/>
                <a:cs typeface="Arial" pitchFamily="34" charset="0"/>
              </a:rPr>
              <a:t>Jewish Council</a:t>
            </a:r>
            <a:r>
              <a:rPr kumimoji="0" lang="en-US" sz="3200" b="0" i="0" u="none" strike="noStrike" kern="1200" cap="none" spc="0" normalizeH="0" baseline="0" noProof="0" dirty="0">
                <a:ln>
                  <a:noFill/>
                </a:ln>
                <a:effectLst/>
                <a:uLnTx/>
                <a:uFillTx/>
                <a:ea typeface="+mn-ea"/>
                <a:cs typeface="Arial" pitchFamily="34" charset="0"/>
              </a:rPr>
              <a:t>.</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ea typeface="+mn-ea"/>
                <a:cs typeface="Arial" pitchFamily="34" charset="0"/>
              </a:rPr>
              <a:t>The High Priest had Paul slapped in the face.</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effectLst/>
              <a:uLnTx/>
              <a:uFillTx/>
              <a:ea typeface="+mn-ea"/>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ea typeface="+mn-ea"/>
                <a:cs typeface="Arial" pitchFamily="34" charset="0"/>
              </a:rPr>
              <a:t>There was dissension between the Pharisees and Sadducees.</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ea typeface="+mn-ea"/>
                <a:cs typeface="Arial" pitchFamily="34" charset="0"/>
              </a:rPr>
              <a:t>The Jews physically attacked Paul.</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dirty="0">
                <a:ln>
                  <a:noFill/>
                </a:ln>
                <a:effectLst/>
                <a:uLnTx/>
                <a:uFillTx/>
                <a:ea typeface="+mn-ea"/>
                <a:cs typeface="Arial" pitchFamily="34" charset="0"/>
              </a:rPr>
              <a:t>The Chief Captain rescued Paul by arresting </a:t>
            </a:r>
            <a:r>
              <a:rPr kumimoji="0" lang="en-US" sz="3200" b="0" i="0" u="none" strike="noStrike" kern="1200" cap="none" spc="0" normalizeH="0" baseline="0" noProof="0" dirty="0">
                <a:ln>
                  <a:noFill/>
                </a:ln>
                <a:effectLst/>
                <a:uLnTx/>
                <a:uFillTx/>
                <a:ea typeface="+mn-ea"/>
                <a:cs typeface="Arial" pitchFamily="34" charset="0"/>
              </a:rPr>
              <a:t>him.</a:t>
            </a:r>
          </a:p>
          <a:p>
            <a:endParaRPr lang="en-US" dirty="0"/>
          </a:p>
        </p:txBody>
      </p:sp>
      <p:sp>
        <p:nvSpPr>
          <p:cNvPr id="4" name="TextBox 3">
            <a:extLst>
              <a:ext uri="{FF2B5EF4-FFF2-40B4-BE49-F238E27FC236}">
                <a16:creationId xmlns:a16="http://schemas.microsoft.com/office/drawing/2014/main" id="{8AE28902-2F10-F2B0-948A-072F34FC2464}"/>
              </a:ext>
            </a:extLst>
          </p:cNvPr>
          <p:cNvSpPr txBox="1"/>
          <p:nvPr/>
        </p:nvSpPr>
        <p:spPr>
          <a:xfrm>
            <a:off x="0" y="197138"/>
            <a:ext cx="9143999" cy="461665"/>
          </a:xfrm>
          <a:prstGeom prst="rect">
            <a:avLst/>
          </a:prstGeom>
          <a:noFill/>
        </p:spPr>
        <p:txBody>
          <a:bodyPr wrap="square" rtlCol="0">
            <a:spAutoFit/>
          </a:bodyPr>
          <a:lstStyle/>
          <a:p>
            <a:pPr algn="ctr"/>
            <a:r>
              <a:rPr lang="en-US" sz="2400" b="1" dirty="0">
                <a:solidFill>
                  <a:srgbClr val="0070C0"/>
                </a:solidFill>
              </a:rPr>
              <a:t>Then Paul stretched forth his hand and made his defense   Acts 26:1</a:t>
            </a:r>
          </a:p>
        </p:txBody>
      </p:sp>
    </p:spTree>
    <p:extLst>
      <p:ext uri="{BB962C8B-B14F-4D97-AF65-F5344CB8AC3E}">
        <p14:creationId xmlns:p14="http://schemas.microsoft.com/office/powerpoint/2010/main" val="11951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3E740-8B9A-DEC6-0267-9317DE3C7757}"/>
              </a:ext>
            </a:extLst>
          </p:cNvPr>
          <p:cNvSpPr txBox="1"/>
          <p:nvPr/>
        </p:nvSpPr>
        <p:spPr>
          <a:xfrm>
            <a:off x="427838" y="679509"/>
            <a:ext cx="8263155" cy="56938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Acts 23:9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Then there arose a loud outcry. And the scribes of the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Pharisees' party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arose and protested, saying,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We find no evil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this man; but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if a spirit or an angel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has spoken to him, let us not fight against God."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10 Now when there arose a great dissension, the commander, fearing lest Paul might be pulled to pieces by them, commanded the soldiers to go down and take him by force from among them, and bring him into the barracks.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11 But the following night the Lord stood by him and said, "Be of good cheer, Paul; for as you have testified for Me in Jerusalem, so you must also bear witness at Rome."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 And when it was day, some of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the Jews banded together and bound themselves under an oath, saying that they would neither eat nor drink till they had killed Paul.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 Now there were more than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forty</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who had formed this conspiracy.</a:t>
            </a:r>
          </a:p>
        </p:txBody>
      </p:sp>
      <p:sp>
        <p:nvSpPr>
          <p:cNvPr id="2" name="Rectangle 1">
            <a:extLst>
              <a:ext uri="{FF2B5EF4-FFF2-40B4-BE49-F238E27FC236}">
                <a16:creationId xmlns:a16="http://schemas.microsoft.com/office/drawing/2014/main" id="{17ACB1C6-8E26-D960-798D-96D694FFDE25}"/>
              </a:ext>
            </a:extLst>
          </p:cNvPr>
          <p:cNvSpPr/>
          <p:nvPr/>
        </p:nvSpPr>
        <p:spPr>
          <a:xfrm>
            <a:off x="307731" y="2751992"/>
            <a:ext cx="8493369" cy="1696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380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D6CE19-5442-62A1-9AAC-885BC74ADC5D}"/>
              </a:ext>
            </a:extLst>
          </p:cNvPr>
          <p:cNvSpPr txBox="1"/>
          <p:nvPr/>
        </p:nvSpPr>
        <p:spPr>
          <a:xfrm>
            <a:off x="419450" y="771788"/>
            <a:ext cx="8506436" cy="452431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Chapter 23 continued—</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57200" marR="0" lvl="0" indent="-4572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Paul’s nephew warned him and the Chief Captain of the vow.</a:t>
            </a:r>
          </a:p>
          <a:p>
            <a:pPr marL="457200" marR="0" lvl="0" indent="-4572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57200" marR="0" lvl="0" indent="-4572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Chief Captain got 470 men to escort Paul to </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Caesara</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a:p>
            <a:pPr marL="457200" marR="0" lvl="0" indent="-4572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57200" marR="0" lvl="0" indent="-4572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Chief Captain didn’t go but sent a letter addressed to Felix.</a:t>
            </a:r>
          </a:p>
        </p:txBody>
      </p:sp>
    </p:spTree>
    <p:extLst>
      <p:ext uri="{BB962C8B-B14F-4D97-AF65-F5344CB8AC3E}">
        <p14:creationId xmlns:p14="http://schemas.microsoft.com/office/powerpoint/2010/main" val="2846973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427736-7A9E-F881-C727-A2CBAB0C1F74}"/>
              </a:ext>
            </a:extLst>
          </p:cNvPr>
          <p:cNvSpPr txBox="1"/>
          <p:nvPr/>
        </p:nvSpPr>
        <p:spPr>
          <a:xfrm>
            <a:off x="604007" y="629175"/>
            <a:ext cx="8045043" cy="5632311"/>
          </a:xfrm>
          <a:prstGeom prst="rect">
            <a:avLst/>
          </a:prstGeom>
          <a:noFill/>
        </p:spPr>
        <p:txBody>
          <a:bodyPr wrap="square">
            <a:spAutoFit/>
          </a:bodyPr>
          <a:lstStyle/>
          <a:p>
            <a:r>
              <a:rPr lang="en-US" sz="3600" b="1" dirty="0">
                <a:solidFill>
                  <a:srgbClr val="0070C0"/>
                </a:solidFill>
              </a:rPr>
              <a:t>Acts 23:23 </a:t>
            </a:r>
            <a:r>
              <a:rPr lang="en-US" sz="3600" dirty="0"/>
              <a:t>And he called for                    </a:t>
            </a:r>
            <a:r>
              <a:rPr lang="en-US" sz="3600" b="1" u="sng" dirty="0"/>
              <a:t>two centurions</a:t>
            </a:r>
            <a:r>
              <a:rPr lang="en-US" sz="3600" dirty="0"/>
              <a:t>, saying, "Prepare            </a:t>
            </a:r>
            <a:r>
              <a:rPr lang="en-US" sz="3600" b="1" u="sng" dirty="0">
                <a:solidFill>
                  <a:srgbClr val="FF0000"/>
                </a:solidFill>
              </a:rPr>
              <a:t>two hundred soldiers</a:t>
            </a:r>
            <a:r>
              <a:rPr lang="en-US" sz="3600" dirty="0"/>
              <a:t>,</a:t>
            </a:r>
          </a:p>
          <a:p>
            <a:r>
              <a:rPr lang="en-US" sz="3600" b="1" u="sng" dirty="0">
                <a:solidFill>
                  <a:srgbClr val="0070C0"/>
                </a:solidFill>
              </a:rPr>
              <a:t>seventy horsemen</a:t>
            </a:r>
            <a:r>
              <a:rPr lang="en-US" sz="3600" dirty="0"/>
              <a:t>, </a:t>
            </a:r>
          </a:p>
          <a:p>
            <a:r>
              <a:rPr lang="en-US" sz="3600" b="1" dirty="0"/>
              <a:t>and two hundred spearmen</a:t>
            </a:r>
          </a:p>
          <a:p>
            <a:r>
              <a:rPr lang="en-US" sz="3600" dirty="0"/>
              <a:t>to go to Caesarea at the third hour of the night;</a:t>
            </a:r>
          </a:p>
          <a:p>
            <a:r>
              <a:rPr lang="en-US" sz="3600" dirty="0"/>
              <a:t> 24 "and provide mounts to set Paul on, and bring him safely to </a:t>
            </a:r>
          </a:p>
          <a:p>
            <a:r>
              <a:rPr lang="en-US" sz="3600" b="1" dirty="0"/>
              <a:t>Felix the governor</a:t>
            </a:r>
            <a:r>
              <a:rPr lang="en-US" sz="3600" dirty="0"/>
              <a:t>."</a:t>
            </a:r>
          </a:p>
        </p:txBody>
      </p:sp>
    </p:spTree>
    <p:extLst>
      <p:ext uri="{BB962C8B-B14F-4D97-AF65-F5344CB8AC3E}">
        <p14:creationId xmlns:p14="http://schemas.microsoft.com/office/powerpoint/2010/main" val="1868637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1C0FC0-69FB-706E-2BE3-815584D46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61" y="122977"/>
            <a:ext cx="5417103" cy="3190674"/>
          </a:xfrm>
          <a:prstGeom prst="rect">
            <a:avLst/>
          </a:prstGeom>
        </p:spPr>
      </p:pic>
      <p:pic>
        <p:nvPicPr>
          <p:cNvPr id="13" name="Picture 12">
            <a:extLst>
              <a:ext uri="{FF2B5EF4-FFF2-40B4-BE49-F238E27FC236}">
                <a16:creationId xmlns:a16="http://schemas.microsoft.com/office/drawing/2014/main" id="{3D997716-B723-E4A2-C014-CB62ED7C3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878" y="2763004"/>
            <a:ext cx="5972961" cy="3972019"/>
          </a:xfrm>
          <a:prstGeom prst="rect">
            <a:avLst/>
          </a:prstGeom>
        </p:spPr>
      </p:pic>
    </p:spTree>
    <p:extLst>
      <p:ext uri="{BB962C8B-B14F-4D97-AF65-F5344CB8AC3E}">
        <p14:creationId xmlns:p14="http://schemas.microsoft.com/office/powerpoint/2010/main" val="3695108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000"/>
          <a:stretch/>
        </p:blipFill>
        <p:spPr bwMode="auto">
          <a:xfrm>
            <a:off x="0" y="261938"/>
            <a:ext cx="914400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r>
              <a:rPr lang="en-US" dirty="0"/>
              <a:t>Herod’s Promontory Palace at Caesarea (aerial view from the west)</a:t>
            </a:r>
          </a:p>
        </p:txBody>
      </p:sp>
      <p:sp>
        <p:nvSpPr>
          <p:cNvPr id="4" name="Text Placeholder 3"/>
          <p:cNvSpPr>
            <a:spLocks noGrp="1"/>
          </p:cNvSpPr>
          <p:nvPr>
            <p:ph type="body" sz="quarter" idx="12"/>
          </p:nvPr>
        </p:nvSpPr>
        <p:spPr/>
        <p:txBody>
          <a:bodyPr/>
          <a:lstStyle/>
          <a:p>
            <a:r>
              <a:rPr lang="en-US" dirty="0"/>
              <a:t>25:4</a:t>
            </a:r>
          </a:p>
        </p:txBody>
      </p:sp>
      <p:sp>
        <p:nvSpPr>
          <p:cNvPr id="2" name="Title 1"/>
          <p:cNvSpPr>
            <a:spLocks noGrp="1"/>
          </p:cNvSpPr>
          <p:nvPr>
            <p:ph type="title"/>
          </p:nvPr>
        </p:nvSpPr>
        <p:spPr/>
        <p:txBody>
          <a:bodyPr/>
          <a:lstStyle/>
          <a:p>
            <a:r>
              <a:rPr lang="en-US" dirty="0"/>
              <a:t>However, Festus answered that Paul was being held in Caesarea</a:t>
            </a:r>
            <a:endParaRPr lang="en-US" dirty="0">
              <a:effectLst/>
            </a:endParaRPr>
          </a:p>
        </p:txBody>
      </p:sp>
      <p:sp>
        <p:nvSpPr>
          <p:cNvPr id="5" name="Freeform 4"/>
          <p:cNvSpPr/>
          <p:nvPr/>
        </p:nvSpPr>
        <p:spPr>
          <a:xfrm>
            <a:off x="3257550" y="3206751"/>
            <a:ext cx="2063750" cy="1139057"/>
          </a:xfrm>
          <a:custGeom>
            <a:avLst/>
            <a:gdLst>
              <a:gd name="connsiteX0" fmla="*/ 1085850 w 2063750"/>
              <a:gd name="connsiteY0" fmla="*/ 0 h 1111250"/>
              <a:gd name="connsiteX1" fmla="*/ 381000 w 2063750"/>
              <a:gd name="connsiteY1" fmla="*/ 44450 h 1111250"/>
              <a:gd name="connsiteX2" fmla="*/ 361950 w 2063750"/>
              <a:gd name="connsiteY2" fmla="*/ 139700 h 1111250"/>
              <a:gd name="connsiteX3" fmla="*/ 0 w 2063750"/>
              <a:gd name="connsiteY3" fmla="*/ 209550 h 1111250"/>
              <a:gd name="connsiteX4" fmla="*/ 146050 w 2063750"/>
              <a:gd name="connsiteY4" fmla="*/ 514350 h 1111250"/>
              <a:gd name="connsiteX5" fmla="*/ 412750 w 2063750"/>
              <a:gd name="connsiteY5" fmla="*/ 520700 h 1111250"/>
              <a:gd name="connsiteX6" fmla="*/ 615950 w 2063750"/>
              <a:gd name="connsiteY6" fmla="*/ 533400 h 1111250"/>
              <a:gd name="connsiteX7" fmla="*/ 673100 w 2063750"/>
              <a:gd name="connsiteY7" fmla="*/ 590550 h 1111250"/>
              <a:gd name="connsiteX8" fmla="*/ 787400 w 2063750"/>
              <a:gd name="connsiteY8" fmla="*/ 584200 h 1111250"/>
              <a:gd name="connsiteX9" fmla="*/ 1193800 w 2063750"/>
              <a:gd name="connsiteY9" fmla="*/ 1066800 h 1111250"/>
              <a:gd name="connsiteX10" fmla="*/ 1352550 w 2063750"/>
              <a:gd name="connsiteY10" fmla="*/ 1054100 h 1111250"/>
              <a:gd name="connsiteX11" fmla="*/ 1771650 w 2063750"/>
              <a:gd name="connsiteY11" fmla="*/ 1111250 h 1111250"/>
              <a:gd name="connsiteX12" fmla="*/ 1905000 w 2063750"/>
              <a:gd name="connsiteY12" fmla="*/ 990600 h 1111250"/>
              <a:gd name="connsiteX13" fmla="*/ 2063750 w 2063750"/>
              <a:gd name="connsiteY13" fmla="*/ 1003300 h 1111250"/>
              <a:gd name="connsiteX14" fmla="*/ 1085850 w 2063750"/>
              <a:gd name="connsiteY14" fmla="*/ 0 h 1111250"/>
              <a:gd name="connsiteX0" fmla="*/ 1085850 w 2063750"/>
              <a:gd name="connsiteY0" fmla="*/ 0 h 1112491"/>
              <a:gd name="connsiteX1" fmla="*/ 381000 w 2063750"/>
              <a:gd name="connsiteY1" fmla="*/ 44450 h 1112491"/>
              <a:gd name="connsiteX2" fmla="*/ 361950 w 2063750"/>
              <a:gd name="connsiteY2" fmla="*/ 139700 h 1112491"/>
              <a:gd name="connsiteX3" fmla="*/ 0 w 2063750"/>
              <a:gd name="connsiteY3" fmla="*/ 209550 h 1112491"/>
              <a:gd name="connsiteX4" fmla="*/ 146050 w 2063750"/>
              <a:gd name="connsiteY4" fmla="*/ 514350 h 1112491"/>
              <a:gd name="connsiteX5" fmla="*/ 412750 w 2063750"/>
              <a:gd name="connsiteY5" fmla="*/ 520700 h 1112491"/>
              <a:gd name="connsiteX6" fmla="*/ 615950 w 2063750"/>
              <a:gd name="connsiteY6" fmla="*/ 533400 h 1112491"/>
              <a:gd name="connsiteX7" fmla="*/ 673100 w 2063750"/>
              <a:gd name="connsiteY7" fmla="*/ 590550 h 1112491"/>
              <a:gd name="connsiteX8" fmla="*/ 787400 w 2063750"/>
              <a:gd name="connsiteY8" fmla="*/ 584200 h 1112491"/>
              <a:gd name="connsiteX9" fmla="*/ 1193800 w 2063750"/>
              <a:gd name="connsiteY9" fmla="*/ 1066800 h 1112491"/>
              <a:gd name="connsiteX10" fmla="*/ 1352550 w 2063750"/>
              <a:gd name="connsiteY10" fmla="*/ 1054100 h 1112491"/>
              <a:gd name="connsiteX11" fmla="*/ 1771650 w 2063750"/>
              <a:gd name="connsiteY11" fmla="*/ 1111250 h 1112491"/>
              <a:gd name="connsiteX12" fmla="*/ 1905000 w 2063750"/>
              <a:gd name="connsiteY12" fmla="*/ 990600 h 1112491"/>
              <a:gd name="connsiteX13" fmla="*/ 2063750 w 2063750"/>
              <a:gd name="connsiteY13" fmla="*/ 1003300 h 1112491"/>
              <a:gd name="connsiteX14" fmla="*/ 1085850 w 2063750"/>
              <a:gd name="connsiteY14" fmla="*/ 0 h 1112491"/>
              <a:gd name="connsiteX0" fmla="*/ 1085850 w 2063750"/>
              <a:gd name="connsiteY0" fmla="*/ 0 h 1117875"/>
              <a:gd name="connsiteX1" fmla="*/ 381000 w 2063750"/>
              <a:gd name="connsiteY1" fmla="*/ 44450 h 1117875"/>
              <a:gd name="connsiteX2" fmla="*/ 361950 w 2063750"/>
              <a:gd name="connsiteY2" fmla="*/ 139700 h 1117875"/>
              <a:gd name="connsiteX3" fmla="*/ 0 w 2063750"/>
              <a:gd name="connsiteY3" fmla="*/ 209550 h 1117875"/>
              <a:gd name="connsiteX4" fmla="*/ 146050 w 2063750"/>
              <a:gd name="connsiteY4" fmla="*/ 514350 h 1117875"/>
              <a:gd name="connsiteX5" fmla="*/ 412750 w 2063750"/>
              <a:gd name="connsiteY5" fmla="*/ 520700 h 1117875"/>
              <a:gd name="connsiteX6" fmla="*/ 615950 w 2063750"/>
              <a:gd name="connsiteY6" fmla="*/ 533400 h 1117875"/>
              <a:gd name="connsiteX7" fmla="*/ 673100 w 2063750"/>
              <a:gd name="connsiteY7" fmla="*/ 590550 h 1117875"/>
              <a:gd name="connsiteX8" fmla="*/ 787400 w 2063750"/>
              <a:gd name="connsiteY8" fmla="*/ 584200 h 1117875"/>
              <a:gd name="connsiteX9" fmla="*/ 1193800 w 2063750"/>
              <a:gd name="connsiteY9" fmla="*/ 1066800 h 1117875"/>
              <a:gd name="connsiteX10" fmla="*/ 1352550 w 2063750"/>
              <a:gd name="connsiteY10" fmla="*/ 1054100 h 1117875"/>
              <a:gd name="connsiteX11" fmla="*/ 1771650 w 2063750"/>
              <a:gd name="connsiteY11" fmla="*/ 1111250 h 1117875"/>
              <a:gd name="connsiteX12" fmla="*/ 1905000 w 2063750"/>
              <a:gd name="connsiteY12" fmla="*/ 990600 h 1117875"/>
              <a:gd name="connsiteX13" fmla="*/ 2063750 w 2063750"/>
              <a:gd name="connsiteY13" fmla="*/ 1003300 h 1117875"/>
              <a:gd name="connsiteX14" fmla="*/ 1085850 w 2063750"/>
              <a:gd name="connsiteY14" fmla="*/ 0 h 1117875"/>
              <a:gd name="connsiteX0" fmla="*/ 1085850 w 2063750"/>
              <a:gd name="connsiteY0" fmla="*/ 0 h 1124747"/>
              <a:gd name="connsiteX1" fmla="*/ 381000 w 2063750"/>
              <a:gd name="connsiteY1" fmla="*/ 44450 h 1124747"/>
              <a:gd name="connsiteX2" fmla="*/ 361950 w 2063750"/>
              <a:gd name="connsiteY2" fmla="*/ 139700 h 1124747"/>
              <a:gd name="connsiteX3" fmla="*/ 0 w 2063750"/>
              <a:gd name="connsiteY3" fmla="*/ 209550 h 1124747"/>
              <a:gd name="connsiteX4" fmla="*/ 146050 w 2063750"/>
              <a:gd name="connsiteY4" fmla="*/ 514350 h 1124747"/>
              <a:gd name="connsiteX5" fmla="*/ 412750 w 2063750"/>
              <a:gd name="connsiteY5" fmla="*/ 520700 h 1124747"/>
              <a:gd name="connsiteX6" fmla="*/ 615950 w 2063750"/>
              <a:gd name="connsiteY6" fmla="*/ 533400 h 1124747"/>
              <a:gd name="connsiteX7" fmla="*/ 673100 w 2063750"/>
              <a:gd name="connsiteY7" fmla="*/ 590550 h 1124747"/>
              <a:gd name="connsiteX8" fmla="*/ 787400 w 2063750"/>
              <a:gd name="connsiteY8" fmla="*/ 584200 h 1124747"/>
              <a:gd name="connsiteX9" fmla="*/ 1193800 w 2063750"/>
              <a:gd name="connsiteY9" fmla="*/ 1066800 h 1124747"/>
              <a:gd name="connsiteX10" fmla="*/ 1352550 w 2063750"/>
              <a:gd name="connsiteY10" fmla="*/ 1054100 h 1124747"/>
              <a:gd name="connsiteX11" fmla="*/ 1771650 w 2063750"/>
              <a:gd name="connsiteY11" fmla="*/ 1111250 h 1124747"/>
              <a:gd name="connsiteX12" fmla="*/ 1905000 w 2063750"/>
              <a:gd name="connsiteY12" fmla="*/ 990600 h 1124747"/>
              <a:gd name="connsiteX13" fmla="*/ 2063750 w 2063750"/>
              <a:gd name="connsiteY13" fmla="*/ 1003300 h 1124747"/>
              <a:gd name="connsiteX14" fmla="*/ 1085850 w 2063750"/>
              <a:gd name="connsiteY14" fmla="*/ 0 h 1124747"/>
              <a:gd name="connsiteX0" fmla="*/ 1085850 w 2063750"/>
              <a:gd name="connsiteY0" fmla="*/ 0 h 1111575"/>
              <a:gd name="connsiteX1" fmla="*/ 381000 w 2063750"/>
              <a:gd name="connsiteY1" fmla="*/ 44450 h 1111575"/>
              <a:gd name="connsiteX2" fmla="*/ 361950 w 2063750"/>
              <a:gd name="connsiteY2" fmla="*/ 139700 h 1111575"/>
              <a:gd name="connsiteX3" fmla="*/ 0 w 2063750"/>
              <a:gd name="connsiteY3" fmla="*/ 209550 h 1111575"/>
              <a:gd name="connsiteX4" fmla="*/ 146050 w 2063750"/>
              <a:gd name="connsiteY4" fmla="*/ 514350 h 1111575"/>
              <a:gd name="connsiteX5" fmla="*/ 412750 w 2063750"/>
              <a:gd name="connsiteY5" fmla="*/ 520700 h 1111575"/>
              <a:gd name="connsiteX6" fmla="*/ 615950 w 2063750"/>
              <a:gd name="connsiteY6" fmla="*/ 533400 h 1111575"/>
              <a:gd name="connsiteX7" fmla="*/ 673100 w 2063750"/>
              <a:gd name="connsiteY7" fmla="*/ 590550 h 1111575"/>
              <a:gd name="connsiteX8" fmla="*/ 787400 w 2063750"/>
              <a:gd name="connsiteY8" fmla="*/ 584200 h 1111575"/>
              <a:gd name="connsiteX9" fmla="*/ 1193800 w 2063750"/>
              <a:gd name="connsiteY9" fmla="*/ 1066800 h 1111575"/>
              <a:gd name="connsiteX10" fmla="*/ 1352550 w 2063750"/>
              <a:gd name="connsiteY10" fmla="*/ 1054100 h 1111575"/>
              <a:gd name="connsiteX11" fmla="*/ 1771650 w 2063750"/>
              <a:gd name="connsiteY11" fmla="*/ 1111250 h 1111575"/>
              <a:gd name="connsiteX12" fmla="*/ 1914525 w 2063750"/>
              <a:gd name="connsiteY12" fmla="*/ 1023937 h 1111575"/>
              <a:gd name="connsiteX13" fmla="*/ 2063750 w 2063750"/>
              <a:gd name="connsiteY13" fmla="*/ 1003300 h 1111575"/>
              <a:gd name="connsiteX14" fmla="*/ 1085850 w 2063750"/>
              <a:gd name="connsiteY14" fmla="*/ 0 h 1111575"/>
              <a:gd name="connsiteX0" fmla="*/ 1085850 w 2063750"/>
              <a:gd name="connsiteY0" fmla="*/ 0 h 1135294"/>
              <a:gd name="connsiteX1" fmla="*/ 381000 w 2063750"/>
              <a:gd name="connsiteY1" fmla="*/ 44450 h 1135294"/>
              <a:gd name="connsiteX2" fmla="*/ 361950 w 2063750"/>
              <a:gd name="connsiteY2" fmla="*/ 139700 h 1135294"/>
              <a:gd name="connsiteX3" fmla="*/ 0 w 2063750"/>
              <a:gd name="connsiteY3" fmla="*/ 209550 h 1135294"/>
              <a:gd name="connsiteX4" fmla="*/ 146050 w 2063750"/>
              <a:gd name="connsiteY4" fmla="*/ 514350 h 1135294"/>
              <a:gd name="connsiteX5" fmla="*/ 412750 w 2063750"/>
              <a:gd name="connsiteY5" fmla="*/ 520700 h 1135294"/>
              <a:gd name="connsiteX6" fmla="*/ 615950 w 2063750"/>
              <a:gd name="connsiteY6" fmla="*/ 533400 h 1135294"/>
              <a:gd name="connsiteX7" fmla="*/ 673100 w 2063750"/>
              <a:gd name="connsiteY7" fmla="*/ 590550 h 1135294"/>
              <a:gd name="connsiteX8" fmla="*/ 787400 w 2063750"/>
              <a:gd name="connsiteY8" fmla="*/ 584200 h 1135294"/>
              <a:gd name="connsiteX9" fmla="*/ 1193800 w 2063750"/>
              <a:gd name="connsiteY9" fmla="*/ 1066800 h 1135294"/>
              <a:gd name="connsiteX10" fmla="*/ 1352550 w 2063750"/>
              <a:gd name="connsiteY10" fmla="*/ 1054100 h 1135294"/>
              <a:gd name="connsiteX11" fmla="*/ 1728788 w 2063750"/>
              <a:gd name="connsiteY11" fmla="*/ 1135063 h 1135294"/>
              <a:gd name="connsiteX12" fmla="*/ 1914525 w 2063750"/>
              <a:gd name="connsiteY12" fmla="*/ 1023937 h 1135294"/>
              <a:gd name="connsiteX13" fmla="*/ 2063750 w 2063750"/>
              <a:gd name="connsiteY13" fmla="*/ 1003300 h 1135294"/>
              <a:gd name="connsiteX14" fmla="*/ 1085850 w 2063750"/>
              <a:gd name="connsiteY14" fmla="*/ 0 h 1135294"/>
              <a:gd name="connsiteX0" fmla="*/ 1085850 w 2063750"/>
              <a:gd name="connsiteY0" fmla="*/ 0 h 1136821"/>
              <a:gd name="connsiteX1" fmla="*/ 381000 w 2063750"/>
              <a:gd name="connsiteY1" fmla="*/ 44450 h 1136821"/>
              <a:gd name="connsiteX2" fmla="*/ 361950 w 2063750"/>
              <a:gd name="connsiteY2" fmla="*/ 139700 h 1136821"/>
              <a:gd name="connsiteX3" fmla="*/ 0 w 2063750"/>
              <a:gd name="connsiteY3" fmla="*/ 209550 h 1136821"/>
              <a:gd name="connsiteX4" fmla="*/ 146050 w 2063750"/>
              <a:gd name="connsiteY4" fmla="*/ 514350 h 1136821"/>
              <a:gd name="connsiteX5" fmla="*/ 412750 w 2063750"/>
              <a:gd name="connsiteY5" fmla="*/ 520700 h 1136821"/>
              <a:gd name="connsiteX6" fmla="*/ 615950 w 2063750"/>
              <a:gd name="connsiteY6" fmla="*/ 533400 h 1136821"/>
              <a:gd name="connsiteX7" fmla="*/ 673100 w 2063750"/>
              <a:gd name="connsiteY7" fmla="*/ 590550 h 1136821"/>
              <a:gd name="connsiteX8" fmla="*/ 787400 w 2063750"/>
              <a:gd name="connsiteY8" fmla="*/ 584200 h 1136821"/>
              <a:gd name="connsiteX9" fmla="*/ 1193800 w 2063750"/>
              <a:gd name="connsiteY9" fmla="*/ 1066800 h 1136821"/>
              <a:gd name="connsiteX10" fmla="*/ 1352550 w 2063750"/>
              <a:gd name="connsiteY10" fmla="*/ 1054100 h 1136821"/>
              <a:gd name="connsiteX11" fmla="*/ 1728788 w 2063750"/>
              <a:gd name="connsiteY11" fmla="*/ 1135063 h 1136821"/>
              <a:gd name="connsiteX12" fmla="*/ 1914525 w 2063750"/>
              <a:gd name="connsiteY12" fmla="*/ 1023937 h 1136821"/>
              <a:gd name="connsiteX13" fmla="*/ 2063750 w 2063750"/>
              <a:gd name="connsiteY13" fmla="*/ 1003300 h 1136821"/>
              <a:gd name="connsiteX14" fmla="*/ 1085850 w 2063750"/>
              <a:gd name="connsiteY14" fmla="*/ 0 h 1136821"/>
              <a:gd name="connsiteX0" fmla="*/ 1085850 w 2063750"/>
              <a:gd name="connsiteY0" fmla="*/ 0 h 1139057"/>
              <a:gd name="connsiteX1" fmla="*/ 381000 w 2063750"/>
              <a:gd name="connsiteY1" fmla="*/ 44450 h 1139057"/>
              <a:gd name="connsiteX2" fmla="*/ 361950 w 2063750"/>
              <a:gd name="connsiteY2" fmla="*/ 139700 h 1139057"/>
              <a:gd name="connsiteX3" fmla="*/ 0 w 2063750"/>
              <a:gd name="connsiteY3" fmla="*/ 209550 h 1139057"/>
              <a:gd name="connsiteX4" fmla="*/ 146050 w 2063750"/>
              <a:gd name="connsiteY4" fmla="*/ 514350 h 1139057"/>
              <a:gd name="connsiteX5" fmla="*/ 412750 w 2063750"/>
              <a:gd name="connsiteY5" fmla="*/ 520700 h 1139057"/>
              <a:gd name="connsiteX6" fmla="*/ 615950 w 2063750"/>
              <a:gd name="connsiteY6" fmla="*/ 533400 h 1139057"/>
              <a:gd name="connsiteX7" fmla="*/ 673100 w 2063750"/>
              <a:gd name="connsiteY7" fmla="*/ 590550 h 1139057"/>
              <a:gd name="connsiteX8" fmla="*/ 787400 w 2063750"/>
              <a:gd name="connsiteY8" fmla="*/ 584200 h 1139057"/>
              <a:gd name="connsiteX9" fmla="*/ 1193800 w 2063750"/>
              <a:gd name="connsiteY9" fmla="*/ 1066800 h 1139057"/>
              <a:gd name="connsiteX10" fmla="*/ 1352550 w 2063750"/>
              <a:gd name="connsiteY10" fmla="*/ 1054100 h 1139057"/>
              <a:gd name="connsiteX11" fmla="*/ 1728788 w 2063750"/>
              <a:gd name="connsiteY11" fmla="*/ 1135063 h 1139057"/>
              <a:gd name="connsiteX12" fmla="*/ 1914525 w 2063750"/>
              <a:gd name="connsiteY12" fmla="*/ 1023937 h 1139057"/>
              <a:gd name="connsiteX13" fmla="*/ 2063750 w 2063750"/>
              <a:gd name="connsiteY13" fmla="*/ 1003300 h 1139057"/>
              <a:gd name="connsiteX14" fmla="*/ 1085850 w 2063750"/>
              <a:gd name="connsiteY14" fmla="*/ 0 h 1139057"/>
              <a:gd name="connsiteX0" fmla="*/ 1085850 w 2063750"/>
              <a:gd name="connsiteY0" fmla="*/ 0 h 1139057"/>
              <a:gd name="connsiteX1" fmla="*/ 381000 w 2063750"/>
              <a:gd name="connsiteY1" fmla="*/ 44450 h 1139057"/>
              <a:gd name="connsiteX2" fmla="*/ 361950 w 2063750"/>
              <a:gd name="connsiteY2" fmla="*/ 139700 h 1139057"/>
              <a:gd name="connsiteX3" fmla="*/ 0 w 2063750"/>
              <a:gd name="connsiteY3" fmla="*/ 209550 h 1139057"/>
              <a:gd name="connsiteX4" fmla="*/ 146050 w 2063750"/>
              <a:gd name="connsiteY4" fmla="*/ 514350 h 1139057"/>
              <a:gd name="connsiteX5" fmla="*/ 412750 w 2063750"/>
              <a:gd name="connsiteY5" fmla="*/ 520700 h 1139057"/>
              <a:gd name="connsiteX6" fmla="*/ 615950 w 2063750"/>
              <a:gd name="connsiteY6" fmla="*/ 533400 h 1139057"/>
              <a:gd name="connsiteX7" fmla="*/ 673100 w 2063750"/>
              <a:gd name="connsiteY7" fmla="*/ 590550 h 1139057"/>
              <a:gd name="connsiteX8" fmla="*/ 787400 w 2063750"/>
              <a:gd name="connsiteY8" fmla="*/ 584200 h 1139057"/>
              <a:gd name="connsiteX9" fmla="*/ 1193800 w 2063750"/>
              <a:gd name="connsiteY9" fmla="*/ 1066800 h 1139057"/>
              <a:gd name="connsiteX10" fmla="*/ 1352550 w 2063750"/>
              <a:gd name="connsiteY10" fmla="*/ 1054100 h 1139057"/>
              <a:gd name="connsiteX11" fmla="*/ 1728788 w 2063750"/>
              <a:gd name="connsiteY11" fmla="*/ 1135063 h 1139057"/>
              <a:gd name="connsiteX12" fmla="*/ 1914525 w 2063750"/>
              <a:gd name="connsiteY12" fmla="*/ 1023937 h 1139057"/>
              <a:gd name="connsiteX13" fmla="*/ 2063750 w 2063750"/>
              <a:gd name="connsiteY13" fmla="*/ 1003300 h 1139057"/>
              <a:gd name="connsiteX14" fmla="*/ 1085850 w 2063750"/>
              <a:gd name="connsiteY14" fmla="*/ 0 h 1139057"/>
              <a:gd name="connsiteX0" fmla="*/ 1085850 w 2063750"/>
              <a:gd name="connsiteY0" fmla="*/ 0 h 1139057"/>
              <a:gd name="connsiteX1" fmla="*/ 381000 w 2063750"/>
              <a:gd name="connsiteY1" fmla="*/ 44450 h 1139057"/>
              <a:gd name="connsiteX2" fmla="*/ 361950 w 2063750"/>
              <a:gd name="connsiteY2" fmla="*/ 139700 h 1139057"/>
              <a:gd name="connsiteX3" fmla="*/ 0 w 2063750"/>
              <a:gd name="connsiteY3" fmla="*/ 209550 h 1139057"/>
              <a:gd name="connsiteX4" fmla="*/ 146050 w 2063750"/>
              <a:gd name="connsiteY4" fmla="*/ 514350 h 1139057"/>
              <a:gd name="connsiteX5" fmla="*/ 412750 w 2063750"/>
              <a:gd name="connsiteY5" fmla="*/ 520700 h 1139057"/>
              <a:gd name="connsiteX6" fmla="*/ 615950 w 2063750"/>
              <a:gd name="connsiteY6" fmla="*/ 533400 h 1139057"/>
              <a:gd name="connsiteX7" fmla="*/ 673100 w 2063750"/>
              <a:gd name="connsiteY7" fmla="*/ 590550 h 1139057"/>
              <a:gd name="connsiteX8" fmla="*/ 787400 w 2063750"/>
              <a:gd name="connsiteY8" fmla="*/ 584200 h 1139057"/>
              <a:gd name="connsiteX9" fmla="*/ 1193800 w 2063750"/>
              <a:gd name="connsiteY9" fmla="*/ 1066800 h 1139057"/>
              <a:gd name="connsiteX10" fmla="*/ 1352550 w 2063750"/>
              <a:gd name="connsiteY10" fmla="*/ 1054100 h 1139057"/>
              <a:gd name="connsiteX11" fmla="*/ 1728788 w 2063750"/>
              <a:gd name="connsiteY11" fmla="*/ 1135063 h 1139057"/>
              <a:gd name="connsiteX12" fmla="*/ 1914525 w 2063750"/>
              <a:gd name="connsiteY12" fmla="*/ 1023937 h 1139057"/>
              <a:gd name="connsiteX13" fmla="*/ 2063750 w 2063750"/>
              <a:gd name="connsiteY13" fmla="*/ 1003300 h 1139057"/>
              <a:gd name="connsiteX14" fmla="*/ 1085850 w 2063750"/>
              <a:gd name="connsiteY14" fmla="*/ 0 h 1139057"/>
              <a:gd name="connsiteX0" fmla="*/ 1085850 w 2063750"/>
              <a:gd name="connsiteY0" fmla="*/ 0 h 1139057"/>
              <a:gd name="connsiteX1" fmla="*/ 381000 w 2063750"/>
              <a:gd name="connsiteY1" fmla="*/ 44450 h 1139057"/>
              <a:gd name="connsiteX2" fmla="*/ 314325 w 2063750"/>
              <a:gd name="connsiteY2" fmla="*/ 149225 h 1139057"/>
              <a:gd name="connsiteX3" fmla="*/ 0 w 2063750"/>
              <a:gd name="connsiteY3" fmla="*/ 209550 h 1139057"/>
              <a:gd name="connsiteX4" fmla="*/ 146050 w 2063750"/>
              <a:gd name="connsiteY4" fmla="*/ 514350 h 1139057"/>
              <a:gd name="connsiteX5" fmla="*/ 412750 w 2063750"/>
              <a:gd name="connsiteY5" fmla="*/ 520700 h 1139057"/>
              <a:gd name="connsiteX6" fmla="*/ 615950 w 2063750"/>
              <a:gd name="connsiteY6" fmla="*/ 533400 h 1139057"/>
              <a:gd name="connsiteX7" fmla="*/ 673100 w 2063750"/>
              <a:gd name="connsiteY7" fmla="*/ 590550 h 1139057"/>
              <a:gd name="connsiteX8" fmla="*/ 787400 w 2063750"/>
              <a:gd name="connsiteY8" fmla="*/ 584200 h 1139057"/>
              <a:gd name="connsiteX9" fmla="*/ 1193800 w 2063750"/>
              <a:gd name="connsiteY9" fmla="*/ 1066800 h 1139057"/>
              <a:gd name="connsiteX10" fmla="*/ 1352550 w 2063750"/>
              <a:gd name="connsiteY10" fmla="*/ 1054100 h 1139057"/>
              <a:gd name="connsiteX11" fmla="*/ 1728788 w 2063750"/>
              <a:gd name="connsiteY11" fmla="*/ 1135063 h 1139057"/>
              <a:gd name="connsiteX12" fmla="*/ 1914525 w 2063750"/>
              <a:gd name="connsiteY12" fmla="*/ 1023937 h 1139057"/>
              <a:gd name="connsiteX13" fmla="*/ 2063750 w 2063750"/>
              <a:gd name="connsiteY13" fmla="*/ 1003300 h 1139057"/>
              <a:gd name="connsiteX14" fmla="*/ 1085850 w 2063750"/>
              <a:gd name="connsiteY14" fmla="*/ 0 h 1139057"/>
              <a:gd name="connsiteX0" fmla="*/ 1085850 w 2063750"/>
              <a:gd name="connsiteY0" fmla="*/ 0 h 1139057"/>
              <a:gd name="connsiteX1" fmla="*/ 381000 w 2063750"/>
              <a:gd name="connsiteY1" fmla="*/ 44450 h 1139057"/>
              <a:gd name="connsiteX2" fmla="*/ 314325 w 2063750"/>
              <a:gd name="connsiteY2" fmla="*/ 149225 h 1139057"/>
              <a:gd name="connsiteX3" fmla="*/ 0 w 2063750"/>
              <a:gd name="connsiteY3" fmla="*/ 209550 h 1139057"/>
              <a:gd name="connsiteX4" fmla="*/ 146050 w 2063750"/>
              <a:gd name="connsiteY4" fmla="*/ 514350 h 1139057"/>
              <a:gd name="connsiteX5" fmla="*/ 412750 w 2063750"/>
              <a:gd name="connsiteY5" fmla="*/ 520700 h 1139057"/>
              <a:gd name="connsiteX6" fmla="*/ 615950 w 2063750"/>
              <a:gd name="connsiteY6" fmla="*/ 533400 h 1139057"/>
              <a:gd name="connsiteX7" fmla="*/ 673100 w 2063750"/>
              <a:gd name="connsiteY7" fmla="*/ 590550 h 1139057"/>
              <a:gd name="connsiteX8" fmla="*/ 787400 w 2063750"/>
              <a:gd name="connsiteY8" fmla="*/ 584200 h 1139057"/>
              <a:gd name="connsiteX9" fmla="*/ 1193800 w 2063750"/>
              <a:gd name="connsiteY9" fmla="*/ 1066800 h 1139057"/>
              <a:gd name="connsiteX10" fmla="*/ 1352550 w 2063750"/>
              <a:gd name="connsiteY10" fmla="*/ 1054100 h 1139057"/>
              <a:gd name="connsiteX11" fmla="*/ 1728788 w 2063750"/>
              <a:gd name="connsiteY11" fmla="*/ 1135063 h 1139057"/>
              <a:gd name="connsiteX12" fmla="*/ 1914525 w 2063750"/>
              <a:gd name="connsiteY12" fmla="*/ 1023937 h 1139057"/>
              <a:gd name="connsiteX13" fmla="*/ 2063750 w 2063750"/>
              <a:gd name="connsiteY13" fmla="*/ 1003300 h 1139057"/>
              <a:gd name="connsiteX14" fmla="*/ 1085850 w 2063750"/>
              <a:gd name="connsiteY14" fmla="*/ 0 h 113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3750" h="1139057">
                <a:moveTo>
                  <a:pt x="1085850" y="0"/>
                </a:moveTo>
                <a:lnTo>
                  <a:pt x="381000" y="44450"/>
                </a:lnTo>
                <a:cubicBezTo>
                  <a:pt x="346075" y="91546"/>
                  <a:pt x="377825" y="121708"/>
                  <a:pt x="314325" y="149225"/>
                </a:cubicBezTo>
                <a:cubicBezTo>
                  <a:pt x="250825" y="176742"/>
                  <a:pt x="102658" y="189970"/>
                  <a:pt x="0" y="209550"/>
                </a:cubicBezTo>
                <a:lnTo>
                  <a:pt x="146050" y="514350"/>
                </a:lnTo>
                <a:lnTo>
                  <a:pt x="412750" y="520700"/>
                </a:lnTo>
                <a:lnTo>
                  <a:pt x="615950" y="533400"/>
                </a:lnTo>
                <a:lnTo>
                  <a:pt x="673100" y="590550"/>
                </a:lnTo>
                <a:lnTo>
                  <a:pt x="787400" y="584200"/>
                </a:lnTo>
                <a:lnTo>
                  <a:pt x="1193800" y="1066800"/>
                </a:lnTo>
                <a:lnTo>
                  <a:pt x="1352550" y="1054100"/>
                </a:lnTo>
                <a:cubicBezTo>
                  <a:pt x="1448858" y="1061508"/>
                  <a:pt x="1583852" y="1159845"/>
                  <a:pt x="1728788" y="1135063"/>
                </a:cubicBezTo>
                <a:cubicBezTo>
                  <a:pt x="1874692" y="1110116"/>
                  <a:pt x="1865842" y="1041929"/>
                  <a:pt x="1914525" y="1023937"/>
                </a:cubicBezTo>
                <a:lnTo>
                  <a:pt x="2063750" y="1003300"/>
                </a:lnTo>
                <a:lnTo>
                  <a:pt x="1085850" y="0"/>
                </a:lnTo>
                <a:close/>
              </a:path>
            </a:pathLst>
          </a:custGeom>
          <a:solidFill>
            <a:srgbClr val="FFFF00">
              <a:alpha val="12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flipH="1">
            <a:off x="5195952" y="1915324"/>
            <a:ext cx="252348" cy="525188"/>
          </a:xfrm>
          <a:prstGeom prst="straightConnector1">
            <a:avLst/>
          </a:prstGeom>
          <a:ln w="22225" cap="flat" cmpd="sng" algn="ctr">
            <a:solidFill>
              <a:srgbClr val="FFFF00"/>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 Box 13"/>
          <p:cNvSpPr txBox="1">
            <a:spLocks noChangeArrowheads="1"/>
          </p:cNvSpPr>
          <p:nvPr/>
        </p:nvSpPr>
        <p:spPr bwMode="auto">
          <a:xfrm>
            <a:off x="4985883" y="1582156"/>
            <a:ext cx="1668917" cy="33316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glow rad="76200">
                    <a:prstClr val="black">
                      <a:alpha val="60000"/>
                    </a:prstClr>
                  </a:glow>
                </a:effectLst>
                <a:uLnTx/>
                <a:uFillTx/>
                <a:latin typeface="Calibri" pitchFamily="34" charset="0"/>
                <a:ea typeface="+mn-ea"/>
                <a:cs typeface="Calibri" pitchFamily="34" charset="0"/>
              </a:rPr>
              <a:t>theater</a:t>
            </a:r>
          </a:p>
        </p:txBody>
      </p:sp>
      <p:cxnSp>
        <p:nvCxnSpPr>
          <p:cNvPr id="9" name="Straight Arrow Connector 8"/>
          <p:cNvCxnSpPr/>
          <p:nvPr/>
        </p:nvCxnSpPr>
        <p:spPr>
          <a:xfrm>
            <a:off x="1321239" y="2745917"/>
            <a:ext cx="253561" cy="594596"/>
          </a:xfrm>
          <a:prstGeom prst="straightConnector1">
            <a:avLst/>
          </a:prstGeom>
          <a:ln w="22225" cap="flat" cmpd="sng" algn="ctr">
            <a:solidFill>
              <a:srgbClr val="FFFF00"/>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 name="Text Box 13"/>
          <p:cNvSpPr txBox="1">
            <a:spLocks noChangeArrowheads="1"/>
          </p:cNvSpPr>
          <p:nvPr/>
        </p:nvSpPr>
        <p:spPr bwMode="auto">
          <a:xfrm>
            <a:off x="486781" y="2384738"/>
            <a:ext cx="1668917" cy="33316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glow rad="76200">
                    <a:prstClr val="black">
                      <a:alpha val="60000"/>
                    </a:prstClr>
                  </a:glow>
                </a:effectLst>
                <a:uLnTx/>
                <a:uFillTx/>
                <a:latin typeface="Calibri" pitchFamily="34" charset="0"/>
                <a:ea typeface="+mn-ea"/>
                <a:cs typeface="Calibri" pitchFamily="34" charset="0"/>
              </a:rPr>
              <a:t>hippodrome</a:t>
            </a:r>
          </a:p>
        </p:txBody>
      </p:sp>
      <p:cxnSp>
        <p:nvCxnSpPr>
          <p:cNvPr id="11" name="Straight Arrow Connector 10"/>
          <p:cNvCxnSpPr/>
          <p:nvPr/>
        </p:nvCxnSpPr>
        <p:spPr>
          <a:xfrm flipH="1">
            <a:off x="4985883" y="3776279"/>
            <a:ext cx="527050" cy="184013"/>
          </a:xfrm>
          <a:prstGeom prst="straightConnector1">
            <a:avLst/>
          </a:prstGeom>
          <a:ln w="22225" cap="flat" cmpd="sng" algn="ctr">
            <a:solidFill>
              <a:srgbClr val="FFFF00"/>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 Box 13"/>
          <p:cNvSpPr txBox="1">
            <a:spLocks noChangeArrowheads="1"/>
          </p:cNvSpPr>
          <p:nvPr/>
        </p:nvSpPr>
        <p:spPr bwMode="auto">
          <a:xfrm>
            <a:off x="5455783" y="3612191"/>
            <a:ext cx="1668917" cy="56400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glow rad="76200">
                    <a:prstClr val="black">
                      <a:alpha val="60000"/>
                    </a:prstClr>
                  </a:glow>
                </a:effectLst>
                <a:uLnTx/>
                <a:uFillTx/>
                <a:latin typeface="Calibri" pitchFamily="34" charset="0"/>
                <a:ea typeface="+mn-ea"/>
                <a:cs typeface="Calibri" pitchFamily="34" charset="0"/>
              </a:rPr>
              <a:t>Promontory Palace</a:t>
            </a:r>
          </a:p>
        </p:txBody>
      </p:sp>
      <p:cxnSp>
        <p:nvCxnSpPr>
          <p:cNvPr id="16" name="Straight Arrow Connector 15"/>
          <p:cNvCxnSpPr/>
          <p:nvPr/>
        </p:nvCxnSpPr>
        <p:spPr>
          <a:xfrm>
            <a:off x="3091180" y="2394792"/>
            <a:ext cx="355600" cy="988488"/>
          </a:xfrm>
          <a:prstGeom prst="straightConnector1">
            <a:avLst/>
          </a:prstGeom>
          <a:ln w="22225" cap="flat" cmpd="sng" algn="ctr">
            <a:solidFill>
              <a:srgbClr val="FFFF00"/>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7" name="Text Box 13"/>
          <p:cNvSpPr txBox="1">
            <a:spLocks noChangeArrowheads="1"/>
          </p:cNvSpPr>
          <p:nvPr/>
        </p:nvSpPr>
        <p:spPr bwMode="auto">
          <a:xfrm>
            <a:off x="2085838" y="2054153"/>
            <a:ext cx="1668917" cy="33316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glow rad="76200">
                    <a:prstClr val="black">
                      <a:alpha val="60000"/>
                    </a:prstClr>
                  </a:glow>
                </a:effectLst>
                <a:uLnTx/>
                <a:uFillTx/>
                <a:latin typeface="Calibri" pitchFamily="34" charset="0"/>
                <a:ea typeface="+mn-ea"/>
                <a:cs typeface="Calibri" pitchFamily="34" charset="0"/>
              </a:rPr>
              <a:t>Paul’s prison?</a:t>
            </a:r>
          </a:p>
        </p:txBody>
      </p:sp>
    </p:spTree>
    <p:extLst>
      <p:ext uri="{BB962C8B-B14F-4D97-AF65-F5344CB8AC3E}">
        <p14:creationId xmlns:p14="http://schemas.microsoft.com/office/powerpoint/2010/main" val="252076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B12F44-5A46-B451-87B4-70AD94818D8E}"/>
              </a:ext>
            </a:extLst>
          </p:cNvPr>
          <p:cNvSpPr txBox="1"/>
          <p:nvPr/>
        </p:nvSpPr>
        <p:spPr>
          <a:xfrm>
            <a:off x="511728" y="5528348"/>
            <a:ext cx="8347045" cy="1015663"/>
          </a:xfrm>
          <a:prstGeom prst="rect">
            <a:avLst/>
          </a:prstGeom>
          <a:noFill/>
        </p:spPr>
        <p:txBody>
          <a:bodyPr wrap="square">
            <a:spAutoFit/>
          </a:bodyPr>
          <a:lstStyle/>
          <a:p>
            <a:pPr algn="ctr"/>
            <a:r>
              <a:rPr lang="en-US" sz="2000" b="1" dirty="0">
                <a:solidFill>
                  <a:srgbClr val="0070C0"/>
                </a:solidFill>
              </a:rPr>
              <a:t>Acts 23:11 </a:t>
            </a:r>
            <a:r>
              <a:rPr lang="en-US" sz="2000" dirty="0"/>
              <a:t>But the following night the Lord stood by him and said, "Be of good cheer, Paul; for as you have testified for Me in Jerusalem, so you must also bear witness at Rome."</a:t>
            </a:r>
          </a:p>
        </p:txBody>
      </p:sp>
      <p:sp>
        <p:nvSpPr>
          <p:cNvPr id="5" name="TextBox 4">
            <a:extLst>
              <a:ext uri="{FF2B5EF4-FFF2-40B4-BE49-F238E27FC236}">
                <a16:creationId xmlns:a16="http://schemas.microsoft.com/office/drawing/2014/main" id="{7A4E0DA7-665A-1950-2393-3D300081F926}"/>
              </a:ext>
            </a:extLst>
          </p:cNvPr>
          <p:cNvSpPr txBox="1"/>
          <p:nvPr/>
        </p:nvSpPr>
        <p:spPr>
          <a:xfrm>
            <a:off x="402671" y="293503"/>
            <a:ext cx="8531604" cy="1569660"/>
          </a:xfrm>
          <a:prstGeom prst="rect">
            <a:avLst/>
          </a:prstGeom>
          <a:noFill/>
        </p:spPr>
        <p:txBody>
          <a:bodyPr wrap="square">
            <a:spAutoFit/>
          </a:bodyPr>
          <a:lstStyle/>
          <a:p>
            <a:r>
              <a:rPr lang="en-US" sz="4800" dirty="0"/>
              <a:t>So you must also </a:t>
            </a:r>
          </a:p>
          <a:p>
            <a:r>
              <a:rPr lang="en-US" sz="4800" dirty="0"/>
              <a:t>bear witness at Rome. Acts 23:11</a:t>
            </a:r>
          </a:p>
        </p:txBody>
      </p:sp>
      <p:pic>
        <p:nvPicPr>
          <p:cNvPr id="6" name="Picture 2">
            <a:extLst>
              <a:ext uri="{FF2B5EF4-FFF2-40B4-BE49-F238E27FC236}">
                <a16:creationId xmlns:a16="http://schemas.microsoft.com/office/drawing/2014/main" id="{31EE1495-3E34-5F3C-CBCD-173E27B3C9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93" t="24001" r="13643" b="9999"/>
          <a:stretch/>
        </p:blipFill>
        <p:spPr bwMode="auto">
          <a:xfrm>
            <a:off x="1442905" y="2057296"/>
            <a:ext cx="5771627" cy="3331448"/>
          </a:xfrm>
          <a:prstGeom prst="rect">
            <a:avLst/>
          </a:prstGeom>
          <a:noFill/>
          <a:ln w="57150">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Rectangle 6">
            <a:extLst>
              <a:ext uri="{FF2B5EF4-FFF2-40B4-BE49-F238E27FC236}">
                <a16:creationId xmlns:a16="http://schemas.microsoft.com/office/drawing/2014/main" id="{13A3A809-5259-E726-392B-B1C6FF650F33}"/>
              </a:ext>
            </a:extLst>
          </p:cNvPr>
          <p:cNvSpPr/>
          <p:nvPr/>
        </p:nvSpPr>
        <p:spPr>
          <a:xfrm>
            <a:off x="209725" y="226503"/>
            <a:ext cx="8749717" cy="6442745"/>
          </a:xfrm>
          <a:prstGeom prst="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81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DD8E61-874D-389F-F19F-74994BD7A8D9}"/>
              </a:ext>
            </a:extLst>
          </p:cNvPr>
          <p:cNvPicPr>
            <a:picLocks noChangeAspect="1"/>
          </p:cNvPicPr>
          <p:nvPr/>
        </p:nvPicPr>
        <p:blipFill rotWithShape="1">
          <a:blip r:embed="rId2"/>
          <a:srcRect l="9724" t="25576" r="55413" b="39357"/>
          <a:stretch/>
        </p:blipFill>
        <p:spPr>
          <a:xfrm>
            <a:off x="98524" y="1048625"/>
            <a:ext cx="8911056" cy="5041782"/>
          </a:xfrm>
          <a:prstGeom prst="rect">
            <a:avLst/>
          </a:prstGeom>
        </p:spPr>
      </p:pic>
    </p:spTree>
    <p:extLst>
      <p:ext uri="{BB962C8B-B14F-4D97-AF65-F5344CB8AC3E}">
        <p14:creationId xmlns:p14="http://schemas.microsoft.com/office/powerpoint/2010/main" val="834565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31752A-F713-5F36-563A-9A65B83C35ED}"/>
              </a:ext>
            </a:extLst>
          </p:cNvPr>
          <p:cNvSpPr txBox="1"/>
          <p:nvPr/>
        </p:nvSpPr>
        <p:spPr>
          <a:xfrm>
            <a:off x="486561" y="1174459"/>
            <a:ext cx="8045043" cy="1381532"/>
          </a:xfrm>
          <a:prstGeom prst="rect">
            <a:avLst/>
          </a:prstGeom>
          <a:noFill/>
        </p:spPr>
        <p:txBody>
          <a:bodyPr wrap="square">
            <a:spAutoFit/>
          </a:bodyPr>
          <a:lstStyle/>
          <a:p>
            <a:pPr marL="0" marR="0">
              <a:spcBef>
                <a:spcPts val="1800"/>
              </a:spcBef>
              <a:spcAft>
                <a:spcPts val="0"/>
              </a:spcAft>
            </a:pP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Paul’s</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u="sng" kern="0" dirty="0">
                <a:effectLst/>
                <a:latin typeface="Arial Black" panose="020B0A04020102020204" pitchFamily="34" charset="0"/>
                <a:ea typeface="Calibri" panose="020F0502020204030204" pitchFamily="34" charset="0"/>
                <a:cs typeface="Calibri" panose="020F0502020204030204" pitchFamily="34" charset="0"/>
              </a:rPr>
              <a:t>third defense</a:t>
            </a:r>
            <a:r>
              <a:rPr lang="en-US" sz="3200" b="1" kern="0" dirty="0">
                <a:effectLst/>
                <a:latin typeface="Calibri" panose="020F0502020204030204" pitchFamily="34" charset="0"/>
                <a:ea typeface="Calibri" panose="020F0502020204030204" pitchFamily="34" charset="0"/>
                <a:cs typeface="Calibri" panose="020F0502020204030204" pitchFamily="34" charset="0"/>
              </a:rPr>
              <a:t>:</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speech before governor Felix.   Acts 24</a:t>
            </a:r>
            <a:endPar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228600">
              <a:lnSpc>
                <a:spcPct val="107000"/>
              </a:lnSpc>
              <a:spcBef>
                <a:spcPts val="900"/>
              </a:spcBef>
              <a:spcAft>
                <a:spcPts val="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CBC4D7-7B9E-BB9F-CB65-8FA78291F010}"/>
              </a:ext>
            </a:extLst>
          </p:cNvPr>
          <p:cNvSpPr txBox="1"/>
          <p:nvPr/>
        </p:nvSpPr>
        <p:spPr>
          <a:xfrm>
            <a:off x="369115" y="2743200"/>
            <a:ext cx="7894041" cy="3539430"/>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Chapter 24</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Felix the Governor held Paul 5 days until </a:t>
            </a:r>
            <a:r>
              <a:rPr kumimoji="0" lang="en-US" sz="2800" b="0" i="0" u="sng" strike="noStrike" kern="1200" cap="none" spc="0" normalizeH="0" baseline="0" noProof="0" dirty="0">
                <a:ln>
                  <a:noFill/>
                </a:ln>
                <a:solidFill>
                  <a:srgbClr val="000000"/>
                </a:solidFill>
                <a:effectLst/>
                <a:uLnTx/>
                <a:uFillTx/>
                <a:latin typeface="Arial Black" panose="020B0A04020102020204" pitchFamily="34" charset="0"/>
                <a:cs typeface="Arial" pitchFamily="34" charset="0"/>
              </a:rPr>
              <a:t>Ananias the High Priest</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Jewish elders and their orator </a:t>
            </a:r>
            <a:r>
              <a:rPr kumimoji="0" lang="en-US" sz="2800" b="0" i="0" u="sng" strike="noStrike" kern="1200" cap="none" spc="0" normalizeH="0" baseline="0" noProof="0" dirty="0" err="1">
                <a:ln>
                  <a:noFill/>
                </a:ln>
                <a:solidFill>
                  <a:srgbClr val="000000"/>
                </a:solidFill>
                <a:effectLst/>
                <a:uLnTx/>
                <a:uFillTx/>
                <a:latin typeface="Arial Black" panose="020B0A04020102020204" pitchFamily="34" charset="0"/>
                <a:cs typeface="Arial" pitchFamily="34" charset="0"/>
              </a:rPr>
              <a:t>Tertullus</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arrived to accuse Paul.</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After the Jews accusations, </a:t>
            </a:r>
            <a:r>
              <a:rPr kumimoji="0" lang="en-US" sz="2800" b="0" i="0" u="sng" strike="noStrike" kern="1200" cap="none" spc="0" normalizeH="0" baseline="0" noProof="0" dirty="0">
                <a:ln>
                  <a:noFill/>
                </a:ln>
                <a:solidFill>
                  <a:srgbClr val="000000"/>
                </a:solidFill>
                <a:effectLst/>
                <a:uLnTx/>
                <a:uFillTx/>
                <a:latin typeface="Arial Black" panose="020B0A04020102020204" pitchFamily="34" charset="0"/>
                <a:cs typeface="Arial" pitchFamily="34" charset="0"/>
              </a:rPr>
              <a:t>Felix</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allowed Paul to speak.</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Felix decided to keep Paul under arrest until he heard personally 	from </a:t>
            </a:r>
            <a:r>
              <a:rPr kumimoji="0" lang="en-US" sz="2800" b="0" i="0" u="sng" strike="noStrike" kern="1200" cap="none" spc="0" normalizeH="0" baseline="0" noProof="0" dirty="0">
                <a:ln>
                  <a:noFill/>
                </a:ln>
                <a:solidFill>
                  <a:srgbClr val="000000"/>
                </a:solidFill>
                <a:effectLst/>
                <a:uLnTx/>
                <a:uFillTx/>
                <a:latin typeface="Arial Black" panose="020B0A04020102020204" pitchFamily="34" charset="0"/>
                <a:cs typeface="Arial" pitchFamily="34" charset="0"/>
              </a:rPr>
              <a:t>Chief Captain Lysias</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5" name="TextBox 4">
            <a:extLst>
              <a:ext uri="{FF2B5EF4-FFF2-40B4-BE49-F238E27FC236}">
                <a16:creationId xmlns:a16="http://schemas.microsoft.com/office/drawing/2014/main" id="{C8B89B8C-80C2-6895-67B2-7C2A01468EF7}"/>
              </a:ext>
            </a:extLst>
          </p:cNvPr>
          <p:cNvSpPr txBox="1"/>
          <p:nvPr/>
        </p:nvSpPr>
        <p:spPr>
          <a:xfrm>
            <a:off x="0" y="197138"/>
            <a:ext cx="9143999" cy="461665"/>
          </a:xfrm>
          <a:prstGeom prst="rect">
            <a:avLst/>
          </a:prstGeom>
          <a:noFill/>
        </p:spPr>
        <p:txBody>
          <a:bodyPr wrap="square" rtlCol="0">
            <a:spAutoFit/>
          </a:bodyPr>
          <a:lstStyle/>
          <a:p>
            <a:pPr algn="ctr"/>
            <a:r>
              <a:rPr lang="en-US" sz="2400" b="1" dirty="0">
                <a:solidFill>
                  <a:srgbClr val="0070C0"/>
                </a:solidFill>
              </a:rPr>
              <a:t>Then Paul stretched forth his hand and made his defense   Acts 26:1</a:t>
            </a:r>
          </a:p>
        </p:txBody>
      </p:sp>
    </p:spTree>
    <p:extLst>
      <p:ext uri="{BB962C8B-B14F-4D97-AF65-F5344CB8AC3E}">
        <p14:creationId xmlns:p14="http://schemas.microsoft.com/office/powerpoint/2010/main" val="210004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1066800"/>
            <a:ext cx="9143999" cy="3581400"/>
          </a:xfrm>
          <a:prstGeom prst="rect">
            <a:avLst/>
          </a:prstGeom>
          <a:solidFill>
            <a:srgbClr val="4F81BD"/>
          </a:solidFill>
          <a:ln w="57150" cap="flat" cmpd="sng" algn="ctr">
            <a:solidFill>
              <a:schemeClr val="tx1"/>
            </a:solidFill>
            <a:prstDash val="solid"/>
          </a:ln>
          <a:effectLst/>
          <a:scene3d>
            <a:camera prst="orthographicFront"/>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6248" name="Rectangle 8"/>
          <p:cNvSpPr>
            <a:spLocks noChangeArrowheads="1"/>
          </p:cNvSpPr>
          <p:nvPr/>
        </p:nvSpPr>
        <p:spPr bwMode="auto">
          <a:xfrm>
            <a:off x="838200" y="1524000"/>
            <a:ext cx="3090717" cy="2677656"/>
          </a:xfrm>
          <a:prstGeom prst="rect">
            <a:avLst/>
          </a:prstGeom>
          <a:solidFill>
            <a:schemeClr val="bg1"/>
          </a:solidFill>
          <a:ln w="38100">
            <a:solidFill>
              <a:schemeClr val="tx1"/>
            </a:solidFill>
          </a:ln>
          <a:effectLst>
            <a:innerShdw blurRad="114300">
              <a:prstClr val="black"/>
            </a:innerShdw>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24</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1</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after five days Ananias the high priest descended with the elders, and with a certain orator named Tertullus, who informed the governor against Paul.” </a:t>
            </a:r>
          </a:p>
        </p:txBody>
      </p:sp>
      <p:pic>
        <p:nvPicPr>
          <p:cNvPr id="9" name="Picture 8" descr="C:\users\sheila\desktop\bible study\ultimate royality free\2-bible pics-nt\Stephen\stephen_before_the_council.jpg"/>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33865"/>
          <a:stretch/>
        </p:blipFill>
        <p:spPr bwMode="auto">
          <a:xfrm>
            <a:off x="4381500" y="698500"/>
            <a:ext cx="3848055" cy="5488345"/>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EF9D3285-9E28-AAD8-BD53-9692EF829B16}"/>
              </a:ext>
            </a:extLst>
          </p:cNvPr>
          <p:cNvSpPr txBox="1"/>
          <p:nvPr/>
        </p:nvSpPr>
        <p:spPr>
          <a:xfrm>
            <a:off x="201336" y="4832059"/>
            <a:ext cx="4102216" cy="1815882"/>
          </a:xfrm>
          <a:prstGeom prst="rect">
            <a:avLst/>
          </a:prstGeom>
          <a:noFill/>
        </p:spPr>
        <p:txBody>
          <a:bodyPr wrap="square" rtlCol="0">
            <a:spAutoFit/>
          </a:bodyPr>
          <a:lstStyle/>
          <a:p>
            <a:r>
              <a:rPr lang="en-US" sz="2800" b="1" dirty="0" err="1">
                <a:latin typeface="Arial Black" panose="020B0A04020102020204" pitchFamily="34" charset="0"/>
              </a:rPr>
              <a:t>Tertullus</a:t>
            </a:r>
            <a:r>
              <a:rPr lang="en-US" sz="2800" b="1" dirty="0">
                <a:latin typeface="Arial Black" panose="020B0A04020102020204" pitchFamily="34" charset="0"/>
              </a:rPr>
              <a:t> was a hired lawyer by the Jews to plead their case against Paul.</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E8C849-89EC-4E68-8F77-A433AC750322}"/>
              </a:ext>
            </a:extLst>
          </p:cNvPr>
          <p:cNvPicPr>
            <a:picLocks noChangeAspect="1"/>
          </p:cNvPicPr>
          <p:nvPr/>
        </p:nvPicPr>
        <p:blipFill rotWithShape="1">
          <a:blip r:embed="rId3">
            <a:extLst>
              <a:ext uri="{28A0092B-C50C-407E-A947-70E740481C1C}">
                <a14:useLocalDpi xmlns:a14="http://schemas.microsoft.com/office/drawing/2010/main" val="0"/>
              </a:ext>
            </a:extLst>
          </a:blip>
          <a:srcRect l="662" r="1743"/>
          <a:stretch/>
        </p:blipFill>
        <p:spPr>
          <a:xfrm>
            <a:off x="0" y="510482"/>
            <a:ext cx="9144000" cy="5837036"/>
          </a:xfrm>
          <a:prstGeom prst="rect">
            <a:avLst/>
          </a:prstGeom>
        </p:spPr>
      </p:pic>
      <p:sp>
        <p:nvSpPr>
          <p:cNvPr id="2" name="Text Placeholder 1">
            <a:extLst>
              <a:ext uri="{FF2B5EF4-FFF2-40B4-BE49-F238E27FC236}">
                <a16:creationId xmlns:a16="http://schemas.microsoft.com/office/drawing/2014/main" id="{63676358-A6C3-44DC-AD06-B2615FF92F91}"/>
              </a:ext>
            </a:extLst>
          </p:cNvPr>
          <p:cNvSpPr>
            <a:spLocks noGrp="1"/>
          </p:cNvSpPr>
          <p:nvPr>
            <p:ph type="body" sz="quarter" idx="10"/>
          </p:nvPr>
        </p:nvSpPr>
        <p:spPr/>
        <p:txBody>
          <a:bodyPr/>
          <a:lstStyle/>
          <a:p>
            <a:r>
              <a:rPr lang="en-US" dirty="0"/>
              <a:t>Fresco of Cicero denouncing Catiline</a:t>
            </a:r>
          </a:p>
        </p:txBody>
      </p:sp>
      <p:sp>
        <p:nvSpPr>
          <p:cNvPr id="3" name="Text Placeholder 2">
            <a:extLst>
              <a:ext uri="{FF2B5EF4-FFF2-40B4-BE49-F238E27FC236}">
                <a16:creationId xmlns:a16="http://schemas.microsoft.com/office/drawing/2014/main" id="{C80D6F8B-D51F-43AB-85EA-DBCF0FC0E8C9}"/>
              </a:ext>
            </a:extLst>
          </p:cNvPr>
          <p:cNvSpPr>
            <a:spLocks noGrp="1"/>
          </p:cNvSpPr>
          <p:nvPr>
            <p:ph type="body" sz="quarter" idx="12"/>
          </p:nvPr>
        </p:nvSpPr>
        <p:spPr/>
        <p:txBody>
          <a:bodyPr/>
          <a:lstStyle/>
          <a:p>
            <a:r>
              <a:rPr lang="en-US" dirty="0"/>
              <a:t>24:2</a:t>
            </a:r>
          </a:p>
        </p:txBody>
      </p:sp>
      <p:sp>
        <p:nvSpPr>
          <p:cNvPr id="4" name="Title 3">
            <a:extLst>
              <a:ext uri="{FF2B5EF4-FFF2-40B4-BE49-F238E27FC236}">
                <a16:creationId xmlns:a16="http://schemas.microsoft.com/office/drawing/2014/main" id="{AD294DF7-3409-4C5A-B9DD-258C503CBA9B}"/>
              </a:ext>
            </a:extLst>
          </p:cNvPr>
          <p:cNvSpPr>
            <a:spLocks noGrp="1"/>
          </p:cNvSpPr>
          <p:nvPr>
            <p:ph type="title"/>
          </p:nvPr>
        </p:nvSpPr>
        <p:spPr/>
        <p:txBody>
          <a:bodyPr/>
          <a:lstStyle/>
          <a:p>
            <a:r>
              <a:rPr lang="en-US" dirty="0"/>
              <a:t>When he was summoned, Tertullus began to accuse him</a:t>
            </a:r>
          </a:p>
        </p:txBody>
      </p:sp>
    </p:spTree>
    <p:extLst>
      <p:ext uri="{BB962C8B-B14F-4D97-AF65-F5344CB8AC3E}">
        <p14:creationId xmlns:p14="http://schemas.microsoft.com/office/powerpoint/2010/main" val="2941932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C870FB-FF3E-2944-A97F-0436E7148E46}"/>
              </a:ext>
            </a:extLst>
          </p:cNvPr>
          <p:cNvPicPr>
            <a:picLocks noChangeAspect="1"/>
          </p:cNvPicPr>
          <p:nvPr/>
        </p:nvPicPr>
        <p:blipFill rotWithShape="1">
          <a:blip r:embed="rId3">
            <a:extLst>
              <a:ext uri="{28A0092B-C50C-407E-A947-70E740481C1C}">
                <a14:useLocalDpi xmlns:a14="http://schemas.microsoft.com/office/drawing/2010/main" val="0"/>
              </a:ext>
            </a:extLst>
          </a:blip>
          <a:srcRect l="1353"/>
          <a:stretch/>
        </p:blipFill>
        <p:spPr>
          <a:xfrm>
            <a:off x="0" y="365760"/>
            <a:ext cx="9144000" cy="6153912"/>
          </a:xfrm>
          <a:prstGeom prst="rect">
            <a:avLst/>
          </a:prstGeom>
        </p:spPr>
      </p:pic>
      <p:sp>
        <p:nvSpPr>
          <p:cNvPr id="2" name="Text Placeholder 1"/>
          <p:cNvSpPr>
            <a:spLocks noGrp="1"/>
          </p:cNvSpPr>
          <p:nvPr>
            <p:ph type="body" sz="quarter" idx="10"/>
          </p:nvPr>
        </p:nvSpPr>
        <p:spPr/>
        <p:txBody>
          <a:bodyPr/>
          <a:lstStyle/>
          <a:p>
            <a:r>
              <a:rPr lang="en-US" dirty="0"/>
              <a:t>“Roman soldier” with a sword</a:t>
            </a:r>
          </a:p>
        </p:txBody>
      </p:sp>
      <p:sp>
        <p:nvSpPr>
          <p:cNvPr id="3" name="Text Placeholder 2"/>
          <p:cNvSpPr>
            <a:spLocks noGrp="1"/>
          </p:cNvSpPr>
          <p:nvPr>
            <p:ph type="body" sz="quarter" idx="12"/>
          </p:nvPr>
        </p:nvSpPr>
        <p:spPr/>
        <p:txBody>
          <a:bodyPr/>
          <a:lstStyle/>
          <a:p>
            <a:r>
              <a:rPr lang="en-US" dirty="0"/>
              <a:t>24:7</a:t>
            </a:r>
          </a:p>
        </p:txBody>
      </p:sp>
      <p:sp>
        <p:nvSpPr>
          <p:cNvPr id="4" name="Title 3"/>
          <p:cNvSpPr>
            <a:spLocks noGrp="1"/>
          </p:cNvSpPr>
          <p:nvPr>
            <p:ph type="title"/>
          </p:nvPr>
        </p:nvSpPr>
        <p:spPr/>
        <p:txBody>
          <a:bodyPr/>
          <a:lstStyle/>
          <a:p>
            <a:r>
              <a:rPr lang="en-US" dirty="0">
                <a:effectLst/>
              </a:rPr>
              <a:t>But the commander Lysias came, and with great violence took him away out of our hands</a:t>
            </a:r>
            <a:endParaRPr lang="en-US" dirty="0"/>
          </a:p>
        </p:txBody>
      </p:sp>
    </p:spTree>
    <p:extLst>
      <p:ext uri="{BB962C8B-B14F-4D97-AF65-F5344CB8AC3E}">
        <p14:creationId xmlns:p14="http://schemas.microsoft.com/office/powerpoint/2010/main" val="4272747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31752A-F713-5F36-563A-9A65B83C35ED}"/>
              </a:ext>
            </a:extLst>
          </p:cNvPr>
          <p:cNvSpPr txBox="1"/>
          <p:nvPr/>
        </p:nvSpPr>
        <p:spPr>
          <a:xfrm>
            <a:off x="486561" y="1174459"/>
            <a:ext cx="8045043" cy="1381532"/>
          </a:xfrm>
          <a:prstGeom prst="rect">
            <a:avLst/>
          </a:prstGeom>
          <a:noFill/>
        </p:spPr>
        <p:txBody>
          <a:bodyPr wrap="square">
            <a:spAutoFit/>
          </a:bodyPr>
          <a:lstStyle/>
          <a:p>
            <a:pPr marL="0" marR="0">
              <a:spcBef>
                <a:spcPts val="1800"/>
              </a:spcBef>
              <a:spcAft>
                <a:spcPts val="0"/>
              </a:spcAft>
            </a:pP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Paul’s</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u="sng" kern="0" dirty="0">
                <a:effectLst/>
                <a:latin typeface="Arial Black" panose="020B0A04020102020204" pitchFamily="34" charset="0"/>
                <a:ea typeface="Calibri" panose="020F0502020204030204" pitchFamily="34" charset="0"/>
                <a:cs typeface="Calibri" panose="020F0502020204030204" pitchFamily="34" charset="0"/>
              </a:rPr>
              <a:t>third defense</a:t>
            </a:r>
            <a:r>
              <a:rPr lang="en-US" sz="3200" b="1" kern="0" dirty="0">
                <a:effectLst/>
                <a:latin typeface="Calibri" panose="020F0502020204030204" pitchFamily="34" charset="0"/>
                <a:ea typeface="Calibri" panose="020F0502020204030204" pitchFamily="34" charset="0"/>
                <a:cs typeface="Calibri" panose="020F0502020204030204" pitchFamily="34" charset="0"/>
              </a:rPr>
              <a:t>:</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speech before governor Felix.   Acts 24</a:t>
            </a:r>
            <a:endPar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228600">
              <a:lnSpc>
                <a:spcPct val="107000"/>
              </a:lnSpc>
              <a:spcBef>
                <a:spcPts val="900"/>
              </a:spcBef>
              <a:spcAft>
                <a:spcPts val="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CBC4D7-7B9E-BB9F-CB65-8FA78291F010}"/>
              </a:ext>
            </a:extLst>
          </p:cNvPr>
          <p:cNvSpPr txBox="1"/>
          <p:nvPr/>
        </p:nvSpPr>
        <p:spPr>
          <a:xfrm>
            <a:off x="520116" y="2663504"/>
            <a:ext cx="7952765" cy="4339650"/>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ea typeface="+mn-ea"/>
                <a:cs typeface="Arial" pitchFamily="34" charset="0"/>
              </a:rPr>
              <a:t>Chapter 24- continued</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Arial" pitchFamily="34" charset="0"/>
              </a:rPr>
              <a:t>While under arrest Paul had opportunity to speak to </a:t>
            </a:r>
            <a:r>
              <a:rPr kumimoji="0" lang="en-US" sz="3200" b="0" i="0" u="sng" strike="noStrike" kern="1200" cap="none" spc="0" normalizeH="0" baseline="0" noProof="0" dirty="0">
                <a:ln>
                  <a:noFill/>
                </a:ln>
                <a:solidFill>
                  <a:srgbClr val="000000"/>
                </a:solidFill>
                <a:effectLst/>
                <a:uLnTx/>
                <a:uFillTx/>
                <a:ea typeface="+mn-ea"/>
                <a:cs typeface="Arial" pitchFamily="34" charset="0"/>
              </a:rPr>
              <a:t>Felix and his wife Drusilla </a:t>
            </a:r>
            <a:r>
              <a:rPr kumimoji="0" lang="en-US" sz="3200" b="0" i="0" u="none" strike="noStrike" kern="1200" cap="none" spc="0" normalizeH="0" baseline="0" noProof="0" dirty="0">
                <a:ln>
                  <a:noFill/>
                </a:ln>
                <a:solidFill>
                  <a:srgbClr val="000000"/>
                </a:solidFill>
                <a:effectLst/>
                <a:uLnTx/>
                <a:uFillTx/>
                <a:ea typeface="+mn-ea"/>
                <a:cs typeface="Arial" pitchFamily="34" charset="0"/>
              </a:rPr>
              <a:t>about righteousness, temperance, and the judgment to come. Felix trembled.</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ea typeface="+mn-ea"/>
                <a:cs typeface="Arial" pitchFamily="34" charset="0"/>
              </a:rPr>
              <a:t>Two years passed, and Paul was still bound by Governor Felix. Hoping to get the Jew’s pleasure and money for releasing him.</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TextBox 4">
            <a:extLst>
              <a:ext uri="{FF2B5EF4-FFF2-40B4-BE49-F238E27FC236}">
                <a16:creationId xmlns:a16="http://schemas.microsoft.com/office/drawing/2014/main" id="{C8B89B8C-80C2-6895-67B2-7C2A01468EF7}"/>
              </a:ext>
            </a:extLst>
          </p:cNvPr>
          <p:cNvSpPr txBox="1"/>
          <p:nvPr/>
        </p:nvSpPr>
        <p:spPr>
          <a:xfrm>
            <a:off x="0" y="197138"/>
            <a:ext cx="9143999" cy="461665"/>
          </a:xfrm>
          <a:prstGeom prst="rect">
            <a:avLst/>
          </a:prstGeom>
          <a:noFill/>
        </p:spPr>
        <p:txBody>
          <a:bodyPr wrap="square" rtlCol="0">
            <a:spAutoFit/>
          </a:bodyPr>
          <a:lstStyle/>
          <a:p>
            <a:pPr algn="ctr"/>
            <a:r>
              <a:rPr lang="en-US" sz="2400" b="1" dirty="0">
                <a:solidFill>
                  <a:srgbClr val="0070C0"/>
                </a:solidFill>
              </a:rPr>
              <a:t>Then Paul stretched forth his hand and made his defense   Acts 26:1</a:t>
            </a:r>
          </a:p>
        </p:txBody>
      </p:sp>
    </p:spTree>
    <p:extLst>
      <p:ext uri="{BB962C8B-B14F-4D97-AF65-F5344CB8AC3E}">
        <p14:creationId xmlns:p14="http://schemas.microsoft.com/office/powerpoint/2010/main" val="2752115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98815BD1-DFB9-7483-ABEE-E035081FECEE}"/>
              </a:ext>
            </a:extLst>
          </p:cNvPr>
          <p:cNvSpPr>
            <a:spLocks noChangeArrowheads="1"/>
          </p:cNvSpPr>
          <p:nvPr/>
        </p:nvSpPr>
        <p:spPr bwMode="auto">
          <a:xfrm>
            <a:off x="381001" y="243746"/>
            <a:ext cx="4419600" cy="3754874"/>
          </a:xfrm>
          <a:prstGeom prst="rect">
            <a:avLst/>
          </a:prstGeom>
          <a:solidFill>
            <a:srgbClr val="FFFFFF"/>
          </a:solidFill>
          <a:ln w="57150">
            <a:solidFill>
              <a:srgbClr val="000000"/>
            </a:solidFill>
          </a:ln>
          <a:effectLst>
            <a:innerShdw blurRad="114300">
              <a:prstClr val="black"/>
            </a:innerShdw>
          </a:effec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Papyrus" panose="03070502060502030205" pitchFamily="66"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solidFill>
                    <a:srgbClr val="000000"/>
                  </a:solidFill>
                </a:ln>
                <a:solidFill>
                  <a:srgbClr val="0033CC"/>
                </a:solidFill>
                <a:effectLst/>
                <a:uLnTx/>
                <a:uFillTx/>
                <a:latin typeface="Arial" pitchFamily="34" charset="0"/>
                <a:cs typeface="Arial" pitchFamily="34" charset="0"/>
              </a:rPr>
              <a:t>FELIX</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Felix and his brother Pallas had been slaves in the household of Agrippina, the mother of emperor Claudius. Claudius elevated Felix from the position of slave to that of ruler over the province of Judea.</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8">
            <a:extLst>
              <a:ext uri="{FF2B5EF4-FFF2-40B4-BE49-F238E27FC236}">
                <a16:creationId xmlns:a16="http://schemas.microsoft.com/office/drawing/2014/main" id="{4A0DF13B-CCA4-9C3B-6649-836613D91CFD}"/>
              </a:ext>
            </a:extLst>
          </p:cNvPr>
          <p:cNvSpPr>
            <a:spLocks noChangeArrowheads="1"/>
          </p:cNvSpPr>
          <p:nvPr/>
        </p:nvSpPr>
        <p:spPr bwMode="auto">
          <a:xfrm>
            <a:off x="5008683" y="1979107"/>
            <a:ext cx="3754316" cy="4493538"/>
          </a:xfrm>
          <a:prstGeom prst="rect">
            <a:avLst/>
          </a:prstGeom>
          <a:solidFill>
            <a:srgbClr val="FFFFFF"/>
          </a:solidFill>
          <a:ln w="57150">
            <a:solidFill>
              <a:srgbClr val="000000"/>
            </a:solidFill>
          </a:ln>
          <a:effectLst>
            <a:innerShdw blurRad="114300">
              <a:prstClr val="black"/>
            </a:innerShdw>
          </a:effec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Papyrus" panose="03070502060502030205" pitchFamily="66"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solidFill>
                    <a:srgbClr val="000000"/>
                  </a:solidFill>
                </a:ln>
                <a:solidFill>
                  <a:srgbClr val="0033CC"/>
                </a:solidFill>
                <a:effectLst/>
                <a:uLnTx/>
                <a:uFillTx/>
                <a:latin typeface="Arial" pitchFamily="34" charset="0"/>
                <a:cs typeface="Arial" pitchFamily="34" charset="0"/>
              </a:rPr>
              <a:t>DRUSILLA</a:t>
            </a:r>
            <a:endParaRPr kumimoji="0" lang="en-US" sz="3200" b="1" i="0" u="none" strike="noStrike" kern="0" cap="none" spc="0" normalizeH="0" baseline="0" noProof="0" dirty="0">
              <a:ln>
                <a:noFill/>
              </a:ln>
              <a:solidFill>
                <a:srgbClr val="000000"/>
              </a:solidFill>
              <a:effectLst/>
              <a:uLnTx/>
              <a:uFillTx/>
              <a:latin typeface="Arial" pitchFamily="34" charset="0"/>
              <a:cs typeface="Arial" pitchFamily="34" charset="0"/>
            </a:endParaRP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Drusilla was the daughter of Herod Agrippa I who murdered James (Acts 12:1-2) and died a horrible death in A.D. 44. At that time she was six years old. At an early age she became the wife of a king of Emesa named Azizus. </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606583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362172CB-9208-068D-C60E-E62BE452D990}"/>
              </a:ext>
            </a:extLst>
          </p:cNvPr>
          <p:cNvSpPr>
            <a:spLocks noChangeArrowheads="1"/>
          </p:cNvSpPr>
          <p:nvPr/>
        </p:nvSpPr>
        <p:spPr bwMode="auto">
          <a:xfrm>
            <a:off x="762000" y="128673"/>
            <a:ext cx="7543800" cy="1969770"/>
          </a:xfrm>
          <a:prstGeom prst="rect">
            <a:avLst/>
          </a:prstGeom>
          <a:solidFill>
            <a:srgbClr val="FFFFFF"/>
          </a:solidFill>
          <a:ln w="38100">
            <a:solidFill>
              <a:srgbClr val="000000"/>
            </a:solidFill>
          </a:ln>
          <a:effectLst>
            <a:innerShdw blurRad="114300">
              <a:prstClr val="black"/>
            </a:inn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Papyrus" panose="03070502060502030205" pitchFamily="66"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solidFill>
                    <a:srgbClr val="000000"/>
                  </a:solidFill>
                </a:ln>
                <a:solidFill>
                  <a:srgbClr val="0033CC"/>
                </a:solidFill>
                <a:effectLst/>
                <a:uLnTx/>
                <a:uFillTx/>
                <a:latin typeface="Arial" pitchFamily="34" charset="0"/>
                <a:ea typeface="+mn-ea"/>
                <a:cs typeface="Arial" pitchFamily="34" charset="0"/>
              </a:rPr>
              <a:t>FELIX &amp; DRUSILLA</a:t>
            </a:r>
            <a:endParaRPr kumimoji="0" lang="en-US" sz="3200" b="1" i="0" u="none" strike="noStrike" kern="0" cap="none" spc="0" normalizeH="0" baseline="0" noProof="0" dirty="0">
              <a:ln>
                <a:noFill/>
              </a:ln>
              <a:solidFill>
                <a:srgbClr val="000000"/>
              </a:solidFill>
              <a:effectLst/>
              <a:uLnTx/>
              <a:uFillTx/>
              <a:latin typeface="Papyrus" panose="03070502060502030205" pitchFamily="66"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Josephus tells us that Drusilla “exceeded all other women in beauty” (</a:t>
            </a:r>
            <a:r>
              <a:rPr kumimoji="0" lang="en-US" sz="22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Antiquities 20.7.2</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that when Felix was “governor” or procurator of Judea, he fell in love with her. </a:t>
            </a:r>
          </a:p>
        </p:txBody>
      </p:sp>
      <p:sp>
        <p:nvSpPr>
          <p:cNvPr id="3" name="Rectangle 8">
            <a:extLst>
              <a:ext uri="{FF2B5EF4-FFF2-40B4-BE49-F238E27FC236}">
                <a16:creationId xmlns:a16="http://schemas.microsoft.com/office/drawing/2014/main" id="{EBDE4E63-5A72-4014-C3D8-DA99CF033596}"/>
              </a:ext>
            </a:extLst>
          </p:cNvPr>
          <p:cNvSpPr>
            <a:spLocks noChangeArrowheads="1"/>
          </p:cNvSpPr>
          <p:nvPr/>
        </p:nvSpPr>
        <p:spPr bwMode="auto">
          <a:xfrm>
            <a:off x="254980" y="2770470"/>
            <a:ext cx="4191000" cy="3847207"/>
          </a:xfrm>
          <a:prstGeom prst="rect">
            <a:avLst/>
          </a:prstGeom>
          <a:solidFill>
            <a:srgbClr val="FFFFFF"/>
          </a:solidFill>
          <a:ln w="57150">
            <a:solidFill>
              <a:srgbClr val="000000"/>
            </a:solidFill>
          </a:ln>
          <a:effectLst>
            <a:innerShdw blurRad="114300">
              <a:prstClr val="black"/>
            </a:inn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Papyrus" panose="03070502060502030205" pitchFamily="66"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solidFill>
                    <a:srgbClr val="000000"/>
                  </a:solidFill>
                </a:ln>
                <a:solidFill>
                  <a:srgbClr val="0033CC"/>
                </a:solidFill>
                <a:effectLst/>
                <a:uLnTx/>
                <a:uFillTx/>
                <a:latin typeface="Arial" pitchFamily="34" charset="0"/>
                <a:ea typeface="+mn-ea"/>
                <a:cs typeface="Arial" pitchFamily="34" charset="0"/>
              </a:rPr>
              <a:t>FELIX TREMBLED</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“Nothing could be more terrifying than to speak of righteousness to a man of such iniquity; of temperance in all things to a man of such unbridled lust; or to drive home what was said on these topics by depicting the judgment to come” (</a:t>
            </a:r>
            <a:r>
              <a:rPr kumimoji="0" lang="en-US" sz="20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McGarvey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 240).</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4" name="Rectangle 8">
            <a:extLst>
              <a:ext uri="{FF2B5EF4-FFF2-40B4-BE49-F238E27FC236}">
                <a16:creationId xmlns:a16="http://schemas.microsoft.com/office/drawing/2014/main" id="{BD6B7D58-3B58-AF00-9963-0AC04BB20939}"/>
              </a:ext>
            </a:extLst>
          </p:cNvPr>
          <p:cNvSpPr>
            <a:spLocks noChangeArrowheads="1"/>
          </p:cNvSpPr>
          <p:nvPr/>
        </p:nvSpPr>
        <p:spPr bwMode="auto">
          <a:xfrm>
            <a:off x="4695090" y="2257495"/>
            <a:ext cx="4191000" cy="3539430"/>
          </a:xfrm>
          <a:prstGeom prst="rect">
            <a:avLst/>
          </a:prstGeom>
          <a:solidFill>
            <a:srgbClr val="FFFFFF"/>
          </a:solidFill>
          <a:ln w="57150">
            <a:solidFill>
              <a:srgbClr val="000000"/>
            </a:solidFill>
          </a:ln>
          <a:effectLst>
            <a:innerShdw blurRad="114300">
              <a:prstClr val="black"/>
            </a:inn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Papyrus" panose="03070502060502030205" pitchFamily="66"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solidFill>
                    <a:srgbClr val="000000"/>
                  </a:solidFill>
                </a:ln>
                <a:solidFill>
                  <a:srgbClr val="0033CC"/>
                </a:solidFill>
                <a:effectLst/>
                <a:uLnTx/>
                <a:uFillTx/>
                <a:latin typeface="Arial" pitchFamily="34" charset="0"/>
                <a:ea typeface="+mn-ea"/>
                <a:cs typeface="Arial" pitchFamily="34" charset="0"/>
              </a:rPr>
              <a:t>FELIX TREMBLED</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steeped in the blood of private murder and public massacre—during the eight years which he had now spent in the government, first of Samaria, then of Palestine.  (Farrar, </a:t>
            </a:r>
            <a:r>
              <a:rPr kumimoji="0" lang="en-US" sz="20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Life of Paul</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 550 in </a:t>
            </a:r>
            <a:r>
              <a:rPr kumimoji="0" lang="en-US" sz="2000" b="0" i="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McGarvey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 240).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056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6B2EAB-1ABE-2A26-273E-6C2AC7A68078}"/>
              </a:ext>
            </a:extLst>
          </p:cNvPr>
          <p:cNvSpPr txBox="1"/>
          <p:nvPr/>
        </p:nvSpPr>
        <p:spPr>
          <a:xfrm>
            <a:off x="411061" y="595620"/>
            <a:ext cx="8405768" cy="5891228"/>
          </a:xfrm>
          <a:prstGeom prst="rect">
            <a:avLst/>
          </a:prstGeom>
          <a:noFill/>
          <a:ln>
            <a:noFill/>
          </a:ln>
        </p:spPr>
        <p:txBody>
          <a:bodyPr wrap="square">
            <a:spAutoFit/>
          </a:bodyPr>
          <a:lstStyle/>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Ch.20 </a:t>
            </a:r>
            <a:r>
              <a:rPr lang="en-US" sz="2400" dirty="0">
                <a:effectLst/>
                <a:latin typeface="Arial" panose="020B0604020202020204" pitchFamily="34" charset="0"/>
                <a:ea typeface="Calibri" panose="020F0502020204030204" pitchFamily="34" charset="0"/>
                <a:cs typeface="Times New Roman" panose="02020603050405020304" pitchFamily="18" charset="0"/>
              </a:rPr>
              <a:t>Paul meets with elders from Ephesus.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Ch.21:10 </a:t>
            </a:r>
            <a:r>
              <a:rPr lang="en-US" sz="2400" dirty="0">
                <a:effectLst/>
                <a:latin typeface="Arial" panose="020B0604020202020204" pitchFamily="34" charset="0"/>
                <a:ea typeface="Calibri" panose="020F0502020204030204" pitchFamily="34" charset="0"/>
                <a:cs typeface="Times New Roman" panose="02020603050405020304" pitchFamily="18" charset="0"/>
              </a:rPr>
              <a:t>following,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Agabus the prophet.</a:t>
            </a: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Ch.22:16 </a:t>
            </a:r>
            <a:r>
              <a:rPr lang="en-US" sz="2400" dirty="0">
                <a:effectLst/>
                <a:latin typeface="Arial" panose="020B0604020202020204" pitchFamily="34" charset="0"/>
                <a:ea typeface="Calibri" panose="020F0502020204030204" pitchFamily="34" charset="0"/>
                <a:cs typeface="Times New Roman" panose="02020603050405020304" pitchFamily="18" charset="0"/>
              </a:rPr>
              <a:t>repeats conversion story.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Ch.23 </a:t>
            </a:r>
            <a:r>
              <a:rPr lang="en-US" sz="2400" dirty="0">
                <a:effectLst/>
                <a:latin typeface="Arial" panose="020B0604020202020204" pitchFamily="34" charset="0"/>
                <a:ea typeface="Calibri" panose="020F0502020204030204" pitchFamily="34" charset="0"/>
                <a:cs typeface="Times New Roman" panose="02020603050405020304" pitchFamily="18" charset="0"/>
              </a:rPr>
              <a:t>Paul preaches to the Jewish council –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Sanhedrin.</a:t>
            </a: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Ch.24 </a:t>
            </a:r>
            <a:r>
              <a:rPr lang="en-US" sz="2400" dirty="0">
                <a:effectLst/>
                <a:latin typeface="Arial" panose="020B0604020202020204" pitchFamily="34" charset="0"/>
                <a:ea typeface="Calibri" panose="020F0502020204030204" pitchFamily="34" charset="0"/>
                <a:cs typeface="Times New Roman" panose="02020603050405020304" pitchFamily="18" charset="0"/>
              </a:rPr>
              <a:t>Paul reasons with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Felix.</a:t>
            </a:r>
            <a:r>
              <a:rPr lang="en-US" sz="2400" dirty="0">
                <a:effectLst/>
                <a:latin typeface="Arial" panose="020B0604020202020204" pitchFamily="34" charset="0"/>
                <a:ea typeface="Calibri" panose="020F0502020204030204" pitchFamily="34" charset="0"/>
                <a:cs typeface="Times New Roman" panose="02020603050405020304" pitchFamily="18" charset="0"/>
              </a:rPr>
              <a:t> Righteousness, self-control, judgment to come.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Ch.25:10-11 before Festus.  I appeal to Caesar.</a:t>
            </a: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Ch.26 </a:t>
            </a:r>
            <a:r>
              <a:rPr lang="en-US" sz="2400" dirty="0">
                <a:effectLst/>
                <a:latin typeface="Arial" panose="020B0604020202020204" pitchFamily="34" charset="0"/>
                <a:ea typeface="Calibri" panose="020F0502020204030204" pitchFamily="34" charset="0"/>
                <a:cs typeface="Times New Roman" panose="02020603050405020304" pitchFamily="18" charset="0"/>
              </a:rPr>
              <a:t>Paul before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Herod Agrippa.</a:t>
            </a: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Ch.27 </a:t>
            </a:r>
            <a:r>
              <a:rPr lang="en-US" sz="2400" dirty="0">
                <a:effectLst/>
                <a:latin typeface="Arial" panose="020B0604020202020204" pitchFamily="34" charset="0"/>
                <a:ea typeface="Calibri" panose="020F0502020204030204" pitchFamily="34" charset="0"/>
                <a:cs typeface="Times New Roman" panose="02020603050405020304" pitchFamily="18" charset="0"/>
              </a:rPr>
              <a:t>travel by ship to Rome. Storm. Spared.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Ch.28 </a:t>
            </a:r>
            <a:r>
              <a:rPr lang="en-US" sz="2400" dirty="0">
                <a:effectLst/>
                <a:latin typeface="Arial" panose="020B0604020202020204" pitchFamily="34" charset="0"/>
                <a:ea typeface="Calibri" panose="020F0502020204030204" pitchFamily="34" charset="0"/>
                <a:cs typeface="Times New Roman" panose="02020603050405020304" pitchFamily="18" charset="0"/>
              </a:rPr>
              <a:t>arrive at Rome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Ch.28:30-31 </a:t>
            </a:r>
            <a:r>
              <a:rPr lang="en-US" sz="2400" dirty="0">
                <a:effectLst/>
                <a:latin typeface="Arial" panose="020B0604020202020204" pitchFamily="34" charset="0"/>
                <a:ea typeface="Calibri" panose="020F0502020204030204" pitchFamily="34" charset="0"/>
                <a:cs typeface="Times New Roman" panose="02020603050405020304" pitchFamily="18" charset="0"/>
              </a:rPr>
              <a:t>under arrest proclaiming kingdom of God.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2BEFAE0-780C-3372-5C1F-B643448A7AA8}"/>
              </a:ext>
            </a:extLst>
          </p:cNvPr>
          <p:cNvSpPr/>
          <p:nvPr/>
        </p:nvSpPr>
        <p:spPr>
          <a:xfrm>
            <a:off x="251670" y="3749879"/>
            <a:ext cx="8649049" cy="52011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66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691573-25FE-E6CD-B833-9148A9E5C641}"/>
              </a:ext>
            </a:extLst>
          </p:cNvPr>
          <p:cNvSpPr txBox="1"/>
          <p:nvPr/>
        </p:nvSpPr>
        <p:spPr>
          <a:xfrm>
            <a:off x="511727" y="1023973"/>
            <a:ext cx="8120544" cy="1077218"/>
          </a:xfrm>
          <a:prstGeom prst="rect">
            <a:avLst/>
          </a:prstGeom>
          <a:noFill/>
        </p:spPr>
        <p:txBody>
          <a:bodyPr wrap="square">
            <a:spAutoFit/>
          </a:bodyPr>
          <a:lstStyle/>
          <a:p>
            <a:pPr marL="0" marR="0">
              <a:spcBef>
                <a:spcPts val="1800"/>
              </a:spcBef>
              <a:spcAft>
                <a:spcPts val="0"/>
              </a:spcAft>
            </a:pP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Paul’s</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u="sng" kern="0" dirty="0">
                <a:effectLst/>
                <a:latin typeface="Arial Black" panose="020B0A04020102020204" pitchFamily="34" charset="0"/>
                <a:ea typeface="Calibri" panose="020F0502020204030204" pitchFamily="34" charset="0"/>
                <a:cs typeface="Calibri" panose="020F0502020204030204" pitchFamily="34" charset="0"/>
              </a:rPr>
              <a:t>fourth defense</a:t>
            </a:r>
            <a:r>
              <a:rPr lang="en-US" sz="3200" b="1" kern="0" dirty="0">
                <a:effectLst/>
                <a:latin typeface="Calibri" panose="020F0502020204030204" pitchFamily="34" charset="0"/>
                <a:ea typeface="Calibri" panose="020F0502020204030204" pitchFamily="34" charset="0"/>
                <a:cs typeface="Calibri" panose="020F0502020204030204" pitchFamily="34" charset="0"/>
              </a:rPr>
              <a:t>:</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speech before governor Festus  Acts 25:6</a:t>
            </a:r>
            <a:endPar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66B914D-F5BF-2EEA-8D60-B83977A38113}"/>
              </a:ext>
            </a:extLst>
          </p:cNvPr>
          <p:cNvSpPr txBox="1"/>
          <p:nvPr/>
        </p:nvSpPr>
        <p:spPr>
          <a:xfrm>
            <a:off x="553674" y="2466362"/>
            <a:ext cx="7734649" cy="4062651"/>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Festus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was </a:t>
            </a: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Procurator of Judea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from about A.D. 60 to 62.</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Felix was recalled by Rome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due to his violent but ineffective intervention in the riots between the Jewish and Gentile inhabitants of Caesarea.</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historian Tacitus is known for his cutting epigram of Felix: </a:t>
            </a: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“He exercised the authority of a king with the mind of a slave.”</a:t>
            </a:r>
          </a:p>
          <a:p>
            <a:endParaRPr lang="en-US" dirty="0"/>
          </a:p>
        </p:txBody>
      </p:sp>
      <p:sp>
        <p:nvSpPr>
          <p:cNvPr id="4" name="TextBox 3">
            <a:extLst>
              <a:ext uri="{FF2B5EF4-FFF2-40B4-BE49-F238E27FC236}">
                <a16:creationId xmlns:a16="http://schemas.microsoft.com/office/drawing/2014/main" id="{59F63AF1-8784-3A04-6AD9-B3F90C259D11}"/>
              </a:ext>
            </a:extLst>
          </p:cNvPr>
          <p:cNvSpPr txBox="1"/>
          <p:nvPr/>
        </p:nvSpPr>
        <p:spPr>
          <a:xfrm>
            <a:off x="0" y="197138"/>
            <a:ext cx="9143999" cy="461665"/>
          </a:xfrm>
          <a:prstGeom prst="rect">
            <a:avLst/>
          </a:prstGeom>
          <a:noFill/>
        </p:spPr>
        <p:txBody>
          <a:bodyPr wrap="square" rtlCol="0">
            <a:spAutoFit/>
          </a:bodyPr>
          <a:lstStyle/>
          <a:p>
            <a:pPr algn="ctr"/>
            <a:r>
              <a:rPr lang="en-US" sz="2400" b="1" dirty="0">
                <a:solidFill>
                  <a:srgbClr val="0070C0"/>
                </a:solidFill>
              </a:rPr>
              <a:t>Then Paul stretched forth his hand and made his defense   Acts 26:1</a:t>
            </a:r>
          </a:p>
        </p:txBody>
      </p:sp>
    </p:spTree>
    <p:extLst>
      <p:ext uri="{BB962C8B-B14F-4D97-AF65-F5344CB8AC3E}">
        <p14:creationId xmlns:p14="http://schemas.microsoft.com/office/powerpoint/2010/main" val="1796289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78D88A-7FEC-FEC2-558E-064787326014}"/>
              </a:ext>
            </a:extLst>
          </p:cNvPr>
          <p:cNvSpPr txBox="1"/>
          <p:nvPr/>
        </p:nvSpPr>
        <p:spPr>
          <a:xfrm>
            <a:off x="0" y="427838"/>
            <a:ext cx="9143999" cy="6001643"/>
          </a:xfrm>
          <a:prstGeom prst="rect">
            <a:avLst/>
          </a:prstGeom>
          <a:noFill/>
        </p:spPr>
        <p:txBody>
          <a:bodyPr wrap="square" rtlCol="0">
            <a:spAutoFit/>
          </a:bodyPr>
          <a:lstStyle/>
          <a:p>
            <a:pPr algn="ctr"/>
            <a:r>
              <a:rPr lang="en-US" sz="9600" dirty="0"/>
              <a:t>5 defenses</a:t>
            </a:r>
          </a:p>
          <a:p>
            <a:pPr algn="ctr"/>
            <a:r>
              <a:rPr lang="en-US" sz="9600" dirty="0"/>
              <a:t>background</a:t>
            </a:r>
          </a:p>
          <a:p>
            <a:pPr algn="ctr"/>
            <a:r>
              <a:rPr lang="en-US" sz="9600" dirty="0"/>
              <a:t>characters</a:t>
            </a:r>
          </a:p>
          <a:p>
            <a:pPr algn="ctr"/>
            <a:r>
              <a:rPr lang="en-US" sz="9600" dirty="0"/>
              <a:t>places</a:t>
            </a:r>
          </a:p>
        </p:txBody>
      </p:sp>
    </p:spTree>
    <p:extLst>
      <p:ext uri="{BB962C8B-B14F-4D97-AF65-F5344CB8AC3E}">
        <p14:creationId xmlns:p14="http://schemas.microsoft.com/office/powerpoint/2010/main" val="4271568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 y="4229100"/>
            <a:ext cx="9258300" cy="1562100"/>
          </a:xfrm>
          <a:prstGeom prst="rect">
            <a:avLst/>
          </a:prstGeom>
          <a:solidFill>
            <a:srgbClr val="4F81BD"/>
          </a:solidFill>
          <a:ln w="57150" cap="flat" cmpd="sng" algn="ctr">
            <a:solidFill>
              <a:schemeClr val="tx1"/>
            </a:solidFill>
            <a:prstDash val="solid"/>
          </a:ln>
          <a:effectLst/>
          <a:scene3d>
            <a:camera prst="orthographicFront"/>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21542" name="Picture 6" descr="C:\Users\sheila\Desktop\POWER POINTS\BIBLE STUDY\ULTIMATE Royality Free\1-Bib Pics-Ot\David\King David\Musicians 1366-13-1Chr.jpg"/>
          <p:cNvPicPr>
            <a:picLocks noChangeAspect="1" noChangeArrowheads="1"/>
          </p:cNvPicPr>
          <p:nvPr/>
        </p:nvPicPr>
        <p:blipFill rotWithShape="1">
          <a:blip r:embed="rId2">
            <a:extLst>
              <a:ext uri="{28A0092B-C50C-407E-A947-70E740481C1C}">
                <a14:useLocalDpi xmlns:a14="http://schemas.microsoft.com/office/drawing/2010/main" val="0"/>
              </a:ext>
            </a:extLst>
          </a:blip>
          <a:srcRect b="20797"/>
          <a:stretch/>
        </p:blipFill>
        <p:spPr bwMode="auto">
          <a:xfrm>
            <a:off x="0" y="1"/>
            <a:ext cx="9144000" cy="48006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533400" y="4800600"/>
            <a:ext cx="8001000" cy="1446550"/>
          </a:xfrm>
          <a:prstGeom prst="rect">
            <a:avLst/>
          </a:prstGeom>
          <a:solidFill>
            <a:schemeClr val="bg1"/>
          </a:solidFill>
          <a:ln w="38100">
            <a:solidFill>
              <a:schemeClr val="tx1"/>
            </a:solidFill>
          </a:ln>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25</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23</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on the morrow, when Agrippa was come, and Bernice, with great pomp, and was entered into the place of hearing, with the chief captains, and principal men of the city, at Festus’ commandment Paul was brought forth.” </a:t>
            </a:r>
          </a:p>
        </p:txBody>
      </p:sp>
    </p:spTree>
  </p:cSld>
  <p:clrMapOvr>
    <a:masterClrMapping/>
  </p:clrMapOvr>
  <p:transition spd="slow">
    <p:strips dir="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000"/>
          <a:stretch/>
        </p:blipFill>
        <p:spPr bwMode="auto">
          <a:xfrm>
            <a:off x="1786855" y="2743943"/>
            <a:ext cx="5536734" cy="3835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pPr algn="ctr"/>
            <a:r>
              <a:rPr lang="en-US" dirty="0"/>
              <a:t>Herod’s Promontory Palace at Caesarea (aerial view from the west)</a:t>
            </a:r>
          </a:p>
        </p:txBody>
      </p:sp>
      <p:sp>
        <p:nvSpPr>
          <p:cNvPr id="4" name="Text Placeholder 3"/>
          <p:cNvSpPr>
            <a:spLocks noGrp="1"/>
          </p:cNvSpPr>
          <p:nvPr>
            <p:ph type="body" sz="quarter" idx="12"/>
          </p:nvPr>
        </p:nvSpPr>
        <p:spPr/>
        <p:txBody>
          <a:bodyPr/>
          <a:lstStyle/>
          <a:p>
            <a:r>
              <a:rPr lang="en-US" dirty="0"/>
              <a:t>25:4</a:t>
            </a:r>
          </a:p>
        </p:txBody>
      </p:sp>
      <p:sp>
        <p:nvSpPr>
          <p:cNvPr id="14" name="Horizontal Scroll 1">
            <a:extLst>
              <a:ext uri="{FF2B5EF4-FFF2-40B4-BE49-F238E27FC236}">
                <a16:creationId xmlns:a16="http://schemas.microsoft.com/office/drawing/2014/main" id="{92119007-B696-86DD-5DE2-09228693713B}"/>
              </a:ext>
            </a:extLst>
          </p:cNvPr>
          <p:cNvSpPr/>
          <p:nvPr/>
        </p:nvSpPr>
        <p:spPr>
          <a:xfrm>
            <a:off x="685800" y="-171279"/>
            <a:ext cx="7620000" cy="2895600"/>
          </a:xfrm>
          <a:prstGeom prst="horizontalScroll">
            <a:avLst/>
          </a:prstGeom>
          <a:solidFill>
            <a:srgbClr val="FFCC99"/>
          </a:solidFill>
          <a:ln>
            <a:solidFill>
              <a:srgbClr val="6633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Herod Agrippa II (son of Herod Agrippa, Acts 12) ruled over the former territory of Herod Philip, the tetrarch (Luke 3:1), which ran along the NE borders of Festus’ province. The capital was at Caesarea Philippi. Bernice was his sister.</a:t>
            </a:r>
          </a:p>
        </p:txBody>
      </p:sp>
    </p:spTree>
    <p:extLst>
      <p:ext uri="{BB962C8B-B14F-4D97-AF65-F5344CB8AC3E}">
        <p14:creationId xmlns:p14="http://schemas.microsoft.com/office/powerpoint/2010/main" val="22170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3999" cy="3124200"/>
          </a:xfrm>
          <a:prstGeom prst="rect">
            <a:avLst/>
          </a:prstGeom>
          <a:solidFill>
            <a:srgbClr val="4F81BD"/>
          </a:solidFill>
          <a:ln w="57150" cap="flat" cmpd="sng" algn="ctr">
            <a:solidFill>
              <a:schemeClr val="tx1"/>
            </a:solidFill>
            <a:prstDash val="solid"/>
          </a:ln>
          <a:effectLst/>
          <a:scene3d>
            <a:camera prst="orthographicFront"/>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Picture 1038" descr="C:\Users\sheila\Desktop\POWER POINTS\BIBLE STUDY\ULTIMATE Royality Free\2-Bible Pics-Nt\PAUL\Felix, Festus, &amp; Agrippa\paul_speaking_before_agrippa_bernice_and_festus.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82750"/>
          <a:stretch/>
        </p:blipFill>
        <p:spPr bwMode="auto">
          <a:xfrm>
            <a:off x="-12700" y="914400"/>
            <a:ext cx="9156700" cy="1981200"/>
          </a:xfrm>
          <a:prstGeom prst="rect">
            <a:avLst/>
          </a:prstGeom>
          <a:noFill/>
          <a:ln w="38100">
            <a:solidFill>
              <a:schemeClr val="tx1"/>
            </a:solid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6" name="Horizontal Scroll 5"/>
          <p:cNvSpPr/>
          <p:nvPr/>
        </p:nvSpPr>
        <p:spPr>
          <a:xfrm>
            <a:off x="762000" y="3352800"/>
            <a:ext cx="7772400" cy="2895600"/>
          </a:xfrm>
          <a:prstGeom prst="horizontalScroll">
            <a:avLst/>
          </a:prstGeom>
          <a:solidFill>
            <a:srgbClr val="FFCC99"/>
          </a:solidFill>
          <a:ln>
            <a:solidFill>
              <a:srgbClr val="6633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Herod Agrippa II was 17 years old when his father died in A.D. 44 back in Acts chapter 12. He was known to be expert in all matters of affecting the Jewish religion. For example, among other things he had the right of appointing and deposing the Jewish high priests.</a:t>
            </a:r>
          </a:p>
        </p:txBody>
      </p:sp>
    </p:spTree>
    <p:extLst>
      <p:ext uri="{BB962C8B-B14F-4D97-AF65-F5344CB8AC3E}">
        <p14:creationId xmlns:p14="http://schemas.microsoft.com/office/powerpoint/2010/main" val="20961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1981200"/>
            <a:ext cx="9143999" cy="4343400"/>
          </a:xfrm>
          <a:prstGeom prst="rect">
            <a:avLst/>
          </a:prstGeom>
          <a:solidFill>
            <a:srgbClr val="4F81BD"/>
          </a:solidFill>
          <a:ln w="57150" cap="flat" cmpd="sng" algn="ctr">
            <a:solidFill>
              <a:schemeClr val="tx1"/>
            </a:solidFill>
            <a:prstDash val="solid"/>
          </a:ln>
          <a:effectLst/>
          <a:scene3d>
            <a:camera prst="orthographicFront"/>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p:cNvSpPr>
            <a:spLocks noChangeArrowheads="1"/>
          </p:cNvSpPr>
          <p:nvPr/>
        </p:nvSpPr>
        <p:spPr bwMode="auto">
          <a:xfrm>
            <a:off x="762000" y="2360235"/>
            <a:ext cx="3048000" cy="3662541"/>
          </a:xfrm>
          <a:prstGeom prst="rect">
            <a:avLst/>
          </a:prstGeom>
          <a:solidFill>
            <a:schemeClr val="bg1"/>
          </a:solidFill>
          <a:ln w="38100">
            <a:solidFill>
              <a:schemeClr val="tx1"/>
            </a:solidFill>
          </a:ln>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25</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24</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Festus said,</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King Agrippa, and all</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men which are here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present with us, ye see this man, about whom all the multitude of the Jews have dealt with me, both at Jerusalem, and also here, crying that he ought not to live any longer.” </a:t>
            </a:r>
          </a:p>
        </p:txBody>
      </p:sp>
      <p:pic>
        <p:nvPicPr>
          <p:cNvPr id="6" name="Picture 6" descr="C:\Users\sheila\Desktop\POWER POINTS\BIBLE STUDY\ULTIMATE Royality Free\3-Jesus\11 Trial of Jesus\Pilate\Pontius Pilate 1421-14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8750" b="86522" l="7415" r="79986">
                        <a14:foregroundMark x1="55940" y1="33152" x2="40605" y2="59076"/>
                        <a14:foregroundMark x1="49604" y1="30543" x2="24766" y2="59076"/>
                        <a14:foregroundMark x1="39885" y1="31304" x2="28654" y2="39402"/>
                        <a14:foregroundMark x1="24046" y1="39402" x2="33045" y2="35707"/>
                        <a14:foregroundMark x1="23110" y1="45109" x2="26494" y2="75109"/>
                        <a14:foregroundMark x1="27718" y1="56304" x2="30886" y2="73478"/>
                        <a14:foregroundMark x1="62995" y1="47120" x2="60259" y2="59457"/>
                        <a14:backgroundMark x1="23110" y1="72717" x2="13823" y2="82663"/>
                        <a14:backgroundMark x1="30598" y1="77880" x2="17999" y2="82663"/>
                        <a14:backgroundMark x1="20158" y1="54293" x2="15047" y2="70707"/>
                        <a14:backgroundMark x1="62995" y1="64783" x2="74370" y2="64620"/>
                        <a14:backgroundMark x1="62491" y1="63152" x2="73434" y2="51196"/>
                        <a14:backgroundMark x1="61987" y1="64239" x2="66883" y2="83043"/>
                        <a14:backgroundMark x1="61051" y1="78967" x2="63931" y2="82826"/>
                      </a14:backgroundRemoval>
                    </a14:imgEffect>
                    <a14:imgEffect>
                      <a14:sharpenSoften amount="25000"/>
                    </a14:imgEffect>
                  </a14:imgLayer>
                </a14:imgProps>
              </a:ext>
              <a:ext uri="{28A0092B-C50C-407E-A947-70E740481C1C}">
                <a14:useLocalDpi xmlns:a14="http://schemas.microsoft.com/office/drawing/2010/main" val="0"/>
              </a:ext>
            </a:extLst>
          </a:blip>
          <a:srcRect l="7523" t="19323" r="29210" b="31569"/>
          <a:stretch/>
        </p:blipFill>
        <p:spPr bwMode="auto">
          <a:xfrm>
            <a:off x="2362200" y="228600"/>
            <a:ext cx="6467142" cy="6629400"/>
          </a:xfrm>
          <a:prstGeom prst="rect">
            <a:avLst/>
          </a:prstGeom>
          <a:ln w="38100" cap="sq">
            <a:no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1981200"/>
            <a:ext cx="9143999" cy="4343400"/>
          </a:xfrm>
          <a:prstGeom prst="rect">
            <a:avLst/>
          </a:prstGeom>
          <a:solidFill>
            <a:srgbClr val="4F81BD"/>
          </a:solidFill>
          <a:ln w="57150" cap="flat" cmpd="sng" algn="ctr">
            <a:solidFill>
              <a:schemeClr val="tx1"/>
            </a:solidFill>
            <a:prstDash val="solid"/>
          </a:ln>
          <a:effectLst/>
          <a:scene3d>
            <a:camera prst="orthographicFront"/>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p:cNvSpPr>
            <a:spLocks noChangeArrowheads="1"/>
          </p:cNvSpPr>
          <p:nvPr/>
        </p:nvSpPr>
        <p:spPr bwMode="auto">
          <a:xfrm>
            <a:off x="685800" y="533400"/>
            <a:ext cx="3429000" cy="5816977"/>
          </a:xfrm>
          <a:prstGeom prst="rect">
            <a:avLst/>
          </a:prstGeom>
          <a:solidFill>
            <a:schemeClr val="bg1"/>
          </a:solidFill>
          <a:ln w="38100">
            <a:solidFill>
              <a:schemeClr val="tx1"/>
            </a:solidFill>
          </a:ln>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25</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25</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But when I found that he had committed nothing worthy of death, and that he himself hath appealed to Augustus, I have determined to send him.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26</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Of whom I have no certain thing to write unto my lord.  Wherefore I have brought him forth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before you, and specially</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before thee, O king Agrippa, that, after examination had, I might have somewhat to write.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27</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For it seemeth to me unreasonable to send a prisoner, and not withal to signify the crimes laid against him.” </a:t>
            </a:r>
          </a:p>
        </p:txBody>
      </p:sp>
      <p:pic>
        <p:nvPicPr>
          <p:cNvPr id="6" name="Picture 6" descr="C:\Users\sheila\Desktop\POWER POINTS\BIBLE STUDY\ULTIMATE Royality Free\3-Jesus\11 Trial of Jesus\Pilate\Pontius Pilate 1421-14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8750" b="86522" l="7415" r="79986">
                        <a14:foregroundMark x1="55940" y1="33152" x2="40605" y2="59076"/>
                        <a14:foregroundMark x1="49604" y1="30543" x2="24766" y2="59076"/>
                        <a14:foregroundMark x1="39885" y1="31304" x2="28654" y2="39402"/>
                        <a14:foregroundMark x1="24046" y1="39402" x2="33045" y2="35707"/>
                        <a14:foregroundMark x1="23110" y1="45109" x2="26494" y2="75109"/>
                        <a14:foregroundMark x1="27718" y1="56304" x2="30886" y2="73478"/>
                        <a14:foregroundMark x1="62995" y1="47120" x2="60259" y2="59457"/>
                        <a14:backgroundMark x1="23110" y1="72717" x2="13823" y2="82663"/>
                        <a14:backgroundMark x1="30598" y1="77880" x2="17999" y2="82663"/>
                        <a14:backgroundMark x1="20158" y1="54293" x2="15047" y2="70707"/>
                        <a14:backgroundMark x1="62995" y1="64783" x2="74370" y2="64620"/>
                        <a14:backgroundMark x1="62491" y1="63152" x2="73434" y2="51196"/>
                        <a14:backgroundMark x1="61987" y1="64239" x2="66883" y2="83043"/>
                        <a14:backgroundMark x1="61051" y1="78967" x2="63931" y2="82826"/>
                      </a14:backgroundRemoval>
                    </a14:imgEffect>
                    <a14:imgEffect>
                      <a14:sharpenSoften amount="25000"/>
                    </a14:imgEffect>
                  </a14:imgLayer>
                </a14:imgProps>
              </a:ext>
              <a:ext uri="{28A0092B-C50C-407E-A947-70E740481C1C}">
                <a14:useLocalDpi xmlns:a14="http://schemas.microsoft.com/office/drawing/2010/main" val="0"/>
              </a:ext>
            </a:extLst>
          </a:blip>
          <a:srcRect l="7523" t="19323" r="29210" b="31569"/>
          <a:stretch/>
        </p:blipFill>
        <p:spPr bwMode="auto">
          <a:xfrm>
            <a:off x="2971800" y="228600"/>
            <a:ext cx="5857542" cy="6629400"/>
          </a:xfrm>
          <a:prstGeom prst="rect">
            <a:avLst/>
          </a:prstGeom>
          <a:ln w="38100" cap="sq">
            <a:no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41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3034A3-61E6-A5D4-FE84-0FD08B18C07D}"/>
              </a:ext>
            </a:extLst>
          </p:cNvPr>
          <p:cNvSpPr txBox="1"/>
          <p:nvPr/>
        </p:nvSpPr>
        <p:spPr>
          <a:xfrm>
            <a:off x="503338" y="922789"/>
            <a:ext cx="8330269" cy="1077218"/>
          </a:xfrm>
          <a:prstGeom prst="rect">
            <a:avLst/>
          </a:prstGeom>
          <a:noFill/>
        </p:spPr>
        <p:txBody>
          <a:bodyPr wrap="square" rtlCol="0">
            <a:spAutoFit/>
          </a:bodyPr>
          <a:lstStyle/>
          <a:p>
            <a:r>
              <a:rPr lang="en-US" sz="3200" b="1" dirty="0">
                <a:solidFill>
                  <a:srgbClr val="0070C0"/>
                </a:solidFill>
              </a:rPr>
              <a:t>Paul’s</a:t>
            </a:r>
            <a:r>
              <a:rPr lang="en-US" sz="3200" b="1" dirty="0">
                <a:solidFill>
                  <a:srgbClr val="FF0000"/>
                </a:solidFill>
              </a:rPr>
              <a:t> </a:t>
            </a:r>
            <a:r>
              <a:rPr lang="en-US" sz="3200" b="1" u="sng" dirty="0">
                <a:latin typeface="Arial Black" panose="020B0A04020102020204" pitchFamily="34" charset="0"/>
              </a:rPr>
              <a:t>fifth defense</a:t>
            </a:r>
            <a:r>
              <a:rPr lang="en-US" sz="3200" b="1" dirty="0"/>
              <a:t>:</a:t>
            </a:r>
            <a:r>
              <a:rPr lang="en-US" sz="3200" b="1" dirty="0">
                <a:solidFill>
                  <a:srgbClr val="FF0000"/>
                </a:solidFill>
              </a:rPr>
              <a:t>                                  </a:t>
            </a:r>
            <a:r>
              <a:rPr lang="en-US" sz="3200" b="1" dirty="0">
                <a:solidFill>
                  <a:srgbClr val="0070C0"/>
                </a:solidFill>
              </a:rPr>
              <a:t>before Agrippa and Bernice. Acts 26:1-2</a:t>
            </a:r>
          </a:p>
        </p:txBody>
      </p:sp>
      <p:sp>
        <p:nvSpPr>
          <p:cNvPr id="3" name="TextBox 2">
            <a:extLst>
              <a:ext uri="{FF2B5EF4-FFF2-40B4-BE49-F238E27FC236}">
                <a16:creationId xmlns:a16="http://schemas.microsoft.com/office/drawing/2014/main" id="{EA1EC67B-7C2B-BE86-1104-91EE3C69D2B9}"/>
              </a:ext>
            </a:extLst>
          </p:cNvPr>
          <p:cNvSpPr txBox="1"/>
          <p:nvPr/>
        </p:nvSpPr>
        <p:spPr>
          <a:xfrm>
            <a:off x="0" y="197138"/>
            <a:ext cx="9143999" cy="461665"/>
          </a:xfrm>
          <a:prstGeom prst="rect">
            <a:avLst/>
          </a:prstGeom>
          <a:noFill/>
        </p:spPr>
        <p:txBody>
          <a:bodyPr wrap="square" rtlCol="0">
            <a:spAutoFit/>
          </a:bodyPr>
          <a:lstStyle/>
          <a:p>
            <a:pPr algn="ctr"/>
            <a:r>
              <a:rPr lang="en-US" sz="2400" b="1" dirty="0">
                <a:solidFill>
                  <a:srgbClr val="0070C0"/>
                </a:solidFill>
              </a:rPr>
              <a:t>Then Paul stretched forth his hand and made his defense   Acts 26:1</a:t>
            </a:r>
          </a:p>
        </p:txBody>
      </p:sp>
      <p:pic>
        <p:nvPicPr>
          <p:cNvPr id="5" name="Picture 4">
            <a:extLst>
              <a:ext uri="{FF2B5EF4-FFF2-40B4-BE49-F238E27FC236}">
                <a16:creationId xmlns:a16="http://schemas.microsoft.com/office/drawing/2014/main" id="{C7A38D18-C928-CD94-FA09-E0A332670E65}"/>
              </a:ext>
            </a:extLst>
          </p:cNvPr>
          <p:cNvPicPr>
            <a:picLocks noChangeAspect="1"/>
          </p:cNvPicPr>
          <p:nvPr/>
        </p:nvPicPr>
        <p:blipFill>
          <a:blip r:embed="rId2"/>
          <a:stretch>
            <a:fillRect/>
          </a:stretch>
        </p:blipFill>
        <p:spPr>
          <a:xfrm>
            <a:off x="1585520" y="2039855"/>
            <a:ext cx="6367244" cy="4775434"/>
          </a:xfrm>
          <a:prstGeom prst="rect">
            <a:avLst/>
          </a:prstGeom>
        </p:spPr>
      </p:pic>
    </p:spTree>
    <p:extLst>
      <p:ext uri="{BB962C8B-B14F-4D97-AF65-F5344CB8AC3E}">
        <p14:creationId xmlns:p14="http://schemas.microsoft.com/office/powerpoint/2010/main" val="1114400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85800"/>
            <a:ext cx="9144000" cy="5486400"/>
          </a:xfrm>
          <a:prstGeom prst="rect">
            <a:avLst/>
          </a:prstGeom>
          <a:solidFill>
            <a:srgbClr val="4F81BD"/>
          </a:solidFill>
          <a:ln w="57150" cap="flat" cmpd="sng" algn="ctr">
            <a:solidFill>
              <a:schemeClr val="tx1"/>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057" name="Picture 9" descr="C:\Users\sheila\Desktop\POWER POINTS\BIBLE STUDY\ULTIMATE Royality Free\2-Bible Pics-Nt\PAUL\Felix, Festus, &amp; Agrippa\paul_speaking_before_agrippa_bernice_and_festus.jpg"/>
          <p:cNvPicPr>
            <a:picLocks noChangeAspect="1" noChangeArrowheads="1"/>
          </p:cNvPicPr>
          <p:nvPr/>
        </p:nvPicPr>
        <p:blipFill rotWithShape="1">
          <a:blip r:embed="rId2">
            <a:extLst>
              <a:ext uri="{28A0092B-C50C-407E-A947-70E740481C1C}">
                <a14:useLocalDpi xmlns:a14="http://schemas.microsoft.com/office/drawing/2010/main" val="0"/>
              </a:ext>
            </a:extLst>
          </a:blip>
          <a:srcRect b="45935"/>
          <a:stretch/>
        </p:blipFill>
        <p:spPr bwMode="auto">
          <a:xfrm>
            <a:off x="764336" y="896471"/>
            <a:ext cx="7693864" cy="5047129"/>
          </a:xfrm>
          <a:prstGeom prst="rect">
            <a:avLst/>
          </a:prstGeom>
          <a:ln w="38100" cap="sq">
            <a:solidFill>
              <a:srgbClr val="000000"/>
            </a:solidFill>
            <a:prstDash val="solid"/>
            <a:miter lim="800000"/>
          </a:ln>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052" name="Rectangle 2"/>
          <p:cNvSpPr>
            <a:spLocks noChangeArrowheads="1"/>
          </p:cNvSpPr>
          <p:nvPr/>
        </p:nvSpPr>
        <p:spPr bwMode="auto">
          <a:xfrm>
            <a:off x="764336" y="5142637"/>
            <a:ext cx="7693864" cy="877163"/>
          </a:xfrm>
          <a:prstGeom prst="rect">
            <a:avLst/>
          </a:prstGeom>
          <a:solidFill>
            <a:schemeClr val="bg1"/>
          </a:solidFill>
          <a:ln w="38100">
            <a:solidFill>
              <a:schemeClr val="tx1"/>
            </a:solidFill>
          </a:ln>
          <a:effectLst>
            <a:innerShdw blurRad="114300">
              <a:prstClr val="black"/>
            </a:innerShdw>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1</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Then Agrippa said unto Paul, Thou art permitted to speak for thyself.” </a:t>
            </a:r>
            <a:endParaRPr kumimoji="0" lang="en-US" sz="2000" b="0" i="0" u="none" strike="noStrike" kern="1200" cap="none" spc="0" normalizeH="0" baseline="0" noProof="0" dirty="0">
              <a:ln>
                <a:noFill/>
              </a:ln>
              <a:solidFill>
                <a:srgbClr val="000000"/>
              </a:solidFill>
              <a:effectLst/>
              <a:uLnTx/>
              <a:uFillTx/>
              <a:latin typeface="Arial Unicode MS" pitchFamily="34" charset="-128"/>
              <a:ea typeface="+mn-ea"/>
              <a:cs typeface="Times New Roman" pitchFamily="18" charset="0"/>
            </a:endParaRPr>
          </a:p>
        </p:txBody>
      </p:sp>
      <p:sp>
        <p:nvSpPr>
          <p:cNvPr id="7" name="Rectangle 6"/>
          <p:cNvSpPr/>
          <p:nvPr/>
        </p:nvSpPr>
        <p:spPr>
          <a:xfrm>
            <a:off x="1" y="4778514"/>
            <a:ext cx="2971800" cy="707886"/>
          </a:xfrm>
          <a:prstGeom prst="rect">
            <a:avLst/>
          </a:prstGeom>
          <a:solidFill>
            <a:schemeClr val="bg1"/>
          </a:solidFill>
          <a:ln w="76200">
            <a:solidFill>
              <a:schemeClr val="tx1"/>
            </a:solidFill>
          </a:ln>
        </p:spPr>
        <p:txBody>
          <a:bodyPr wrap="square" lIns="91440" tIns="45720" rIns="91440" bIns="4572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Arial" pitchFamily="34" charset="0"/>
                <a:ea typeface="+mn-ea"/>
                <a:cs typeface="Arial" pitchFamily="34" charset="0"/>
              </a:rPr>
              <a:t>Acts 26</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209800"/>
            <a:ext cx="9144000" cy="2438400"/>
          </a:xfrm>
          <a:prstGeom prst="rect">
            <a:avLst/>
          </a:prstGeom>
          <a:solidFill>
            <a:srgbClr val="4F81BD"/>
          </a:solidFill>
          <a:ln w="57150" cap="flat" cmpd="sng" algn="ctr">
            <a:solidFill>
              <a:schemeClr val="tx1"/>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4036" name="Rectangle 7"/>
          <p:cNvSpPr>
            <a:spLocks noChangeArrowheads="1"/>
          </p:cNvSpPr>
          <p:nvPr/>
        </p:nvSpPr>
        <p:spPr bwMode="auto">
          <a:xfrm>
            <a:off x="990600" y="2438400"/>
            <a:ext cx="7239000" cy="1938992"/>
          </a:xfrm>
          <a:prstGeom prst="rect">
            <a:avLst/>
          </a:prstGeom>
          <a:solidFill>
            <a:schemeClr val="bg1"/>
          </a:solidFill>
          <a:ln w="57150">
            <a:solidFill>
              <a:schemeClr val="tx1"/>
            </a:solidFill>
          </a:ln>
          <a:effectLst>
            <a:outerShdw blurRad="152400" dist="635000" dir="2160000" sx="93000" sy="93000" rotWithShape="0">
              <a:prstClr val="black">
                <a:alpha val="15000"/>
              </a:prstClr>
            </a:outerShdw>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Rectangle 5"/>
          <p:cNvSpPr/>
          <p:nvPr/>
        </p:nvSpPr>
        <p:spPr>
          <a:xfrm>
            <a:off x="0" y="0"/>
            <a:ext cx="9144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Rectangle 6"/>
          <p:cNvSpPr/>
          <p:nvPr/>
        </p:nvSpPr>
        <p:spPr>
          <a:xfrm>
            <a:off x="0" y="1295400"/>
            <a:ext cx="9144000" cy="381000"/>
          </a:xfrm>
          <a:prstGeom prst="rect">
            <a:avLst/>
          </a:prstGeom>
          <a:solidFill>
            <a:srgbClr val="4F81BD"/>
          </a:solidFill>
          <a:ln w="57150" cap="flat" cmpd="sng" algn="ctr">
            <a:solidFill>
              <a:schemeClr val="tx1"/>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2743200" y="342900"/>
            <a:ext cx="5715000"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uLnTx/>
                <a:uFillTx/>
                <a:latin typeface="Times New Roman"/>
                <a:ea typeface="+mn-ea"/>
                <a:cs typeface="+mn-cs"/>
              </a:rPr>
              <a:t>New Commentary On Acts Of Apostles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uLnTx/>
                <a:uFillTx/>
                <a:latin typeface="Times New Roman"/>
                <a:ea typeface="+mn-ea"/>
                <a:cs typeface="+mn-cs"/>
              </a:rPr>
              <a:t>By J.W. McGarvey</a:t>
            </a:r>
          </a:p>
        </p:txBody>
      </p:sp>
      <p:sp>
        <p:nvSpPr>
          <p:cNvPr id="11" name="Rectangle 4"/>
          <p:cNvSpPr>
            <a:spLocks noChangeArrowheads="1"/>
          </p:cNvSpPr>
          <p:nvPr/>
        </p:nvSpPr>
        <p:spPr bwMode="auto">
          <a:xfrm>
            <a:off x="1371600" y="2715161"/>
            <a:ext cx="6553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“Agrippa had been brought up in the Jewish faith, and on this account had been entrusted by the emperor with the oversight of religious affairs in Jerusalem, while Judea was under Roman procurators.” </a:t>
            </a:r>
          </a:p>
        </p:txBody>
      </p:sp>
      <p:pic>
        <p:nvPicPr>
          <p:cNvPr id="13" name="Picture 9" descr="C:\Users\sheila\Desktop\POWER POINTS\BIBLE STUDY\ULTIMATE Royality Free\2-Bible Pics-Nt\PAUL\Felix, Festus, &amp; Agrippa\paul_speaking_before_agrippa_bernice_and_festus.jpg"/>
          <p:cNvPicPr>
            <a:picLocks noChangeAspect="1" noChangeArrowheads="1"/>
          </p:cNvPicPr>
          <p:nvPr/>
        </p:nvPicPr>
        <p:blipFill rotWithShape="1">
          <a:blip r:embed="rId2">
            <a:extLst>
              <a:ext uri="{28A0092B-C50C-407E-A947-70E740481C1C}">
                <a14:useLocalDpi xmlns:a14="http://schemas.microsoft.com/office/drawing/2010/main" val="0"/>
              </a:ext>
            </a:extLst>
          </a:blip>
          <a:srcRect b="77769"/>
          <a:stretch/>
        </p:blipFill>
        <p:spPr bwMode="auto">
          <a:xfrm>
            <a:off x="0" y="4648201"/>
            <a:ext cx="9144000" cy="2209800"/>
          </a:xfrm>
          <a:prstGeom prst="rect">
            <a:avLst/>
          </a:prstGeom>
          <a:ln w="38100" cap="sq">
            <a:solidFill>
              <a:srgbClr val="000000"/>
            </a:solidFill>
            <a:prstDash val="solid"/>
            <a:miter lim="800000"/>
          </a:ln>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76357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85800"/>
            <a:ext cx="9144000" cy="5486400"/>
          </a:xfrm>
          <a:prstGeom prst="rect">
            <a:avLst/>
          </a:prstGeom>
          <a:solidFill>
            <a:srgbClr val="4F81BD"/>
          </a:solidFill>
          <a:ln w="57150" cap="flat" cmpd="sng" algn="ctr">
            <a:solidFill>
              <a:schemeClr val="tx1"/>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ectangle 2"/>
          <p:cNvSpPr>
            <a:spLocks noChangeArrowheads="1"/>
          </p:cNvSpPr>
          <p:nvPr/>
        </p:nvSpPr>
        <p:spPr bwMode="auto">
          <a:xfrm>
            <a:off x="723900" y="838200"/>
            <a:ext cx="3086100" cy="5186035"/>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1 </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 . Then Paul stretched forth the hand, and answered for himself.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 think myself happy, king Agrippa, because I shall answer for myself this day before thee touching all the things whereof  I am accused of the Jews: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3</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Especially because I know thee to be expert in all customs and questions which are among the Jews: wherefore I beseech thee to hear me patiently.” </a:t>
            </a:r>
            <a:endParaRPr kumimoji="0" lang="en-US" sz="2000" b="0" i="0" u="none" strike="noStrike" kern="1200" cap="none" spc="0" normalizeH="0" baseline="0" noProof="0" dirty="0">
              <a:ln>
                <a:noFill/>
              </a:ln>
              <a:solidFill>
                <a:srgbClr val="000000"/>
              </a:solidFill>
              <a:effectLst/>
              <a:uLnTx/>
              <a:uFillTx/>
              <a:latin typeface="Arial Unicode MS" pitchFamily="34" charset="-128"/>
              <a:ea typeface="+mn-ea"/>
              <a:cs typeface="Times New Roman" pitchFamily="18" charset="0"/>
            </a:endParaRPr>
          </a:p>
        </p:txBody>
      </p:sp>
      <p:pic>
        <p:nvPicPr>
          <p:cNvPr id="7" name="Picture 9" descr="C:\Users\sheila\Desktop\POWER POINTS\BIBLE STUDY\ULTIMATE Royality Free\2-Bible Pics-Nt\PAUL\Felix, Festus, &amp; Agrippa\paul_speaking_before_agrippa_bernice_and_fes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38200"/>
            <a:ext cx="4267200" cy="5177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2"/>
          <p:cNvSpPr>
            <a:spLocks noChangeArrowheads="1"/>
          </p:cNvSpPr>
          <p:nvPr/>
        </p:nvSpPr>
        <p:spPr bwMode="auto">
          <a:xfrm>
            <a:off x="723900" y="1314778"/>
            <a:ext cx="3086100" cy="3339376"/>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4</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My manner of life from my youth, which was at the first among mine own nation at Jerusalem, know all the Jews;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5</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Which knew me from the beginning, if they would testify, that after the most straitest sect of our religion I lived a Pharisee.” </a:t>
            </a:r>
          </a:p>
        </p:txBody>
      </p:sp>
      <p:sp>
        <p:nvSpPr>
          <p:cNvPr id="11" name="Rectangle 2"/>
          <p:cNvSpPr>
            <a:spLocks noChangeArrowheads="1"/>
          </p:cNvSpPr>
          <p:nvPr/>
        </p:nvSpPr>
        <p:spPr bwMode="auto">
          <a:xfrm>
            <a:off x="723900" y="1314778"/>
            <a:ext cx="3162300" cy="3647152"/>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6</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now I stand and am judged for the hope of the promise made of God, unto our fathers: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7</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Unto which promise our twelve tribes, instantly serving God day and night, hope to come.  For which hope’s sake, king Agrippa, I am accused of the Jews.”</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0"/>
                                        </p:tgtEl>
                                      </p:cBhvr>
                                    </p:animEffect>
                                    <p:anim calcmode="lin" valueType="num">
                                      <p:cBhvr>
                                        <p:cTn id="19" dur="1000"/>
                                        <p:tgtEl>
                                          <p:spTgt spid="10"/>
                                        </p:tgtEl>
                                        <p:attrNameLst>
                                          <p:attrName>ppt_x</p:attrName>
                                        </p:attrNameLst>
                                      </p:cBhvr>
                                      <p:tavLst>
                                        <p:tav tm="0">
                                          <p:val>
                                            <p:strVal val="ppt_x"/>
                                          </p:val>
                                        </p:tav>
                                        <p:tav tm="100000">
                                          <p:val>
                                            <p:strVal val="ppt_x"/>
                                          </p:val>
                                        </p:tav>
                                      </p:tavLst>
                                    </p:anim>
                                    <p:anim calcmode="lin" valueType="num">
                                      <p:cBhvr>
                                        <p:cTn id="20" dur="1000"/>
                                        <p:tgtEl>
                                          <p:spTgt spid="10"/>
                                        </p:tgtEl>
                                        <p:attrNameLst>
                                          <p:attrName>ppt_y</p:attrName>
                                        </p:attrNameLst>
                                      </p:cBhvr>
                                      <p:tavLst>
                                        <p:tav tm="0">
                                          <p:val>
                                            <p:strVal val="ppt_y"/>
                                          </p:val>
                                        </p:tav>
                                        <p:tav tm="100000">
                                          <p:val>
                                            <p:strVal val="ppt_y+.1"/>
                                          </p:val>
                                        </p:tav>
                                      </p:tavLst>
                                    </p:anim>
                                    <p:set>
                                      <p:cBhvr>
                                        <p:cTn id="21" dur="1" fill="hold">
                                          <p:stCondLst>
                                            <p:cond delay="999"/>
                                          </p:stCondLst>
                                        </p:cTn>
                                        <p:tgtEl>
                                          <p:spTgt spid="10"/>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9" descr="C:\Users\sheila\Desktop\POWER POINTS\BIBLE STUDY\ULTIMATE Royality Free\2-Bible Pics-Nt\PAUL\Felix, Festus, &amp; Agrippa\paul_speaking_before_agrippa_bernice_and_festu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371" t="1" r="11742" b="60089"/>
          <a:stretch/>
        </p:blipFill>
        <p:spPr bwMode="auto">
          <a:xfrm>
            <a:off x="0" y="228600"/>
            <a:ext cx="9127570" cy="63246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9394" name="Rectangle 2"/>
          <p:cNvSpPr>
            <a:spLocks noChangeArrowheads="1"/>
          </p:cNvSpPr>
          <p:nvPr/>
        </p:nvSpPr>
        <p:spPr bwMode="auto">
          <a:xfrm>
            <a:off x="2514600" y="3124200"/>
            <a:ext cx="4953000" cy="2554545"/>
          </a:xfrm>
          <a:prstGeom prst="wedgeRectCallout">
            <a:avLst>
              <a:gd name="adj1" fmla="val -37955"/>
              <a:gd name="adj2" fmla="val -82359"/>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Festus Interrupts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Rectangle 2"/>
          <p:cNvSpPr>
            <a:spLocks noChangeArrowheads="1"/>
          </p:cNvSpPr>
          <p:nvPr/>
        </p:nvSpPr>
        <p:spPr bwMode="auto">
          <a:xfrm>
            <a:off x="2781300" y="3685907"/>
            <a:ext cx="4457700" cy="1800493"/>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24</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as he thus spake for himself, Festus said with a loud voice, Paul, thou art beside thyself; much learning doth make thee mad.” </a:t>
            </a:r>
          </a:p>
        </p:txBody>
      </p:sp>
    </p:spTree>
  </p:cSld>
  <p:clrMapOvr>
    <a:masterClrMapping/>
  </p:clrMapOvr>
  <p:transition spd="slow">
    <p:strips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8A8BA4-DFD9-7F0F-38D9-3933FB6FBA87}"/>
              </a:ext>
            </a:extLst>
          </p:cNvPr>
          <p:cNvSpPr txBox="1"/>
          <p:nvPr/>
        </p:nvSpPr>
        <p:spPr>
          <a:xfrm>
            <a:off x="662730" y="679509"/>
            <a:ext cx="7743039" cy="5632311"/>
          </a:xfrm>
          <a:prstGeom prst="rect">
            <a:avLst/>
          </a:prstGeom>
          <a:noFill/>
        </p:spPr>
        <p:txBody>
          <a:bodyPr wrap="square">
            <a:spAutoFit/>
          </a:bodyPr>
          <a:lstStyle/>
          <a:p>
            <a:r>
              <a:rPr lang="en-US" sz="4000" b="1" dirty="0">
                <a:solidFill>
                  <a:srgbClr val="0070C0"/>
                </a:solidFill>
              </a:rPr>
              <a:t>Acts 9:15</a:t>
            </a:r>
          </a:p>
          <a:p>
            <a:r>
              <a:rPr lang="en-US" sz="4000" dirty="0"/>
              <a:t>But the Lord said to him, </a:t>
            </a:r>
          </a:p>
          <a:p>
            <a:r>
              <a:rPr lang="en-US" sz="4000" b="1" dirty="0">
                <a:solidFill>
                  <a:srgbClr val="0070C0"/>
                </a:solidFill>
              </a:rPr>
              <a:t>"Go, for he is a chosen vessel of Mine to bear My name before Gentiles, kings, and the children of Israel.</a:t>
            </a:r>
          </a:p>
          <a:p>
            <a:r>
              <a:rPr lang="en-US" sz="4000" dirty="0"/>
              <a:t> 16 "For I will show him how many things he must suffer for My name's sake."</a:t>
            </a:r>
          </a:p>
        </p:txBody>
      </p:sp>
    </p:spTree>
    <p:extLst>
      <p:ext uri="{BB962C8B-B14F-4D97-AF65-F5344CB8AC3E}">
        <p14:creationId xmlns:p14="http://schemas.microsoft.com/office/powerpoint/2010/main" val="2339727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9" descr="C:\Users\sheila\Desktop\POWER POINTS\BIBLE STUDY\ULTIMATE Royality Free\2-Bible Pics-Nt\PAUL\Felix, Festus, &amp; Agrippa\paul_speaking_before_agrippa_bernice_and_festu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570" t="1362" r="8484" b="54414"/>
          <a:stretch/>
        </p:blipFill>
        <p:spPr bwMode="auto">
          <a:xfrm>
            <a:off x="79303" y="304800"/>
            <a:ext cx="9064697" cy="6161314"/>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9394" name="Rectangle 2"/>
          <p:cNvSpPr>
            <a:spLocks noChangeArrowheads="1"/>
          </p:cNvSpPr>
          <p:nvPr/>
        </p:nvSpPr>
        <p:spPr bwMode="auto">
          <a:xfrm>
            <a:off x="4191000" y="2514600"/>
            <a:ext cx="4267200" cy="3785652"/>
          </a:xfrm>
          <a:prstGeom prst="wedgeRectCallout">
            <a:avLst>
              <a:gd name="adj1" fmla="val -101423"/>
              <a:gd name="adj2" fmla="val -8125"/>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Paul’s Answer—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Rectangle 2"/>
          <p:cNvSpPr>
            <a:spLocks noChangeArrowheads="1"/>
          </p:cNvSpPr>
          <p:nvPr/>
        </p:nvSpPr>
        <p:spPr bwMode="auto">
          <a:xfrm>
            <a:off x="4343400" y="3048000"/>
            <a:ext cx="3962400" cy="3031599"/>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25</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But he said,  I am not mad, most noble Festus; but speak forth the words of truth and soberness.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26</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For the king knoweth of these things, before whom also I speak freely:  for I am persuaded that none of these things are hidden from him; for this thing was not done in a corner.” </a:t>
            </a:r>
          </a:p>
        </p:txBody>
      </p:sp>
    </p:spTree>
    <p:extLst>
      <p:ext uri="{BB962C8B-B14F-4D97-AF65-F5344CB8AC3E}">
        <p14:creationId xmlns:p14="http://schemas.microsoft.com/office/powerpoint/2010/main" val="387856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2590800"/>
            <a:ext cx="9144000" cy="3657600"/>
          </a:xfrm>
          <a:prstGeom prst="rect">
            <a:avLst/>
          </a:prstGeom>
          <a:solidFill>
            <a:srgbClr val="4F81BD"/>
          </a:solidFill>
          <a:ln w="57150" cap="flat" cmpd="sng" algn="ctr">
            <a:solidFill>
              <a:schemeClr val="tx1"/>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 name="Picture 9" descr="C:\Users\sheila\Desktop\POWER POINTS\BIBLE STUDY\ULTIMATE Royality Free\2-Bible Pics-Nt\PAUL\Felix, Festus, &amp; Agrippa\paul_speaking_before_agrippa_bernice_and_festus.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73" t="1361" r="1511" b="-760"/>
          <a:stretch/>
        </p:blipFill>
        <p:spPr bwMode="auto">
          <a:xfrm>
            <a:off x="3618690" y="609601"/>
            <a:ext cx="4559030" cy="56388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9394" name="Rectangle 2"/>
          <p:cNvSpPr>
            <a:spLocks noChangeArrowheads="1"/>
          </p:cNvSpPr>
          <p:nvPr/>
        </p:nvSpPr>
        <p:spPr bwMode="auto">
          <a:xfrm>
            <a:off x="609600" y="3828584"/>
            <a:ext cx="3644900" cy="2062103"/>
          </a:xfrm>
          <a:prstGeom prst="wedgeRectCallout">
            <a:avLst>
              <a:gd name="adj1" fmla="val 50923"/>
              <a:gd name="adj2" fmla="val -94648"/>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Rectangle 2"/>
          <p:cNvSpPr>
            <a:spLocks noChangeArrowheads="1"/>
          </p:cNvSpPr>
          <p:nvPr/>
        </p:nvSpPr>
        <p:spPr bwMode="auto">
          <a:xfrm>
            <a:off x="908050" y="4113277"/>
            <a:ext cx="3048000" cy="1492716"/>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27</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King Agrippa, believest thou the prophets? I know that thou believest.”</a:t>
            </a:r>
          </a:p>
        </p:txBody>
      </p:sp>
    </p:spTree>
    <p:extLst>
      <p:ext uri="{BB962C8B-B14F-4D97-AF65-F5344CB8AC3E}">
        <p14:creationId xmlns:p14="http://schemas.microsoft.com/office/powerpoint/2010/main" val="18624757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2590800"/>
            <a:ext cx="9144000" cy="3657600"/>
          </a:xfrm>
          <a:prstGeom prst="rect">
            <a:avLst/>
          </a:prstGeom>
          <a:solidFill>
            <a:srgbClr val="4F81BD"/>
          </a:solidFill>
          <a:ln w="57150" cap="flat" cmpd="sng" algn="ctr">
            <a:solidFill>
              <a:schemeClr val="tx1"/>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 name="Picture 9" descr="C:\Users\sheila\Desktop\POWER POINTS\BIBLE STUDY\ULTIMATE Royality Free\2-Bible Pics-Nt\PAUL\Felix, Festus, &amp; Agrippa\paul_speaking_before_agrippa_bernice_and_festus.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73" t="1361" r="1511" b="46029"/>
          <a:stretch/>
        </p:blipFill>
        <p:spPr bwMode="auto">
          <a:xfrm>
            <a:off x="728070" y="806989"/>
            <a:ext cx="7730130" cy="5060411"/>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9394" name="Rectangle 2"/>
          <p:cNvSpPr>
            <a:spLocks noChangeArrowheads="1"/>
          </p:cNvSpPr>
          <p:nvPr/>
        </p:nvSpPr>
        <p:spPr bwMode="auto">
          <a:xfrm>
            <a:off x="5410200" y="3271897"/>
            <a:ext cx="2819400" cy="2062103"/>
          </a:xfrm>
          <a:prstGeom prst="wedgeRectCallout">
            <a:avLst>
              <a:gd name="adj1" fmla="val -41994"/>
              <a:gd name="adj2" fmla="val -117435"/>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8" name="Rectangle 2"/>
          <p:cNvSpPr>
            <a:spLocks noChangeArrowheads="1"/>
          </p:cNvSpPr>
          <p:nvPr/>
        </p:nvSpPr>
        <p:spPr bwMode="auto">
          <a:xfrm>
            <a:off x="5486400" y="3381107"/>
            <a:ext cx="2590800" cy="1800493"/>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28</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Then Agrippa said unto Paul, Almost thou persuadest me to be a Christian.”</a:t>
            </a:r>
          </a:p>
        </p:txBody>
      </p:sp>
    </p:spTree>
    <p:extLst>
      <p:ext uri="{BB962C8B-B14F-4D97-AF65-F5344CB8AC3E}">
        <p14:creationId xmlns:p14="http://schemas.microsoft.com/office/powerpoint/2010/main" val="633744245"/>
      </p:ext>
    </p:extLst>
  </p:cSld>
  <p:clrMapOvr>
    <a:masterClrMapping/>
  </p:clrMapOvr>
  <p:transition spd="slow">
    <p:strips dir="ld"/>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2590800"/>
            <a:ext cx="9144000" cy="3657600"/>
          </a:xfrm>
          <a:prstGeom prst="rect">
            <a:avLst/>
          </a:prstGeom>
          <a:solidFill>
            <a:srgbClr val="4F81BD"/>
          </a:solidFill>
          <a:ln w="57150" cap="flat" cmpd="sng" algn="ctr">
            <a:solidFill>
              <a:schemeClr val="tx1"/>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 name="Picture 9" descr="C:\Users\sheila\Desktop\POWER POINTS\BIBLE STUDY\ULTIMATE Royality Free\2-Bible Pics-Nt\PAUL\Felix, Festus, &amp; Agrippa\paul_speaking_before_agrippa_bernice_and_festus.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73" t="1361" r="1511" b="46029"/>
          <a:stretch/>
        </p:blipFill>
        <p:spPr bwMode="auto">
          <a:xfrm>
            <a:off x="728070" y="806989"/>
            <a:ext cx="7730130" cy="5060411"/>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5486400" y="2895600"/>
            <a:ext cx="2895600" cy="2877711"/>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29</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Paul said,</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 would to God, that not only thou, but also all that hear me this day, were both almost, and altogether such as I am, except these bonds.”</a:t>
            </a:r>
          </a:p>
        </p:txBody>
      </p:sp>
      <p:sp>
        <p:nvSpPr>
          <p:cNvPr id="9" name="Rectangle 2"/>
          <p:cNvSpPr>
            <a:spLocks noChangeArrowheads="1"/>
          </p:cNvSpPr>
          <p:nvPr/>
        </p:nvSpPr>
        <p:spPr bwMode="auto">
          <a:xfrm>
            <a:off x="728070" y="4066907"/>
            <a:ext cx="7730130" cy="1800493"/>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30</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when he had thus spoken, the king rose up, and the governor, and Bernice, and they that sat with them: </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31</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when they were gone aside, they talked between themselves, saying, This man doeth nothing worthy of death or of bonds.”</a:t>
            </a:r>
          </a:p>
        </p:txBody>
      </p:sp>
      <p:sp>
        <p:nvSpPr>
          <p:cNvPr id="10" name="Rectangle 2"/>
          <p:cNvSpPr>
            <a:spLocks noChangeArrowheads="1"/>
          </p:cNvSpPr>
          <p:nvPr/>
        </p:nvSpPr>
        <p:spPr bwMode="auto">
          <a:xfrm>
            <a:off x="728070" y="4038600"/>
            <a:ext cx="7730130" cy="1184940"/>
          </a:xfrm>
          <a:prstGeom prst="rect">
            <a:avLst/>
          </a:prstGeom>
          <a:solidFill>
            <a:schemeClr val="bg1"/>
          </a:solidFill>
          <a:ln w="381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CHAPTER 26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32</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Then said Agrippa unto Festus, This man might have been set at liberty, if he had not appealed unto Caesar.”</a:t>
            </a:r>
          </a:p>
        </p:txBody>
      </p:sp>
    </p:spTree>
    <p:extLst>
      <p:ext uri="{BB962C8B-B14F-4D97-AF65-F5344CB8AC3E}">
        <p14:creationId xmlns:p14="http://schemas.microsoft.com/office/powerpoint/2010/main" val="13821484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9"/>
                                        </p:tgtEl>
                                      </p:cBhvr>
                                    </p:animEffect>
                                    <p:anim calcmode="lin" valueType="num">
                                      <p:cBhvr>
                                        <p:cTn id="19" dur="1000"/>
                                        <p:tgtEl>
                                          <p:spTgt spid="9"/>
                                        </p:tgtEl>
                                        <p:attrNameLst>
                                          <p:attrName>ppt_x</p:attrName>
                                        </p:attrNameLst>
                                      </p:cBhvr>
                                      <p:tavLst>
                                        <p:tav tm="0">
                                          <p:val>
                                            <p:strVal val="ppt_x"/>
                                          </p:val>
                                        </p:tav>
                                        <p:tav tm="100000">
                                          <p:val>
                                            <p:strVal val="ppt_x"/>
                                          </p:val>
                                        </p:tav>
                                      </p:tavLst>
                                    </p:anim>
                                    <p:anim calcmode="lin" valueType="num">
                                      <p:cBhvr>
                                        <p:cTn id="20" dur="1000"/>
                                        <p:tgtEl>
                                          <p:spTgt spid="9"/>
                                        </p:tgtEl>
                                        <p:attrNameLst>
                                          <p:attrName>ppt_y</p:attrName>
                                        </p:attrNameLst>
                                      </p:cBhvr>
                                      <p:tavLst>
                                        <p:tav tm="0">
                                          <p:val>
                                            <p:strVal val="ppt_y"/>
                                          </p:val>
                                        </p:tav>
                                        <p:tav tm="100000">
                                          <p:val>
                                            <p:strVal val="ppt_y+.1"/>
                                          </p:val>
                                        </p:tav>
                                      </p:tavLst>
                                    </p:anim>
                                    <p:set>
                                      <p:cBhvr>
                                        <p:cTn id="21" dur="1" fill="hold">
                                          <p:stCondLst>
                                            <p:cond delay="999"/>
                                          </p:stCondLst>
                                        </p:cTn>
                                        <p:tgtEl>
                                          <p:spTgt spid="9"/>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895600"/>
            <a:ext cx="8305800" cy="3505200"/>
          </a:xfrm>
          <a:prstGeom prst="rect">
            <a:avLst/>
          </a:prstGeom>
          <a:no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p:cNvSpPr/>
          <p:nvPr/>
        </p:nvSpPr>
        <p:spPr>
          <a:xfrm>
            <a:off x="508000" y="533400"/>
            <a:ext cx="8178800" cy="22098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4" name="Up Arrow 43"/>
          <p:cNvSpPr/>
          <p:nvPr/>
        </p:nvSpPr>
        <p:spPr>
          <a:xfrm>
            <a:off x="609600" y="914400"/>
            <a:ext cx="228600" cy="958850"/>
          </a:xfrm>
          <a:prstGeom prst="upArrow">
            <a:avLst>
              <a:gd name="adj1" fmla="val 50000"/>
              <a:gd name="adj2" fmla="val 55479"/>
            </a:avLst>
          </a:prstGeom>
          <a:solidFill>
            <a:srgbClr val="0070C0"/>
          </a:solidFill>
          <a:ln>
            <a:noFill/>
          </a:ln>
          <a:effectLst>
            <a:glow rad="1016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glow rad="101600">
                  <a:prstClr val="white">
                    <a:alpha val="60000"/>
                  </a:prstClr>
                </a:glow>
              </a:effectLst>
              <a:uLnTx/>
              <a:uFillTx/>
              <a:latin typeface="Calibri"/>
              <a:ea typeface="+mn-ea"/>
              <a:cs typeface="+mn-cs"/>
            </a:endParaRPr>
          </a:p>
        </p:txBody>
      </p:sp>
      <p:sp>
        <p:nvSpPr>
          <p:cNvPr id="43" name="Up Arrow 42"/>
          <p:cNvSpPr/>
          <p:nvPr/>
        </p:nvSpPr>
        <p:spPr>
          <a:xfrm>
            <a:off x="3276600" y="914400"/>
            <a:ext cx="228600" cy="958850"/>
          </a:xfrm>
          <a:prstGeom prst="upArrow">
            <a:avLst>
              <a:gd name="adj1" fmla="val 50000"/>
              <a:gd name="adj2" fmla="val 55479"/>
            </a:avLst>
          </a:prstGeom>
          <a:solidFill>
            <a:srgbClr val="0070C0"/>
          </a:solidFill>
          <a:ln>
            <a:noFill/>
          </a:ln>
          <a:effectLst>
            <a:glow rad="1016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Up Arrow 26"/>
          <p:cNvSpPr/>
          <p:nvPr/>
        </p:nvSpPr>
        <p:spPr>
          <a:xfrm>
            <a:off x="4876800" y="914400"/>
            <a:ext cx="228600" cy="958850"/>
          </a:xfrm>
          <a:prstGeom prst="upArrow">
            <a:avLst>
              <a:gd name="adj1" fmla="val 50000"/>
              <a:gd name="adj2" fmla="val 55479"/>
            </a:avLst>
          </a:prstGeom>
          <a:solidFill>
            <a:srgbClr val="0070C0"/>
          </a:solidFill>
          <a:ln>
            <a:noFill/>
          </a:ln>
          <a:effectLst>
            <a:glow rad="1016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ight Arrow 22"/>
          <p:cNvSpPr/>
          <p:nvPr/>
        </p:nvSpPr>
        <p:spPr>
          <a:xfrm>
            <a:off x="508000" y="1600200"/>
            <a:ext cx="8178800" cy="546100"/>
          </a:xfrm>
          <a:prstGeom prst="rightArrow">
            <a:avLst/>
          </a:prstGeom>
          <a:solidFill>
            <a:srgbClr val="0070C0"/>
          </a:solidFill>
          <a:ln>
            <a:noFill/>
          </a:ln>
          <a:effectLst>
            <a:glow rad="101600">
              <a:schemeClr val="bg1">
                <a:alpha val="40000"/>
              </a:schemeClr>
            </a:glow>
          </a:effectLst>
          <a:scene3d>
            <a:camera prst="orthographicFront"/>
            <a:lightRig rig="threePt" dir="t"/>
          </a:scene3d>
          <a:sp3d>
            <a:bevelT w="107950" h="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914400" y="1168400"/>
            <a:ext cx="990600" cy="1346200"/>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Second Missionary Journey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Macedonia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Achaia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Greece</a:t>
            </a:r>
          </a:p>
        </p:txBody>
      </p:sp>
      <p:sp>
        <p:nvSpPr>
          <p:cNvPr id="6" name="Rectangle 5"/>
          <p:cNvSpPr/>
          <p:nvPr/>
        </p:nvSpPr>
        <p:spPr>
          <a:xfrm>
            <a:off x="2260600" y="1143000"/>
            <a:ext cx="939800" cy="1371600"/>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Third Missionary Journey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Asia</a:t>
            </a:r>
          </a:p>
        </p:txBody>
      </p:sp>
      <p:sp>
        <p:nvSpPr>
          <p:cNvPr id="7" name="Rectangle 6"/>
          <p:cNvSpPr/>
          <p:nvPr/>
        </p:nvSpPr>
        <p:spPr>
          <a:xfrm>
            <a:off x="3733800" y="1143000"/>
            <a:ext cx="1143000" cy="1371600"/>
          </a:xfrm>
          <a:prstGeom prst="rect">
            <a:avLst/>
          </a:prstGeom>
          <a:solidFill>
            <a:schemeClr val="bg1"/>
          </a:solidFill>
          <a:ln w="7620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First Roman Imprisonment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60 - 63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Rome</a:t>
            </a:r>
          </a:p>
        </p:txBody>
      </p:sp>
      <p:sp>
        <p:nvSpPr>
          <p:cNvPr id="8" name="Rectangle 7"/>
          <p:cNvSpPr/>
          <p:nvPr/>
        </p:nvSpPr>
        <p:spPr>
          <a:xfrm>
            <a:off x="5410200" y="1111250"/>
            <a:ext cx="1130300" cy="1403350"/>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Second Roman Imprisonment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67 - 68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Rome</a:t>
            </a:r>
          </a:p>
        </p:txBody>
      </p:sp>
      <p:sp>
        <p:nvSpPr>
          <p:cNvPr id="9" name="Rectangle 8"/>
          <p:cNvSpPr/>
          <p:nvPr/>
        </p:nvSpPr>
        <p:spPr>
          <a:xfrm>
            <a:off x="457200" y="533400"/>
            <a:ext cx="1828800" cy="4572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Jerusalem Council</a:t>
            </a:r>
          </a:p>
        </p:txBody>
      </p:sp>
      <p:sp>
        <p:nvSpPr>
          <p:cNvPr id="10" name="Rectangle 9"/>
          <p:cNvSpPr/>
          <p:nvPr/>
        </p:nvSpPr>
        <p:spPr>
          <a:xfrm>
            <a:off x="3048000" y="533400"/>
            <a:ext cx="914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Trials</a:t>
            </a:r>
          </a:p>
        </p:txBody>
      </p:sp>
      <p:sp>
        <p:nvSpPr>
          <p:cNvPr id="11" name="Rectangle 10"/>
          <p:cNvSpPr/>
          <p:nvPr/>
        </p:nvSpPr>
        <p:spPr>
          <a:xfrm>
            <a:off x="4800600" y="533400"/>
            <a:ext cx="2514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Paul Before Caesar</a:t>
            </a:r>
          </a:p>
        </p:txBody>
      </p:sp>
      <p:sp>
        <p:nvSpPr>
          <p:cNvPr id="14" name="Rectangle 13"/>
          <p:cNvSpPr/>
          <p:nvPr/>
        </p:nvSpPr>
        <p:spPr>
          <a:xfrm>
            <a:off x="914400" y="3429000"/>
            <a:ext cx="1212850" cy="6604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 Thess</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Corinth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51 - 52</a:t>
            </a:r>
          </a:p>
        </p:txBody>
      </p:sp>
      <p:sp>
        <p:nvSpPr>
          <p:cNvPr id="15" name="Rectangle 14"/>
          <p:cNvSpPr/>
          <p:nvPr/>
        </p:nvSpPr>
        <p:spPr>
          <a:xfrm>
            <a:off x="2286000" y="3429000"/>
            <a:ext cx="1282700" cy="6604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 Corinthians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Ephesus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56 - 57</a:t>
            </a:r>
          </a:p>
        </p:txBody>
      </p:sp>
      <p:sp>
        <p:nvSpPr>
          <p:cNvPr id="16" name="Rectangle 15"/>
          <p:cNvSpPr/>
          <p:nvPr/>
        </p:nvSpPr>
        <p:spPr>
          <a:xfrm>
            <a:off x="3733800" y="3429000"/>
            <a:ext cx="1168400" cy="6604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Ephesians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Rome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60 - 63</a:t>
            </a:r>
          </a:p>
        </p:txBody>
      </p:sp>
      <p:sp>
        <p:nvSpPr>
          <p:cNvPr id="30" name="Rectangle 29"/>
          <p:cNvSpPr/>
          <p:nvPr/>
        </p:nvSpPr>
        <p:spPr>
          <a:xfrm>
            <a:off x="920750" y="4191000"/>
            <a:ext cx="1212850" cy="6096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2 Thess</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Corinth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51 - 52</a:t>
            </a:r>
          </a:p>
        </p:txBody>
      </p:sp>
      <p:sp>
        <p:nvSpPr>
          <p:cNvPr id="31" name="Rectangle 30"/>
          <p:cNvSpPr/>
          <p:nvPr/>
        </p:nvSpPr>
        <p:spPr>
          <a:xfrm>
            <a:off x="2286000" y="4191000"/>
            <a:ext cx="1282700" cy="6096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2 Corinthians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Macedonia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56 - 57</a:t>
            </a:r>
          </a:p>
        </p:txBody>
      </p:sp>
      <p:sp>
        <p:nvSpPr>
          <p:cNvPr id="32" name="Rectangle 31"/>
          <p:cNvSpPr/>
          <p:nvPr/>
        </p:nvSpPr>
        <p:spPr>
          <a:xfrm>
            <a:off x="2286000" y="4876800"/>
            <a:ext cx="1282700" cy="6096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Galatians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Antioch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57?</a:t>
            </a:r>
          </a:p>
        </p:txBody>
      </p:sp>
      <p:sp>
        <p:nvSpPr>
          <p:cNvPr id="33" name="Rectangle 32"/>
          <p:cNvSpPr/>
          <p:nvPr/>
        </p:nvSpPr>
        <p:spPr>
          <a:xfrm>
            <a:off x="2286000" y="5562600"/>
            <a:ext cx="1282700" cy="6096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Romans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Corinth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57?</a:t>
            </a:r>
          </a:p>
        </p:txBody>
      </p:sp>
      <p:sp>
        <p:nvSpPr>
          <p:cNvPr id="34" name="Rectangle 33"/>
          <p:cNvSpPr/>
          <p:nvPr/>
        </p:nvSpPr>
        <p:spPr>
          <a:xfrm>
            <a:off x="3733800" y="4191000"/>
            <a:ext cx="1168400" cy="6096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Colossians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Rome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60 - 63</a:t>
            </a:r>
          </a:p>
        </p:txBody>
      </p:sp>
      <p:sp>
        <p:nvSpPr>
          <p:cNvPr id="35" name="Rectangle 34"/>
          <p:cNvSpPr/>
          <p:nvPr/>
        </p:nvSpPr>
        <p:spPr>
          <a:xfrm>
            <a:off x="3733800" y="4876800"/>
            <a:ext cx="1168400" cy="6096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Philemon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Rome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60 - 63</a:t>
            </a:r>
          </a:p>
        </p:txBody>
      </p:sp>
      <p:sp>
        <p:nvSpPr>
          <p:cNvPr id="36" name="Rectangle 35"/>
          <p:cNvSpPr/>
          <p:nvPr/>
        </p:nvSpPr>
        <p:spPr>
          <a:xfrm>
            <a:off x="3733800" y="5562600"/>
            <a:ext cx="1168400" cy="6096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Philippians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Rome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60 - 63</a:t>
            </a:r>
          </a:p>
        </p:txBody>
      </p:sp>
      <p:sp>
        <p:nvSpPr>
          <p:cNvPr id="37" name="Rectangle 36"/>
          <p:cNvSpPr/>
          <p:nvPr/>
        </p:nvSpPr>
        <p:spPr>
          <a:xfrm>
            <a:off x="5105400" y="3441700"/>
            <a:ext cx="1447800" cy="6604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1 Timothy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Macedonia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63 - 66</a:t>
            </a:r>
          </a:p>
        </p:txBody>
      </p:sp>
      <p:sp>
        <p:nvSpPr>
          <p:cNvPr id="38" name="Rectangle 37"/>
          <p:cNvSpPr/>
          <p:nvPr/>
        </p:nvSpPr>
        <p:spPr>
          <a:xfrm>
            <a:off x="5105400" y="4876800"/>
            <a:ext cx="1435100" cy="6604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2 Timothy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Rome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67 - 68</a:t>
            </a:r>
          </a:p>
        </p:txBody>
      </p:sp>
      <p:sp>
        <p:nvSpPr>
          <p:cNvPr id="39" name="Rectangle 38"/>
          <p:cNvSpPr/>
          <p:nvPr/>
        </p:nvSpPr>
        <p:spPr>
          <a:xfrm>
            <a:off x="5105400" y="4216400"/>
            <a:ext cx="1447800" cy="584200"/>
          </a:xfrm>
          <a:prstGeom prst="rect">
            <a:avLst/>
          </a:prstGeom>
          <a:no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Titus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Place: Macedonia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Date: 63 - 66</a:t>
            </a:r>
          </a:p>
        </p:txBody>
      </p:sp>
      <p:sp>
        <p:nvSpPr>
          <p:cNvPr id="41" name="Rectangle 40"/>
          <p:cNvSpPr/>
          <p:nvPr/>
        </p:nvSpPr>
        <p:spPr>
          <a:xfrm>
            <a:off x="5410200" y="1111250"/>
            <a:ext cx="1130300" cy="1403350"/>
          </a:xfrm>
          <a:prstGeom prst="rect">
            <a:avLst/>
          </a:prstGeom>
          <a:noFill/>
          <a:ln w="762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ectangle 44"/>
          <p:cNvSpPr/>
          <p:nvPr/>
        </p:nvSpPr>
        <p:spPr>
          <a:xfrm>
            <a:off x="5119048" y="4882487"/>
            <a:ext cx="1421452" cy="660400"/>
          </a:xfrm>
          <a:prstGeom prst="rect">
            <a:avLst/>
          </a:prstGeom>
          <a:noFill/>
          <a:ln w="19050">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Right Arrow 41"/>
          <p:cNvSpPr/>
          <p:nvPr/>
        </p:nvSpPr>
        <p:spPr>
          <a:xfrm>
            <a:off x="508000" y="2971800"/>
            <a:ext cx="8026400" cy="457200"/>
          </a:xfrm>
          <a:prstGeom prst="rightArrow">
            <a:avLst/>
          </a:prstGeom>
          <a:noFill/>
          <a:ln w="381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A.D.</a:t>
            </a:r>
            <a:r>
              <a:rPr kumimoji="0" lang="en-US" sz="12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14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51          53	           57	        60                            66             68	            70</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sp>
        <p:nvSpPr>
          <p:cNvPr id="3" name="Rectangle 2">
            <a:extLst>
              <a:ext uri="{FF2B5EF4-FFF2-40B4-BE49-F238E27FC236}">
                <a16:creationId xmlns:a16="http://schemas.microsoft.com/office/drawing/2014/main" id="{73394BC6-517E-BFE1-A339-5701B936C74B}"/>
              </a:ext>
            </a:extLst>
          </p:cNvPr>
          <p:cNvSpPr/>
          <p:nvPr/>
        </p:nvSpPr>
        <p:spPr>
          <a:xfrm>
            <a:off x="3695700" y="3389152"/>
            <a:ext cx="2857500" cy="278304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19719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93" t="24001" r="13643" b="9999"/>
          <a:stretch/>
        </p:blipFill>
        <p:spPr bwMode="auto">
          <a:xfrm>
            <a:off x="762000" y="1469050"/>
            <a:ext cx="7620000" cy="4398350"/>
          </a:xfrm>
          <a:prstGeom prst="rect">
            <a:avLst/>
          </a:prstGeom>
          <a:noFill/>
          <a:ln w="57150">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Freeform 4"/>
          <p:cNvSpPr/>
          <p:nvPr/>
        </p:nvSpPr>
        <p:spPr>
          <a:xfrm>
            <a:off x="1295400" y="4038600"/>
            <a:ext cx="121918" cy="68530"/>
          </a:xfrm>
          <a:custGeom>
            <a:avLst/>
            <a:gdLst>
              <a:gd name="connsiteX0" fmla="*/ 15721 w 43896"/>
              <a:gd name="connsiteY0" fmla="*/ 68393 h 68530"/>
              <a:gd name="connsiteX1" fmla="*/ 3021 w 43896"/>
              <a:gd name="connsiteY1" fmla="*/ 4893 h 68530"/>
              <a:gd name="connsiteX2" fmla="*/ 41121 w 43896"/>
              <a:gd name="connsiteY2" fmla="*/ 17593 h 68530"/>
              <a:gd name="connsiteX3" fmla="*/ 15721 w 43896"/>
              <a:gd name="connsiteY3" fmla="*/ 68393 h 68530"/>
            </a:gdLst>
            <a:ahLst/>
            <a:cxnLst>
              <a:cxn ang="0">
                <a:pos x="connsiteX0" y="connsiteY0"/>
              </a:cxn>
              <a:cxn ang="0">
                <a:pos x="connsiteX1" y="connsiteY1"/>
              </a:cxn>
              <a:cxn ang="0">
                <a:pos x="connsiteX2" y="connsiteY2"/>
              </a:cxn>
              <a:cxn ang="0">
                <a:pos x="connsiteX3" y="connsiteY3"/>
              </a:cxn>
            </a:cxnLst>
            <a:rect l="l" t="t" r="r" b="b"/>
            <a:pathLst>
              <a:path w="43896" h="68530">
                <a:moveTo>
                  <a:pt x="15721" y="68393"/>
                </a:moveTo>
                <a:cubicBezTo>
                  <a:pt x="9371" y="66276"/>
                  <a:pt x="-6632" y="24200"/>
                  <a:pt x="3021" y="4893"/>
                </a:cubicBezTo>
                <a:cubicBezTo>
                  <a:pt x="9008" y="-7081"/>
                  <a:pt x="36149" y="5164"/>
                  <a:pt x="41121" y="17593"/>
                </a:cubicBezTo>
                <a:cubicBezTo>
                  <a:pt x="53251" y="47919"/>
                  <a:pt x="22071" y="70510"/>
                  <a:pt x="15721" y="68393"/>
                </a:cubicBezTo>
                <a:close/>
              </a:path>
            </a:pathLst>
          </a:custGeom>
          <a:solidFill>
            <a:srgbClr val="FFE9A3"/>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 name="Freeform 5"/>
          <p:cNvSpPr/>
          <p:nvPr/>
        </p:nvSpPr>
        <p:spPr>
          <a:xfrm>
            <a:off x="1251504" y="4122470"/>
            <a:ext cx="43896" cy="68530"/>
          </a:xfrm>
          <a:custGeom>
            <a:avLst/>
            <a:gdLst>
              <a:gd name="connsiteX0" fmla="*/ 15721 w 43896"/>
              <a:gd name="connsiteY0" fmla="*/ 68393 h 68530"/>
              <a:gd name="connsiteX1" fmla="*/ 3021 w 43896"/>
              <a:gd name="connsiteY1" fmla="*/ 4893 h 68530"/>
              <a:gd name="connsiteX2" fmla="*/ 41121 w 43896"/>
              <a:gd name="connsiteY2" fmla="*/ 17593 h 68530"/>
              <a:gd name="connsiteX3" fmla="*/ 15721 w 43896"/>
              <a:gd name="connsiteY3" fmla="*/ 68393 h 68530"/>
            </a:gdLst>
            <a:ahLst/>
            <a:cxnLst>
              <a:cxn ang="0">
                <a:pos x="connsiteX0" y="connsiteY0"/>
              </a:cxn>
              <a:cxn ang="0">
                <a:pos x="connsiteX1" y="connsiteY1"/>
              </a:cxn>
              <a:cxn ang="0">
                <a:pos x="connsiteX2" y="connsiteY2"/>
              </a:cxn>
              <a:cxn ang="0">
                <a:pos x="connsiteX3" y="connsiteY3"/>
              </a:cxn>
            </a:cxnLst>
            <a:rect l="l" t="t" r="r" b="b"/>
            <a:pathLst>
              <a:path w="43896" h="68530">
                <a:moveTo>
                  <a:pt x="15721" y="68393"/>
                </a:moveTo>
                <a:cubicBezTo>
                  <a:pt x="9371" y="66276"/>
                  <a:pt x="-6632" y="24200"/>
                  <a:pt x="3021" y="4893"/>
                </a:cubicBezTo>
                <a:cubicBezTo>
                  <a:pt x="9008" y="-7081"/>
                  <a:pt x="36149" y="5164"/>
                  <a:pt x="41121" y="17593"/>
                </a:cubicBezTo>
                <a:cubicBezTo>
                  <a:pt x="53251" y="47919"/>
                  <a:pt x="22071" y="70510"/>
                  <a:pt x="15721" y="68393"/>
                </a:cubicBezTo>
                <a:close/>
              </a:path>
            </a:pathLst>
          </a:custGeom>
          <a:solidFill>
            <a:srgbClr val="FFE9A3"/>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Rectangle 9"/>
          <p:cNvSpPr/>
          <p:nvPr/>
        </p:nvSpPr>
        <p:spPr>
          <a:xfrm>
            <a:off x="685800" y="1828800"/>
            <a:ext cx="9906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Appii</a:t>
            </a:r>
          </a:p>
        </p:txBody>
      </p:sp>
      <p:sp>
        <p:nvSpPr>
          <p:cNvPr id="11" name="Rectangle 10"/>
          <p:cNvSpPr/>
          <p:nvPr/>
        </p:nvSpPr>
        <p:spPr>
          <a:xfrm>
            <a:off x="1143000" y="1676400"/>
            <a:ext cx="1503138"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Three Taverns</a:t>
            </a:r>
          </a:p>
        </p:txBody>
      </p:sp>
      <p:sp>
        <p:nvSpPr>
          <p:cNvPr id="7" name="Rectangle 6"/>
          <p:cNvSpPr/>
          <p:nvPr/>
        </p:nvSpPr>
        <p:spPr>
          <a:xfrm>
            <a:off x="630462" y="1219200"/>
            <a:ext cx="2112738" cy="1122690"/>
          </a:xfrm>
          <a:prstGeom prst="rect">
            <a:avLst/>
          </a:prstGeom>
          <a:no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Rectangle 11"/>
          <p:cNvSpPr/>
          <p:nvPr/>
        </p:nvSpPr>
        <p:spPr>
          <a:xfrm>
            <a:off x="914401" y="5334000"/>
            <a:ext cx="3809999" cy="381000"/>
          </a:xfrm>
          <a:prstGeom prst="rect">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The Journey To Rome</a:t>
            </a:r>
          </a:p>
        </p:txBody>
      </p:sp>
      <p:sp>
        <p:nvSpPr>
          <p:cNvPr id="9" name="Freeform 8"/>
          <p:cNvSpPr/>
          <p:nvPr/>
        </p:nvSpPr>
        <p:spPr>
          <a:xfrm>
            <a:off x="7721600" y="5562600"/>
            <a:ext cx="127000" cy="190500"/>
          </a:xfrm>
          <a:custGeom>
            <a:avLst/>
            <a:gdLst>
              <a:gd name="connsiteX0" fmla="*/ 0 w 127000"/>
              <a:gd name="connsiteY0" fmla="*/ 0 h 190500"/>
              <a:gd name="connsiteX1" fmla="*/ 38100 w 127000"/>
              <a:gd name="connsiteY1" fmla="*/ 101600 h 190500"/>
              <a:gd name="connsiteX2" fmla="*/ 76200 w 127000"/>
              <a:gd name="connsiteY2" fmla="*/ 127000 h 190500"/>
              <a:gd name="connsiteX3" fmla="*/ 127000 w 127000"/>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27000" h="190500">
                <a:moveTo>
                  <a:pt x="0" y="0"/>
                </a:moveTo>
                <a:cubicBezTo>
                  <a:pt x="9087" y="45433"/>
                  <a:pt x="5398" y="68898"/>
                  <a:pt x="38100" y="101600"/>
                </a:cubicBezTo>
                <a:cubicBezTo>
                  <a:pt x="48893" y="112393"/>
                  <a:pt x="63500" y="118533"/>
                  <a:pt x="76200" y="127000"/>
                </a:cubicBezTo>
                <a:cubicBezTo>
                  <a:pt x="108242" y="175063"/>
                  <a:pt x="90807" y="154307"/>
                  <a:pt x="127000" y="190500"/>
                </a:cubicBezTo>
              </a:path>
            </a:pathLst>
          </a:cu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E9C5D683-8613-453F-9895-8172853118F7}"/>
              </a:ext>
            </a:extLst>
          </p:cNvPr>
          <p:cNvSpPr txBox="1"/>
          <p:nvPr/>
        </p:nvSpPr>
        <p:spPr>
          <a:xfrm>
            <a:off x="0" y="6085865"/>
            <a:ext cx="9143999" cy="646331"/>
          </a:xfrm>
          <a:prstGeom prst="rect">
            <a:avLst/>
          </a:prstGeom>
          <a:noFill/>
        </p:spPr>
        <p:txBody>
          <a:bodyPr wrap="square">
            <a:spAutoFit/>
          </a:bodyPr>
          <a:lstStyle/>
          <a:p>
            <a:pPr algn="ctr"/>
            <a:r>
              <a:rPr lang="en-US" b="1" dirty="0">
                <a:solidFill>
                  <a:srgbClr val="0070C0"/>
                </a:solidFill>
                <a:latin typeface="Calibri" panose="020F0502020204030204" pitchFamily="34" charset="0"/>
                <a:cs typeface="Calibri" panose="020F0502020204030204" pitchFamily="34" charset="0"/>
              </a:rPr>
              <a:t>Acts 23:11 </a:t>
            </a:r>
            <a:r>
              <a:rPr lang="en-US" b="1" dirty="0">
                <a:latin typeface="Calibri" panose="020F0502020204030204" pitchFamily="34" charset="0"/>
                <a:cs typeface="Calibri" panose="020F0502020204030204" pitchFamily="34" charset="0"/>
              </a:rPr>
              <a:t>But the following night the Lord stood by him and said, "Be of good cheer, Paul; for as you have testified for Me in Jerusalem, so you must also bear witness at </a:t>
            </a:r>
            <a:r>
              <a:rPr lang="en-US" b="1" u="sng" dirty="0">
                <a:latin typeface="Calibri" panose="020F0502020204030204" pitchFamily="34" charset="0"/>
                <a:cs typeface="Calibri" panose="020F0502020204030204" pitchFamily="34" charset="0"/>
              </a:rPr>
              <a:t>Rome.</a:t>
            </a:r>
            <a:r>
              <a:rPr lang="en-US" b="1" dirty="0">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B76EF91A-C087-61BA-D961-7041C1BCD1FC}"/>
              </a:ext>
            </a:extLst>
          </p:cNvPr>
          <p:cNvSpPr txBox="1"/>
          <p:nvPr/>
        </p:nvSpPr>
        <p:spPr>
          <a:xfrm>
            <a:off x="-16778" y="280677"/>
            <a:ext cx="9143999" cy="646331"/>
          </a:xfrm>
          <a:prstGeom prst="rect">
            <a:avLst/>
          </a:prstGeom>
          <a:noFill/>
        </p:spPr>
        <p:txBody>
          <a:bodyPr wrap="square">
            <a:spAutoFit/>
          </a:bodyPr>
          <a:lstStyle/>
          <a:p>
            <a:pPr algn="ctr"/>
            <a:r>
              <a:rPr lang="en-US" b="1" dirty="0">
                <a:solidFill>
                  <a:srgbClr val="0070C0"/>
                </a:solidFill>
                <a:latin typeface="Calibri" panose="020F0502020204030204" pitchFamily="34" charset="0"/>
                <a:cs typeface="Calibri" panose="020F0502020204030204" pitchFamily="34" charset="0"/>
              </a:rPr>
              <a:t>Acts 9:15 </a:t>
            </a:r>
            <a:r>
              <a:rPr lang="en-US" b="1" dirty="0">
                <a:latin typeface="Calibri" panose="020F0502020204030204" pitchFamily="34" charset="0"/>
                <a:cs typeface="Calibri" panose="020F0502020204030204" pitchFamily="34" charset="0"/>
              </a:rPr>
              <a:t>But the Lord said to him, "Go, for he is a chosen vessel of Mine to bear                        My name before Gentiles, kings, and the children of Israel.</a:t>
            </a:r>
          </a:p>
        </p:txBody>
      </p:sp>
    </p:spTree>
    <p:extLst>
      <p:ext uri="{BB962C8B-B14F-4D97-AF65-F5344CB8AC3E}">
        <p14:creationId xmlns:p14="http://schemas.microsoft.com/office/powerpoint/2010/main" val="1438946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2634" y="2121486"/>
            <a:ext cx="6651813" cy="3914918"/>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2Timothy 4:6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For I am already being poured out as a drink offering, and the time of my departure is at hand. 7 I have fought the good fight, I have finished the race, I have kept the faith. 8 Finally, there is laid up for me the crown of righteousness, which the Lord, the righteous Judge, will give to me on that Day, and not to me only but also to all who have loved His appearing.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0" y="572860"/>
            <a:ext cx="914400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Ink Free" panose="03080402000500000000" pitchFamily="66" charset="0"/>
                <a:ea typeface="Calibri" panose="020F0502020204030204" pitchFamily="34" charset="0"/>
                <a:cs typeface="Times New Roman" panose="02020603050405020304" pitchFamily="18" charset="0"/>
              </a:rPr>
              <a:t>Death is a </a:t>
            </a:r>
            <a:r>
              <a:rPr kumimoji="0" lang="en-US" sz="5400" b="1" i="0" u="sng" strike="noStrike" kern="1200" cap="none" spc="0" normalizeH="0" baseline="0" noProof="0" dirty="0">
                <a:ln>
                  <a:noFill/>
                </a:ln>
                <a:solidFill>
                  <a:srgbClr val="0070C0"/>
                </a:solidFill>
                <a:effectLst/>
                <a:uLnTx/>
                <a:uFillTx/>
                <a:latin typeface="Ink Free" panose="03080402000500000000" pitchFamily="66" charset="0"/>
                <a:ea typeface="Calibri" panose="020F0502020204030204" pitchFamily="34" charset="0"/>
                <a:cs typeface="Times New Roman" panose="02020603050405020304" pitchFamily="18" charset="0"/>
              </a:rPr>
              <a:t>departure</a:t>
            </a:r>
            <a:r>
              <a:rPr kumimoji="0" lang="en-US" sz="4800" b="1" i="0" u="none" strike="noStrike" kern="1200" cap="none" spc="0" normalizeH="0" baseline="0" noProof="0" dirty="0">
                <a:ln>
                  <a:noFill/>
                </a:ln>
                <a:solidFill>
                  <a:srgbClr val="0070C0"/>
                </a:solidFill>
                <a:effectLst/>
                <a:uLnTx/>
                <a:uFillTx/>
                <a:latin typeface="Ink Free" panose="03080402000500000000" pitchFamily="66" charset="0"/>
                <a:ea typeface="Calibri" panose="020F0502020204030204" pitchFamily="34" charset="0"/>
                <a:cs typeface="Times New Roman" panose="02020603050405020304" pitchFamily="18" charset="0"/>
              </a:rPr>
              <a:t>.</a:t>
            </a:r>
            <a:endParaRPr kumimoji="0" lang="en-US" sz="48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endParaRPr>
          </a:p>
        </p:txBody>
      </p:sp>
      <p:sp>
        <p:nvSpPr>
          <p:cNvPr id="4" name="Rectangle 3"/>
          <p:cNvSpPr/>
          <p:nvPr/>
        </p:nvSpPr>
        <p:spPr>
          <a:xfrm>
            <a:off x="1165412" y="1945341"/>
            <a:ext cx="6947648" cy="42582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549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109EB-B505-3960-7ACE-8D65FED42461}"/>
              </a:ext>
            </a:extLst>
          </p:cNvPr>
          <p:cNvSpPr txBox="1"/>
          <p:nvPr/>
        </p:nvSpPr>
        <p:spPr>
          <a:xfrm>
            <a:off x="310393" y="436228"/>
            <a:ext cx="8556770" cy="5509200"/>
          </a:xfrm>
          <a:prstGeom prst="rect">
            <a:avLst/>
          </a:prstGeom>
          <a:noFill/>
        </p:spPr>
        <p:txBody>
          <a:bodyPr wrap="square" rtlCol="0">
            <a:spAutoFit/>
          </a:bodyPr>
          <a:lstStyle/>
          <a:p>
            <a:r>
              <a:rPr lang="en-US" sz="3200" dirty="0">
                <a:latin typeface="Arial Black" panose="020B0A04020102020204" pitchFamily="34" charset="0"/>
                <a:cs typeface="Calibri" panose="020F0502020204030204" pitchFamily="34" charset="0"/>
              </a:rPr>
              <a:t>Characters</a:t>
            </a:r>
          </a:p>
          <a:p>
            <a:endParaRPr lang="en-US" sz="3200" dirty="0">
              <a:latin typeface="Calibri" panose="020F0502020204030204" pitchFamily="34" charset="0"/>
              <a:cs typeface="Calibri" panose="020F0502020204030204" pitchFamily="34" charset="0"/>
            </a:endParaRPr>
          </a:p>
          <a:p>
            <a:r>
              <a:rPr lang="en-US" sz="3200" dirty="0">
                <a:solidFill>
                  <a:srgbClr val="FF0000"/>
                </a:solidFill>
                <a:latin typeface="Calibri" panose="020F0502020204030204" pitchFamily="34" charset="0"/>
                <a:cs typeface="Calibri" panose="020F0502020204030204" pitchFamily="34" charset="0"/>
              </a:rPr>
              <a:t>Agabus  the prophet</a:t>
            </a:r>
          </a:p>
          <a:p>
            <a:r>
              <a:rPr lang="en-US" sz="3200" dirty="0">
                <a:latin typeface="Calibri" panose="020F0502020204030204" pitchFamily="34" charset="0"/>
                <a:cs typeface="Calibri" panose="020F0502020204030204" pitchFamily="34" charset="0"/>
              </a:rPr>
              <a:t>Lysias the chief captain</a:t>
            </a:r>
          </a:p>
          <a:p>
            <a:r>
              <a:rPr lang="en-US" sz="3200" dirty="0">
                <a:solidFill>
                  <a:srgbClr val="0070C0"/>
                </a:solidFill>
                <a:latin typeface="Calibri" panose="020F0502020204030204" pitchFamily="34" charset="0"/>
                <a:cs typeface="Calibri" panose="020F0502020204030204" pitchFamily="34" charset="0"/>
              </a:rPr>
              <a:t>Sanhedrin(Pharisees and Sadducees)</a:t>
            </a:r>
          </a:p>
          <a:p>
            <a:r>
              <a:rPr lang="en-US" sz="3200" dirty="0">
                <a:solidFill>
                  <a:srgbClr val="FF0000"/>
                </a:solidFill>
                <a:latin typeface="Calibri" panose="020F0502020204030204" pitchFamily="34" charset="0"/>
                <a:cs typeface="Calibri" panose="020F0502020204030204" pitchFamily="34" charset="0"/>
              </a:rPr>
              <a:t>Paul’s nephew</a:t>
            </a:r>
          </a:p>
          <a:p>
            <a:r>
              <a:rPr lang="en-US" sz="3200" dirty="0">
                <a:latin typeface="Calibri" panose="020F0502020204030204" pitchFamily="34" charset="0"/>
                <a:cs typeface="Calibri" panose="020F0502020204030204" pitchFamily="34" charset="0"/>
              </a:rPr>
              <a:t>Felix the governor and  </a:t>
            </a:r>
            <a:r>
              <a:rPr lang="en-US" sz="3200" dirty="0" err="1">
                <a:latin typeface="Calibri" panose="020F0502020204030204" pitchFamily="34" charset="0"/>
                <a:cs typeface="Calibri" panose="020F0502020204030204" pitchFamily="34" charset="0"/>
              </a:rPr>
              <a:t>Drusila</a:t>
            </a:r>
            <a:r>
              <a:rPr lang="en-US" sz="3200" dirty="0">
                <a:latin typeface="Calibri" panose="020F0502020204030204" pitchFamily="34" charset="0"/>
                <a:cs typeface="Calibri" panose="020F0502020204030204" pitchFamily="34" charset="0"/>
              </a:rPr>
              <a:t> his wife</a:t>
            </a:r>
          </a:p>
          <a:p>
            <a:r>
              <a:rPr lang="en-US" sz="3200" dirty="0">
                <a:solidFill>
                  <a:srgbClr val="0070C0"/>
                </a:solidFill>
                <a:latin typeface="Calibri" panose="020F0502020204030204" pitchFamily="34" charset="0"/>
                <a:cs typeface="Calibri" panose="020F0502020204030204" pitchFamily="34" charset="0"/>
              </a:rPr>
              <a:t>Ananias the High Priest</a:t>
            </a:r>
          </a:p>
          <a:p>
            <a:r>
              <a:rPr lang="en-US" sz="3200" dirty="0" err="1">
                <a:solidFill>
                  <a:srgbClr val="FF0000"/>
                </a:solidFill>
                <a:latin typeface="Calibri" panose="020F0502020204030204" pitchFamily="34" charset="0"/>
                <a:cs typeface="Calibri" panose="020F0502020204030204" pitchFamily="34" charset="0"/>
              </a:rPr>
              <a:t>Tertullus</a:t>
            </a:r>
            <a:r>
              <a:rPr lang="en-US" sz="3200" dirty="0">
                <a:solidFill>
                  <a:srgbClr val="FF0000"/>
                </a:solidFill>
                <a:latin typeface="Calibri" panose="020F0502020204030204" pitchFamily="34" charset="0"/>
                <a:cs typeface="Calibri" panose="020F0502020204030204" pitchFamily="34" charset="0"/>
              </a:rPr>
              <a:t> - Jewish lawyer to plead case against Paul</a:t>
            </a:r>
          </a:p>
          <a:p>
            <a:r>
              <a:rPr lang="en-US" sz="3200" dirty="0">
                <a:latin typeface="Calibri" panose="020F0502020204030204" pitchFamily="34" charset="0"/>
                <a:cs typeface="Calibri" panose="020F0502020204030204" pitchFamily="34" charset="0"/>
              </a:rPr>
              <a:t>Festus- Procurator of Judea</a:t>
            </a:r>
          </a:p>
          <a:p>
            <a:r>
              <a:rPr lang="en-US" sz="3200" dirty="0">
                <a:solidFill>
                  <a:srgbClr val="0070C0"/>
                </a:solidFill>
                <a:latin typeface="Calibri" panose="020F0502020204030204" pitchFamily="34" charset="0"/>
                <a:cs typeface="Calibri" panose="020F0502020204030204" pitchFamily="34" charset="0"/>
              </a:rPr>
              <a:t>King Agrippa and Bernice</a:t>
            </a:r>
          </a:p>
        </p:txBody>
      </p:sp>
    </p:spTree>
    <p:extLst>
      <p:ext uri="{BB962C8B-B14F-4D97-AF65-F5344CB8AC3E}">
        <p14:creationId xmlns:p14="http://schemas.microsoft.com/office/powerpoint/2010/main" val="165455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6B2EAB-1ABE-2A26-273E-6C2AC7A68078}"/>
              </a:ext>
            </a:extLst>
          </p:cNvPr>
          <p:cNvSpPr txBox="1"/>
          <p:nvPr/>
        </p:nvSpPr>
        <p:spPr>
          <a:xfrm>
            <a:off x="411061" y="595620"/>
            <a:ext cx="8405768" cy="5891228"/>
          </a:xfrm>
          <a:prstGeom prst="rect">
            <a:avLst/>
          </a:prstGeom>
          <a:noFill/>
        </p:spPr>
        <p:txBody>
          <a:bodyPr wrap="square">
            <a:spAutoFit/>
          </a:bodyPr>
          <a:lstStyle/>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Ch.20 </a:t>
            </a:r>
            <a:r>
              <a:rPr lang="en-US" sz="2400" dirty="0">
                <a:effectLst/>
                <a:latin typeface="Arial" panose="020B0604020202020204" pitchFamily="34" charset="0"/>
                <a:ea typeface="Calibri" panose="020F0502020204030204" pitchFamily="34" charset="0"/>
                <a:cs typeface="Times New Roman" panose="02020603050405020304" pitchFamily="18" charset="0"/>
              </a:rPr>
              <a:t>Paul meets with elders from Ephesus.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Ch.21:10 </a:t>
            </a:r>
            <a:r>
              <a:rPr lang="en-US" sz="2400" dirty="0">
                <a:effectLst/>
                <a:latin typeface="Arial" panose="020B0604020202020204" pitchFamily="34" charset="0"/>
                <a:ea typeface="Calibri" panose="020F0502020204030204" pitchFamily="34" charset="0"/>
                <a:cs typeface="Times New Roman" panose="02020603050405020304" pitchFamily="18" charset="0"/>
              </a:rPr>
              <a:t>following,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Agabus the prophet.</a:t>
            </a: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Ch.22:16 </a:t>
            </a:r>
            <a:r>
              <a:rPr lang="en-US" sz="2400" dirty="0">
                <a:effectLst/>
                <a:latin typeface="Arial" panose="020B0604020202020204" pitchFamily="34" charset="0"/>
                <a:ea typeface="Calibri" panose="020F0502020204030204" pitchFamily="34" charset="0"/>
                <a:cs typeface="Times New Roman" panose="02020603050405020304" pitchFamily="18" charset="0"/>
              </a:rPr>
              <a:t>repeats conversion story.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Ch.23 </a:t>
            </a:r>
            <a:r>
              <a:rPr lang="en-US" sz="2400" dirty="0">
                <a:effectLst/>
                <a:latin typeface="Arial" panose="020B0604020202020204" pitchFamily="34" charset="0"/>
                <a:ea typeface="Calibri" panose="020F0502020204030204" pitchFamily="34" charset="0"/>
                <a:cs typeface="Times New Roman" panose="02020603050405020304" pitchFamily="18" charset="0"/>
              </a:rPr>
              <a:t>Paul preaches to the Jewish council –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Sanhedrin.</a:t>
            </a: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Ch.24 </a:t>
            </a:r>
            <a:r>
              <a:rPr lang="en-US" sz="2400" dirty="0">
                <a:effectLst/>
                <a:latin typeface="Arial" panose="020B0604020202020204" pitchFamily="34" charset="0"/>
                <a:ea typeface="Calibri" panose="020F0502020204030204" pitchFamily="34" charset="0"/>
                <a:cs typeface="Times New Roman" panose="02020603050405020304" pitchFamily="18" charset="0"/>
              </a:rPr>
              <a:t>Paul reasons with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Felix.</a:t>
            </a:r>
            <a:r>
              <a:rPr lang="en-US" sz="2400" dirty="0">
                <a:effectLst/>
                <a:latin typeface="Arial" panose="020B0604020202020204" pitchFamily="34" charset="0"/>
                <a:ea typeface="Calibri" panose="020F0502020204030204" pitchFamily="34" charset="0"/>
                <a:cs typeface="Times New Roman" panose="02020603050405020304" pitchFamily="18" charset="0"/>
              </a:rPr>
              <a:t> Righteousness, self-control, judgment to come.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Ch.25:10-11 </a:t>
            </a:r>
            <a:r>
              <a:rPr lang="en-US" sz="2400" dirty="0">
                <a:effectLst/>
                <a:latin typeface="Arial" panose="020B0604020202020204" pitchFamily="34" charset="0"/>
                <a:ea typeface="Calibri" panose="020F0502020204030204" pitchFamily="34" charset="0"/>
                <a:cs typeface="Times New Roman" panose="02020603050405020304" pitchFamily="18" charset="0"/>
              </a:rPr>
              <a:t>before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Festus.</a:t>
            </a:r>
            <a:r>
              <a:rPr lang="en-US" sz="2400" dirty="0">
                <a:effectLst/>
                <a:latin typeface="Arial" panose="020B0604020202020204" pitchFamily="34" charset="0"/>
                <a:ea typeface="Calibri" panose="020F0502020204030204" pitchFamily="34" charset="0"/>
                <a:cs typeface="Times New Roman" panose="02020603050405020304" pitchFamily="18" charset="0"/>
              </a:rPr>
              <a:t>  I appeal to Caesar.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Ch.26 </a:t>
            </a:r>
            <a:r>
              <a:rPr lang="en-US" sz="2400" dirty="0">
                <a:effectLst/>
                <a:latin typeface="Arial" panose="020B0604020202020204" pitchFamily="34" charset="0"/>
                <a:ea typeface="Calibri" panose="020F0502020204030204" pitchFamily="34" charset="0"/>
                <a:cs typeface="Times New Roman" panose="02020603050405020304" pitchFamily="18" charset="0"/>
              </a:rPr>
              <a:t>Paul before </a:t>
            </a:r>
            <a:r>
              <a:rPr lang="en-US" sz="2400" dirty="0">
                <a:effectLst/>
                <a:latin typeface="Arial Black" panose="020B0A04020102020204" pitchFamily="34" charset="0"/>
                <a:ea typeface="Calibri" panose="020F0502020204030204" pitchFamily="34" charset="0"/>
                <a:cs typeface="Times New Roman" panose="02020603050405020304" pitchFamily="18" charset="0"/>
              </a:rPr>
              <a:t>Herod Agrippa.</a:t>
            </a: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Ch.27 </a:t>
            </a:r>
            <a:r>
              <a:rPr lang="en-US" sz="2400" dirty="0">
                <a:effectLst/>
                <a:latin typeface="Arial" panose="020B0604020202020204" pitchFamily="34" charset="0"/>
                <a:ea typeface="Calibri" panose="020F0502020204030204" pitchFamily="34" charset="0"/>
                <a:cs typeface="Times New Roman" panose="02020603050405020304" pitchFamily="18" charset="0"/>
              </a:rPr>
              <a:t>travel by ship to Rome. Storm. Spared.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Ch.28 </a:t>
            </a:r>
            <a:r>
              <a:rPr lang="en-US" sz="2400" dirty="0">
                <a:effectLst/>
                <a:latin typeface="Arial" panose="020B0604020202020204" pitchFamily="34" charset="0"/>
                <a:ea typeface="Calibri" panose="020F0502020204030204" pitchFamily="34" charset="0"/>
                <a:cs typeface="Times New Roman" panose="02020603050405020304" pitchFamily="18" charset="0"/>
              </a:rPr>
              <a:t>arrive at Rome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Ch.28:30-31 </a:t>
            </a:r>
            <a:r>
              <a:rPr lang="en-US" sz="2400" dirty="0">
                <a:effectLst/>
                <a:latin typeface="Arial" panose="020B0604020202020204" pitchFamily="34" charset="0"/>
                <a:ea typeface="Calibri" panose="020F0502020204030204" pitchFamily="34" charset="0"/>
                <a:cs typeface="Times New Roman" panose="02020603050405020304" pitchFamily="18" charset="0"/>
              </a:rPr>
              <a:t>under arrest proclaiming kingdom of God.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3065186-66D7-B8BF-E6D7-2EA78BC34079}"/>
              </a:ext>
            </a:extLst>
          </p:cNvPr>
          <p:cNvSpPr txBox="1"/>
          <p:nvPr/>
        </p:nvSpPr>
        <p:spPr>
          <a:xfrm>
            <a:off x="6572250" y="295275"/>
            <a:ext cx="2324100" cy="830997"/>
          </a:xfrm>
          <a:prstGeom prst="rect">
            <a:avLst/>
          </a:prstGeom>
          <a:noFill/>
        </p:spPr>
        <p:txBody>
          <a:bodyPr wrap="square" rtlCol="0">
            <a:spAutoFit/>
          </a:bodyPr>
          <a:lstStyle/>
          <a:p>
            <a:r>
              <a:rPr lang="en-US" sz="1600" b="1" dirty="0">
                <a:solidFill>
                  <a:srgbClr val="FF0000"/>
                </a:solidFill>
              </a:rPr>
              <a:t>In a hurry to get to Jerusalem for Pentecost feast</a:t>
            </a:r>
          </a:p>
        </p:txBody>
      </p:sp>
      <p:sp>
        <p:nvSpPr>
          <p:cNvPr id="5" name="TextBox 4">
            <a:extLst>
              <a:ext uri="{FF2B5EF4-FFF2-40B4-BE49-F238E27FC236}">
                <a16:creationId xmlns:a16="http://schemas.microsoft.com/office/drawing/2014/main" id="{EF72CF80-8CE1-E3BE-3C1B-5F9835464963}"/>
              </a:ext>
            </a:extLst>
          </p:cNvPr>
          <p:cNvSpPr txBox="1"/>
          <p:nvPr/>
        </p:nvSpPr>
        <p:spPr>
          <a:xfrm>
            <a:off x="6686550" y="1126272"/>
            <a:ext cx="2209800" cy="646331"/>
          </a:xfrm>
          <a:prstGeom prst="rect">
            <a:avLst/>
          </a:prstGeom>
          <a:noFill/>
        </p:spPr>
        <p:txBody>
          <a:bodyPr wrap="square" rtlCol="0">
            <a:spAutoFit/>
          </a:bodyPr>
          <a:lstStyle/>
          <a:p>
            <a:r>
              <a:rPr lang="en-US" b="1" dirty="0">
                <a:solidFill>
                  <a:srgbClr val="0070C0"/>
                </a:solidFill>
              </a:rPr>
              <a:t>Paul arrested in temple.</a:t>
            </a:r>
          </a:p>
        </p:txBody>
      </p:sp>
    </p:spTree>
    <p:extLst>
      <p:ext uri="{BB962C8B-B14F-4D97-AF65-F5344CB8AC3E}">
        <p14:creationId xmlns:p14="http://schemas.microsoft.com/office/powerpoint/2010/main" val="363890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8403" r="9244"/>
          <a:stretch>
            <a:fillRect/>
          </a:stretch>
        </p:blipFill>
        <p:spPr bwMode="auto">
          <a:xfrm>
            <a:off x="0" y="5381625"/>
            <a:ext cx="3048000" cy="1476375"/>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l="8403" r="9244"/>
          <a:stretch>
            <a:fillRect/>
          </a:stretch>
        </p:blipFill>
        <p:spPr bwMode="auto">
          <a:xfrm>
            <a:off x="0" y="3962400"/>
            <a:ext cx="3048000" cy="1476375"/>
          </a:xfrm>
          <a:prstGeom prst="rect">
            <a:avLst/>
          </a:prstGeom>
          <a:noFill/>
          <a:ln w="9525">
            <a:noFill/>
            <a:miter lim="800000"/>
            <a:headEnd/>
            <a:tailEnd/>
          </a:ln>
        </p:spPr>
      </p:pic>
      <p:pic>
        <p:nvPicPr>
          <p:cNvPr id="10" name="Picture 5"/>
          <p:cNvPicPr>
            <a:picLocks noChangeAspect="1" noChangeArrowheads="1"/>
          </p:cNvPicPr>
          <p:nvPr/>
        </p:nvPicPr>
        <p:blipFill>
          <a:blip r:embed="rId2" cstate="print"/>
          <a:srcRect l="8403" r="9244"/>
          <a:stretch>
            <a:fillRect/>
          </a:stretch>
        </p:blipFill>
        <p:spPr bwMode="auto">
          <a:xfrm>
            <a:off x="0" y="2514600"/>
            <a:ext cx="3048000" cy="1476375"/>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l="8403" r="9244"/>
          <a:stretch>
            <a:fillRect/>
          </a:stretch>
        </p:blipFill>
        <p:spPr bwMode="auto">
          <a:xfrm>
            <a:off x="0" y="1066800"/>
            <a:ext cx="3048000" cy="1476375"/>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8403" t="27742" r="9244"/>
          <a:stretch>
            <a:fillRect/>
          </a:stretch>
        </p:blipFill>
        <p:spPr bwMode="auto">
          <a:xfrm>
            <a:off x="0" y="0"/>
            <a:ext cx="3048000" cy="1066800"/>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8403" t="27742" r="9244"/>
          <a:stretch>
            <a:fillRect/>
          </a:stretch>
        </p:blipFill>
        <p:spPr bwMode="auto">
          <a:xfrm>
            <a:off x="3048000" y="0"/>
            <a:ext cx="3048000" cy="1066800"/>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l="8403" t="27742" r="9244"/>
          <a:stretch>
            <a:fillRect/>
          </a:stretch>
        </p:blipFill>
        <p:spPr bwMode="auto">
          <a:xfrm>
            <a:off x="6096000" y="0"/>
            <a:ext cx="3048000" cy="1066800"/>
          </a:xfrm>
          <a:prstGeom prst="rect">
            <a:avLst/>
          </a:prstGeom>
          <a:noFill/>
          <a:ln w="9525">
            <a:noFill/>
            <a:miter lim="800000"/>
            <a:headEnd/>
            <a:tailEnd/>
          </a:ln>
        </p:spPr>
      </p:pic>
      <p:pic>
        <p:nvPicPr>
          <p:cNvPr id="15" name="Picture 5"/>
          <p:cNvPicPr>
            <a:picLocks noChangeAspect="1" noChangeArrowheads="1"/>
          </p:cNvPicPr>
          <p:nvPr/>
        </p:nvPicPr>
        <p:blipFill>
          <a:blip r:embed="rId2" cstate="print"/>
          <a:srcRect l="8403" r="9244"/>
          <a:stretch>
            <a:fillRect/>
          </a:stretch>
        </p:blipFill>
        <p:spPr bwMode="auto">
          <a:xfrm>
            <a:off x="6096000" y="1066800"/>
            <a:ext cx="3048000" cy="1476375"/>
          </a:xfrm>
          <a:prstGeom prst="rect">
            <a:avLst/>
          </a:prstGeom>
          <a:noFill/>
          <a:ln w="9525">
            <a:noFill/>
            <a:miter lim="800000"/>
            <a:headEnd/>
            <a:tailEnd/>
          </a:ln>
        </p:spPr>
      </p:pic>
      <p:pic>
        <p:nvPicPr>
          <p:cNvPr id="16" name="Picture 5"/>
          <p:cNvPicPr>
            <a:picLocks noChangeAspect="1" noChangeArrowheads="1"/>
          </p:cNvPicPr>
          <p:nvPr/>
        </p:nvPicPr>
        <p:blipFill>
          <a:blip r:embed="rId2" cstate="print"/>
          <a:srcRect l="8403" r="9244"/>
          <a:stretch>
            <a:fillRect/>
          </a:stretch>
        </p:blipFill>
        <p:spPr bwMode="auto">
          <a:xfrm>
            <a:off x="6096000" y="2514600"/>
            <a:ext cx="3048000" cy="1476375"/>
          </a:xfrm>
          <a:prstGeom prst="rect">
            <a:avLst/>
          </a:prstGeom>
          <a:noFill/>
          <a:ln w="9525">
            <a:noFill/>
            <a:miter lim="800000"/>
            <a:headEnd/>
            <a:tailEnd/>
          </a:ln>
        </p:spPr>
      </p:pic>
      <p:pic>
        <p:nvPicPr>
          <p:cNvPr id="17" name="Picture 5"/>
          <p:cNvPicPr>
            <a:picLocks noChangeAspect="1" noChangeArrowheads="1"/>
          </p:cNvPicPr>
          <p:nvPr/>
        </p:nvPicPr>
        <p:blipFill>
          <a:blip r:embed="rId2" cstate="print"/>
          <a:srcRect l="8403" r="9244"/>
          <a:stretch>
            <a:fillRect/>
          </a:stretch>
        </p:blipFill>
        <p:spPr bwMode="auto">
          <a:xfrm>
            <a:off x="6096000" y="3962400"/>
            <a:ext cx="3048000" cy="1476375"/>
          </a:xfrm>
          <a:prstGeom prst="rect">
            <a:avLst/>
          </a:prstGeom>
          <a:noFill/>
          <a:ln w="9525">
            <a:noFill/>
            <a:miter lim="800000"/>
            <a:headEnd/>
            <a:tailEnd/>
          </a:ln>
        </p:spPr>
      </p:pic>
      <p:pic>
        <p:nvPicPr>
          <p:cNvPr id="18" name="Picture 5"/>
          <p:cNvPicPr>
            <a:picLocks noChangeAspect="1" noChangeArrowheads="1"/>
          </p:cNvPicPr>
          <p:nvPr/>
        </p:nvPicPr>
        <p:blipFill>
          <a:blip r:embed="rId2" cstate="print"/>
          <a:srcRect l="8403" r="9244"/>
          <a:stretch>
            <a:fillRect/>
          </a:stretch>
        </p:blipFill>
        <p:spPr bwMode="auto">
          <a:xfrm>
            <a:off x="6096000" y="5381625"/>
            <a:ext cx="3048000" cy="1476375"/>
          </a:xfrm>
          <a:prstGeom prst="rect">
            <a:avLst/>
          </a:prstGeom>
          <a:noFill/>
          <a:ln w="9525">
            <a:noFill/>
            <a:miter lim="800000"/>
            <a:headEnd/>
            <a:tailEnd/>
          </a:ln>
        </p:spPr>
      </p:pic>
      <p:pic>
        <p:nvPicPr>
          <p:cNvPr id="19" name="Picture 5"/>
          <p:cNvPicPr>
            <a:picLocks noChangeAspect="1" noChangeArrowheads="1"/>
          </p:cNvPicPr>
          <p:nvPr/>
        </p:nvPicPr>
        <p:blipFill>
          <a:blip r:embed="rId2" cstate="print"/>
          <a:srcRect l="8403" t="27742" r="9244"/>
          <a:stretch>
            <a:fillRect/>
          </a:stretch>
        </p:blipFill>
        <p:spPr bwMode="auto">
          <a:xfrm>
            <a:off x="3048000" y="5791200"/>
            <a:ext cx="3048000" cy="1066800"/>
          </a:xfrm>
          <a:prstGeom prst="rect">
            <a:avLst/>
          </a:prstGeom>
          <a:noFill/>
          <a:ln w="9525">
            <a:noFill/>
            <a:miter lim="800000"/>
            <a:headEnd/>
            <a:tailEnd/>
          </a:ln>
        </p:spPr>
      </p:pic>
      <p:sp>
        <p:nvSpPr>
          <p:cNvPr id="20" name="Rectangle 19"/>
          <p:cNvSpPr/>
          <p:nvPr/>
        </p:nvSpPr>
        <p:spPr>
          <a:xfrm>
            <a:off x="533400" y="457200"/>
            <a:ext cx="8153400" cy="6019800"/>
          </a:xfrm>
          <a:prstGeom prst="rect">
            <a:avLst/>
          </a:prstGeom>
          <a:solidFill>
            <a:schemeClr val="bg1"/>
          </a:solidFill>
          <a:ln w="149225">
            <a:solidFill>
              <a:srgbClr val="9E78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cxnSp>
        <p:nvCxnSpPr>
          <p:cNvPr id="22" name="Straight Connector 21"/>
          <p:cNvCxnSpPr/>
          <p:nvPr/>
        </p:nvCxnSpPr>
        <p:spPr>
          <a:xfrm>
            <a:off x="609600" y="6323012"/>
            <a:ext cx="8001000" cy="1588"/>
          </a:xfrm>
          <a:prstGeom prst="line">
            <a:avLst/>
          </a:prstGeom>
          <a:ln w="184150" cmpd="sng">
            <a:solidFill>
              <a:srgbClr val="9E7800"/>
            </a:solidFill>
          </a:ln>
          <a:scene3d>
            <a:camera prst="orthographicFront"/>
            <a:lightRig rig="threePt" dir="t"/>
          </a:scene3d>
          <a:sp3d>
            <a:bevelT w="152400" h="50800" prst="softRound"/>
            <a:bevelB prst="angle"/>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981200" y="6172200"/>
            <a:ext cx="1066800" cy="152400"/>
          </a:xfrm>
          <a:prstGeom prst="rect">
            <a:avLst/>
          </a:prstGeom>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1981200" y="6096000"/>
            <a:ext cx="1066800" cy="76200"/>
          </a:xfrm>
          <a:prstGeom prst="rect">
            <a:avLst/>
          </a:prstGeom>
          <a:solidFill>
            <a:schemeClr val="tx1">
              <a:lumMod val="75000"/>
              <a:lumOff val="25000"/>
            </a:schemeClr>
          </a:solidFill>
          <a:ln w="6350">
            <a:no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p:cNvSpPr/>
          <p:nvPr/>
        </p:nvSpPr>
        <p:spPr>
          <a:xfrm>
            <a:off x="4267200" y="6248400"/>
            <a:ext cx="685800" cy="762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762000" y="762000"/>
            <a:ext cx="76962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een" pitchFamily="2" charset="0"/>
              <a:ea typeface="+mn-ea"/>
              <a:cs typeface="+mn-cs"/>
            </a:endParaRPr>
          </a:p>
        </p:txBody>
      </p:sp>
      <p:sp>
        <p:nvSpPr>
          <p:cNvPr id="32" name="Rectangle 31"/>
          <p:cNvSpPr/>
          <p:nvPr/>
        </p:nvSpPr>
        <p:spPr>
          <a:xfrm>
            <a:off x="990600" y="533400"/>
            <a:ext cx="7620000"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63 B.C. Rome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gained possession of Palestine.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HOW ROMAN RULE AFFECTED THE JEWS—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Rome brought peace to the whole world.</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Jews were allowed political liberty and self government.</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As much as possible, Rome worked through local rules.</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They were required to pay a yearly tax.</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Rome constructed roads.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95" t="4130" r="10447" b="4378"/>
          <a:stretch/>
        </p:blipFill>
        <p:spPr bwMode="auto">
          <a:xfrm>
            <a:off x="4953001" y="3745140"/>
            <a:ext cx="3619500" cy="2641374"/>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990600" y="533400"/>
            <a:ext cx="7239000" cy="5410200"/>
          </a:xfrm>
          <a:prstGeom prst="rect">
            <a:avLst/>
          </a:prstGeom>
          <a:solidFill>
            <a:srgbClr val="FFFFF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Matisse ITC" pitchFamily="82" charset="0"/>
              <a:ea typeface="+mn-ea"/>
              <a:cs typeface="Arial" pitchFamily="34" charset="0"/>
            </a:endParaRPr>
          </a:p>
        </p:txBody>
      </p:sp>
      <p:sp>
        <p:nvSpPr>
          <p:cNvPr id="30" name="Rectangle 29"/>
          <p:cNvSpPr/>
          <p:nvPr/>
        </p:nvSpPr>
        <p:spPr>
          <a:xfrm flipV="1">
            <a:off x="990600" y="5943599"/>
            <a:ext cx="7239000" cy="4571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33"/>
          <p:cNvSpPr/>
          <p:nvPr/>
        </p:nvSpPr>
        <p:spPr>
          <a:xfrm>
            <a:off x="1219200" y="723900"/>
            <a:ext cx="6781800" cy="5029200"/>
          </a:xfrm>
          <a:prstGeom prst="rect">
            <a:avLst/>
          </a:prstGeom>
          <a:solidFill>
            <a:srgbClr val="F4FAA2"/>
          </a:solidFill>
          <a:ln w="63500" cmpd="dbl">
            <a:solidFill>
              <a:srgbClr val="1C43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F81BD">
                    <a:lumMod val="50000"/>
                  </a:srgbClr>
                </a:solidFill>
                <a:effectLst>
                  <a:reflection blurRad="6350" stA="55000" endA="300" endPos="45500" dir="5400000" sy="-100000" algn="bl" rotWithShape="0"/>
                </a:effectLst>
                <a:uLnTx/>
                <a:uFillTx/>
                <a:latin typeface="Arial" pitchFamily="34" charset="0"/>
                <a:ea typeface="+mn-ea"/>
                <a:cs typeface="Arial" pitchFamily="34" charset="0"/>
              </a:rPr>
              <a:t>THE HERODS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Rulers of Palestine (47 B.C. to A.D. 93)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Herod is a name used by several kings belonging to the Herodian Dynasty of the Roman province of Judaea.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endParaRP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Herod the Great, 37-4 B.C.</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Herod Antipas, 4 B.C.-A.D. 39</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Herod Archelaus, 4 B.C.-A.D. 6</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Herod Philip, 4 B.C.-A.D. 39</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Herod Agrippa I, A.D. 41-44</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Herod of Chalcis, A.D. 48-53</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Herod Agrippa II, A.D. 53-93</a:t>
            </a:r>
          </a:p>
        </p:txBody>
      </p:sp>
      <p:sp>
        <p:nvSpPr>
          <p:cNvPr id="35" name="Rectangle 34"/>
          <p:cNvSpPr/>
          <p:nvPr/>
        </p:nvSpPr>
        <p:spPr>
          <a:xfrm>
            <a:off x="990600" y="381000"/>
            <a:ext cx="7239000" cy="15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p:cNvSpPr/>
          <p:nvPr/>
        </p:nvSpPr>
        <p:spPr>
          <a:xfrm>
            <a:off x="3962400" y="6248400"/>
            <a:ext cx="685800" cy="76200"/>
          </a:xfrm>
          <a:prstGeom prst="rect">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66379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5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8200" y="1905000"/>
            <a:ext cx="7467600" cy="3200400"/>
          </a:xfrm>
          <a:prstGeom prst="rect">
            <a:avLst/>
          </a:prstGeom>
          <a:solidFill>
            <a:srgbClr val="4F81BD"/>
          </a:solidFill>
          <a:ln w="57150" cap="flat" cmpd="sng" algn="ctr">
            <a:solidFill>
              <a:schemeClr val="tx1"/>
            </a:solidFill>
            <a:prstDash val="solid"/>
          </a:ln>
          <a:effectLst/>
          <a:scene3d>
            <a:camera prst="orthographicFront"/>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822230" y="1752600"/>
            <a:ext cx="7483570" cy="228600"/>
          </a:xfrm>
          <a:prstGeom prst="rect">
            <a:avLst/>
          </a:prstGeom>
          <a:solidFill>
            <a:srgbClr val="4F81BD"/>
          </a:solidFill>
          <a:ln w="57150" cap="flat" cmpd="sng" algn="ctr">
            <a:solidFill>
              <a:schemeClr val="tx1"/>
            </a:solidFill>
            <a:prstDash val="solid"/>
          </a:ln>
          <a:effectLst/>
          <a:scene3d>
            <a:camera prst="orthographicFront"/>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822230" y="800100"/>
            <a:ext cx="7483570" cy="9525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The Twelve Caesars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a:ea typeface="+mn-ea"/>
                <a:cs typeface="+mn-cs"/>
              </a:rPr>
              <a:t>“. . . I appeal unto Caesar” Acts 25:11”</a:t>
            </a:r>
          </a:p>
        </p:txBody>
      </p:sp>
      <p:sp>
        <p:nvSpPr>
          <p:cNvPr id="5" name="Rectangle 4"/>
          <p:cNvSpPr/>
          <p:nvPr/>
        </p:nvSpPr>
        <p:spPr>
          <a:xfrm>
            <a:off x="822230" y="1866900"/>
            <a:ext cx="7483570" cy="3429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CAESAR	         BIRTH	   DEATH	     REIGN</a:t>
            </a:r>
          </a:p>
        </p:txBody>
      </p:sp>
      <p:sp>
        <p:nvSpPr>
          <p:cNvPr id="6" name="Rectangle 5"/>
          <p:cNvSpPr/>
          <p:nvPr/>
        </p:nvSpPr>
        <p:spPr>
          <a:xfrm>
            <a:off x="838200" y="5257800"/>
            <a:ext cx="7467600" cy="6858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“And it came to pass in those days, that there went out a decree from Caesar Augustus, that all the world should be taxed” Luke 2:3.</a:t>
            </a:r>
          </a:p>
        </p:txBody>
      </p:sp>
      <p:sp>
        <p:nvSpPr>
          <p:cNvPr id="9" name="Rectangle 8"/>
          <p:cNvSpPr/>
          <p:nvPr/>
        </p:nvSpPr>
        <p:spPr>
          <a:xfrm>
            <a:off x="838200" y="5105400"/>
            <a:ext cx="7467600" cy="152400"/>
          </a:xfrm>
          <a:prstGeom prst="rect">
            <a:avLst/>
          </a:prstGeom>
          <a:solidFill>
            <a:srgbClr val="4F81BD"/>
          </a:solidFill>
          <a:ln w="57150" cap="flat" cmpd="sng" algn="ctr">
            <a:solidFill>
              <a:schemeClr val="tx1"/>
            </a:solidFill>
            <a:prstDash val="solid"/>
          </a:ln>
          <a:effectLst/>
          <a:scene3d>
            <a:camera prst="orthographicFront"/>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15000"/>
                    </a14:imgEffect>
                  </a14:imgLayer>
                </a14:imgProps>
              </a:ext>
              <a:ext uri="{28A0092B-C50C-407E-A947-70E740481C1C}">
                <a14:useLocalDpi xmlns:a14="http://schemas.microsoft.com/office/drawing/2010/main" val="0"/>
              </a:ext>
            </a:extLst>
          </a:blip>
          <a:srcRect l="13483" t="7491" r="12359" b="36779"/>
          <a:stretch/>
        </p:blipFill>
        <p:spPr bwMode="auto">
          <a:xfrm>
            <a:off x="990600" y="2344882"/>
            <a:ext cx="7162800" cy="2684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Rectangle 6"/>
          <p:cNvSpPr>
            <a:spLocks noChangeArrowheads="1"/>
          </p:cNvSpPr>
          <p:nvPr/>
        </p:nvSpPr>
        <p:spPr bwMode="auto">
          <a:xfrm>
            <a:off x="990600" y="3498850"/>
            <a:ext cx="6692900" cy="2349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0036480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93" t="24001" r="13643" b="9999"/>
          <a:stretch/>
        </p:blipFill>
        <p:spPr bwMode="auto">
          <a:xfrm>
            <a:off x="762000" y="1469050"/>
            <a:ext cx="7620000" cy="4398350"/>
          </a:xfrm>
          <a:prstGeom prst="rect">
            <a:avLst/>
          </a:prstGeom>
          <a:noFill/>
          <a:ln w="57150">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Freeform 4"/>
          <p:cNvSpPr/>
          <p:nvPr/>
        </p:nvSpPr>
        <p:spPr>
          <a:xfrm>
            <a:off x="1295400" y="4038600"/>
            <a:ext cx="121918" cy="68530"/>
          </a:xfrm>
          <a:custGeom>
            <a:avLst/>
            <a:gdLst>
              <a:gd name="connsiteX0" fmla="*/ 15721 w 43896"/>
              <a:gd name="connsiteY0" fmla="*/ 68393 h 68530"/>
              <a:gd name="connsiteX1" fmla="*/ 3021 w 43896"/>
              <a:gd name="connsiteY1" fmla="*/ 4893 h 68530"/>
              <a:gd name="connsiteX2" fmla="*/ 41121 w 43896"/>
              <a:gd name="connsiteY2" fmla="*/ 17593 h 68530"/>
              <a:gd name="connsiteX3" fmla="*/ 15721 w 43896"/>
              <a:gd name="connsiteY3" fmla="*/ 68393 h 68530"/>
            </a:gdLst>
            <a:ahLst/>
            <a:cxnLst>
              <a:cxn ang="0">
                <a:pos x="connsiteX0" y="connsiteY0"/>
              </a:cxn>
              <a:cxn ang="0">
                <a:pos x="connsiteX1" y="connsiteY1"/>
              </a:cxn>
              <a:cxn ang="0">
                <a:pos x="connsiteX2" y="connsiteY2"/>
              </a:cxn>
              <a:cxn ang="0">
                <a:pos x="connsiteX3" y="connsiteY3"/>
              </a:cxn>
            </a:cxnLst>
            <a:rect l="l" t="t" r="r" b="b"/>
            <a:pathLst>
              <a:path w="43896" h="68530">
                <a:moveTo>
                  <a:pt x="15721" y="68393"/>
                </a:moveTo>
                <a:cubicBezTo>
                  <a:pt x="9371" y="66276"/>
                  <a:pt x="-6632" y="24200"/>
                  <a:pt x="3021" y="4893"/>
                </a:cubicBezTo>
                <a:cubicBezTo>
                  <a:pt x="9008" y="-7081"/>
                  <a:pt x="36149" y="5164"/>
                  <a:pt x="41121" y="17593"/>
                </a:cubicBezTo>
                <a:cubicBezTo>
                  <a:pt x="53251" y="47919"/>
                  <a:pt x="22071" y="70510"/>
                  <a:pt x="15721" y="68393"/>
                </a:cubicBezTo>
                <a:close/>
              </a:path>
            </a:pathLst>
          </a:custGeom>
          <a:solidFill>
            <a:srgbClr val="FFE9A3"/>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 name="Freeform 5"/>
          <p:cNvSpPr/>
          <p:nvPr/>
        </p:nvSpPr>
        <p:spPr>
          <a:xfrm>
            <a:off x="1251504" y="4122470"/>
            <a:ext cx="43896" cy="68530"/>
          </a:xfrm>
          <a:custGeom>
            <a:avLst/>
            <a:gdLst>
              <a:gd name="connsiteX0" fmla="*/ 15721 w 43896"/>
              <a:gd name="connsiteY0" fmla="*/ 68393 h 68530"/>
              <a:gd name="connsiteX1" fmla="*/ 3021 w 43896"/>
              <a:gd name="connsiteY1" fmla="*/ 4893 h 68530"/>
              <a:gd name="connsiteX2" fmla="*/ 41121 w 43896"/>
              <a:gd name="connsiteY2" fmla="*/ 17593 h 68530"/>
              <a:gd name="connsiteX3" fmla="*/ 15721 w 43896"/>
              <a:gd name="connsiteY3" fmla="*/ 68393 h 68530"/>
            </a:gdLst>
            <a:ahLst/>
            <a:cxnLst>
              <a:cxn ang="0">
                <a:pos x="connsiteX0" y="connsiteY0"/>
              </a:cxn>
              <a:cxn ang="0">
                <a:pos x="connsiteX1" y="connsiteY1"/>
              </a:cxn>
              <a:cxn ang="0">
                <a:pos x="connsiteX2" y="connsiteY2"/>
              </a:cxn>
              <a:cxn ang="0">
                <a:pos x="connsiteX3" y="connsiteY3"/>
              </a:cxn>
            </a:cxnLst>
            <a:rect l="l" t="t" r="r" b="b"/>
            <a:pathLst>
              <a:path w="43896" h="68530">
                <a:moveTo>
                  <a:pt x="15721" y="68393"/>
                </a:moveTo>
                <a:cubicBezTo>
                  <a:pt x="9371" y="66276"/>
                  <a:pt x="-6632" y="24200"/>
                  <a:pt x="3021" y="4893"/>
                </a:cubicBezTo>
                <a:cubicBezTo>
                  <a:pt x="9008" y="-7081"/>
                  <a:pt x="36149" y="5164"/>
                  <a:pt x="41121" y="17593"/>
                </a:cubicBezTo>
                <a:cubicBezTo>
                  <a:pt x="53251" y="47919"/>
                  <a:pt x="22071" y="70510"/>
                  <a:pt x="15721" y="68393"/>
                </a:cubicBezTo>
                <a:close/>
              </a:path>
            </a:pathLst>
          </a:custGeom>
          <a:solidFill>
            <a:srgbClr val="FFE9A3"/>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Rectangle 9"/>
          <p:cNvSpPr/>
          <p:nvPr/>
        </p:nvSpPr>
        <p:spPr>
          <a:xfrm>
            <a:off x="685800" y="1828800"/>
            <a:ext cx="9906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Appii</a:t>
            </a:r>
          </a:p>
        </p:txBody>
      </p:sp>
      <p:sp>
        <p:nvSpPr>
          <p:cNvPr id="11" name="Rectangle 10"/>
          <p:cNvSpPr/>
          <p:nvPr/>
        </p:nvSpPr>
        <p:spPr>
          <a:xfrm>
            <a:off x="1143000" y="1676400"/>
            <a:ext cx="1503138"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Three Taverns</a:t>
            </a:r>
          </a:p>
        </p:txBody>
      </p:sp>
      <p:sp>
        <p:nvSpPr>
          <p:cNvPr id="7" name="Rectangle 6"/>
          <p:cNvSpPr/>
          <p:nvPr/>
        </p:nvSpPr>
        <p:spPr>
          <a:xfrm>
            <a:off x="630462" y="1219200"/>
            <a:ext cx="2112738" cy="1122690"/>
          </a:xfrm>
          <a:prstGeom prst="rect">
            <a:avLst/>
          </a:prstGeom>
          <a:no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Rectangle 11"/>
          <p:cNvSpPr/>
          <p:nvPr/>
        </p:nvSpPr>
        <p:spPr>
          <a:xfrm>
            <a:off x="914401" y="5334000"/>
            <a:ext cx="3809999" cy="381000"/>
          </a:xfrm>
          <a:prstGeom prst="rect">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The Journey To Rome</a:t>
            </a:r>
          </a:p>
        </p:txBody>
      </p:sp>
      <p:sp>
        <p:nvSpPr>
          <p:cNvPr id="9" name="Freeform 8"/>
          <p:cNvSpPr/>
          <p:nvPr/>
        </p:nvSpPr>
        <p:spPr>
          <a:xfrm>
            <a:off x="7721600" y="5562600"/>
            <a:ext cx="127000" cy="190500"/>
          </a:xfrm>
          <a:custGeom>
            <a:avLst/>
            <a:gdLst>
              <a:gd name="connsiteX0" fmla="*/ 0 w 127000"/>
              <a:gd name="connsiteY0" fmla="*/ 0 h 190500"/>
              <a:gd name="connsiteX1" fmla="*/ 38100 w 127000"/>
              <a:gd name="connsiteY1" fmla="*/ 101600 h 190500"/>
              <a:gd name="connsiteX2" fmla="*/ 76200 w 127000"/>
              <a:gd name="connsiteY2" fmla="*/ 127000 h 190500"/>
              <a:gd name="connsiteX3" fmla="*/ 127000 w 127000"/>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27000" h="190500">
                <a:moveTo>
                  <a:pt x="0" y="0"/>
                </a:moveTo>
                <a:cubicBezTo>
                  <a:pt x="9087" y="45433"/>
                  <a:pt x="5398" y="68898"/>
                  <a:pt x="38100" y="101600"/>
                </a:cubicBezTo>
                <a:cubicBezTo>
                  <a:pt x="48893" y="112393"/>
                  <a:pt x="63500" y="118533"/>
                  <a:pt x="76200" y="127000"/>
                </a:cubicBezTo>
                <a:cubicBezTo>
                  <a:pt x="108242" y="175063"/>
                  <a:pt x="90807" y="154307"/>
                  <a:pt x="127000" y="190500"/>
                </a:cubicBezTo>
              </a:path>
            </a:pathLst>
          </a:cu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TextBox 1">
            <a:extLst>
              <a:ext uri="{FF2B5EF4-FFF2-40B4-BE49-F238E27FC236}">
                <a16:creationId xmlns:a16="http://schemas.microsoft.com/office/drawing/2014/main" id="{859E29A7-08F4-F867-D657-82C55F198D84}"/>
              </a:ext>
            </a:extLst>
          </p:cNvPr>
          <p:cNvSpPr txBox="1"/>
          <p:nvPr/>
        </p:nvSpPr>
        <p:spPr>
          <a:xfrm>
            <a:off x="0" y="159391"/>
            <a:ext cx="9144000" cy="769441"/>
          </a:xfrm>
          <a:prstGeom prst="rect">
            <a:avLst/>
          </a:prstGeom>
          <a:noFill/>
        </p:spPr>
        <p:txBody>
          <a:bodyPr wrap="square" rtlCol="0">
            <a:spAutoFit/>
          </a:bodyPr>
          <a:lstStyle/>
          <a:p>
            <a:pPr algn="ctr"/>
            <a:r>
              <a:rPr lang="en-US" sz="2200" dirty="0">
                <a:latin typeface="Calibri" panose="020F0502020204030204" pitchFamily="34" charset="0"/>
                <a:cs typeface="Calibri" panose="020F0502020204030204" pitchFamily="34" charset="0"/>
              </a:rPr>
              <a:t>The providence of God in using the Roman government to                       transport Paul to proclaim the gospel to  a governor, a king, and a Caesar.</a:t>
            </a:r>
          </a:p>
        </p:txBody>
      </p:sp>
    </p:spTree>
    <p:extLst>
      <p:ext uri="{BB962C8B-B14F-4D97-AF65-F5344CB8AC3E}">
        <p14:creationId xmlns:p14="http://schemas.microsoft.com/office/powerpoint/2010/main" val="26167515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5BE8C40B-17BC-4E9D-9CE2-E0B7688F8EBD}" vid="{0FEFE8E6-F0AF-49A8-ABBE-92D8C6E4B0D9}"/>
    </a:ext>
  </a:ext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792</TotalTime>
  <Words>3426</Words>
  <Application>Microsoft Office PowerPoint</Application>
  <PresentationFormat>On-screen Show (4:3)</PresentationFormat>
  <Paragraphs>364</Paragraphs>
  <Slides>46</Slides>
  <Notes>7</Notes>
  <HiddenSlides>0</HiddenSlides>
  <MMClips>0</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46</vt:i4>
      </vt:variant>
    </vt:vector>
  </HeadingPairs>
  <TitlesOfParts>
    <vt:vector size="67" baseType="lpstr">
      <vt:lpstr>Arial</vt:lpstr>
      <vt:lpstr>Arial Black</vt:lpstr>
      <vt:lpstr>Arial Unicode MS</vt:lpstr>
      <vt:lpstr>Calibri</vt:lpstr>
      <vt:lpstr>Calibri Light</vt:lpstr>
      <vt:lpstr>Ink Free</vt:lpstr>
      <vt:lpstr>Matisse ITC</vt:lpstr>
      <vt:lpstr>Papyrus</vt:lpstr>
      <vt:lpstr>Teen</vt:lpstr>
      <vt:lpstr>Times New Roman</vt:lpstr>
      <vt:lpstr>Office Theme</vt:lpstr>
      <vt:lpstr>Default Design</vt:lpstr>
      <vt:lpstr>5_Default Design</vt:lpstr>
      <vt:lpstr>1_Default Design</vt:lpstr>
      <vt:lpstr>2_Default Design</vt:lpstr>
      <vt:lpstr>3_Default Design</vt:lpstr>
      <vt:lpstr>PhotoCompanion</vt:lpstr>
      <vt:lpstr>4_Default Design</vt:lpstr>
      <vt:lpstr>2_Office Theme</vt:lpstr>
      <vt:lpstr>1_Office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Paul, standing on the stairs, beckoned with the hand to the people</vt:lpstr>
      <vt:lpstr>PowerPoint Presentation</vt:lpstr>
      <vt:lpstr>PowerPoint Presentation</vt:lpstr>
      <vt:lpstr>PowerPoint Presentation</vt:lpstr>
      <vt:lpstr>PowerPoint Presentation</vt:lpstr>
      <vt:lpstr>PowerPoint Presentation</vt:lpstr>
      <vt:lpstr>However, Festus answered that Paul was being held in Caesarea</vt:lpstr>
      <vt:lpstr>PowerPoint Presentation</vt:lpstr>
      <vt:lpstr>PowerPoint Presentation</vt:lpstr>
      <vt:lpstr>PowerPoint Presentation</vt:lpstr>
      <vt:lpstr>When he was summoned, Tertullus began to accuse him</vt:lpstr>
      <vt:lpstr>But the commander Lysias came, and with great violence took him away out of our hands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25</cp:revision>
  <dcterms:created xsi:type="dcterms:W3CDTF">2023-09-22T10:49:32Z</dcterms:created>
  <dcterms:modified xsi:type="dcterms:W3CDTF">2023-10-22T18:57:06Z</dcterms:modified>
</cp:coreProperties>
</file>