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61"/>
  </p:notesMasterIdLst>
  <p:sldIdLst>
    <p:sldId id="324" r:id="rId6"/>
    <p:sldId id="261" r:id="rId7"/>
    <p:sldId id="297" r:id="rId8"/>
    <p:sldId id="329" r:id="rId9"/>
    <p:sldId id="295" r:id="rId10"/>
    <p:sldId id="332" r:id="rId11"/>
    <p:sldId id="325" r:id="rId12"/>
    <p:sldId id="335" r:id="rId13"/>
    <p:sldId id="300" r:id="rId14"/>
    <p:sldId id="278" r:id="rId15"/>
    <p:sldId id="258" r:id="rId16"/>
    <p:sldId id="296" r:id="rId17"/>
    <p:sldId id="316" r:id="rId18"/>
    <p:sldId id="279" r:id="rId19"/>
    <p:sldId id="280" r:id="rId20"/>
    <p:sldId id="283" r:id="rId21"/>
    <p:sldId id="262" r:id="rId22"/>
    <p:sldId id="281" r:id="rId23"/>
    <p:sldId id="282" r:id="rId24"/>
    <p:sldId id="266" r:id="rId25"/>
    <p:sldId id="317" r:id="rId26"/>
    <p:sldId id="313" r:id="rId27"/>
    <p:sldId id="315" r:id="rId28"/>
    <p:sldId id="305" r:id="rId29"/>
    <p:sldId id="331" r:id="rId30"/>
    <p:sldId id="307" r:id="rId31"/>
    <p:sldId id="309" r:id="rId32"/>
    <p:sldId id="319" r:id="rId33"/>
    <p:sldId id="320" r:id="rId34"/>
    <p:sldId id="267" r:id="rId35"/>
    <p:sldId id="268" r:id="rId36"/>
    <p:sldId id="284" r:id="rId37"/>
    <p:sldId id="322" r:id="rId38"/>
    <p:sldId id="269" r:id="rId39"/>
    <p:sldId id="287" r:id="rId40"/>
    <p:sldId id="285" r:id="rId41"/>
    <p:sldId id="326" r:id="rId42"/>
    <p:sldId id="327" r:id="rId43"/>
    <p:sldId id="289" r:id="rId44"/>
    <p:sldId id="290" r:id="rId45"/>
    <p:sldId id="291" r:id="rId46"/>
    <p:sldId id="270" r:id="rId47"/>
    <p:sldId id="271" r:id="rId48"/>
    <p:sldId id="286" r:id="rId49"/>
    <p:sldId id="302" r:id="rId50"/>
    <p:sldId id="272" r:id="rId51"/>
    <p:sldId id="273" r:id="rId52"/>
    <p:sldId id="274" r:id="rId53"/>
    <p:sldId id="294" r:id="rId54"/>
    <p:sldId id="275" r:id="rId55"/>
    <p:sldId id="311" r:id="rId56"/>
    <p:sldId id="304" r:id="rId57"/>
    <p:sldId id="293" r:id="rId58"/>
    <p:sldId id="334" r:id="rId59"/>
    <p:sldId id="32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ITJ7wZYK5cZjdga8jVwRg==" hashData="1ZRy+9kftg8stUao+h7oSxJpfP3zQR9hOxgvnLGmi7b8oC5/Pge7EfGWZRVw4lJ5r+11pT7305J1UjdZfUxzO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114" d="100"/>
          <a:sy n="114" d="100"/>
        </p:scale>
        <p:origin x="1560" y="12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C3C44-D9FE-49B1-B6B6-99F4DDD76B6E}" type="datetimeFigureOut">
              <a:rPr lang="en-US" smtClean="0"/>
              <a:t>10/23/2023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D36CA-32BC-431E-A002-D983A4A7E595}" type="slidenum">
              <a:rPr lang="en-US" smtClean="0"/>
              <a:t>‹#›</a:t>
            </a:fld>
            <a:endParaRPr lang="en-US"/>
          </a:p>
        </p:txBody>
      </p:sp>
    </p:spTree>
    <p:extLst>
      <p:ext uri="{BB962C8B-B14F-4D97-AF65-F5344CB8AC3E}">
        <p14:creationId xmlns:p14="http://schemas.microsoft.com/office/powerpoint/2010/main" val="368737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This man was blowing the shofar (ram’s horn; trumpet) as part of</a:t>
            </a:r>
            <a:r>
              <a:rPr lang="en-US" altLang="en-US" baseline="0" dirty="0"/>
              <a:t> a celebration at the Western Wall prayer plaza in Jerusalem.</a:t>
            </a:r>
          </a:p>
          <a:p>
            <a:pPr eaLnBrk="1" hangingPunct="1">
              <a:spcBef>
                <a:spcPct val="0"/>
              </a:spcBef>
            </a:pPr>
            <a:endParaRPr lang="en-US" altLang="en-US" dirty="0"/>
          </a:p>
          <a:p>
            <a:pPr eaLnBrk="1" hangingPunct="1">
              <a:spcBef>
                <a:spcPct val="0"/>
              </a:spcBef>
            </a:pPr>
            <a:r>
              <a:rPr lang="en-US" altLang="en-US" dirty="0" err="1"/>
              <a:t>tb042605429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38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F18A5F-A6BC-4C7A-B761-F7EED81D43D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50315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F18A5F-A6BC-4C7A-B761-F7EED81D43D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229233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F18A5F-A6BC-4C7A-B761-F7EED81D43D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4056327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3B1E67-52E7-426D-868E-E4C7C86E6F3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208687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B1E67-52E7-426D-868E-E4C7C86E6F3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8355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B1E67-52E7-426D-868E-E4C7C86E6F3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2418789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3B1E67-52E7-426D-868E-E4C7C86E6F3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219805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3B1E67-52E7-426D-868E-E4C7C86E6F31}"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106055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3B1E67-52E7-426D-868E-E4C7C86E6F31}"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1342886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B1E67-52E7-426D-868E-E4C7C86E6F31}"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298628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3B1E67-52E7-426D-868E-E4C7C86E6F3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356838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F18A5F-A6BC-4C7A-B761-F7EED81D43D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260756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3B1E67-52E7-426D-868E-E4C7C86E6F3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4185043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B1E67-52E7-426D-868E-E4C7C86E6F3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143773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B1E67-52E7-426D-868E-E4C7C86E6F3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86C6B-087B-4A40-AAEF-F8669F846CBE}" type="slidenum">
              <a:rPr lang="en-US" smtClean="0"/>
              <a:t>‹#›</a:t>
            </a:fld>
            <a:endParaRPr lang="en-US"/>
          </a:p>
        </p:txBody>
      </p:sp>
    </p:spTree>
    <p:extLst>
      <p:ext uri="{BB962C8B-B14F-4D97-AF65-F5344CB8AC3E}">
        <p14:creationId xmlns:p14="http://schemas.microsoft.com/office/powerpoint/2010/main" val="91414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3430080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1880353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12527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EA6937-7CE2-4683-A993-5A507127971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3746442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EA6937-7CE2-4683-A993-5A5071279710}"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1956751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EA6937-7CE2-4683-A993-5A5071279710}"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814913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A6937-7CE2-4683-A993-5A5071279710}"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403495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F18A5F-A6BC-4C7A-B761-F7EED81D43D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3553706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A6937-7CE2-4683-A993-5A507127971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349618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A6937-7CE2-4683-A993-5A507127971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1513732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4200454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A6937-7CE2-4683-A993-5A507127971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C0452-7C5A-4F65-95EF-3E83B0FB6BEB}" type="slidenum">
              <a:rPr lang="en-US" smtClean="0"/>
              <a:t>‹#›</a:t>
            </a:fld>
            <a:endParaRPr lang="en-US"/>
          </a:p>
        </p:txBody>
      </p:sp>
    </p:spTree>
    <p:extLst>
      <p:ext uri="{BB962C8B-B14F-4D97-AF65-F5344CB8AC3E}">
        <p14:creationId xmlns:p14="http://schemas.microsoft.com/office/powerpoint/2010/main" val="2429887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019150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801534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527037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43A83-CC93-44D9-BC3E-EFDFB76602A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18803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43A83-CC93-44D9-BC3E-EFDFB76602A7}"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199401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169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F18A5F-A6BC-4C7A-B761-F7EED81D43D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2280889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43A83-CC93-44D9-BC3E-EFDFB76602A7}"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555276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051420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820435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703142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901862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59587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338CF-3B06-43B9-881C-9698A3E5F8C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3158700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338CF-3B06-43B9-881C-9698A3E5F8C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126506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338CF-3B06-43B9-881C-9698A3E5F8C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4260002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0338CF-3B06-43B9-881C-9698A3E5F8C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31988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F18A5F-A6BC-4C7A-B761-F7EED81D43DF}"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556635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0338CF-3B06-43B9-881C-9698A3E5F8C0}"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3219086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0338CF-3B06-43B9-881C-9698A3E5F8C0}"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3330503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338CF-3B06-43B9-881C-9698A3E5F8C0}"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2117289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338CF-3B06-43B9-881C-9698A3E5F8C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4025945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338CF-3B06-43B9-881C-9698A3E5F8C0}"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569888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338CF-3B06-43B9-881C-9698A3E5F8C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2721826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338CF-3B06-43B9-881C-9698A3E5F8C0}"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255B-0978-4646-92FF-526964445344}" type="slidenum">
              <a:rPr lang="en-US" smtClean="0"/>
              <a:t>‹#›</a:t>
            </a:fld>
            <a:endParaRPr lang="en-US"/>
          </a:p>
        </p:txBody>
      </p:sp>
    </p:spTree>
    <p:extLst>
      <p:ext uri="{BB962C8B-B14F-4D97-AF65-F5344CB8AC3E}">
        <p14:creationId xmlns:p14="http://schemas.microsoft.com/office/powerpoint/2010/main" val="260494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F18A5F-A6BC-4C7A-B761-F7EED81D43DF}"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2575068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18A5F-A6BC-4C7A-B761-F7EED81D43DF}"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32724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F18A5F-A6BC-4C7A-B761-F7EED81D43D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1137173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F18A5F-A6BC-4C7A-B761-F7EED81D43D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E84F8-C471-44A2-BCCA-913060F6953A}" type="slidenum">
              <a:rPr lang="en-US" smtClean="0"/>
              <a:t>‹#›</a:t>
            </a:fld>
            <a:endParaRPr lang="en-US"/>
          </a:p>
        </p:txBody>
      </p:sp>
    </p:spTree>
    <p:extLst>
      <p:ext uri="{BB962C8B-B14F-4D97-AF65-F5344CB8AC3E}">
        <p14:creationId xmlns:p14="http://schemas.microsoft.com/office/powerpoint/2010/main" val="182226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18A5F-A6BC-4C7A-B761-F7EED81D43DF}"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E84F8-C471-44A2-BCCA-913060F6953A}" type="slidenum">
              <a:rPr lang="en-US" smtClean="0"/>
              <a:t>‹#›</a:t>
            </a:fld>
            <a:endParaRPr lang="en-US"/>
          </a:p>
        </p:txBody>
      </p:sp>
    </p:spTree>
    <p:extLst>
      <p:ext uri="{BB962C8B-B14F-4D97-AF65-F5344CB8AC3E}">
        <p14:creationId xmlns:p14="http://schemas.microsoft.com/office/powerpoint/2010/main" val="1905764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B1E67-52E7-426D-868E-E4C7C86E6F31}"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86C6B-087B-4A40-AAEF-F8669F846CBE}" type="slidenum">
              <a:rPr lang="en-US" smtClean="0"/>
              <a:t>‹#›</a:t>
            </a:fld>
            <a:endParaRPr lang="en-US"/>
          </a:p>
        </p:txBody>
      </p:sp>
    </p:spTree>
    <p:extLst>
      <p:ext uri="{BB962C8B-B14F-4D97-AF65-F5344CB8AC3E}">
        <p14:creationId xmlns:p14="http://schemas.microsoft.com/office/powerpoint/2010/main" val="648224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A6937-7CE2-4683-A993-5A5071279710}" type="datetimeFigureOut">
              <a:rPr lang="en-US" smtClean="0"/>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C0452-7C5A-4F65-95EF-3E83B0FB6BEB}" type="slidenum">
              <a:rPr lang="en-US" smtClean="0"/>
              <a:t>‹#›</a:t>
            </a:fld>
            <a:endParaRPr lang="en-US"/>
          </a:p>
        </p:txBody>
      </p:sp>
    </p:spTree>
    <p:extLst>
      <p:ext uri="{BB962C8B-B14F-4D97-AF65-F5344CB8AC3E}">
        <p14:creationId xmlns:p14="http://schemas.microsoft.com/office/powerpoint/2010/main" val="952607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9667973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338CF-3B06-43B9-881C-9698A3E5F8C0}"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6255B-0978-4646-92FF-526964445344}" type="slidenum">
              <a:rPr lang="en-US" smtClean="0"/>
              <a:t>‹#›</a:t>
            </a:fld>
            <a:endParaRPr lang="en-US"/>
          </a:p>
        </p:txBody>
      </p:sp>
    </p:spTree>
    <p:extLst>
      <p:ext uri="{BB962C8B-B14F-4D97-AF65-F5344CB8AC3E}">
        <p14:creationId xmlns:p14="http://schemas.microsoft.com/office/powerpoint/2010/main" val="26022866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oughtco.com/inertia-2698982" TargetMode="External"/><Relationship Id="rId2" Type="http://schemas.openxmlformats.org/officeDocument/2006/relationships/hyperlink" Target="https://www.thoughtco.com/introduction-to-newtons-laws-of-motion-2698881"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jpe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668874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71" t="15556" r="34896"/>
          <a:stretch/>
        </p:blipFill>
        <p:spPr>
          <a:xfrm>
            <a:off x="2043696" y="19050"/>
            <a:ext cx="5519153" cy="6838950"/>
          </a:xfrm>
          <a:prstGeom prst="rect">
            <a:avLst/>
          </a:prstGeom>
        </p:spPr>
      </p:pic>
      <p:sp>
        <p:nvSpPr>
          <p:cNvPr id="3" name="Right Arrow 2"/>
          <p:cNvSpPr/>
          <p:nvPr/>
        </p:nvSpPr>
        <p:spPr>
          <a:xfrm>
            <a:off x="372234" y="1092421"/>
            <a:ext cx="1730967" cy="5421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034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4663" t="31722" r="17968" b="31319"/>
          <a:stretch/>
        </p:blipFill>
        <p:spPr>
          <a:xfrm>
            <a:off x="115046" y="217512"/>
            <a:ext cx="8794730" cy="4892842"/>
          </a:xfrm>
          <a:prstGeom prst="rect">
            <a:avLst/>
          </a:prstGeom>
        </p:spPr>
      </p:pic>
      <p:sp>
        <p:nvSpPr>
          <p:cNvPr id="3" name="TextBox 2"/>
          <p:cNvSpPr txBox="1"/>
          <p:nvPr/>
        </p:nvSpPr>
        <p:spPr>
          <a:xfrm>
            <a:off x="388418" y="5178905"/>
            <a:ext cx="8342889" cy="2138021"/>
          </a:xfrm>
          <a:prstGeom prst="rect">
            <a:avLst/>
          </a:prstGeom>
          <a:noFill/>
        </p:spPr>
        <p:txBody>
          <a:bodyPr wrap="square" rtlCol="0">
            <a:spAutoFit/>
          </a:bodyPr>
          <a:lstStyle/>
          <a:p>
            <a:pPr>
              <a:lnSpc>
                <a:spcPct val="115000"/>
              </a:lnSpc>
              <a:spcAft>
                <a:spcPts val="1000"/>
              </a:spcAft>
            </a:pPr>
            <a:r>
              <a:rPr lang="en-US" sz="2800" b="1" dirty="0">
                <a:solidFill>
                  <a:srgbClr val="0070C0"/>
                </a:solidFill>
              </a:rPr>
              <a:t>Col.3:17 </a:t>
            </a:r>
            <a:r>
              <a:rPr lang="en-US" sz="2400" dirty="0">
                <a:latin typeface="Calibri" panose="020F0502020204030204" pitchFamily="34" charset="0"/>
              </a:rPr>
              <a:t> </a:t>
            </a:r>
            <a:r>
              <a:rPr lang="en-US" sz="2800" baseline="30000" dirty="0">
                <a:latin typeface="Calibri" panose="020F0502020204030204" pitchFamily="34" charset="0"/>
              </a:rPr>
              <a:t>17 </a:t>
            </a:r>
            <a:r>
              <a:rPr lang="en-US" sz="2800" dirty="0">
                <a:latin typeface="Calibri" panose="020F0502020204030204" pitchFamily="34" charset="0"/>
              </a:rPr>
              <a:t>And whatever you do in word or deed, </a:t>
            </a:r>
            <a:r>
              <a:rPr lang="en-US" sz="2800" i="1" dirty="0">
                <a:latin typeface="Calibri" panose="020F0502020204030204" pitchFamily="34" charset="0"/>
              </a:rPr>
              <a:t>do</a:t>
            </a:r>
            <a:r>
              <a:rPr lang="en-US" sz="2800" dirty="0">
                <a:latin typeface="Calibri" panose="020F0502020204030204" pitchFamily="34" charset="0"/>
              </a:rPr>
              <a:t> all in the name of the Lord Jesus, giving thanks to God the Father through Him. </a:t>
            </a:r>
          </a:p>
          <a:p>
            <a:endParaRPr lang="en-US" sz="2800" b="1" dirty="0">
              <a:solidFill>
                <a:srgbClr val="0070C0"/>
              </a:solidFill>
            </a:endParaRPr>
          </a:p>
        </p:txBody>
      </p:sp>
    </p:spTree>
    <p:extLst>
      <p:ext uri="{BB962C8B-B14F-4D97-AF65-F5344CB8AC3E}">
        <p14:creationId xmlns:p14="http://schemas.microsoft.com/office/powerpoint/2010/main" val="67731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ay be an image of text that says 'A real church doesn't support sinful lifestyles. Jesus Said Repent Everyone needs to repent and turn and follow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772" y="-18946"/>
            <a:ext cx="6876946" cy="687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5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561" t="33041" r="15439" b="5672"/>
          <a:stretch/>
        </p:blipFill>
        <p:spPr>
          <a:xfrm>
            <a:off x="0" y="328862"/>
            <a:ext cx="9144000" cy="6304548"/>
          </a:xfrm>
          <a:prstGeom prst="rect">
            <a:avLst/>
          </a:prstGeom>
        </p:spPr>
      </p:pic>
    </p:spTree>
    <p:extLst>
      <p:ext uri="{BB962C8B-B14F-4D97-AF65-F5344CB8AC3E}">
        <p14:creationId xmlns:p14="http://schemas.microsoft.com/office/powerpoint/2010/main" val="1268889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323" t="22258" r="34436" b="10502"/>
          <a:stretch/>
        </p:blipFill>
        <p:spPr>
          <a:xfrm>
            <a:off x="206477" y="207471"/>
            <a:ext cx="8834284" cy="6650529"/>
          </a:xfrm>
          <a:prstGeom prst="rect">
            <a:avLst/>
          </a:prstGeom>
        </p:spPr>
      </p:pic>
    </p:spTree>
    <p:extLst>
      <p:ext uri="{BB962C8B-B14F-4D97-AF65-F5344CB8AC3E}">
        <p14:creationId xmlns:p14="http://schemas.microsoft.com/office/powerpoint/2010/main" val="45618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59" y="21855"/>
            <a:ext cx="8539701" cy="6093976"/>
          </a:xfrm>
          <a:prstGeom prst="rect">
            <a:avLst/>
          </a:prstGeom>
        </p:spPr>
        <p:txBody>
          <a:bodyPr wrap="square">
            <a:spAutoFit/>
          </a:bodyPr>
          <a:lstStyle/>
          <a:p>
            <a:pPr fontAlgn="base"/>
            <a:r>
              <a:rPr lang="en-US" sz="2600" b="1" dirty="0">
                <a:solidFill>
                  <a:srgbClr val="282828"/>
                </a:solidFill>
                <a:latin typeface="Lato"/>
              </a:rPr>
              <a:t>Newton's First Law of Motion</a:t>
            </a:r>
          </a:p>
          <a:p>
            <a:pPr fontAlgn="base"/>
            <a:r>
              <a:rPr lang="en-US" sz="2800" dirty="0">
                <a:solidFill>
                  <a:srgbClr val="282828"/>
                </a:solidFill>
                <a:latin typeface="Calibri" panose="020F0502020204030204" pitchFamily="34" charset="0"/>
                <a:cs typeface="Calibri" panose="020F0502020204030204" pitchFamily="34" charset="0"/>
              </a:rPr>
              <a:t>Newton's </a:t>
            </a:r>
            <a:r>
              <a:rPr lang="en-US" sz="2800" b="1" dirty="0">
                <a:solidFill>
                  <a:srgbClr val="282828"/>
                </a:solidFill>
                <a:latin typeface="Calibri" panose="020F0502020204030204" pitchFamily="34" charset="0"/>
                <a:cs typeface="Calibri" panose="020F0502020204030204" pitchFamily="34" charset="0"/>
                <a:hlinkClick r:id="rId2"/>
              </a:rPr>
              <a:t>First Law of Motion</a:t>
            </a:r>
            <a:r>
              <a:rPr lang="en-US" sz="2800" b="1" dirty="0">
                <a:solidFill>
                  <a:srgbClr val="282828"/>
                </a:solidFill>
                <a:latin typeface="Calibri" panose="020F0502020204030204" pitchFamily="34" charset="0"/>
                <a:cs typeface="Calibri" panose="020F0502020204030204" pitchFamily="34" charset="0"/>
              </a:rPr>
              <a:t> states that an object in motion tends to stay in motion unless an external force acts upon it.</a:t>
            </a:r>
            <a:r>
              <a:rPr lang="en-US" sz="2800" dirty="0">
                <a:solidFill>
                  <a:srgbClr val="282828"/>
                </a:solidFill>
                <a:latin typeface="Calibri" panose="020F0502020204030204" pitchFamily="34" charset="0"/>
                <a:cs typeface="Calibri" panose="020F0502020204030204" pitchFamily="34" charset="0"/>
              </a:rPr>
              <a:t> </a:t>
            </a:r>
            <a:r>
              <a:rPr lang="en-US" sz="2800" b="1" dirty="0">
                <a:solidFill>
                  <a:srgbClr val="0070C0"/>
                </a:solidFill>
                <a:latin typeface="Calibri" panose="020F0502020204030204" pitchFamily="34" charset="0"/>
                <a:cs typeface="Calibri" panose="020F0502020204030204" pitchFamily="34" charset="0"/>
              </a:rPr>
              <a:t>Similarly, if the object is at rest, it will remain at rest unless an unbalanced force acts upon it. Newton's First Law of Motion is also known as the </a:t>
            </a:r>
            <a:r>
              <a:rPr lang="en-US" sz="2800" b="1" dirty="0">
                <a:solidFill>
                  <a:srgbClr val="0070C0"/>
                </a:solidFill>
                <a:latin typeface="Calibri" panose="020F0502020204030204" pitchFamily="34" charset="0"/>
                <a:cs typeface="Calibri" panose="020F0502020204030204" pitchFamily="34" charset="0"/>
                <a:hlinkClick r:id="rId3"/>
              </a:rPr>
              <a:t>Law of Inertia</a:t>
            </a:r>
            <a:r>
              <a:rPr lang="en-US" sz="2800" b="1" dirty="0">
                <a:solidFill>
                  <a:srgbClr val="0070C0"/>
                </a:solidFill>
                <a:latin typeface="Calibri" panose="020F0502020204030204" pitchFamily="34" charset="0"/>
                <a:cs typeface="Calibri" panose="020F0502020204030204" pitchFamily="34" charset="0"/>
              </a:rPr>
              <a:t>.</a:t>
            </a:r>
          </a:p>
          <a:p>
            <a:pPr fontAlgn="base"/>
            <a:endParaRPr lang="en-US" sz="2800" dirty="0">
              <a:solidFill>
                <a:srgbClr val="282828"/>
              </a:solidFill>
              <a:latin typeface="Calibri" panose="020F0502020204030204" pitchFamily="34" charset="0"/>
              <a:cs typeface="Calibri" panose="020F0502020204030204" pitchFamily="34" charset="0"/>
            </a:endParaRPr>
          </a:p>
          <a:p>
            <a:pPr fontAlgn="base"/>
            <a:r>
              <a:rPr lang="en-US" sz="2800" b="1" dirty="0">
                <a:solidFill>
                  <a:srgbClr val="FF0000"/>
                </a:solidFill>
                <a:latin typeface="Calibri" panose="020F0502020204030204" pitchFamily="34" charset="0"/>
                <a:cs typeface="Calibri" panose="020F0502020204030204" pitchFamily="34" charset="0"/>
              </a:rPr>
              <a:t>Basically, what Newton's First Law is saying is that objects behave predictably. </a:t>
            </a:r>
            <a:r>
              <a:rPr lang="en-US" sz="2800" dirty="0">
                <a:solidFill>
                  <a:srgbClr val="282828"/>
                </a:solidFill>
                <a:latin typeface="Calibri" panose="020F0502020204030204" pitchFamily="34" charset="0"/>
                <a:cs typeface="Calibri" panose="020F0502020204030204" pitchFamily="34" charset="0"/>
              </a:rPr>
              <a:t>If a ball is sitting on your table, it isn't going to start rolling or fall off the table unless a force acts upon it to cause it to do so. Moving objects don't change their direction unless a force causes them to move from their path.</a:t>
            </a:r>
            <a:endParaRPr lang="en-US" sz="2800" b="0" i="0" dirty="0">
              <a:solidFill>
                <a:srgbClr val="282828"/>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2387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323" t="22258" r="34436" b="10502"/>
          <a:stretch/>
        </p:blipFill>
        <p:spPr>
          <a:xfrm>
            <a:off x="206477" y="207471"/>
            <a:ext cx="8834284" cy="6650529"/>
          </a:xfrm>
          <a:prstGeom prst="rect">
            <a:avLst/>
          </a:prstGeom>
        </p:spPr>
      </p:pic>
    </p:spTree>
    <p:extLst>
      <p:ext uri="{BB962C8B-B14F-4D97-AF65-F5344CB8AC3E}">
        <p14:creationId xmlns:p14="http://schemas.microsoft.com/office/powerpoint/2010/main" val="296674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2379"/>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Rectangle 2"/>
          <p:cNvSpPr/>
          <p:nvPr/>
        </p:nvSpPr>
        <p:spPr>
          <a:xfrm>
            <a:off x="656636" y="1911083"/>
            <a:ext cx="8139536" cy="1754326"/>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Objects behave predictably.</a:t>
            </a:r>
          </a:p>
          <a:p>
            <a:r>
              <a:rPr lang="en-US" sz="5400" b="1" dirty="0">
                <a:solidFill>
                  <a:srgbClr val="FF0000"/>
                </a:solidFill>
                <a:latin typeface="Calibri" panose="020F0502020204030204" pitchFamily="34" charset="0"/>
                <a:cs typeface="Calibri" panose="020F0502020204030204" pitchFamily="34" charset="0"/>
              </a:rPr>
              <a:t>People behave predictably.</a:t>
            </a:r>
            <a:endParaRPr lang="en-US" sz="5400" dirty="0"/>
          </a:p>
        </p:txBody>
      </p:sp>
    </p:spTree>
    <p:extLst>
      <p:ext uri="{BB962C8B-B14F-4D97-AF65-F5344CB8AC3E}">
        <p14:creationId xmlns:p14="http://schemas.microsoft.com/office/powerpoint/2010/main" val="42483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illustration of blindfolded people walking along a cliff ed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75" y="484609"/>
            <a:ext cx="7035600" cy="62887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3975" y="484610"/>
            <a:ext cx="7035599" cy="628874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386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253" y="1327869"/>
            <a:ext cx="8062622" cy="1697901"/>
          </a:xfrm>
          <a:prstGeom prst="rect">
            <a:avLst/>
          </a:prstGeom>
        </p:spPr>
        <p:txBody>
          <a:bodyPr wrap="square">
            <a:spAutoFit/>
          </a:bodyPr>
          <a:lstStyle/>
          <a:p>
            <a:pPr>
              <a:spcAft>
                <a:spcPts val="1000"/>
              </a:spcAft>
            </a:pPr>
            <a:r>
              <a:rPr lang="en-US" sz="3200" b="1" dirty="0">
                <a:solidFill>
                  <a:srgbClr val="0070C0"/>
                </a:solidFill>
                <a:latin typeface="Calibri" panose="020F0502020204030204" pitchFamily="34" charset="0"/>
              </a:rPr>
              <a:t>Psalm 119:105 </a:t>
            </a:r>
          </a:p>
          <a:p>
            <a:pPr>
              <a:spcAft>
                <a:spcPts val="1000"/>
              </a:spcAft>
            </a:pPr>
            <a:r>
              <a:rPr lang="en-US" sz="3200" dirty="0">
                <a:latin typeface="Calibri" panose="020F0502020204030204" pitchFamily="34" charset="0"/>
              </a:rPr>
              <a:t>Your word </a:t>
            </a:r>
            <a:r>
              <a:rPr lang="en-US" sz="3200" i="1" dirty="0">
                <a:latin typeface="Calibri" panose="020F0502020204030204" pitchFamily="34" charset="0"/>
              </a:rPr>
              <a:t>is</a:t>
            </a:r>
            <a:r>
              <a:rPr lang="en-US" sz="3200" dirty="0">
                <a:latin typeface="Calibri" panose="020F0502020204030204" pitchFamily="34" charset="0"/>
              </a:rPr>
              <a:t> a lamp to my feet  And a light to my path. </a:t>
            </a:r>
            <a:endParaRPr lang="en-US" sz="3200" dirty="0">
              <a:effectLst/>
              <a:latin typeface="Calibri" panose="020F0502020204030204" pitchFamily="34" charset="0"/>
            </a:endParaRPr>
          </a:p>
        </p:txBody>
      </p:sp>
      <p:sp>
        <p:nvSpPr>
          <p:cNvPr id="3" name="Rectangle 2"/>
          <p:cNvSpPr/>
          <p:nvPr/>
        </p:nvSpPr>
        <p:spPr>
          <a:xfrm>
            <a:off x="699716" y="3442914"/>
            <a:ext cx="7983110" cy="2485809"/>
          </a:xfrm>
          <a:prstGeom prst="rect">
            <a:avLst/>
          </a:prstGeom>
        </p:spPr>
        <p:txBody>
          <a:bodyPr wrap="square">
            <a:spAutoFit/>
          </a:bodyPr>
          <a:lstStyle/>
          <a:p>
            <a:pPr>
              <a:lnSpc>
                <a:spcPct val="115000"/>
              </a:lnSpc>
              <a:spcAft>
                <a:spcPts val="1000"/>
              </a:spcAft>
            </a:pPr>
            <a:r>
              <a:rPr lang="en-US" sz="3200" b="1" dirty="0">
                <a:solidFill>
                  <a:srgbClr val="0070C0"/>
                </a:solidFill>
                <a:latin typeface="Calibri" panose="020F0502020204030204" pitchFamily="34" charset="0"/>
              </a:rPr>
              <a:t>Matt. 15:14  </a:t>
            </a:r>
          </a:p>
          <a:p>
            <a:pPr>
              <a:lnSpc>
                <a:spcPct val="115000"/>
              </a:lnSpc>
            </a:pPr>
            <a:r>
              <a:rPr lang="en-US" sz="3200" dirty="0">
                <a:latin typeface="Calibri" panose="020F0502020204030204" pitchFamily="34" charset="0"/>
              </a:rPr>
              <a:t>Let them alone. They are blind leaders of the blind. And if the blind leads the blind, both will fall into a ditch.” </a:t>
            </a:r>
            <a:endParaRPr lang="en-US" sz="3200" dirty="0">
              <a:effectLst/>
              <a:latin typeface="Calibri" panose="020F0502020204030204" pitchFamily="34" charset="0"/>
            </a:endParaRPr>
          </a:p>
        </p:txBody>
      </p:sp>
      <p:sp>
        <p:nvSpPr>
          <p:cNvPr id="4" name="TextBox 3"/>
          <p:cNvSpPr txBox="1"/>
          <p:nvPr/>
        </p:nvSpPr>
        <p:spPr>
          <a:xfrm>
            <a:off x="0" y="412379"/>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5" name="Rectangle 4"/>
          <p:cNvSpPr/>
          <p:nvPr/>
        </p:nvSpPr>
        <p:spPr>
          <a:xfrm>
            <a:off x="620202" y="1335819"/>
            <a:ext cx="8062624" cy="1637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0202" y="3538330"/>
            <a:ext cx="8062624" cy="2390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10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20206"/>
            <a:ext cx="9144000" cy="1200329"/>
          </a:xfrm>
          <a:prstGeom prst="rect">
            <a:avLst/>
          </a:prstGeom>
          <a:noFill/>
        </p:spPr>
        <p:txBody>
          <a:bodyPr wrap="square" rtlCol="0">
            <a:spAutoFit/>
          </a:bodyPr>
          <a:lstStyle/>
          <a:p>
            <a:pPr algn="ctr"/>
            <a:r>
              <a:rPr lang="en-US" sz="3600" b="1" dirty="0">
                <a:solidFill>
                  <a:srgbClr val="0070C0"/>
                </a:solidFill>
              </a:rPr>
              <a:t>Understanding  Conservatism, </a:t>
            </a:r>
          </a:p>
          <a:p>
            <a:pPr algn="ctr"/>
            <a:r>
              <a:rPr lang="en-US" sz="3600" b="1" dirty="0">
                <a:solidFill>
                  <a:srgbClr val="0070C0"/>
                </a:solidFill>
              </a:rPr>
              <a:t>Liberalism, and Pluralism</a:t>
            </a:r>
          </a:p>
        </p:txBody>
      </p:sp>
      <p:sp>
        <p:nvSpPr>
          <p:cNvPr id="3" name="TextBox 2"/>
          <p:cNvSpPr txBox="1"/>
          <p:nvPr/>
        </p:nvSpPr>
        <p:spPr>
          <a:xfrm>
            <a:off x="0" y="409575"/>
            <a:ext cx="9143999" cy="1938992"/>
          </a:xfrm>
          <a:prstGeom prst="rect">
            <a:avLst/>
          </a:prstGeom>
          <a:noFill/>
        </p:spPr>
        <p:txBody>
          <a:bodyPr wrap="square" rtlCol="0">
            <a:spAutoFit/>
          </a:bodyPr>
          <a:lstStyle/>
          <a:p>
            <a:pPr algn="ctr"/>
            <a:r>
              <a:rPr lang="en-US" sz="6000" dirty="0"/>
              <a:t>The Way Of Liberalism In The Church Of Christ </a:t>
            </a:r>
          </a:p>
        </p:txBody>
      </p:sp>
      <p:sp>
        <p:nvSpPr>
          <p:cNvPr id="5" name="TextBox 4"/>
          <p:cNvSpPr txBox="1"/>
          <p:nvPr/>
        </p:nvSpPr>
        <p:spPr>
          <a:xfrm>
            <a:off x="1628774" y="4105275"/>
            <a:ext cx="7267575" cy="2369880"/>
          </a:xfrm>
          <a:prstGeom prst="rect">
            <a:avLst/>
          </a:prstGeom>
          <a:noFill/>
        </p:spPr>
        <p:txBody>
          <a:bodyPr wrap="square" rtlCol="0">
            <a:spAutoFit/>
          </a:bodyPr>
          <a:lstStyle/>
          <a:p>
            <a:r>
              <a:rPr lang="en-US" sz="3600" b="1" dirty="0"/>
              <a:t>Sunday July 2nd at 5pm.</a:t>
            </a:r>
          </a:p>
          <a:p>
            <a:r>
              <a:rPr lang="en-US" sz="2800" dirty="0"/>
              <a:t>New Lebanon Church Of Christ</a:t>
            </a:r>
          </a:p>
          <a:p>
            <a:r>
              <a:rPr lang="en-US" sz="2800" dirty="0"/>
              <a:t>1973 W. Main St.</a:t>
            </a:r>
          </a:p>
          <a:p>
            <a:r>
              <a:rPr lang="en-US" sz="2800" dirty="0"/>
              <a:t>Everyone is invited to attend.</a:t>
            </a:r>
          </a:p>
          <a:p>
            <a:r>
              <a:rPr lang="en-US" sz="2800" dirty="0"/>
              <a:t>Please join us for this important lesson.</a:t>
            </a:r>
          </a:p>
        </p:txBody>
      </p:sp>
      <p:sp>
        <p:nvSpPr>
          <p:cNvPr id="6" name="Rectangle 5"/>
          <p:cNvSpPr/>
          <p:nvPr/>
        </p:nvSpPr>
        <p:spPr>
          <a:xfrm>
            <a:off x="981075" y="4057650"/>
            <a:ext cx="7353300" cy="250507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8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032377" cy="954107"/>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1.</a:t>
            </a:r>
            <a:r>
              <a:rPr lang="en-US" sz="2800" dirty="0">
                <a:latin typeface="Calibri" panose="020F0502020204030204" pitchFamily="34" charset="0"/>
                <a:ea typeface="Calibri" panose="020F0502020204030204" pitchFamily="34" charset="0"/>
                <a:cs typeface="Times New Roman" panose="02020603050405020304" pitchFamily="18" charset="0"/>
              </a:rPr>
              <a:t> Have </a:t>
            </a:r>
            <a:r>
              <a:rPr lang="en-US" sz="2800" b="1" u="sng" dirty="0">
                <a:latin typeface="Calibri" panose="020F0502020204030204" pitchFamily="34" charset="0"/>
                <a:ea typeface="Calibri" panose="020F0502020204030204" pitchFamily="34" charset="0"/>
                <a:cs typeface="Times New Roman" panose="02020603050405020304" pitchFamily="18" charset="0"/>
              </a:rPr>
              <a:t>missionary</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benevolent</a:t>
            </a:r>
            <a:r>
              <a:rPr lang="en-US" sz="2800" dirty="0">
                <a:latin typeface="Calibri" panose="020F0502020204030204" pitchFamily="34" charset="0"/>
                <a:ea typeface="Calibri" panose="020F0502020204030204" pitchFamily="34" charset="0"/>
                <a:cs typeface="Times New Roman" panose="02020603050405020304" pitchFamily="18" charset="0"/>
              </a:rPr>
              <a:t> and </a:t>
            </a:r>
            <a:r>
              <a:rPr lang="en-US" sz="2800" b="1" u="sng" dirty="0">
                <a:latin typeface="Calibri" panose="020F0502020204030204" pitchFamily="34" charset="0"/>
                <a:ea typeface="Calibri" panose="020F0502020204030204" pitchFamily="34" charset="0"/>
                <a:cs typeface="Times New Roman" panose="02020603050405020304" pitchFamily="18" charset="0"/>
              </a:rPr>
              <a:t>educational organizations</a:t>
            </a:r>
            <a:r>
              <a:rPr lang="en-US" sz="2800" dirty="0">
                <a:latin typeface="Calibri" panose="020F0502020204030204" pitchFamily="34" charset="0"/>
                <a:ea typeface="Calibri" panose="020F0502020204030204" pitchFamily="34" charset="0"/>
                <a:cs typeface="Times New Roman" panose="02020603050405020304" pitchFamily="18" charset="0"/>
              </a:rPr>
              <a:t> to execute the work of the church.</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1</a:t>
            </a:r>
          </a:p>
        </p:txBody>
      </p:sp>
      <p:sp>
        <p:nvSpPr>
          <p:cNvPr id="9" name="TextBox 8"/>
          <p:cNvSpPr txBox="1"/>
          <p:nvPr/>
        </p:nvSpPr>
        <p:spPr>
          <a:xfrm>
            <a:off x="618564" y="4661647"/>
            <a:ext cx="7655858" cy="1815882"/>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1.</a:t>
            </a:r>
            <a:r>
              <a:rPr lang="en-US" sz="2800" dirty="0">
                <a:latin typeface="Calibri" panose="020F0502020204030204" pitchFamily="34" charset="0"/>
                <a:ea typeface="Calibri" panose="020F0502020204030204" pitchFamily="34" charset="0"/>
                <a:cs typeface="Times New Roman" panose="02020603050405020304" pitchFamily="18" charset="0"/>
              </a:rPr>
              <a:t> Have no missionary, benevolent and educational organizations to execute the work of the church. </a:t>
            </a: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They believe the local church is God's only organization to do his work (Phil. 1:1; Acts 14:23).</a:t>
            </a:r>
            <a:endParaRPr lang="en-US" sz="2800" dirty="0">
              <a:solidFill>
                <a:srgbClr val="002060"/>
              </a:solidFill>
            </a:endParaRPr>
          </a:p>
        </p:txBody>
      </p:sp>
    </p:spTree>
    <p:extLst>
      <p:ext uri="{BB962C8B-B14F-4D97-AF65-F5344CB8AC3E}">
        <p14:creationId xmlns:p14="http://schemas.microsoft.com/office/powerpoint/2010/main" val="886360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a:xfrm rot="21310792">
            <a:off x="113001" y="3389601"/>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3642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259" t="18918" r="29075" b="5673"/>
          <a:stretch/>
        </p:blipFill>
        <p:spPr>
          <a:xfrm>
            <a:off x="300727" y="65219"/>
            <a:ext cx="4110180" cy="6792781"/>
          </a:xfrm>
          <a:prstGeom prst="rect">
            <a:avLst/>
          </a:prstGeom>
        </p:spPr>
      </p:pic>
      <p:pic>
        <p:nvPicPr>
          <p:cNvPr id="3" name="Picture 2"/>
          <p:cNvPicPr>
            <a:picLocks noChangeAspect="1"/>
          </p:cNvPicPr>
          <p:nvPr/>
        </p:nvPicPr>
        <p:blipFill rotWithShape="1">
          <a:blip r:embed="rId3"/>
          <a:srcRect l="45063" t="20659" r="29663" b="7763"/>
          <a:stretch/>
        </p:blipFill>
        <p:spPr>
          <a:xfrm>
            <a:off x="4896172" y="65219"/>
            <a:ext cx="4167689" cy="6639228"/>
          </a:xfrm>
          <a:prstGeom prst="rect">
            <a:avLst/>
          </a:prstGeom>
        </p:spPr>
      </p:pic>
    </p:spTree>
    <p:extLst>
      <p:ext uri="{BB962C8B-B14F-4D97-AF65-F5344CB8AC3E}">
        <p14:creationId xmlns:p14="http://schemas.microsoft.com/office/powerpoint/2010/main" val="2388525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53" y="493059"/>
            <a:ext cx="9081247"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Brethren have apostatized because they tried to activate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prstClr val="black"/>
                </a:solidFill>
                <a:effectLst/>
                <a:uLnTx/>
                <a:uFillTx/>
                <a:latin typeface="Calibri" panose="020F0502020204030204"/>
                <a:ea typeface="+mn-ea"/>
                <a:cs typeface="+mn-cs"/>
              </a:rPr>
              <a:t>Universal church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To carry out the lord’s work.</a:t>
            </a:r>
          </a:p>
        </p:txBody>
      </p:sp>
      <p:sp>
        <p:nvSpPr>
          <p:cNvPr id="3" name="TextBox 2"/>
          <p:cNvSpPr txBox="1"/>
          <p:nvPr/>
        </p:nvSpPr>
        <p:spPr>
          <a:xfrm>
            <a:off x="0" y="365760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A.C.M.S,  Herald of Truth,  etc. </a:t>
            </a:r>
          </a:p>
        </p:txBody>
      </p:sp>
      <p:sp>
        <p:nvSpPr>
          <p:cNvPr id="4" name="TextBox 3"/>
          <p:cNvSpPr txBox="1"/>
          <p:nvPr/>
        </p:nvSpPr>
        <p:spPr>
          <a:xfrm>
            <a:off x="1" y="4796116"/>
            <a:ext cx="914400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work of the church is regulated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to 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local</a:t>
            </a: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 congregation.</a:t>
            </a:r>
          </a:p>
        </p:txBody>
      </p:sp>
    </p:spTree>
    <p:extLst>
      <p:ext uri="{BB962C8B-B14F-4D97-AF65-F5344CB8AC3E}">
        <p14:creationId xmlns:p14="http://schemas.microsoft.com/office/powerpoint/2010/main" val="2506248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7905"/>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The issue is not whether an individual or institution is worthy of receiving money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p:cNvSpPr txBox="1"/>
          <p:nvPr/>
        </p:nvSpPr>
        <p:spPr>
          <a:xfrm>
            <a:off x="71718" y="1801903"/>
            <a:ext cx="907228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The issue is - can we take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the $ from the Lord’s treasury?</a:t>
            </a:r>
          </a:p>
        </p:txBody>
      </p:sp>
      <p:sp>
        <p:nvSpPr>
          <p:cNvPr id="4" name="TextBox 3"/>
          <p:cNvSpPr txBox="1"/>
          <p:nvPr/>
        </p:nvSpPr>
        <p:spPr>
          <a:xfrm>
            <a:off x="89647" y="3352799"/>
            <a:ext cx="90543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The issue is - are we following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the Lord’s pattern?</a:t>
            </a:r>
          </a:p>
        </p:txBody>
      </p:sp>
      <p:sp>
        <p:nvSpPr>
          <p:cNvPr id="5" name="TextBox 4"/>
          <p:cNvSpPr txBox="1"/>
          <p:nvPr/>
        </p:nvSpPr>
        <p:spPr>
          <a:xfrm>
            <a:off x="89647" y="5477435"/>
            <a:ext cx="905435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Is it a responsibility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of the </a:t>
            </a: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church</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or </a:t>
            </a: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individual</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p:txBody>
      </p:sp>
    </p:spTree>
    <p:extLst>
      <p:ext uri="{BB962C8B-B14F-4D97-AF65-F5344CB8AC3E}">
        <p14:creationId xmlns:p14="http://schemas.microsoft.com/office/powerpoint/2010/main" val="191775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7500" y="517890"/>
            <a:ext cx="2524716" cy="24599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p:cNvSpPr/>
          <p:nvPr/>
        </p:nvSpPr>
        <p:spPr>
          <a:xfrm>
            <a:off x="3389204" y="540818"/>
            <a:ext cx="2524716" cy="24599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6398080" y="604206"/>
            <a:ext cx="2524716" cy="24599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2832216" y="3773035"/>
            <a:ext cx="2524716" cy="2459979"/>
          </a:xfrm>
          <a:prstGeom prst="ellipse">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20190" y="1302818"/>
            <a:ext cx="212011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Home</a:t>
            </a:r>
          </a:p>
        </p:txBody>
      </p:sp>
      <p:sp>
        <p:nvSpPr>
          <p:cNvPr id="7" name="TextBox 6"/>
          <p:cNvSpPr txBox="1"/>
          <p:nvPr/>
        </p:nvSpPr>
        <p:spPr>
          <a:xfrm>
            <a:off x="3737158" y="1301470"/>
            <a:ext cx="212011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Govt.</a:t>
            </a:r>
          </a:p>
        </p:txBody>
      </p:sp>
      <p:sp>
        <p:nvSpPr>
          <p:cNvPr id="8" name="TextBox 7"/>
          <p:cNvSpPr txBox="1"/>
          <p:nvPr/>
        </p:nvSpPr>
        <p:spPr>
          <a:xfrm>
            <a:off x="6779750" y="1390482"/>
            <a:ext cx="212011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church</a:t>
            </a:r>
          </a:p>
        </p:txBody>
      </p:sp>
      <p:sp>
        <p:nvSpPr>
          <p:cNvPr id="9" name="TextBox 8"/>
          <p:cNvSpPr txBox="1"/>
          <p:nvPr/>
        </p:nvSpPr>
        <p:spPr>
          <a:xfrm>
            <a:off x="1" y="3188260"/>
            <a:ext cx="914399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All separate and individual institutions.</a:t>
            </a:r>
          </a:p>
        </p:txBody>
      </p:sp>
      <p:sp>
        <p:nvSpPr>
          <p:cNvPr id="10" name="Oval 9"/>
          <p:cNvSpPr/>
          <p:nvPr/>
        </p:nvSpPr>
        <p:spPr>
          <a:xfrm>
            <a:off x="3363566" y="3773035"/>
            <a:ext cx="2524716" cy="2459979"/>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37721" y="3785754"/>
            <a:ext cx="2524716" cy="2459979"/>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 y="6271328"/>
            <a:ext cx="914399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Liberal mind does not recognize distinction</a:t>
            </a:r>
          </a:p>
        </p:txBody>
      </p:sp>
    </p:spTree>
    <p:extLst>
      <p:ext uri="{BB962C8B-B14F-4D97-AF65-F5344CB8AC3E}">
        <p14:creationId xmlns:p14="http://schemas.microsoft.com/office/powerpoint/2010/main" val="406115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651" t="32269" r="17450" b="9939"/>
          <a:stretch/>
        </p:blipFill>
        <p:spPr>
          <a:xfrm>
            <a:off x="2725270" y="2492187"/>
            <a:ext cx="6418730" cy="4267200"/>
          </a:xfrm>
          <a:prstGeom prst="rect">
            <a:avLst/>
          </a:prstGeom>
        </p:spPr>
      </p:pic>
      <p:pic>
        <p:nvPicPr>
          <p:cNvPr id="1026" name="Picture 2" descr="open hand png 10 free Cliparts | Download images 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904" y="0"/>
            <a:ext cx="4246096" cy="2485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6538" y="394447"/>
            <a:ext cx="455407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Carried by this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Not this.</a:t>
            </a:r>
          </a:p>
        </p:txBody>
      </p:sp>
      <p:sp>
        <p:nvSpPr>
          <p:cNvPr id="5" name="Right Arrow 4"/>
          <p:cNvSpPr/>
          <p:nvPr/>
        </p:nvSpPr>
        <p:spPr>
          <a:xfrm>
            <a:off x="3290046" y="1138517"/>
            <a:ext cx="276112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Right Arrow 9"/>
          <p:cNvSpPr/>
          <p:nvPr/>
        </p:nvSpPr>
        <p:spPr>
          <a:xfrm rot="1473957">
            <a:off x="1300616" y="3980167"/>
            <a:ext cx="322176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16538" y="4304963"/>
            <a:ext cx="2424361" cy="2308324"/>
          </a:xfrm>
          <a:prstGeom prst="rect">
            <a:avLst/>
          </a:prstGeom>
          <a:noFill/>
        </p:spPr>
        <p:txBody>
          <a:bodyPr wrap="square" rtlCol="0">
            <a:spAutoFit/>
          </a:bodyPr>
          <a:lstStyle/>
          <a:p>
            <a:r>
              <a:rPr lang="en-US" dirty="0"/>
              <a:t>What does the church have in its treasury? </a:t>
            </a:r>
          </a:p>
          <a:p>
            <a:r>
              <a:rPr lang="en-US" dirty="0"/>
              <a:t>ONLY MONEY. The church did not have a food pantry, a clothes pantry, a disaster pantry, a “Christmas shoebox pantry”………</a:t>
            </a:r>
          </a:p>
        </p:txBody>
      </p:sp>
    </p:spTree>
    <p:extLst>
      <p:ext uri="{BB962C8B-B14F-4D97-AF65-F5344CB8AC3E}">
        <p14:creationId xmlns:p14="http://schemas.microsoft.com/office/powerpoint/2010/main" val="3589194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Pictorial Library of Bible Lands\03 Jerusalem\Western Wall\Man blowing shofar at Western Wall, tb0426054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329" y="304799"/>
            <a:ext cx="5796876" cy="38548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9271" y="4252862"/>
            <a:ext cx="8417857" cy="25545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"Therefore, when you do a charitable deed, do not sound a trumpet before you as the hypocrites do in the synagogues and in the streets, that they may have glory from men. Assuredly, I say to you, they have their reward.</a:t>
            </a:r>
          </a:p>
        </p:txBody>
      </p:sp>
      <p:sp>
        <p:nvSpPr>
          <p:cNvPr id="2" name="TextBox 1"/>
          <p:cNvSpPr txBox="1"/>
          <p:nvPr/>
        </p:nvSpPr>
        <p:spPr>
          <a:xfrm>
            <a:off x="206186" y="1362637"/>
            <a:ext cx="296731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Matt. 6:2</a:t>
            </a:r>
          </a:p>
        </p:txBody>
      </p:sp>
    </p:spTree>
    <p:extLst>
      <p:ext uri="{BB962C8B-B14F-4D97-AF65-F5344CB8AC3E}">
        <p14:creationId xmlns:p14="http://schemas.microsoft.com/office/powerpoint/2010/main" val="3018252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91963298"/>
              </p:ext>
            </p:extLst>
          </p:nvPr>
        </p:nvGraphicFramePr>
        <p:xfrm>
          <a:off x="542261" y="609598"/>
          <a:ext cx="8198328" cy="6248402"/>
        </p:xfrm>
        <a:graphic>
          <a:graphicData uri="http://schemas.openxmlformats.org/drawingml/2006/table">
            <a:tbl>
              <a:tblPr firstRow="1" bandRow="1">
                <a:tableStyleId>{5C22544A-7EE6-4342-B048-85BDC9FD1C3A}</a:tableStyleId>
              </a:tblPr>
              <a:tblGrid>
                <a:gridCol w="2732776">
                  <a:extLst>
                    <a:ext uri="{9D8B030D-6E8A-4147-A177-3AD203B41FA5}">
                      <a16:colId xmlns:a16="http://schemas.microsoft.com/office/drawing/2014/main" val="875815781"/>
                    </a:ext>
                  </a:extLst>
                </a:gridCol>
                <a:gridCol w="2732776">
                  <a:extLst>
                    <a:ext uri="{9D8B030D-6E8A-4147-A177-3AD203B41FA5}">
                      <a16:colId xmlns:a16="http://schemas.microsoft.com/office/drawing/2014/main" val="3046381543"/>
                    </a:ext>
                  </a:extLst>
                </a:gridCol>
                <a:gridCol w="2732776">
                  <a:extLst>
                    <a:ext uri="{9D8B030D-6E8A-4147-A177-3AD203B41FA5}">
                      <a16:colId xmlns:a16="http://schemas.microsoft.com/office/drawing/2014/main" val="2153930951"/>
                    </a:ext>
                  </a:extLst>
                </a:gridCol>
              </a:tblGrid>
              <a:tr h="390525">
                <a:tc>
                  <a:txBody>
                    <a:bodyPr/>
                    <a:lstStyle/>
                    <a:p>
                      <a:r>
                        <a:rPr lang="en-US" dirty="0"/>
                        <a:t>2021-2022</a:t>
                      </a:r>
                    </a:p>
                  </a:txBody>
                  <a:tcPr/>
                </a:tc>
                <a:tc>
                  <a:txBody>
                    <a:bodyPr/>
                    <a:lstStyle/>
                    <a:p>
                      <a:r>
                        <a:rPr lang="en-US" dirty="0"/>
                        <a:t>Anything you</a:t>
                      </a:r>
                    </a:p>
                  </a:txBody>
                  <a:tcPr/>
                </a:tc>
                <a:tc>
                  <a:txBody>
                    <a:bodyPr/>
                    <a:lstStyle/>
                    <a:p>
                      <a:r>
                        <a:rPr lang="en-US" dirty="0"/>
                        <a:t>WANT</a:t>
                      </a:r>
                    </a:p>
                  </a:txBody>
                  <a:tcPr/>
                </a:tc>
                <a:extLst>
                  <a:ext uri="{0D108BD9-81ED-4DB2-BD59-A6C34878D82A}">
                    <a16:rowId xmlns:a16="http://schemas.microsoft.com/office/drawing/2014/main" val="2116521340"/>
                  </a:ext>
                </a:extLst>
              </a:tr>
              <a:tr h="390525">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28936817"/>
                  </a:ext>
                </a:extLst>
              </a:tr>
              <a:tr h="488156">
                <a:tc>
                  <a:txBody>
                    <a:bodyPr/>
                    <a:lstStyle/>
                    <a:p>
                      <a:r>
                        <a:rPr lang="en-US" sz="2400" dirty="0"/>
                        <a:t>1952</a:t>
                      </a:r>
                    </a:p>
                  </a:txBody>
                  <a:tcPr/>
                </a:tc>
                <a:tc>
                  <a:txBody>
                    <a:bodyPr/>
                    <a:lstStyle/>
                    <a:p>
                      <a:r>
                        <a:rPr lang="en-US" sz="2000" b="1" dirty="0">
                          <a:solidFill>
                            <a:srgbClr val="FF0000"/>
                          </a:solidFill>
                        </a:rPr>
                        <a:t>Herald of Truth</a:t>
                      </a:r>
                    </a:p>
                  </a:txBody>
                  <a:tcPr/>
                </a:tc>
                <a:tc>
                  <a:txBody>
                    <a:bodyPr/>
                    <a:lstStyle/>
                    <a:p>
                      <a:endParaRPr lang="en-US"/>
                    </a:p>
                  </a:txBody>
                  <a:tcPr/>
                </a:tc>
                <a:extLst>
                  <a:ext uri="{0D108BD9-81ED-4DB2-BD59-A6C34878D82A}">
                    <a16:rowId xmlns:a16="http://schemas.microsoft.com/office/drawing/2014/main" val="1652629614"/>
                  </a:ext>
                </a:extLst>
              </a:tr>
              <a:tr h="878682">
                <a:tc>
                  <a:txBody>
                    <a:bodyPr/>
                    <a:lstStyle/>
                    <a:p>
                      <a:r>
                        <a:rPr lang="en-US" sz="2400" dirty="0"/>
                        <a:t>1950s-1960s</a:t>
                      </a:r>
                    </a:p>
                  </a:txBody>
                  <a:tcPr/>
                </a:tc>
                <a:tc>
                  <a:txBody>
                    <a:bodyPr/>
                    <a:lstStyle/>
                    <a:p>
                      <a:r>
                        <a:rPr lang="en-US" sz="2000" b="1" dirty="0">
                          <a:solidFill>
                            <a:srgbClr val="FF0000"/>
                          </a:solidFill>
                        </a:rPr>
                        <a:t>Another major split in America</a:t>
                      </a:r>
                    </a:p>
                  </a:txBody>
                  <a:tcPr/>
                </a:tc>
                <a:tc>
                  <a:txBody>
                    <a:bodyPr/>
                    <a:lstStyle/>
                    <a:p>
                      <a:r>
                        <a:rPr lang="en-US" sz="2400" dirty="0"/>
                        <a:t>Institutional</a:t>
                      </a:r>
                    </a:p>
                    <a:p>
                      <a:r>
                        <a:rPr lang="en-US" sz="2400" dirty="0"/>
                        <a:t>Non-institutional</a:t>
                      </a:r>
                    </a:p>
                  </a:txBody>
                  <a:tcPr/>
                </a:tc>
                <a:extLst>
                  <a:ext uri="{0D108BD9-81ED-4DB2-BD59-A6C34878D82A}">
                    <a16:rowId xmlns:a16="http://schemas.microsoft.com/office/drawing/2014/main" val="1314651292"/>
                  </a:ext>
                </a:extLst>
              </a:tr>
              <a:tr h="878682">
                <a:tc>
                  <a:txBody>
                    <a:bodyPr/>
                    <a:lstStyle/>
                    <a:p>
                      <a:endParaRPr lang="en-US" sz="2400" dirty="0"/>
                    </a:p>
                  </a:txBody>
                  <a:tcPr/>
                </a:tc>
                <a:tc>
                  <a:txBody>
                    <a:bodyPr/>
                    <a:lstStyle/>
                    <a:p>
                      <a:endParaRPr lang="en-US" sz="2000" dirty="0"/>
                    </a:p>
                  </a:txBody>
                  <a:tcPr/>
                </a:tc>
                <a:tc>
                  <a:txBody>
                    <a:bodyPr/>
                    <a:lstStyle/>
                    <a:p>
                      <a:r>
                        <a:rPr lang="en-US" sz="2400" dirty="0"/>
                        <a:t>Liberal</a:t>
                      </a:r>
                    </a:p>
                    <a:p>
                      <a:r>
                        <a:rPr lang="en-US" sz="2400" dirty="0"/>
                        <a:t>conservative</a:t>
                      </a:r>
                    </a:p>
                  </a:txBody>
                  <a:tcPr/>
                </a:tc>
                <a:extLst>
                  <a:ext uri="{0D108BD9-81ED-4DB2-BD59-A6C34878D82A}">
                    <a16:rowId xmlns:a16="http://schemas.microsoft.com/office/drawing/2014/main" val="873022866"/>
                  </a:ext>
                </a:extLst>
              </a:tr>
              <a:tr h="488156">
                <a:tc>
                  <a:txBody>
                    <a:bodyPr/>
                    <a:lstStyle/>
                    <a:p>
                      <a:endParaRPr lang="en-US" sz="2400" dirty="0"/>
                    </a:p>
                  </a:txBody>
                  <a:tcPr/>
                </a:tc>
                <a:tc>
                  <a:txBody>
                    <a:bodyPr/>
                    <a:lstStyle/>
                    <a:p>
                      <a:endParaRPr lang="en-US" sz="2000" dirty="0"/>
                    </a:p>
                  </a:txBody>
                  <a:tcPr/>
                </a:tc>
                <a:tc>
                  <a:txBody>
                    <a:bodyPr/>
                    <a:lstStyle/>
                    <a:p>
                      <a:endParaRPr lang="en-US" sz="2400" dirty="0"/>
                    </a:p>
                  </a:txBody>
                  <a:tcPr/>
                </a:tc>
                <a:extLst>
                  <a:ext uri="{0D108BD9-81ED-4DB2-BD59-A6C34878D82A}">
                    <a16:rowId xmlns:a16="http://schemas.microsoft.com/office/drawing/2014/main" val="1723120736"/>
                  </a:ext>
                </a:extLst>
              </a:tr>
              <a:tr h="488156">
                <a:tc>
                  <a:txBody>
                    <a:bodyPr/>
                    <a:lstStyle/>
                    <a:p>
                      <a:endParaRPr lang="en-US" sz="2400" dirty="0"/>
                    </a:p>
                  </a:txBody>
                  <a:tcPr/>
                </a:tc>
                <a:tc>
                  <a:txBody>
                    <a:bodyPr/>
                    <a:lstStyle/>
                    <a:p>
                      <a:endParaRPr lang="en-US" sz="2000" dirty="0"/>
                    </a:p>
                  </a:txBody>
                  <a:tcPr/>
                </a:tc>
                <a:tc>
                  <a:txBody>
                    <a:bodyPr/>
                    <a:lstStyle/>
                    <a:p>
                      <a:endParaRPr lang="en-US" sz="2400" dirty="0"/>
                    </a:p>
                  </a:txBody>
                  <a:tcPr/>
                </a:tc>
                <a:extLst>
                  <a:ext uri="{0D108BD9-81ED-4DB2-BD59-A6C34878D82A}">
                    <a16:rowId xmlns:a16="http://schemas.microsoft.com/office/drawing/2014/main" val="1687155947"/>
                  </a:ext>
                </a:extLst>
              </a:tr>
              <a:tr h="878682">
                <a:tc>
                  <a:txBody>
                    <a:bodyPr/>
                    <a:lstStyle/>
                    <a:p>
                      <a:r>
                        <a:rPr lang="en-US" sz="2400" dirty="0"/>
                        <a:t>Early 1900s-</a:t>
                      </a:r>
                    </a:p>
                    <a:p>
                      <a:r>
                        <a:rPr lang="en-US" sz="2400" dirty="0"/>
                        <a:t>Late</a:t>
                      </a:r>
                      <a:r>
                        <a:rPr lang="en-US" sz="2400" baseline="0" dirty="0"/>
                        <a:t>  1800s</a:t>
                      </a:r>
                      <a:endParaRPr lang="en-US" sz="2400" dirty="0"/>
                    </a:p>
                  </a:txBody>
                  <a:tcPr/>
                </a:tc>
                <a:tc>
                  <a:txBody>
                    <a:bodyPr/>
                    <a:lstStyle/>
                    <a:p>
                      <a:r>
                        <a:rPr lang="en-US" sz="2000" dirty="0"/>
                        <a:t>Social Gospel </a:t>
                      </a:r>
                    </a:p>
                  </a:txBody>
                  <a:tcPr/>
                </a:tc>
                <a:tc>
                  <a:txBody>
                    <a:bodyPr/>
                    <a:lstStyle/>
                    <a:p>
                      <a:r>
                        <a:rPr lang="en-US" sz="2400" dirty="0"/>
                        <a:t>Benevolence</a:t>
                      </a:r>
                    </a:p>
                  </a:txBody>
                  <a:tcPr/>
                </a:tc>
                <a:extLst>
                  <a:ext uri="{0D108BD9-81ED-4DB2-BD59-A6C34878D82A}">
                    <a16:rowId xmlns:a16="http://schemas.microsoft.com/office/drawing/2014/main" val="1357525665"/>
                  </a:ext>
                </a:extLst>
              </a:tr>
              <a:tr h="878682">
                <a:tc>
                  <a:txBody>
                    <a:bodyPr/>
                    <a:lstStyle/>
                    <a:p>
                      <a:endParaRPr lang="en-US" sz="2400" dirty="0"/>
                    </a:p>
                  </a:txBody>
                  <a:tcPr/>
                </a:tc>
                <a:tc>
                  <a:txBody>
                    <a:bodyPr/>
                    <a:lstStyle/>
                    <a:p>
                      <a:endParaRPr lang="en-US" sz="2000" dirty="0"/>
                    </a:p>
                  </a:txBody>
                  <a:tcPr/>
                </a:tc>
                <a:tc>
                  <a:txBody>
                    <a:bodyPr/>
                    <a:lstStyle/>
                    <a:p>
                      <a:r>
                        <a:rPr lang="en-US" sz="2400" dirty="0"/>
                        <a:t>Orphans homes</a:t>
                      </a:r>
                    </a:p>
                    <a:p>
                      <a:r>
                        <a:rPr lang="en-US" sz="2400" dirty="0"/>
                        <a:t>Widows homes </a:t>
                      </a:r>
                    </a:p>
                  </a:txBody>
                  <a:tcPr/>
                </a:tc>
                <a:extLst>
                  <a:ext uri="{0D108BD9-81ED-4DB2-BD59-A6C34878D82A}">
                    <a16:rowId xmlns:a16="http://schemas.microsoft.com/office/drawing/2014/main" val="1158021840"/>
                  </a:ext>
                </a:extLst>
              </a:tr>
              <a:tr h="488156">
                <a:tc>
                  <a:txBody>
                    <a:bodyPr/>
                    <a:lstStyle/>
                    <a:p>
                      <a:r>
                        <a:rPr lang="en-US" sz="2400" dirty="0"/>
                        <a:t>1849</a:t>
                      </a:r>
                    </a:p>
                  </a:txBody>
                  <a:tcPr/>
                </a:tc>
                <a:tc>
                  <a:txBody>
                    <a:bodyPr/>
                    <a:lstStyle/>
                    <a:p>
                      <a:r>
                        <a:rPr lang="en-US" sz="2000" dirty="0"/>
                        <a:t>A.C.M.S.</a:t>
                      </a:r>
                    </a:p>
                  </a:txBody>
                  <a:tcPr/>
                </a:tc>
                <a:tc>
                  <a:txBody>
                    <a:bodyPr/>
                    <a:lstStyle/>
                    <a:p>
                      <a:r>
                        <a:rPr lang="en-US" sz="2400" dirty="0"/>
                        <a:t>Evangelism</a:t>
                      </a:r>
                    </a:p>
                  </a:txBody>
                  <a:tcPr/>
                </a:tc>
                <a:extLst>
                  <a:ext uri="{0D108BD9-81ED-4DB2-BD59-A6C34878D82A}">
                    <a16:rowId xmlns:a16="http://schemas.microsoft.com/office/drawing/2014/main" val="542165466"/>
                  </a:ext>
                </a:extLst>
              </a:tr>
            </a:tbl>
          </a:graphicData>
        </a:graphic>
      </p:graphicFrame>
      <p:sp>
        <p:nvSpPr>
          <p:cNvPr id="3" name="TextBox 2"/>
          <p:cNvSpPr txBox="1"/>
          <p:nvPr/>
        </p:nvSpPr>
        <p:spPr>
          <a:xfrm>
            <a:off x="0" y="-64992"/>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Departures in the church in America</a:t>
            </a:r>
          </a:p>
        </p:txBody>
      </p:sp>
      <p:sp>
        <p:nvSpPr>
          <p:cNvPr id="4" name="Freeform 3"/>
          <p:cNvSpPr/>
          <p:nvPr/>
        </p:nvSpPr>
        <p:spPr>
          <a:xfrm>
            <a:off x="3097828" y="6238187"/>
            <a:ext cx="1416424" cy="573741"/>
          </a:xfrm>
          <a:custGeom>
            <a:avLst/>
            <a:gdLst>
              <a:gd name="connsiteX0" fmla="*/ 1461247 w 1846730"/>
              <a:gd name="connsiteY0" fmla="*/ 62753 h 762000"/>
              <a:gd name="connsiteX1" fmla="*/ 1380565 w 1846730"/>
              <a:gd name="connsiteY1" fmla="*/ 35859 h 762000"/>
              <a:gd name="connsiteX2" fmla="*/ 1317812 w 1846730"/>
              <a:gd name="connsiteY2" fmla="*/ 26894 h 762000"/>
              <a:gd name="connsiteX3" fmla="*/ 1281953 w 1846730"/>
              <a:gd name="connsiteY3" fmla="*/ 17930 h 762000"/>
              <a:gd name="connsiteX4" fmla="*/ 1075765 w 1846730"/>
              <a:gd name="connsiteY4" fmla="*/ 0 h 762000"/>
              <a:gd name="connsiteX5" fmla="*/ 555812 w 1846730"/>
              <a:gd name="connsiteY5" fmla="*/ 8965 h 762000"/>
              <a:gd name="connsiteX6" fmla="*/ 448236 w 1846730"/>
              <a:gd name="connsiteY6" fmla="*/ 26894 h 762000"/>
              <a:gd name="connsiteX7" fmla="*/ 367553 w 1846730"/>
              <a:gd name="connsiteY7" fmla="*/ 35859 h 762000"/>
              <a:gd name="connsiteX8" fmla="*/ 224118 w 1846730"/>
              <a:gd name="connsiteY8" fmla="*/ 71718 h 762000"/>
              <a:gd name="connsiteX9" fmla="*/ 170330 w 1846730"/>
              <a:gd name="connsiteY9" fmla="*/ 98612 h 762000"/>
              <a:gd name="connsiteX10" fmla="*/ 116541 w 1846730"/>
              <a:gd name="connsiteY10" fmla="*/ 116541 h 762000"/>
              <a:gd name="connsiteX11" fmla="*/ 98612 w 1846730"/>
              <a:gd name="connsiteY11" fmla="*/ 134471 h 762000"/>
              <a:gd name="connsiteX12" fmla="*/ 53789 w 1846730"/>
              <a:gd name="connsiteY12" fmla="*/ 170330 h 762000"/>
              <a:gd name="connsiteX13" fmla="*/ 26894 w 1846730"/>
              <a:gd name="connsiteY13" fmla="*/ 224118 h 762000"/>
              <a:gd name="connsiteX14" fmla="*/ 0 w 1846730"/>
              <a:gd name="connsiteY14" fmla="*/ 277906 h 762000"/>
              <a:gd name="connsiteX15" fmla="*/ 8965 w 1846730"/>
              <a:gd name="connsiteY15" fmla="*/ 403412 h 762000"/>
              <a:gd name="connsiteX16" fmla="*/ 17930 w 1846730"/>
              <a:gd name="connsiteY16" fmla="*/ 430306 h 762000"/>
              <a:gd name="connsiteX17" fmla="*/ 53789 w 1846730"/>
              <a:gd name="connsiteY17" fmla="*/ 466165 h 762000"/>
              <a:gd name="connsiteX18" fmla="*/ 71718 w 1846730"/>
              <a:gd name="connsiteY18" fmla="*/ 493059 h 762000"/>
              <a:gd name="connsiteX19" fmla="*/ 89647 w 1846730"/>
              <a:gd name="connsiteY19" fmla="*/ 510989 h 762000"/>
              <a:gd name="connsiteX20" fmla="*/ 116541 w 1846730"/>
              <a:gd name="connsiteY20" fmla="*/ 519953 h 762000"/>
              <a:gd name="connsiteX21" fmla="*/ 161365 w 1846730"/>
              <a:gd name="connsiteY21" fmla="*/ 555812 h 762000"/>
              <a:gd name="connsiteX22" fmla="*/ 188259 w 1846730"/>
              <a:gd name="connsiteY22" fmla="*/ 573741 h 762000"/>
              <a:gd name="connsiteX23" fmla="*/ 206189 w 1846730"/>
              <a:gd name="connsiteY23" fmla="*/ 591671 h 762000"/>
              <a:gd name="connsiteX24" fmla="*/ 233083 w 1846730"/>
              <a:gd name="connsiteY24" fmla="*/ 600636 h 762000"/>
              <a:gd name="connsiteX25" fmla="*/ 268941 w 1846730"/>
              <a:gd name="connsiteY25" fmla="*/ 618565 h 762000"/>
              <a:gd name="connsiteX26" fmla="*/ 295836 w 1846730"/>
              <a:gd name="connsiteY26" fmla="*/ 627530 h 762000"/>
              <a:gd name="connsiteX27" fmla="*/ 322730 w 1846730"/>
              <a:gd name="connsiteY27" fmla="*/ 645459 h 762000"/>
              <a:gd name="connsiteX28" fmla="*/ 376518 w 1846730"/>
              <a:gd name="connsiteY28" fmla="*/ 663389 h 762000"/>
              <a:gd name="connsiteX29" fmla="*/ 403412 w 1846730"/>
              <a:gd name="connsiteY29" fmla="*/ 672353 h 762000"/>
              <a:gd name="connsiteX30" fmla="*/ 421341 w 1846730"/>
              <a:gd name="connsiteY30" fmla="*/ 690283 h 762000"/>
              <a:gd name="connsiteX31" fmla="*/ 493059 w 1846730"/>
              <a:gd name="connsiteY31" fmla="*/ 708212 h 762000"/>
              <a:gd name="connsiteX32" fmla="*/ 600636 w 1846730"/>
              <a:gd name="connsiteY32" fmla="*/ 726141 h 762000"/>
              <a:gd name="connsiteX33" fmla="*/ 636494 w 1846730"/>
              <a:gd name="connsiteY33" fmla="*/ 735106 h 762000"/>
              <a:gd name="connsiteX34" fmla="*/ 753036 w 1846730"/>
              <a:gd name="connsiteY34" fmla="*/ 744071 h 762000"/>
              <a:gd name="connsiteX35" fmla="*/ 1093694 w 1846730"/>
              <a:gd name="connsiteY35" fmla="*/ 762000 h 762000"/>
              <a:gd name="connsiteX36" fmla="*/ 1281953 w 1846730"/>
              <a:gd name="connsiteY36" fmla="*/ 753036 h 762000"/>
              <a:gd name="connsiteX37" fmla="*/ 1425389 w 1846730"/>
              <a:gd name="connsiteY37" fmla="*/ 726141 h 762000"/>
              <a:gd name="connsiteX38" fmla="*/ 1479177 w 1846730"/>
              <a:gd name="connsiteY38" fmla="*/ 708212 h 762000"/>
              <a:gd name="connsiteX39" fmla="*/ 1506071 w 1846730"/>
              <a:gd name="connsiteY39" fmla="*/ 699247 h 762000"/>
              <a:gd name="connsiteX40" fmla="*/ 1541930 w 1846730"/>
              <a:gd name="connsiteY40" fmla="*/ 681318 h 762000"/>
              <a:gd name="connsiteX41" fmla="*/ 1595718 w 1846730"/>
              <a:gd name="connsiteY41" fmla="*/ 663389 h 762000"/>
              <a:gd name="connsiteX42" fmla="*/ 1622612 w 1846730"/>
              <a:gd name="connsiteY42" fmla="*/ 645459 h 762000"/>
              <a:gd name="connsiteX43" fmla="*/ 1676400 w 1846730"/>
              <a:gd name="connsiteY43" fmla="*/ 627530 h 762000"/>
              <a:gd name="connsiteX44" fmla="*/ 1694330 w 1846730"/>
              <a:gd name="connsiteY44" fmla="*/ 609600 h 762000"/>
              <a:gd name="connsiteX45" fmla="*/ 1721224 w 1846730"/>
              <a:gd name="connsiteY45" fmla="*/ 591671 h 762000"/>
              <a:gd name="connsiteX46" fmla="*/ 1739153 w 1846730"/>
              <a:gd name="connsiteY46" fmla="*/ 564777 h 762000"/>
              <a:gd name="connsiteX47" fmla="*/ 1757083 w 1846730"/>
              <a:gd name="connsiteY47" fmla="*/ 546847 h 762000"/>
              <a:gd name="connsiteX48" fmla="*/ 1792941 w 1846730"/>
              <a:gd name="connsiteY48" fmla="*/ 493059 h 762000"/>
              <a:gd name="connsiteX49" fmla="*/ 1819836 w 1846730"/>
              <a:gd name="connsiteY49" fmla="*/ 448236 h 762000"/>
              <a:gd name="connsiteX50" fmla="*/ 1846730 w 1846730"/>
              <a:gd name="connsiteY50" fmla="*/ 331694 h 762000"/>
              <a:gd name="connsiteX51" fmla="*/ 1837765 w 1846730"/>
              <a:gd name="connsiteY51" fmla="*/ 206189 h 762000"/>
              <a:gd name="connsiteX52" fmla="*/ 1828800 w 1846730"/>
              <a:gd name="connsiteY52" fmla="*/ 179294 h 762000"/>
              <a:gd name="connsiteX53" fmla="*/ 1801906 w 1846730"/>
              <a:gd name="connsiteY53" fmla="*/ 152400 h 762000"/>
              <a:gd name="connsiteX54" fmla="*/ 1775012 w 1846730"/>
              <a:gd name="connsiteY54" fmla="*/ 143436 h 762000"/>
              <a:gd name="connsiteX55" fmla="*/ 1703294 w 1846730"/>
              <a:gd name="connsiteY55" fmla="*/ 107577 h 762000"/>
              <a:gd name="connsiteX56" fmla="*/ 1676400 w 1846730"/>
              <a:gd name="connsiteY56" fmla="*/ 98612 h 762000"/>
              <a:gd name="connsiteX57" fmla="*/ 1649506 w 1846730"/>
              <a:gd name="connsiteY57" fmla="*/ 89647 h 762000"/>
              <a:gd name="connsiteX58" fmla="*/ 1604683 w 1846730"/>
              <a:gd name="connsiteY58" fmla="*/ 80683 h 762000"/>
              <a:gd name="connsiteX59" fmla="*/ 1461247 w 1846730"/>
              <a:gd name="connsiteY59" fmla="*/ 6275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46730" h="762000">
                <a:moveTo>
                  <a:pt x="1461247" y="62753"/>
                </a:moveTo>
                <a:cubicBezTo>
                  <a:pt x="1423894" y="55282"/>
                  <a:pt x="1415950" y="42293"/>
                  <a:pt x="1380565" y="35859"/>
                </a:cubicBezTo>
                <a:cubicBezTo>
                  <a:pt x="1359776" y="32079"/>
                  <a:pt x="1338601" y="30674"/>
                  <a:pt x="1317812" y="26894"/>
                </a:cubicBezTo>
                <a:cubicBezTo>
                  <a:pt x="1305690" y="24690"/>
                  <a:pt x="1294198" y="19291"/>
                  <a:pt x="1281953" y="17930"/>
                </a:cubicBezTo>
                <a:cubicBezTo>
                  <a:pt x="1213386" y="10312"/>
                  <a:pt x="1075765" y="0"/>
                  <a:pt x="1075765" y="0"/>
                </a:cubicBezTo>
                <a:cubicBezTo>
                  <a:pt x="902447" y="2988"/>
                  <a:pt x="728996" y="1543"/>
                  <a:pt x="555812" y="8965"/>
                </a:cubicBezTo>
                <a:cubicBezTo>
                  <a:pt x="519492" y="10522"/>
                  <a:pt x="484224" y="21753"/>
                  <a:pt x="448236" y="26894"/>
                </a:cubicBezTo>
                <a:cubicBezTo>
                  <a:pt x="421448" y="30721"/>
                  <a:pt x="394282" y="31639"/>
                  <a:pt x="367553" y="35859"/>
                </a:cubicBezTo>
                <a:cubicBezTo>
                  <a:pt x="285344" y="48840"/>
                  <a:pt x="290711" y="49520"/>
                  <a:pt x="224118" y="71718"/>
                </a:cubicBezTo>
                <a:cubicBezTo>
                  <a:pt x="126031" y="104414"/>
                  <a:pt x="274604" y="52269"/>
                  <a:pt x="170330" y="98612"/>
                </a:cubicBezTo>
                <a:cubicBezTo>
                  <a:pt x="153059" y="106288"/>
                  <a:pt x="116541" y="116541"/>
                  <a:pt x="116541" y="116541"/>
                </a:cubicBezTo>
                <a:cubicBezTo>
                  <a:pt x="110565" y="122518"/>
                  <a:pt x="105212" y="129191"/>
                  <a:pt x="98612" y="134471"/>
                </a:cubicBezTo>
                <a:cubicBezTo>
                  <a:pt x="72720" y="155185"/>
                  <a:pt x="73033" y="146274"/>
                  <a:pt x="53789" y="170330"/>
                </a:cubicBezTo>
                <a:cubicBezTo>
                  <a:pt x="19532" y="213151"/>
                  <a:pt x="48988" y="179930"/>
                  <a:pt x="26894" y="224118"/>
                </a:cubicBezTo>
                <a:cubicBezTo>
                  <a:pt x="-7863" y="293631"/>
                  <a:pt x="22534" y="210307"/>
                  <a:pt x="0" y="277906"/>
                </a:cubicBezTo>
                <a:cubicBezTo>
                  <a:pt x="2988" y="319741"/>
                  <a:pt x="4064" y="361757"/>
                  <a:pt x="8965" y="403412"/>
                </a:cubicBezTo>
                <a:cubicBezTo>
                  <a:pt x="10069" y="412797"/>
                  <a:pt x="12437" y="422617"/>
                  <a:pt x="17930" y="430306"/>
                </a:cubicBezTo>
                <a:cubicBezTo>
                  <a:pt x="27755" y="444061"/>
                  <a:pt x="44412" y="452100"/>
                  <a:pt x="53789" y="466165"/>
                </a:cubicBezTo>
                <a:cubicBezTo>
                  <a:pt x="59765" y="475130"/>
                  <a:pt x="64988" y="484646"/>
                  <a:pt x="71718" y="493059"/>
                </a:cubicBezTo>
                <a:cubicBezTo>
                  <a:pt x="76998" y="499659"/>
                  <a:pt x="82399" y="506640"/>
                  <a:pt x="89647" y="510989"/>
                </a:cubicBezTo>
                <a:cubicBezTo>
                  <a:pt x="97750" y="515851"/>
                  <a:pt x="107576" y="516965"/>
                  <a:pt x="116541" y="519953"/>
                </a:cubicBezTo>
                <a:cubicBezTo>
                  <a:pt x="146766" y="565288"/>
                  <a:pt x="118064" y="534161"/>
                  <a:pt x="161365" y="555812"/>
                </a:cubicBezTo>
                <a:cubicBezTo>
                  <a:pt x="171002" y="560630"/>
                  <a:pt x="179846" y="567010"/>
                  <a:pt x="188259" y="573741"/>
                </a:cubicBezTo>
                <a:cubicBezTo>
                  <a:pt x="194859" y="579021"/>
                  <a:pt x="198941" y="587322"/>
                  <a:pt x="206189" y="591671"/>
                </a:cubicBezTo>
                <a:cubicBezTo>
                  <a:pt x="214292" y="596533"/>
                  <a:pt x="224397" y="596914"/>
                  <a:pt x="233083" y="600636"/>
                </a:cubicBezTo>
                <a:cubicBezTo>
                  <a:pt x="245366" y="605900"/>
                  <a:pt x="256658" y="613301"/>
                  <a:pt x="268941" y="618565"/>
                </a:cubicBezTo>
                <a:cubicBezTo>
                  <a:pt x="277627" y="622287"/>
                  <a:pt x="287384" y="623304"/>
                  <a:pt x="295836" y="627530"/>
                </a:cubicBezTo>
                <a:cubicBezTo>
                  <a:pt x="305473" y="632348"/>
                  <a:pt x="312884" y="641083"/>
                  <a:pt x="322730" y="645459"/>
                </a:cubicBezTo>
                <a:cubicBezTo>
                  <a:pt x="340000" y="653135"/>
                  <a:pt x="358589" y="657413"/>
                  <a:pt x="376518" y="663389"/>
                </a:cubicBezTo>
                <a:lnTo>
                  <a:pt x="403412" y="672353"/>
                </a:lnTo>
                <a:cubicBezTo>
                  <a:pt x="409388" y="678330"/>
                  <a:pt x="413493" y="687144"/>
                  <a:pt x="421341" y="690283"/>
                </a:cubicBezTo>
                <a:cubicBezTo>
                  <a:pt x="444220" y="699435"/>
                  <a:pt x="468896" y="703379"/>
                  <a:pt x="493059" y="708212"/>
                </a:cubicBezTo>
                <a:cubicBezTo>
                  <a:pt x="678860" y="745373"/>
                  <a:pt x="356034" y="681669"/>
                  <a:pt x="600636" y="726141"/>
                </a:cubicBezTo>
                <a:cubicBezTo>
                  <a:pt x="612758" y="728345"/>
                  <a:pt x="624258" y="733666"/>
                  <a:pt x="636494" y="735106"/>
                </a:cubicBezTo>
                <a:cubicBezTo>
                  <a:pt x="675189" y="739659"/>
                  <a:pt x="714166" y="741390"/>
                  <a:pt x="753036" y="744071"/>
                </a:cubicBezTo>
                <a:cubicBezTo>
                  <a:pt x="904659" y="754528"/>
                  <a:pt x="927595" y="754451"/>
                  <a:pt x="1093694" y="762000"/>
                </a:cubicBezTo>
                <a:cubicBezTo>
                  <a:pt x="1156447" y="759012"/>
                  <a:pt x="1219278" y="757358"/>
                  <a:pt x="1281953" y="753036"/>
                </a:cubicBezTo>
                <a:cubicBezTo>
                  <a:pt x="1328435" y="749830"/>
                  <a:pt x="1381119" y="740897"/>
                  <a:pt x="1425389" y="726141"/>
                </a:cubicBezTo>
                <a:lnTo>
                  <a:pt x="1479177" y="708212"/>
                </a:lnTo>
                <a:cubicBezTo>
                  <a:pt x="1488142" y="705224"/>
                  <a:pt x="1497619" y="703473"/>
                  <a:pt x="1506071" y="699247"/>
                </a:cubicBezTo>
                <a:cubicBezTo>
                  <a:pt x="1518024" y="693271"/>
                  <a:pt x="1529522" y="686281"/>
                  <a:pt x="1541930" y="681318"/>
                </a:cubicBezTo>
                <a:cubicBezTo>
                  <a:pt x="1559477" y="674299"/>
                  <a:pt x="1595718" y="663389"/>
                  <a:pt x="1595718" y="663389"/>
                </a:cubicBezTo>
                <a:cubicBezTo>
                  <a:pt x="1604683" y="657412"/>
                  <a:pt x="1612766" y="649835"/>
                  <a:pt x="1622612" y="645459"/>
                </a:cubicBezTo>
                <a:cubicBezTo>
                  <a:pt x="1639882" y="637783"/>
                  <a:pt x="1676400" y="627530"/>
                  <a:pt x="1676400" y="627530"/>
                </a:cubicBezTo>
                <a:cubicBezTo>
                  <a:pt x="1682377" y="621553"/>
                  <a:pt x="1687730" y="614880"/>
                  <a:pt x="1694330" y="609600"/>
                </a:cubicBezTo>
                <a:cubicBezTo>
                  <a:pt x="1702743" y="602869"/>
                  <a:pt x="1713606" y="599289"/>
                  <a:pt x="1721224" y="591671"/>
                </a:cubicBezTo>
                <a:cubicBezTo>
                  <a:pt x="1728842" y="584053"/>
                  <a:pt x="1732422" y="573190"/>
                  <a:pt x="1739153" y="564777"/>
                </a:cubicBezTo>
                <a:cubicBezTo>
                  <a:pt x="1744433" y="558177"/>
                  <a:pt x="1752012" y="553609"/>
                  <a:pt x="1757083" y="546847"/>
                </a:cubicBezTo>
                <a:cubicBezTo>
                  <a:pt x="1770012" y="529608"/>
                  <a:pt x="1786127" y="513501"/>
                  <a:pt x="1792941" y="493059"/>
                </a:cubicBezTo>
                <a:cubicBezTo>
                  <a:pt x="1804579" y="458147"/>
                  <a:pt x="1795224" y="472847"/>
                  <a:pt x="1819836" y="448236"/>
                </a:cubicBezTo>
                <a:cubicBezTo>
                  <a:pt x="1844447" y="374401"/>
                  <a:pt x="1835092" y="413156"/>
                  <a:pt x="1846730" y="331694"/>
                </a:cubicBezTo>
                <a:cubicBezTo>
                  <a:pt x="1843742" y="289859"/>
                  <a:pt x="1842666" y="247843"/>
                  <a:pt x="1837765" y="206189"/>
                </a:cubicBezTo>
                <a:cubicBezTo>
                  <a:pt x="1836661" y="196804"/>
                  <a:pt x="1834042" y="187157"/>
                  <a:pt x="1828800" y="179294"/>
                </a:cubicBezTo>
                <a:cubicBezTo>
                  <a:pt x="1821768" y="168745"/>
                  <a:pt x="1812455" y="159432"/>
                  <a:pt x="1801906" y="152400"/>
                </a:cubicBezTo>
                <a:cubicBezTo>
                  <a:pt x="1794043" y="147158"/>
                  <a:pt x="1783977" y="146424"/>
                  <a:pt x="1775012" y="143436"/>
                </a:cubicBezTo>
                <a:cubicBezTo>
                  <a:pt x="1743719" y="112141"/>
                  <a:pt x="1765102" y="128179"/>
                  <a:pt x="1703294" y="107577"/>
                </a:cubicBezTo>
                <a:lnTo>
                  <a:pt x="1676400" y="98612"/>
                </a:lnTo>
                <a:cubicBezTo>
                  <a:pt x="1667435" y="95624"/>
                  <a:pt x="1658772" y="91500"/>
                  <a:pt x="1649506" y="89647"/>
                </a:cubicBezTo>
                <a:cubicBezTo>
                  <a:pt x="1634565" y="86659"/>
                  <a:pt x="1619836" y="82278"/>
                  <a:pt x="1604683" y="80683"/>
                </a:cubicBezTo>
                <a:cubicBezTo>
                  <a:pt x="1515468" y="71292"/>
                  <a:pt x="1498600" y="70224"/>
                  <a:pt x="1461247" y="62753"/>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5-Point Star 4"/>
          <p:cNvSpPr/>
          <p:nvPr/>
        </p:nvSpPr>
        <p:spPr>
          <a:xfrm>
            <a:off x="2266950" y="5648325"/>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617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237" y="1244009"/>
            <a:ext cx="6868633" cy="3416320"/>
          </a:xfrm>
          <a:prstGeom prst="rect">
            <a:avLst/>
          </a:prstGeom>
          <a:noFill/>
        </p:spPr>
        <p:txBody>
          <a:bodyPr wrap="square" rtlCol="0">
            <a:spAutoFit/>
          </a:bodyPr>
          <a:lstStyle/>
          <a:p>
            <a:r>
              <a:rPr lang="en-US" sz="7200" dirty="0"/>
              <a:t>1850 – 1950</a:t>
            </a:r>
          </a:p>
          <a:p>
            <a:endParaRPr lang="en-US" sz="7200" dirty="0"/>
          </a:p>
          <a:p>
            <a:r>
              <a:rPr lang="en-US" sz="7200" dirty="0"/>
              <a:t>1950 – 2050 ?</a:t>
            </a:r>
          </a:p>
        </p:txBody>
      </p:sp>
      <p:pic>
        <p:nvPicPr>
          <p:cNvPr id="2050" name="Picture 2" descr="Clipart - Sad face with sweat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820" y="1390474"/>
            <a:ext cx="946933" cy="9762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lipart - Sad face with sweat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301" y="4545289"/>
            <a:ext cx="946933" cy="976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ipart - Sad face with sweat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1013" y="4567276"/>
            <a:ext cx="946933" cy="9762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art - Sad face with sweat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0036" y="4567276"/>
            <a:ext cx="946933" cy="9762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lipart - Sad face with sweat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07" y="3497926"/>
            <a:ext cx="946933" cy="976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ipart - Sad face with sweat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584" y="4523405"/>
            <a:ext cx="946933" cy="97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58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77556"/>
            <a:ext cx="9144000" cy="1200329"/>
          </a:xfrm>
          <a:prstGeom prst="rect">
            <a:avLst/>
          </a:prstGeom>
          <a:noFill/>
        </p:spPr>
        <p:txBody>
          <a:bodyPr wrap="square" rtlCol="0">
            <a:spAutoFit/>
          </a:bodyPr>
          <a:lstStyle/>
          <a:p>
            <a:pPr algn="ctr"/>
            <a:r>
              <a:rPr lang="en-US" sz="3600" b="1" dirty="0">
                <a:solidFill>
                  <a:srgbClr val="0070C0"/>
                </a:solidFill>
              </a:rPr>
              <a:t>Understanding  Conservatism, </a:t>
            </a:r>
          </a:p>
          <a:p>
            <a:pPr algn="ctr"/>
            <a:r>
              <a:rPr lang="en-US" sz="3600" b="1" dirty="0">
                <a:solidFill>
                  <a:srgbClr val="0070C0"/>
                </a:solidFill>
              </a:rPr>
              <a:t>Liberalism, and Pluralism</a:t>
            </a:r>
          </a:p>
        </p:txBody>
      </p:sp>
      <p:sp>
        <p:nvSpPr>
          <p:cNvPr id="3" name="TextBox 2"/>
          <p:cNvSpPr txBox="1"/>
          <p:nvPr/>
        </p:nvSpPr>
        <p:spPr>
          <a:xfrm>
            <a:off x="0" y="1628775"/>
            <a:ext cx="9143999" cy="1938992"/>
          </a:xfrm>
          <a:prstGeom prst="rect">
            <a:avLst/>
          </a:prstGeom>
          <a:noFill/>
        </p:spPr>
        <p:txBody>
          <a:bodyPr wrap="square" rtlCol="0">
            <a:spAutoFit/>
          </a:bodyPr>
          <a:lstStyle/>
          <a:p>
            <a:pPr algn="ctr"/>
            <a:r>
              <a:rPr lang="en-US" sz="6000" dirty="0"/>
              <a:t>The Way Of Liberalism In The Church Of Christ </a:t>
            </a:r>
          </a:p>
        </p:txBody>
      </p:sp>
      <p:sp>
        <p:nvSpPr>
          <p:cNvPr id="4" name="Rectangle 3"/>
          <p:cNvSpPr/>
          <p:nvPr/>
        </p:nvSpPr>
        <p:spPr>
          <a:xfrm>
            <a:off x="380326" y="299405"/>
            <a:ext cx="8383348" cy="617422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102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271726" cy="1384995"/>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2.</a:t>
            </a:r>
            <a:r>
              <a:rPr lang="en-US" sz="2800" dirty="0">
                <a:latin typeface="Calibri" panose="020F0502020204030204" pitchFamily="34" charset="0"/>
                <a:ea typeface="Calibri" panose="020F0502020204030204" pitchFamily="34" charset="0"/>
                <a:cs typeface="Times New Roman" panose="02020603050405020304" pitchFamily="18" charset="0"/>
              </a:rPr>
              <a:t> Have "</a:t>
            </a:r>
            <a:r>
              <a:rPr lang="en-US" sz="2800" b="1" u="sng" dirty="0">
                <a:latin typeface="Calibri" panose="020F0502020204030204" pitchFamily="34" charset="0"/>
                <a:ea typeface="Calibri" panose="020F0502020204030204" pitchFamily="34" charset="0"/>
                <a:cs typeface="Times New Roman" panose="02020603050405020304" pitchFamily="18" charset="0"/>
              </a:rPr>
              <a:t>educational directors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associate ministers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youth directors</a:t>
            </a:r>
            <a:r>
              <a:rPr lang="en-US" sz="2800" dirty="0">
                <a:latin typeface="Calibri" panose="020F0502020204030204" pitchFamily="34" charset="0"/>
                <a:ea typeface="Calibri" panose="020F0502020204030204" pitchFamily="34" charset="0"/>
                <a:cs typeface="Times New Roman" panose="02020603050405020304" pitchFamily="18" charset="0"/>
              </a:rPr>
              <a:t>," and "</a:t>
            </a:r>
            <a:r>
              <a:rPr lang="en-US" sz="2800" b="1" u="sng" dirty="0">
                <a:latin typeface="Calibri" panose="020F0502020204030204" pitchFamily="34" charset="0"/>
                <a:ea typeface="Calibri" panose="020F0502020204030204" pitchFamily="34" charset="0"/>
                <a:cs typeface="Times New Roman" panose="02020603050405020304" pitchFamily="18" charset="0"/>
              </a:rPr>
              <a:t>superintendents</a:t>
            </a:r>
            <a:r>
              <a:rPr lang="en-US" sz="2800" dirty="0">
                <a:latin typeface="Calibri" panose="020F0502020204030204" pitchFamily="34" charset="0"/>
                <a:ea typeface="Calibri" panose="020F0502020204030204" pitchFamily="34" charset="0"/>
                <a:cs typeface="Times New Roman" panose="02020603050405020304" pitchFamily="18" charset="0"/>
              </a:rPr>
              <a:t>" over their human organizations.</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2</a:t>
            </a:r>
          </a:p>
        </p:txBody>
      </p:sp>
      <p:sp>
        <p:nvSpPr>
          <p:cNvPr id="9" name="TextBox 8"/>
          <p:cNvSpPr txBox="1"/>
          <p:nvPr/>
        </p:nvSpPr>
        <p:spPr>
          <a:xfrm>
            <a:off x="618564" y="4661647"/>
            <a:ext cx="7655858" cy="954107"/>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2.</a:t>
            </a:r>
            <a:r>
              <a:rPr lang="en-US" sz="2800" dirty="0">
                <a:latin typeface="Calibri" panose="020F0502020204030204" pitchFamily="34" charset="0"/>
                <a:ea typeface="Calibri" panose="020F0502020204030204" pitchFamily="34" charset="0"/>
                <a:cs typeface="Times New Roman" panose="02020603050405020304" pitchFamily="18" charset="0"/>
              </a:rPr>
              <a:t> Have evangelists, elders (pastors) and teachers (Eph. 4:11).</a:t>
            </a:r>
            <a:endParaRPr lang="en-US" sz="2800" dirty="0"/>
          </a:p>
        </p:txBody>
      </p:sp>
    </p:spTree>
    <p:extLst>
      <p:ext uri="{BB962C8B-B14F-4D97-AF65-F5344CB8AC3E}">
        <p14:creationId xmlns:p14="http://schemas.microsoft.com/office/powerpoint/2010/main" val="395110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032377" cy="1384995"/>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3. Seek to get crowds with "youth meetings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rallies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carnal rewards </a:t>
            </a:r>
            <a:r>
              <a:rPr lang="en-US" sz="2800" dirty="0">
                <a:latin typeface="Calibri" panose="020F0502020204030204" pitchFamily="34" charset="0"/>
                <a:ea typeface="Calibri" panose="020F0502020204030204" pitchFamily="34" charset="0"/>
                <a:cs typeface="Times New Roman" panose="02020603050405020304" pitchFamily="18" charset="0"/>
              </a:rPr>
              <a:t>such as trips to Opryland and all kinds of promotions (such as the "bus ministry").</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3</a:t>
            </a:r>
          </a:p>
        </p:txBody>
      </p:sp>
      <p:sp>
        <p:nvSpPr>
          <p:cNvPr id="9" name="TextBox 8"/>
          <p:cNvSpPr txBox="1"/>
          <p:nvPr/>
        </p:nvSpPr>
        <p:spPr>
          <a:xfrm>
            <a:off x="618564" y="4661647"/>
            <a:ext cx="7655858" cy="1384995"/>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3.</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Engage in none of these things, but seek to draw men to Christ with the preaching of the gospel </a:t>
            </a:r>
            <a:r>
              <a:rPr lang="en-US" sz="2800" dirty="0">
                <a:latin typeface="Calibri" panose="020F0502020204030204" pitchFamily="34" charset="0"/>
                <a:ea typeface="Calibri" panose="020F0502020204030204" pitchFamily="34" charset="0"/>
                <a:cs typeface="Times New Roman" panose="02020603050405020304" pitchFamily="18" charset="0"/>
              </a:rPr>
              <a:t>(Jn. 6:45; Rom. 1:16).</a:t>
            </a:r>
            <a:endParaRPr lang="en-US" sz="2800" dirty="0"/>
          </a:p>
        </p:txBody>
      </p:sp>
    </p:spTree>
    <p:extLst>
      <p:ext uri="{BB962C8B-B14F-4D97-AF65-F5344CB8AC3E}">
        <p14:creationId xmlns:p14="http://schemas.microsoft.com/office/powerpoint/2010/main" val="1899690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700" t="55067" r="22200" b="25911"/>
          <a:stretch/>
        </p:blipFill>
        <p:spPr>
          <a:xfrm>
            <a:off x="394303" y="2674704"/>
            <a:ext cx="8603393" cy="3396912"/>
          </a:xfrm>
          <a:prstGeom prst="rect">
            <a:avLst/>
          </a:prstGeom>
        </p:spPr>
      </p:pic>
      <p:sp>
        <p:nvSpPr>
          <p:cNvPr id="3" name="Rectangle 2"/>
          <p:cNvSpPr/>
          <p:nvPr/>
        </p:nvSpPr>
        <p:spPr>
          <a:xfrm>
            <a:off x="394303" y="365760"/>
            <a:ext cx="8347361" cy="1384995"/>
          </a:xfrm>
          <a:prstGeom prst="rect">
            <a:avLst/>
          </a:prstGeom>
        </p:spPr>
        <p:txBody>
          <a:bodyPr wrap="square">
            <a:spAutoFit/>
          </a:bodyPr>
          <a:lstStyle/>
          <a:p>
            <a:pPr lvl="0"/>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3. </a:t>
            </a: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Seek to get crowds with "youth meetings," "rallies," carnal rewards such as trips to Opryland and all kinds of promotions (such as the "bus ministry").</a:t>
            </a:r>
            <a:endParaRPr lang="en-US" sz="2800" dirty="0">
              <a:solidFill>
                <a:prstClr val="black"/>
              </a:solidFill>
            </a:endParaRPr>
          </a:p>
        </p:txBody>
      </p:sp>
    </p:spTree>
    <p:extLst>
      <p:ext uri="{BB962C8B-B14F-4D97-AF65-F5344CB8AC3E}">
        <p14:creationId xmlns:p14="http://schemas.microsoft.com/office/powerpoint/2010/main" val="2944290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700" t="55067" r="22200" b="25911"/>
          <a:stretch/>
        </p:blipFill>
        <p:spPr>
          <a:xfrm>
            <a:off x="394303" y="2674704"/>
            <a:ext cx="8603393" cy="3396912"/>
          </a:xfrm>
          <a:prstGeom prst="rect">
            <a:avLst/>
          </a:prstGeom>
        </p:spPr>
      </p:pic>
      <p:sp>
        <p:nvSpPr>
          <p:cNvPr id="3" name="Rectangle 2"/>
          <p:cNvSpPr/>
          <p:nvPr/>
        </p:nvSpPr>
        <p:spPr>
          <a:xfrm>
            <a:off x="394303" y="365760"/>
            <a:ext cx="8347361" cy="1384995"/>
          </a:xfrm>
          <a:prstGeom prst="rect">
            <a:avLst/>
          </a:prstGeom>
        </p:spPr>
        <p:txBody>
          <a:bodyPr wrap="square">
            <a:spAutoFit/>
          </a:bodyPr>
          <a:lstStyle/>
          <a:p>
            <a:pPr lvl="0"/>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3. </a:t>
            </a: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Seek to get crowds with "youth meetings," "rallies," carnal rewards such as trips to Opryland and all kinds of promotions (such as the "bus ministry").</a:t>
            </a:r>
            <a:endParaRPr lang="en-US" sz="2800" dirty="0">
              <a:solidFill>
                <a:prstClr val="black"/>
              </a:solidFill>
            </a:endParaRPr>
          </a:p>
        </p:txBody>
      </p:sp>
      <p:sp>
        <p:nvSpPr>
          <p:cNvPr id="4" name="TextBox 3"/>
          <p:cNvSpPr txBox="1"/>
          <p:nvPr/>
        </p:nvSpPr>
        <p:spPr>
          <a:xfrm>
            <a:off x="879566" y="3492137"/>
            <a:ext cx="1767840" cy="584775"/>
          </a:xfrm>
          <a:prstGeom prst="rect">
            <a:avLst/>
          </a:prstGeom>
          <a:noFill/>
        </p:spPr>
        <p:txBody>
          <a:bodyPr wrap="square" rtlCol="0">
            <a:spAutoFit/>
          </a:bodyPr>
          <a:lstStyle/>
          <a:p>
            <a:r>
              <a:rPr lang="en-US" sz="3200" b="1" u="sng" dirty="0">
                <a:solidFill>
                  <a:srgbClr val="FF0000"/>
                </a:solidFill>
              </a:rPr>
              <a:t>BIBLE?</a:t>
            </a:r>
          </a:p>
        </p:txBody>
      </p:sp>
      <p:sp>
        <p:nvSpPr>
          <p:cNvPr id="5" name="Oval 4"/>
          <p:cNvSpPr/>
          <p:nvPr/>
        </p:nvSpPr>
        <p:spPr>
          <a:xfrm flipH="1">
            <a:off x="6548843" y="3770811"/>
            <a:ext cx="1114697" cy="6183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69577" y="4789714"/>
            <a:ext cx="2725783" cy="6955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3131" y="3622766"/>
            <a:ext cx="2316480" cy="2246769"/>
          </a:xfrm>
          <a:prstGeom prst="rect">
            <a:avLst/>
          </a:prstGeom>
          <a:noFill/>
        </p:spPr>
        <p:txBody>
          <a:bodyPr wrap="square" rtlCol="0">
            <a:spAutoFit/>
          </a:bodyPr>
          <a:lstStyle/>
          <a:p>
            <a:r>
              <a:rPr lang="en-US" sz="2800" b="1" dirty="0">
                <a:solidFill>
                  <a:schemeClr val="bg1"/>
                </a:solidFill>
              </a:rPr>
              <a:t>I wonder why the apostles didn’t think of this???</a:t>
            </a:r>
          </a:p>
          <a:p>
            <a:pPr algn="ctr"/>
            <a:r>
              <a:rPr lang="en-US" sz="2800" b="1" dirty="0">
                <a:solidFill>
                  <a:schemeClr val="bg1"/>
                </a:solidFill>
              </a:rPr>
              <a:t>Matt.7</a:t>
            </a:r>
          </a:p>
        </p:txBody>
      </p:sp>
      <p:sp>
        <p:nvSpPr>
          <p:cNvPr id="8" name="TextBox 7"/>
          <p:cNvSpPr txBox="1"/>
          <p:nvPr/>
        </p:nvSpPr>
        <p:spPr>
          <a:xfrm>
            <a:off x="1" y="6104705"/>
            <a:ext cx="9144000" cy="707886"/>
          </a:xfrm>
          <a:prstGeom prst="rect">
            <a:avLst/>
          </a:prstGeom>
          <a:noFill/>
        </p:spPr>
        <p:txBody>
          <a:bodyPr wrap="square" rtlCol="0">
            <a:spAutoFit/>
          </a:bodyPr>
          <a:lstStyle/>
          <a:p>
            <a:pPr algn="ctr"/>
            <a:r>
              <a:rPr lang="en-US" sz="4000" b="1" dirty="0"/>
              <a:t>Fun – Food – Fellowship - Free</a:t>
            </a:r>
          </a:p>
        </p:txBody>
      </p:sp>
    </p:spTree>
    <p:extLst>
      <p:ext uri="{BB962C8B-B14F-4D97-AF65-F5344CB8AC3E}">
        <p14:creationId xmlns:p14="http://schemas.microsoft.com/office/powerpoint/2010/main" val="1155730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344554" cy="1815882"/>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4.</a:t>
            </a:r>
            <a:r>
              <a:rPr lang="en-US" sz="2800" dirty="0">
                <a:latin typeface="Calibri" panose="020F0502020204030204" pitchFamily="34" charset="0"/>
                <a:ea typeface="Calibri" panose="020F0502020204030204" pitchFamily="34" charset="0"/>
                <a:cs typeface="Times New Roman" panose="02020603050405020304" pitchFamily="18" charset="0"/>
              </a:rPr>
              <a:t> Emphasize society and the physical man by </a:t>
            </a:r>
            <a:r>
              <a:rPr lang="en-US" sz="2800" b="1" u="sng" dirty="0">
                <a:latin typeface="Calibri" panose="020F0502020204030204" pitchFamily="34" charset="0"/>
                <a:ea typeface="Calibri" panose="020F0502020204030204" pitchFamily="34" charset="0"/>
                <a:cs typeface="Times New Roman" panose="02020603050405020304" pitchFamily="18" charset="0"/>
              </a:rPr>
              <a:t>appealing to the carnal nature </a:t>
            </a:r>
            <a:r>
              <a:rPr lang="en-US" sz="2800" dirty="0">
                <a:latin typeface="Calibri" panose="020F0502020204030204" pitchFamily="34" charset="0"/>
                <a:ea typeface="Calibri" panose="020F0502020204030204" pitchFamily="34" charset="0"/>
                <a:cs typeface="Times New Roman" panose="02020603050405020304" pitchFamily="18" charset="0"/>
              </a:rPr>
              <a:t>with "</a:t>
            </a:r>
            <a:r>
              <a:rPr lang="en-US" sz="2800" b="1" u="sng" dirty="0">
                <a:latin typeface="Calibri" panose="020F0502020204030204" pitchFamily="34" charset="0"/>
                <a:ea typeface="Calibri" panose="020F0502020204030204" pitchFamily="34" charset="0"/>
                <a:cs typeface="Times New Roman" panose="02020603050405020304" pitchFamily="18" charset="0"/>
              </a:rPr>
              <a:t>church banquets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church</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kitchens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u="sng" dirty="0">
                <a:latin typeface="Calibri" panose="020F0502020204030204" pitchFamily="34" charset="0"/>
                <a:ea typeface="Calibri" panose="020F0502020204030204" pitchFamily="34" charset="0"/>
                <a:cs typeface="Times New Roman" panose="02020603050405020304" pitchFamily="18" charset="0"/>
              </a:rPr>
              <a:t>church camps</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US"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fellowship halls</a:t>
            </a:r>
            <a:r>
              <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US" sz="2800" dirty="0">
                <a:latin typeface="Calibri" panose="020F0502020204030204" pitchFamily="34" charset="0"/>
                <a:ea typeface="Calibri" panose="020F0502020204030204" pitchFamily="34" charset="0"/>
                <a:cs typeface="Times New Roman" panose="02020603050405020304" pitchFamily="18" charset="0"/>
              </a:rPr>
              <a:t> and all </a:t>
            </a:r>
            <a:r>
              <a:rPr lang="en-US" sz="2800" b="1" u="sng" dirty="0">
                <a:latin typeface="Calibri" panose="020F0502020204030204" pitchFamily="34" charset="0"/>
                <a:ea typeface="Calibri" panose="020F0502020204030204" pitchFamily="34" charset="0"/>
                <a:cs typeface="Times New Roman" panose="02020603050405020304" pitchFamily="18" charset="0"/>
              </a:rPr>
              <a:t>kinds of parties</a:t>
            </a:r>
            <a:r>
              <a:rPr lang="en-US" sz="2800" dirty="0">
                <a:latin typeface="Calibri" panose="020F0502020204030204" pitchFamily="34" charset="0"/>
                <a:ea typeface="Calibri" panose="020F0502020204030204" pitchFamily="34" charset="0"/>
                <a:cs typeface="Times New Roman" panose="02020603050405020304" pitchFamily="18" charset="0"/>
              </a:rPr>
              <a:t>.</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4</a:t>
            </a:r>
          </a:p>
        </p:txBody>
      </p:sp>
      <p:sp>
        <p:nvSpPr>
          <p:cNvPr id="9" name="TextBox 8"/>
          <p:cNvSpPr txBox="1"/>
          <p:nvPr/>
        </p:nvSpPr>
        <p:spPr>
          <a:xfrm>
            <a:off x="618564" y="4661647"/>
            <a:ext cx="7655858" cy="1384995"/>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4.</a:t>
            </a:r>
            <a:r>
              <a:rPr lang="en-US" sz="2800" dirty="0">
                <a:latin typeface="Calibri" panose="020F0502020204030204" pitchFamily="34" charset="0"/>
                <a:ea typeface="Calibri" panose="020F0502020204030204" pitchFamily="34" charset="0"/>
                <a:cs typeface="Times New Roman" panose="02020603050405020304" pitchFamily="18" charset="0"/>
              </a:rPr>
              <a:t> Do not believe the church is to provide the social needs of man (Rom. 14:17; 1 Cor. 11:22, 34; Jn. 18:36).</a:t>
            </a:r>
            <a:endParaRPr lang="en-US" sz="2800" dirty="0"/>
          </a:p>
        </p:txBody>
      </p:sp>
      <p:sp>
        <p:nvSpPr>
          <p:cNvPr id="8" name="5-Point Star 7"/>
          <p:cNvSpPr/>
          <p:nvPr/>
        </p:nvSpPr>
        <p:spPr>
          <a:xfrm>
            <a:off x="3370728" y="742002"/>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716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035" y="1544666"/>
            <a:ext cx="8140889" cy="4300152"/>
          </a:xfrm>
          <a:prstGeom prst="rect">
            <a:avLst/>
          </a:prstGeom>
        </p:spPr>
        <p:txBody>
          <a:bodyPr wrap="square">
            <a:spAutoFit/>
          </a:bodyPr>
          <a:lstStyle/>
          <a:p>
            <a:pPr>
              <a:lnSpc>
                <a:spcPct val="115000"/>
              </a:lnSpc>
              <a:spcAft>
                <a:spcPts val="1000"/>
              </a:spcAft>
            </a:pPr>
            <a:r>
              <a:rPr lang="en-US" sz="3200" b="1" dirty="0">
                <a:solidFill>
                  <a:srgbClr val="0070C0"/>
                </a:solidFill>
                <a:latin typeface="Calibri" panose="020F0502020204030204" pitchFamily="34" charset="0"/>
              </a:rPr>
              <a:t>1 Cor. 11:22  </a:t>
            </a:r>
          </a:p>
          <a:p>
            <a:pPr>
              <a:lnSpc>
                <a:spcPct val="115000"/>
              </a:lnSpc>
              <a:spcBef>
                <a:spcPts val="900"/>
              </a:spcBef>
              <a:spcAft>
                <a:spcPts val="1000"/>
              </a:spcAft>
            </a:pPr>
            <a:r>
              <a:rPr lang="en-US" sz="3200" baseline="30000" dirty="0">
                <a:latin typeface="Calibri" panose="020F0502020204030204" pitchFamily="34" charset="0"/>
              </a:rPr>
              <a:t>22 </a:t>
            </a:r>
            <a:r>
              <a:rPr lang="en-US" sz="3200" dirty="0">
                <a:latin typeface="Calibri" panose="020F0502020204030204" pitchFamily="34" charset="0"/>
              </a:rPr>
              <a:t>What! </a:t>
            </a:r>
            <a:r>
              <a:rPr lang="en-US" sz="3200" dirty="0">
                <a:latin typeface="Arial Black" panose="020B0A04020102020204" pitchFamily="34" charset="0"/>
              </a:rPr>
              <a:t>Do you not have houses to eat and drink in? </a:t>
            </a:r>
            <a:r>
              <a:rPr lang="en-US" sz="3200" dirty="0">
                <a:latin typeface="Calibri" panose="020F0502020204030204" pitchFamily="34" charset="0"/>
              </a:rPr>
              <a:t>Or do you despise the church of God and shame those who have nothing? What shall I say to you? </a:t>
            </a:r>
            <a:r>
              <a:rPr lang="en-US" sz="3200" dirty="0">
                <a:latin typeface="Arial Black" panose="020B0A04020102020204" pitchFamily="34" charset="0"/>
              </a:rPr>
              <a:t>Shall I praise you in this? I do not praise </a:t>
            </a:r>
            <a:r>
              <a:rPr lang="en-US" sz="3200" i="1" dirty="0">
                <a:latin typeface="Arial Black" panose="020B0A04020102020204" pitchFamily="34" charset="0"/>
              </a:rPr>
              <a:t>you</a:t>
            </a:r>
            <a:r>
              <a:rPr lang="en-US" sz="3200" dirty="0">
                <a:latin typeface="Arial Black" panose="020B0A04020102020204" pitchFamily="34" charset="0"/>
              </a:rPr>
              <a:t>. </a:t>
            </a:r>
            <a:endParaRPr lang="en-US" sz="3200" dirty="0">
              <a:effectLst/>
              <a:latin typeface="Arial Black" panose="020B0A04020102020204" pitchFamily="34" charset="0"/>
            </a:endParaRPr>
          </a:p>
        </p:txBody>
      </p:sp>
      <p:sp>
        <p:nvSpPr>
          <p:cNvPr id="3" name="TextBox 2"/>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Tree>
    <p:extLst>
      <p:ext uri="{BB962C8B-B14F-4D97-AF65-F5344CB8AC3E}">
        <p14:creationId xmlns:p14="http://schemas.microsoft.com/office/powerpoint/2010/main" val="3524609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700" t="46534" r="28100" b="15955"/>
          <a:stretch/>
        </p:blipFill>
        <p:spPr>
          <a:xfrm>
            <a:off x="0" y="900303"/>
            <a:ext cx="9160554" cy="3158296"/>
          </a:xfrm>
          <a:prstGeom prst="rect">
            <a:avLst/>
          </a:prstGeom>
        </p:spPr>
      </p:pic>
      <p:sp>
        <p:nvSpPr>
          <p:cNvPr id="3" name="TextBox 2"/>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4" name="TextBox 3"/>
          <p:cNvSpPr txBox="1"/>
          <p:nvPr/>
        </p:nvSpPr>
        <p:spPr>
          <a:xfrm>
            <a:off x="247650" y="4343400"/>
            <a:ext cx="3848100" cy="2339102"/>
          </a:xfrm>
          <a:prstGeom prst="rect">
            <a:avLst/>
          </a:prstGeom>
          <a:noFill/>
        </p:spPr>
        <p:txBody>
          <a:bodyPr wrap="square" rtlCol="0">
            <a:spAutoFit/>
          </a:bodyPr>
          <a:lstStyle/>
          <a:p>
            <a:r>
              <a:rPr lang="en-US" sz="3200" dirty="0"/>
              <a:t>Christian family  v._ ?</a:t>
            </a:r>
          </a:p>
          <a:p>
            <a:r>
              <a:rPr lang="en-US" sz="3200" dirty="0"/>
              <a:t>Christian school v. _ ?</a:t>
            </a:r>
          </a:p>
          <a:p>
            <a:r>
              <a:rPr lang="en-US" sz="3200" dirty="0"/>
              <a:t>Christian camp v.__ ? </a:t>
            </a:r>
          </a:p>
          <a:p>
            <a:r>
              <a:rPr lang="en-US" sz="3200" dirty="0"/>
              <a:t>Christian college v._ ?</a:t>
            </a:r>
            <a:br>
              <a:rPr lang="en-US" dirty="0"/>
            </a:br>
            <a:endParaRPr lang="en-US" dirty="0"/>
          </a:p>
        </p:txBody>
      </p:sp>
    </p:spTree>
    <p:extLst>
      <p:ext uri="{BB962C8B-B14F-4D97-AF65-F5344CB8AC3E}">
        <p14:creationId xmlns:p14="http://schemas.microsoft.com/office/powerpoint/2010/main" val="294028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7500" y="517890"/>
            <a:ext cx="2524716" cy="24599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389204" y="540818"/>
            <a:ext cx="2524716" cy="24599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398080" y="604206"/>
            <a:ext cx="2524716" cy="24599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32216" y="3773035"/>
            <a:ext cx="2524716" cy="2459979"/>
          </a:xfrm>
          <a:prstGeom prst="ellipse">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0190" y="1302818"/>
            <a:ext cx="2120113" cy="830997"/>
          </a:xfrm>
          <a:prstGeom prst="rect">
            <a:avLst/>
          </a:prstGeom>
          <a:noFill/>
        </p:spPr>
        <p:txBody>
          <a:bodyPr wrap="square" rtlCol="0">
            <a:spAutoFit/>
          </a:bodyPr>
          <a:lstStyle/>
          <a:p>
            <a:r>
              <a:rPr lang="en-US" sz="4800" b="1" dirty="0"/>
              <a:t>Home</a:t>
            </a:r>
          </a:p>
        </p:txBody>
      </p:sp>
      <p:sp>
        <p:nvSpPr>
          <p:cNvPr id="7" name="TextBox 6"/>
          <p:cNvSpPr txBox="1"/>
          <p:nvPr/>
        </p:nvSpPr>
        <p:spPr>
          <a:xfrm>
            <a:off x="3737158" y="1301470"/>
            <a:ext cx="2120113" cy="830997"/>
          </a:xfrm>
          <a:prstGeom prst="rect">
            <a:avLst/>
          </a:prstGeom>
          <a:noFill/>
        </p:spPr>
        <p:txBody>
          <a:bodyPr wrap="square" rtlCol="0">
            <a:spAutoFit/>
          </a:bodyPr>
          <a:lstStyle/>
          <a:p>
            <a:r>
              <a:rPr lang="en-US" sz="4800" b="1" dirty="0"/>
              <a:t>Govt.</a:t>
            </a:r>
          </a:p>
        </p:txBody>
      </p:sp>
      <p:sp>
        <p:nvSpPr>
          <p:cNvPr id="8" name="TextBox 7"/>
          <p:cNvSpPr txBox="1"/>
          <p:nvPr/>
        </p:nvSpPr>
        <p:spPr>
          <a:xfrm>
            <a:off x="6779750" y="1390482"/>
            <a:ext cx="2120113" cy="830997"/>
          </a:xfrm>
          <a:prstGeom prst="rect">
            <a:avLst/>
          </a:prstGeom>
          <a:noFill/>
        </p:spPr>
        <p:txBody>
          <a:bodyPr wrap="square" rtlCol="0">
            <a:spAutoFit/>
          </a:bodyPr>
          <a:lstStyle/>
          <a:p>
            <a:r>
              <a:rPr lang="en-US" sz="4800" b="1" dirty="0"/>
              <a:t>church</a:t>
            </a:r>
          </a:p>
        </p:txBody>
      </p:sp>
      <p:sp>
        <p:nvSpPr>
          <p:cNvPr id="9" name="TextBox 8"/>
          <p:cNvSpPr txBox="1"/>
          <p:nvPr/>
        </p:nvSpPr>
        <p:spPr>
          <a:xfrm>
            <a:off x="1" y="3188260"/>
            <a:ext cx="9143998" cy="584775"/>
          </a:xfrm>
          <a:prstGeom prst="rect">
            <a:avLst/>
          </a:prstGeom>
          <a:noFill/>
        </p:spPr>
        <p:txBody>
          <a:bodyPr wrap="square" rtlCol="0">
            <a:spAutoFit/>
          </a:bodyPr>
          <a:lstStyle/>
          <a:p>
            <a:pPr algn="ctr"/>
            <a:r>
              <a:rPr lang="en-US" sz="3200" dirty="0"/>
              <a:t>All separate and individual institutions.</a:t>
            </a:r>
          </a:p>
        </p:txBody>
      </p:sp>
      <p:sp>
        <p:nvSpPr>
          <p:cNvPr id="10" name="Oval 9"/>
          <p:cNvSpPr/>
          <p:nvPr/>
        </p:nvSpPr>
        <p:spPr>
          <a:xfrm>
            <a:off x="3363566" y="3773035"/>
            <a:ext cx="2524716" cy="2459979"/>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37721" y="3785754"/>
            <a:ext cx="2524716" cy="2459979"/>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 y="6271328"/>
            <a:ext cx="9143998" cy="584775"/>
          </a:xfrm>
          <a:prstGeom prst="rect">
            <a:avLst/>
          </a:prstGeom>
          <a:noFill/>
        </p:spPr>
        <p:txBody>
          <a:bodyPr wrap="square" rtlCol="0">
            <a:spAutoFit/>
          </a:bodyPr>
          <a:lstStyle/>
          <a:p>
            <a:pPr algn="ctr"/>
            <a:r>
              <a:rPr lang="en-US" sz="3200" dirty="0"/>
              <a:t>Liberal mind does not recognize distinction</a:t>
            </a:r>
          </a:p>
        </p:txBody>
      </p:sp>
    </p:spTree>
    <p:extLst>
      <p:ext uri="{BB962C8B-B14F-4D97-AF65-F5344CB8AC3E}">
        <p14:creationId xmlns:p14="http://schemas.microsoft.com/office/powerpoint/2010/main" val="1279089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035" y="1544666"/>
            <a:ext cx="8140889" cy="4300152"/>
          </a:xfrm>
          <a:prstGeom prst="rect">
            <a:avLst/>
          </a:prstGeom>
        </p:spPr>
        <p:txBody>
          <a:bodyPr wrap="square">
            <a:spAutoFit/>
          </a:bodyPr>
          <a:lstStyle/>
          <a:p>
            <a:pPr>
              <a:lnSpc>
                <a:spcPct val="115000"/>
              </a:lnSpc>
              <a:spcAft>
                <a:spcPts val="1000"/>
              </a:spcAft>
            </a:pPr>
            <a:r>
              <a:rPr lang="en-US" sz="3200" b="1" dirty="0">
                <a:solidFill>
                  <a:srgbClr val="0070C0"/>
                </a:solidFill>
                <a:latin typeface="Calibri" panose="020F0502020204030204" pitchFamily="34" charset="0"/>
              </a:rPr>
              <a:t>1 Cor. 11:22  </a:t>
            </a:r>
          </a:p>
          <a:p>
            <a:pPr>
              <a:lnSpc>
                <a:spcPct val="115000"/>
              </a:lnSpc>
              <a:spcBef>
                <a:spcPts val="900"/>
              </a:spcBef>
              <a:spcAft>
                <a:spcPts val="1000"/>
              </a:spcAft>
            </a:pPr>
            <a:r>
              <a:rPr lang="en-US" sz="3200" baseline="30000" dirty="0">
                <a:latin typeface="Calibri" panose="020F0502020204030204" pitchFamily="34" charset="0"/>
              </a:rPr>
              <a:t>22 </a:t>
            </a:r>
            <a:r>
              <a:rPr lang="en-US" sz="3200" dirty="0">
                <a:latin typeface="Calibri" panose="020F0502020204030204" pitchFamily="34" charset="0"/>
              </a:rPr>
              <a:t>What! </a:t>
            </a:r>
            <a:r>
              <a:rPr lang="en-US" sz="3200" dirty="0">
                <a:latin typeface="Arial Black" panose="020B0A04020102020204" pitchFamily="34" charset="0"/>
              </a:rPr>
              <a:t>Do you not have houses to eat and drink in? </a:t>
            </a:r>
            <a:r>
              <a:rPr lang="en-US" sz="3200" dirty="0">
                <a:latin typeface="Calibri" panose="020F0502020204030204" pitchFamily="34" charset="0"/>
              </a:rPr>
              <a:t>Or do you despise the church of God and shame those who have nothing? What shall I say to you? </a:t>
            </a:r>
            <a:r>
              <a:rPr lang="en-US" sz="3200" dirty="0">
                <a:latin typeface="Arial Black" panose="020B0A04020102020204" pitchFamily="34" charset="0"/>
              </a:rPr>
              <a:t>Shall I praise you in this? I do not praise </a:t>
            </a:r>
            <a:r>
              <a:rPr lang="en-US" sz="3200" i="1" dirty="0">
                <a:latin typeface="Arial Black" panose="020B0A04020102020204" pitchFamily="34" charset="0"/>
              </a:rPr>
              <a:t>you</a:t>
            </a:r>
            <a:r>
              <a:rPr lang="en-US" sz="3200" dirty="0">
                <a:latin typeface="Arial Black" panose="020B0A04020102020204" pitchFamily="34" charset="0"/>
              </a:rPr>
              <a:t>. </a:t>
            </a:r>
            <a:endParaRPr lang="en-US" sz="3200" dirty="0">
              <a:effectLst/>
              <a:latin typeface="Arial Black" panose="020B0A04020102020204" pitchFamily="34" charset="0"/>
            </a:endParaRPr>
          </a:p>
        </p:txBody>
      </p:sp>
      <p:sp>
        <p:nvSpPr>
          <p:cNvPr id="3" name="TextBox 2"/>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Tree>
    <p:extLst>
      <p:ext uri="{BB962C8B-B14F-4D97-AF65-F5344CB8AC3E}">
        <p14:creationId xmlns:p14="http://schemas.microsoft.com/office/powerpoint/2010/main" val="3389920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445" y="1613653"/>
            <a:ext cx="3505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Book Chapter Verse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4670613" y="1613652"/>
            <a:ext cx="41327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1102661"/>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2 Different churches of Christ</a:t>
            </a:r>
          </a:p>
        </p:txBody>
      </p:sp>
      <p:pic>
        <p:nvPicPr>
          <p:cNvPr id="4098" name="Picture 2" descr="Eyeglasses Dream Meaning - iDre.am | Dream Diction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4357" y="3106773"/>
            <a:ext cx="1684698" cy="1123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yeglasses Dream Meaning - iDre.am | Dream Diction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63842" y="3426655"/>
            <a:ext cx="1430703" cy="9540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9637" y="3178940"/>
            <a:ext cx="18194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Looks back to the first century.</a:t>
            </a:r>
          </a:p>
        </p:txBody>
      </p:sp>
      <p:sp>
        <p:nvSpPr>
          <p:cNvPr id="7" name="TextBox 6"/>
          <p:cNvSpPr txBox="1"/>
          <p:nvPr/>
        </p:nvSpPr>
        <p:spPr>
          <a:xfrm>
            <a:off x="5199233" y="2528136"/>
            <a:ext cx="342753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Looks forward.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Progressive,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Inclusive,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Diverse,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Cutting 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Extended fellowship.</a:t>
            </a:r>
          </a:p>
        </p:txBody>
      </p:sp>
      <p:sp>
        <p:nvSpPr>
          <p:cNvPr id="8" name="TextBox 7"/>
          <p:cNvSpPr txBox="1"/>
          <p:nvPr/>
        </p:nvSpPr>
        <p:spPr>
          <a:xfrm>
            <a:off x="637308" y="5482872"/>
            <a:ext cx="82573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Which one honors the Father and His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far is too far?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Why did Paul warn about so many false teachers in the church?</a:t>
            </a:r>
          </a:p>
        </p:txBody>
      </p:sp>
      <p:sp>
        <p:nvSpPr>
          <p:cNvPr id="9" name="Rectangle 8"/>
          <p:cNvSpPr/>
          <p:nvPr/>
        </p:nvSpPr>
        <p:spPr>
          <a:xfrm>
            <a:off x="517236" y="5453507"/>
            <a:ext cx="8377381" cy="122969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517236" y="2689500"/>
            <a:ext cx="3382409" cy="249209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100918" y="2609313"/>
            <a:ext cx="3702425" cy="259647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611909" y="2008096"/>
            <a:ext cx="3191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church of Christ</a:t>
            </a:r>
          </a:p>
        </p:txBody>
      </p:sp>
      <p:sp>
        <p:nvSpPr>
          <p:cNvPr id="15" name="TextBox 14"/>
          <p:cNvSpPr txBox="1"/>
          <p:nvPr/>
        </p:nvSpPr>
        <p:spPr>
          <a:xfrm>
            <a:off x="744070" y="2026024"/>
            <a:ext cx="3191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church of Christ</a:t>
            </a:r>
          </a:p>
        </p:txBody>
      </p:sp>
      <p:sp>
        <p:nvSpPr>
          <p:cNvPr id="14" name="TextBox 13"/>
          <p:cNvSpPr txBox="1"/>
          <p:nvPr/>
        </p:nvSpPr>
        <p:spPr>
          <a:xfrm>
            <a:off x="1048871" y="-8965"/>
            <a:ext cx="73062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A Battle For The Mind</a:t>
            </a:r>
          </a:p>
        </p:txBody>
      </p:sp>
    </p:spTree>
    <p:extLst>
      <p:ext uri="{BB962C8B-B14F-4D97-AF65-F5344CB8AC3E}">
        <p14:creationId xmlns:p14="http://schemas.microsoft.com/office/powerpoint/2010/main" val="344057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 Question Mark, Question, Response - Free Image o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752" y="4069974"/>
            <a:ext cx="2644589" cy="264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198" y="2234518"/>
            <a:ext cx="8399929" cy="2538067"/>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If you have any questions about anything I say, if you disagree anything I say, please say something to me after the service and I will be glad to sit down with you and God’s word and study so that we can come to know His truth</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 y="439270"/>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Please open your hearts, your ears, and your Bible and follow along.</a:t>
            </a:r>
          </a:p>
        </p:txBody>
      </p:sp>
    </p:spTree>
    <p:extLst>
      <p:ext uri="{BB962C8B-B14F-4D97-AF65-F5344CB8AC3E}">
        <p14:creationId xmlns:p14="http://schemas.microsoft.com/office/powerpoint/2010/main" val="190904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919" y="139020"/>
            <a:ext cx="8166846" cy="65556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Calibri" panose="020F0502020204030204"/>
                <a:ea typeface="+mn-ea"/>
                <a:cs typeface="+mn-cs"/>
              </a:rPr>
              <a:t>Nehemiah 13:23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In those days I also saw Jews who had married women of Ashdod, Ammon, and Moab.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24 And half of their children spoke the language of Ashdod, and could not speak the language of Judah, but spoke according to the language of one or the other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25 So I contended with them and cursed them, struck some of them and pulled out their hair, and made them swear by God, saying, "You shall not give your daughters as wives to their sons, nor take their daughters for your sons or yourselves.</a:t>
            </a:r>
          </a:p>
        </p:txBody>
      </p:sp>
      <p:sp>
        <p:nvSpPr>
          <p:cNvPr id="3" name="Freeform 2"/>
          <p:cNvSpPr/>
          <p:nvPr/>
        </p:nvSpPr>
        <p:spPr>
          <a:xfrm>
            <a:off x="188259" y="1763058"/>
            <a:ext cx="8624047" cy="2338417"/>
          </a:xfrm>
          <a:custGeom>
            <a:avLst/>
            <a:gdLst>
              <a:gd name="connsiteX0" fmla="*/ 6526306 w 8624047"/>
              <a:gd name="connsiteY0" fmla="*/ 101601 h 2338417"/>
              <a:gd name="connsiteX1" fmla="*/ 6481482 w 8624047"/>
              <a:gd name="connsiteY1" fmla="*/ 128495 h 2338417"/>
              <a:gd name="connsiteX2" fmla="*/ 6373906 w 8624047"/>
              <a:gd name="connsiteY2" fmla="*/ 101601 h 2338417"/>
              <a:gd name="connsiteX3" fmla="*/ 6087035 w 8624047"/>
              <a:gd name="connsiteY3" fmla="*/ 83671 h 2338417"/>
              <a:gd name="connsiteX4" fmla="*/ 6015317 w 8624047"/>
              <a:gd name="connsiteY4" fmla="*/ 74707 h 2338417"/>
              <a:gd name="connsiteX5" fmla="*/ 5925670 w 8624047"/>
              <a:gd name="connsiteY5" fmla="*/ 65742 h 2338417"/>
              <a:gd name="connsiteX6" fmla="*/ 5844988 w 8624047"/>
              <a:gd name="connsiteY6" fmla="*/ 56777 h 2338417"/>
              <a:gd name="connsiteX7" fmla="*/ 5486400 w 8624047"/>
              <a:gd name="connsiteY7" fmla="*/ 65742 h 2338417"/>
              <a:gd name="connsiteX8" fmla="*/ 5334000 w 8624047"/>
              <a:gd name="connsiteY8" fmla="*/ 74707 h 2338417"/>
              <a:gd name="connsiteX9" fmla="*/ 5226423 w 8624047"/>
              <a:gd name="connsiteY9" fmla="*/ 83671 h 2338417"/>
              <a:gd name="connsiteX10" fmla="*/ 4572000 w 8624047"/>
              <a:gd name="connsiteY10" fmla="*/ 101601 h 2338417"/>
              <a:gd name="connsiteX11" fmla="*/ 3801035 w 8624047"/>
              <a:gd name="connsiteY11" fmla="*/ 92636 h 2338417"/>
              <a:gd name="connsiteX12" fmla="*/ 3630706 w 8624047"/>
              <a:gd name="connsiteY12" fmla="*/ 83671 h 2338417"/>
              <a:gd name="connsiteX13" fmla="*/ 3290047 w 8624047"/>
              <a:gd name="connsiteY13" fmla="*/ 74707 h 2338417"/>
              <a:gd name="connsiteX14" fmla="*/ 1290917 w 8624047"/>
              <a:gd name="connsiteY14" fmla="*/ 92636 h 2338417"/>
              <a:gd name="connsiteX15" fmla="*/ 1004047 w 8624047"/>
              <a:gd name="connsiteY15" fmla="*/ 110566 h 2338417"/>
              <a:gd name="connsiteX16" fmla="*/ 779929 w 8624047"/>
              <a:gd name="connsiteY16" fmla="*/ 128495 h 2338417"/>
              <a:gd name="connsiteX17" fmla="*/ 591670 w 8624047"/>
              <a:gd name="connsiteY17" fmla="*/ 146424 h 2338417"/>
              <a:gd name="connsiteX18" fmla="*/ 510988 w 8624047"/>
              <a:gd name="connsiteY18" fmla="*/ 155389 h 2338417"/>
              <a:gd name="connsiteX19" fmla="*/ 412376 w 8624047"/>
              <a:gd name="connsiteY19" fmla="*/ 164354 h 2338417"/>
              <a:gd name="connsiteX20" fmla="*/ 331694 w 8624047"/>
              <a:gd name="connsiteY20" fmla="*/ 182283 h 2338417"/>
              <a:gd name="connsiteX21" fmla="*/ 277906 w 8624047"/>
              <a:gd name="connsiteY21" fmla="*/ 200213 h 2338417"/>
              <a:gd name="connsiteX22" fmla="*/ 224117 w 8624047"/>
              <a:gd name="connsiteY22" fmla="*/ 236071 h 2338417"/>
              <a:gd name="connsiteX23" fmla="*/ 179294 w 8624047"/>
              <a:gd name="connsiteY23" fmla="*/ 271930 h 2338417"/>
              <a:gd name="connsiteX24" fmla="*/ 161365 w 8624047"/>
              <a:gd name="connsiteY24" fmla="*/ 325718 h 2338417"/>
              <a:gd name="connsiteX25" fmla="*/ 152400 w 8624047"/>
              <a:gd name="connsiteY25" fmla="*/ 352613 h 2338417"/>
              <a:gd name="connsiteX26" fmla="*/ 107576 w 8624047"/>
              <a:gd name="connsiteY26" fmla="*/ 469154 h 2338417"/>
              <a:gd name="connsiteX27" fmla="*/ 98612 w 8624047"/>
              <a:gd name="connsiteY27" fmla="*/ 505013 h 2338417"/>
              <a:gd name="connsiteX28" fmla="*/ 80682 w 8624047"/>
              <a:gd name="connsiteY28" fmla="*/ 558801 h 2338417"/>
              <a:gd name="connsiteX29" fmla="*/ 71717 w 8624047"/>
              <a:gd name="connsiteY29" fmla="*/ 639483 h 2338417"/>
              <a:gd name="connsiteX30" fmla="*/ 62753 w 8624047"/>
              <a:gd name="connsiteY30" fmla="*/ 666377 h 2338417"/>
              <a:gd name="connsiteX31" fmla="*/ 53788 w 8624047"/>
              <a:gd name="connsiteY31" fmla="*/ 720166 h 2338417"/>
              <a:gd name="connsiteX32" fmla="*/ 35859 w 8624047"/>
              <a:gd name="connsiteY32" fmla="*/ 809813 h 2338417"/>
              <a:gd name="connsiteX33" fmla="*/ 26894 w 8624047"/>
              <a:gd name="connsiteY33" fmla="*/ 863601 h 2338417"/>
              <a:gd name="connsiteX34" fmla="*/ 0 w 8624047"/>
              <a:gd name="connsiteY34" fmla="*/ 1042895 h 2338417"/>
              <a:gd name="connsiteX35" fmla="*/ 8965 w 8624047"/>
              <a:gd name="connsiteY35" fmla="*/ 1410448 h 2338417"/>
              <a:gd name="connsiteX36" fmla="*/ 26894 w 8624047"/>
              <a:gd name="connsiteY36" fmla="*/ 1571813 h 2338417"/>
              <a:gd name="connsiteX37" fmla="*/ 44823 w 8624047"/>
              <a:gd name="connsiteY37" fmla="*/ 1670424 h 2338417"/>
              <a:gd name="connsiteX38" fmla="*/ 62753 w 8624047"/>
              <a:gd name="connsiteY38" fmla="*/ 1769036 h 2338417"/>
              <a:gd name="connsiteX39" fmla="*/ 80682 w 8624047"/>
              <a:gd name="connsiteY39" fmla="*/ 1876613 h 2338417"/>
              <a:gd name="connsiteX40" fmla="*/ 98612 w 8624047"/>
              <a:gd name="connsiteY40" fmla="*/ 1921436 h 2338417"/>
              <a:gd name="connsiteX41" fmla="*/ 125506 w 8624047"/>
              <a:gd name="connsiteY41" fmla="*/ 1984189 h 2338417"/>
              <a:gd name="connsiteX42" fmla="*/ 161365 w 8624047"/>
              <a:gd name="connsiteY42" fmla="*/ 2055907 h 2338417"/>
              <a:gd name="connsiteX43" fmla="*/ 233082 w 8624047"/>
              <a:gd name="connsiteY43" fmla="*/ 2145554 h 2338417"/>
              <a:gd name="connsiteX44" fmla="*/ 268941 w 8624047"/>
              <a:gd name="connsiteY44" fmla="*/ 2163483 h 2338417"/>
              <a:gd name="connsiteX45" fmla="*/ 295835 w 8624047"/>
              <a:gd name="connsiteY45" fmla="*/ 2181413 h 2338417"/>
              <a:gd name="connsiteX46" fmla="*/ 403412 w 8624047"/>
              <a:gd name="connsiteY46" fmla="*/ 2217271 h 2338417"/>
              <a:gd name="connsiteX47" fmla="*/ 457200 w 8624047"/>
              <a:gd name="connsiteY47" fmla="*/ 2226236 h 2338417"/>
              <a:gd name="connsiteX48" fmla="*/ 519953 w 8624047"/>
              <a:gd name="connsiteY48" fmla="*/ 2244166 h 2338417"/>
              <a:gd name="connsiteX49" fmla="*/ 546847 w 8624047"/>
              <a:gd name="connsiteY49" fmla="*/ 2253130 h 2338417"/>
              <a:gd name="connsiteX50" fmla="*/ 600635 w 8624047"/>
              <a:gd name="connsiteY50" fmla="*/ 2262095 h 2338417"/>
              <a:gd name="connsiteX51" fmla="*/ 896470 w 8624047"/>
              <a:gd name="connsiteY51" fmla="*/ 2297954 h 2338417"/>
              <a:gd name="connsiteX52" fmla="*/ 1075765 w 8624047"/>
              <a:gd name="connsiteY52" fmla="*/ 2306918 h 2338417"/>
              <a:gd name="connsiteX53" fmla="*/ 1981200 w 8624047"/>
              <a:gd name="connsiteY53" fmla="*/ 2306918 h 2338417"/>
              <a:gd name="connsiteX54" fmla="*/ 2994212 w 8624047"/>
              <a:gd name="connsiteY54" fmla="*/ 2288989 h 2338417"/>
              <a:gd name="connsiteX55" fmla="*/ 3361765 w 8624047"/>
              <a:gd name="connsiteY55" fmla="*/ 2271060 h 2338417"/>
              <a:gd name="connsiteX56" fmla="*/ 3657600 w 8624047"/>
              <a:gd name="connsiteY56" fmla="*/ 2262095 h 2338417"/>
              <a:gd name="connsiteX57" fmla="*/ 3944470 w 8624047"/>
              <a:gd name="connsiteY57" fmla="*/ 2244166 h 2338417"/>
              <a:gd name="connsiteX58" fmla="*/ 4249270 w 8624047"/>
              <a:gd name="connsiteY58" fmla="*/ 2235201 h 2338417"/>
              <a:gd name="connsiteX59" fmla="*/ 4625788 w 8624047"/>
              <a:gd name="connsiteY59" fmla="*/ 2217271 h 2338417"/>
              <a:gd name="connsiteX60" fmla="*/ 4742329 w 8624047"/>
              <a:gd name="connsiteY60" fmla="*/ 2208307 h 2338417"/>
              <a:gd name="connsiteX61" fmla="*/ 5029200 w 8624047"/>
              <a:gd name="connsiteY61" fmla="*/ 2217271 h 2338417"/>
              <a:gd name="connsiteX62" fmla="*/ 5109882 w 8624047"/>
              <a:gd name="connsiteY62" fmla="*/ 2226236 h 2338417"/>
              <a:gd name="connsiteX63" fmla="*/ 5235388 w 8624047"/>
              <a:gd name="connsiteY63" fmla="*/ 2235201 h 2338417"/>
              <a:gd name="connsiteX64" fmla="*/ 5325035 w 8624047"/>
              <a:gd name="connsiteY64" fmla="*/ 2244166 h 2338417"/>
              <a:gd name="connsiteX65" fmla="*/ 5432612 w 8624047"/>
              <a:gd name="connsiteY65" fmla="*/ 2253130 h 2338417"/>
              <a:gd name="connsiteX66" fmla="*/ 6212541 w 8624047"/>
              <a:gd name="connsiteY66" fmla="*/ 2244166 h 2338417"/>
              <a:gd name="connsiteX67" fmla="*/ 6553200 w 8624047"/>
              <a:gd name="connsiteY67" fmla="*/ 2217271 h 2338417"/>
              <a:gd name="connsiteX68" fmla="*/ 6660776 w 8624047"/>
              <a:gd name="connsiteY68" fmla="*/ 2199342 h 2338417"/>
              <a:gd name="connsiteX69" fmla="*/ 6687670 w 8624047"/>
              <a:gd name="connsiteY69" fmla="*/ 2190377 h 2338417"/>
              <a:gd name="connsiteX70" fmla="*/ 6902823 w 8624047"/>
              <a:gd name="connsiteY70" fmla="*/ 2172448 h 2338417"/>
              <a:gd name="connsiteX71" fmla="*/ 7270376 w 8624047"/>
              <a:gd name="connsiteY71" fmla="*/ 2181413 h 2338417"/>
              <a:gd name="connsiteX72" fmla="*/ 7315200 w 8624047"/>
              <a:gd name="connsiteY72" fmla="*/ 2190377 h 2338417"/>
              <a:gd name="connsiteX73" fmla="*/ 7386917 w 8624047"/>
              <a:gd name="connsiteY73" fmla="*/ 2199342 h 2338417"/>
              <a:gd name="connsiteX74" fmla="*/ 7440706 w 8624047"/>
              <a:gd name="connsiteY74" fmla="*/ 2208307 h 2338417"/>
              <a:gd name="connsiteX75" fmla="*/ 7485529 w 8624047"/>
              <a:gd name="connsiteY75" fmla="*/ 2217271 h 2338417"/>
              <a:gd name="connsiteX76" fmla="*/ 7727576 w 8624047"/>
              <a:gd name="connsiteY76" fmla="*/ 2235201 h 2338417"/>
              <a:gd name="connsiteX77" fmla="*/ 8104094 w 8624047"/>
              <a:gd name="connsiteY77" fmla="*/ 2226236 h 2338417"/>
              <a:gd name="connsiteX78" fmla="*/ 8157882 w 8624047"/>
              <a:gd name="connsiteY78" fmla="*/ 2208307 h 2338417"/>
              <a:gd name="connsiteX79" fmla="*/ 8211670 w 8624047"/>
              <a:gd name="connsiteY79" fmla="*/ 2172448 h 2338417"/>
              <a:gd name="connsiteX80" fmla="*/ 8256494 w 8624047"/>
              <a:gd name="connsiteY80" fmla="*/ 2127624 h 2338417"/>
              <a:gd name="connsiteX81" fmla="*/ 8319247 w 8624047"/>
              <a:gd name="connsiteY81" fmla="*/ 2073836 h 2338417"/>
              <a:gd name="connsiteX82" fmla="*/ 8337176 w 8624047"/>
              <a:gd name="connsiteY82" fmla="*/ 2046942 h 2338417"/>
              <a:gd name="connsiteX83" fmla="*/ 8355106 w 8624047"/>
              <a:gd name="connsiteY83" fmla="*/ 2029013 h 2338417"/>
              <a:gd name="connsiteX84" fmla="*/ 8408894 w 8624047"/>
              <a:gd name="connsiteY84" fmla="*/ 1939366 h 2338417"/>
              <a:gd name="connsiteX85" fmla="*/ 8471647 w 8624047"/>
              <a:gd name="connsiteY85" fmla="*/ 1831789 h 2338417"/>
              <a:gd name="connsiteX86" fmla="*/ 8498541 w 8624047"/>
              <a:gd name="connsiteY86" fmla="*/ 1760071 h 2338417"/>
              <a:gd name="connsiteX87" fmla="*/ 8516470 w 8624047"/>
              <a:gd name="connsiteY87" fmla="*/ 1715248 h 2338417"/>
              <a:gd name="connsiteX88" fmla="*/ 8534400 w 8624047"/>
              <a:gd name="connsiteY88" fmla="*/ 1661460 h 2338417"/>
              <a:gd name="connsiteX89" fmla="*/ 8552329 w 8624047"/>
              <a:gd name="connsiteY89" fmla="*/ 1625601 h 2338417"/>
              <a:gd name="connsiteX90" fmla="*/ 8570259 w 8624047"/>
              <a:gd name="connsiteY90" fmla="*/ 1562848 h 2338417"/>
              <a:gd name="connsiteX91" fmla="*/ 8588188 w 8624047"/>
              <a:gd name="connsiteY91" fmla="*/ 1500095 h 2338417"/>
              <a:gd name="connsiteX92" fmla="*/ 8597153 w 8624047"/>
              <a:gd name="connsiteY92" fmla="*/ 1446307 h 2338417"/>
              <a:gd name="connsiteX93" fmla="*/ 8606117 w 8624047"/>
              <a:gd name="connsiteY93" fmla="*/ 1401483 h 2338417"/>
              <a:gd name="connsiteX94" fmla="*/ 8615082 w 8624047"/>
              <a:gd name="connsiteY94" fmla="*/ 1365624 h 2338417"/>
              <a:gd name="connsiteX95" fmla="*/ 8624047 w 8624047"/>
              <a:gd name="connsiteY95" fmla="*/ 1302871 h 2338417"/>
              <a:gd name="connsiteX96" fmla="*/ 8615082 w 8624047"/>
              <a:gd name="connsiteY96" fmla="*/ 747060 h 2338417"/>
              <a:gd name="connsiteX97" fmla="*/ 8606117 w 8624047"/>
              <a:gd name="connsiteY97" fmla="*/ 693271 h 2338417"/>
              <a:gd name="connsiteX98" fmla="*/ 8597153 w 8624047"/>
              <a:gd name="connsiteY98" fmla="*/ 522942 h 2338417"/>
              <a:gd name="connsiteX99" fmla="*/ 8579223 w 8624047"/>
              <a:gd name="connsiteY99" fmla="*/ 343648 h 2338417"/>
              <a:gd name="connsiteX100" fmla="*/ 8561294 w 8624047"/>
              <a:gd name="connsiteY100" fmla="*/ 289860 h 2338417"/>
              <a:gd name="connsiteX101" fmla="*/ 8552329 w 8624047"/>
              <a:gd name="connsiteY101" fmla="*/ 262966 h 2338417"/>
              <a:gd name="connsiteX102" fmla="*/ 8534400 w 8624047"/>
              <a:gd name="connsiteY102" fmla="*/ 236071 h 2338417"/>
              <a:gd name="connsiteX103" fmla="*/ 8498541 w 8624047"/>
              <a:gd name="connsiteY103" fmla="*/ 182283 h 2338417"/>
              <a:gd name="connsiteX104" fmla="*/ 8480612 w 8624047"/>
              <a:gd name="connsiteY104" fmla="*/ 155389 h 2338417"/>
              <a:gd name="connsiteX105" fmla="*/ 8453717 w 8624047"/>
              <a:gd name="connsiteY105" fmla="*/ 146424 h 2338417"/>
              <a:gd name="connsiteX106" fmla="*/ 8426823 w 8624047"/>
              <a:gd name="connsiteY106" fmla="*/ 128495 h 2338417"/>
              <a:gd name="connsiteX107" fmla="*/ 8399929 w 8624047"/>
              <a:gd name="connsiteY107" fmla="*/ 119530 h 2338417"/>
              <a:gd name="connsiteX108" fmla="*/ 8337176 w 8624047"/>
              <a:gd name="connsiteY108" fmla="*/ 101601 h 2338417"/>
              <a:gd name="connsiteX109" fmla="*/ 8265459 w 8624047"/>
              <a:gd name="connsiteY109" fmla="*/ 83671 h 2338417"/>
              <a:gd name="connsiteX110" fmla="*/ 8157882 w 8624047"/>
              <a:gd name="connsiteY110" fmla="*/ 65742 h 2338417"/>
              <a:gd name="connsiteX111" fmla="*/ 8041341 w 8624047"/>
              <a:gd name="connsiteY111" fmla="*/ 38848 h 2338417"/>
              <a:gd name="connsiteX112" fmla="*/ 7969623 w 8624047"/>
              <a:gd name="connsiteY112" fmla="*/ 29883 h 2338417"/>
              <a:gd name="connsiteX113" fmla="*/ 7494494 w 8624047"/>
              <a:gd name="connsiteY113" fmla="*/ 29883 h 2338417"/>
              <a:gd name="connsiteX114" fmla="*/ 7288306 w 8624047"/>
              <a:gd name="connsiteY114" fmla="*/ 65742 h 2338417"/>
              <a:gd name="connsiteX115" fmla="*/ 7198659 w 8624047"/>
              <a:gd name="connsiteY115" fmla="*/ 74707 h 2338417"/>
              <a:gd name="connsiteX116" fmla="*/ 7064188 w 8624047"/>
              <a:gd name="connsiteY116" fmla="*/ 92636 h 2338417"/>
              <a:gd name="connsiteX117" fmla="*/ 7037294 w 8624047"/>
              <a:gd name="connsiteY117" fmla="*/ 101601 h 2338417"/>
              <a:gd name="connsiteX118" fmla="*/ 6884894 w 8624047"/>
              <a:gd name="connsiteY118" fmla="*/ 128495 h 2338417"/>
              <a:gd name="connsiteX119" fmla="*/ 6822141 w 8624047"/>
              <a:gd name="connsiteY119" fmla="*/ 146424 h 2338417"/>
              <a:gd name="connsiteX120" fmla="*/ 6750423 w 8624047"/>
              <a:gd name="connsiteY120" fmla="*/ 155389 h 2338417"/>
              <a:gd name="connsiteX121" fmla="*/ 6687670 w 8624047"/>
              <a:gd name="connsiteY121" fmla="*/ 173318 h 2338417"/>
              <a:gd name="connsiteX122" fmla="*/ 6624917 w 8624047"/>
              <a:gd name="connsiteY122" fmla="*/ 191248 h 2338417"/>
              <a:gd name="connsiteX123" fmla="*/ 6481482 w 8624047"/>
              <a:gd name="connsiteY123" fmla="*/ 164354 h 2338417"/>
              <a:gd name="connsiteX124" fmla="*/ 6454588 w 8624047"/>
              <a:gd name="connsiteY124" fmla="*/ 155389 h 2338417"/>
              <a:gd name="connsiteX125" fmla="*/ 6418729 w 8624047"/>
              <a:gd name="connsiteY125" fmla="*/ 146424 h 2338417"/>
              <a:gd name="connsiteX126" fmla="*/ 6418729 w 8624047"/>
              <a:gd name="connsiteY126" fmla="*/ 137460 h 23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624047" h="2338417">
                <a:moveTo>
                  <a:pt x="6526306" y="101601"/>
                </a:moveTo>
                <a:cubicBezTo>
                  <a:pt x="6511365" y="110566"/>
                  <a:pt x="6498625" y="125378"/>
                  <a:pt x="6481482" y="128495"/>
                </a:cubicBezTo>
                <a:cubicBezTo>
                  <a:pt x="6447376" y="134696"/>
                  <a:pt x="6405090" y="106279"/>
                  <a:pt x="6373906" y="101601"/>
                </a:cubicBezTo>
                <a:cubicBezTo>
                  <a:pt x="6343780" y="97082"/>
                  <a:pt x="6098751" y="84322"/>
                  <a:pt x="6087035" y="83671"/>
                </a:cubicBezTo>
                <a:lnTo>
                  <a:pt x="6015317" y="74707"/>
                </a:lnTo>
                <a:cubicBezTo>
                  <a:pt x="5985469" y="71391"/>
                  <a:pt x="5955536" y="68886"/>
                  <a:pt x="5925670" y="65742"/>
                </a:cubicBezTo>
                <a:lnTo>
                  <a:pt x="5844988" y="56777"/>
                </a:lnTo>
                <a:lnTo>
                  <a:pt x="5486400" y="65742"/>
                </a:lnTo>
                <a:cubicBezTo>
                  <a:pt x="5435543" y="67526"/>
                  <a:pt x="5384767" y="71206"/>
                  <a:pt x="5334000" y="74707"/>
                </a:cubicBezTo>
                <a:cubicBezTo>
                  <a:pt x="5298102" y="77183"/>
                  <a:pt x="5262384" y="82402"/>
                  <a:pt x="5226423" y="83671"/>
                </a:cubicBezTo>
                <a:lnTo>
                  <a:pt x="4572000" y="101601"/>
                </a:lnTo>
                <a:lnTo>
                  <a:pt x="3801035" y="92636"/>
                </a:lnTo>
                <a:cubicBezTo>
                  <a:pt x="3744190" y="91553"/>
                  <a:pt x="3687526" y="85665"/>
                  <a:pt x="3630706" y="83671"/>
                </a:cubicBezTo>
                <a:lnTo>
                  <a:pt x="3290047" y="74707"/>
                </a:lnTo>
                <a:cubicBezTo>
                  <a:pt x="2623670" y="80683"/>
                  <a:pt x="1954013" y="26324"/>
                  <a:pt x="1290917" y="92636"/>
                </a:cubicBezTo>
                <a:cubicBezTo>
                  <a:pt x="1083121" y="113416"/>
                  <a:pt x="1346682" y="88696"/>
                  <a:pt x="1004047" y="110566"/>
                </a:cubicBezTo>
                <a:cubicBezTo>
                  <a:pt x="929255" y="115340"/>
                  <a:pt x="779929" y="128495"/>
                  <a:pt x="779929" y="128495"/>
                </a:cubicBezTo>
                <a:cubicBezTo>
                  <a:pt x="669478" y="146904"/>
                  <a:pt x="774802" y="131163"/>
                  <a:pt x="591670" y="146424"/>
                </a:cubicBezTo>
                <a:cubicBezTo>
                  <a:pt x="564704" y="148671"/>
                  <a:pt x="537913" y="152696"/>
                  <a:pt x="510988" y="155389"/>
                </a:cubicBezTo>
                <a:lnTo>
                  <a:pt x="412376" y="164354"/>
                </a:lnTo>
                <a:cubicBezTo>
                  <a:pt x="386779" y="169473"/>
                  <a:pt x="357019" y="174685"/>
                  <a:pt x="331694" y="182283"/>
                </a:cubicBezTo>
                <a:cubicBezTo>
                  <a:pt x="313592" y="187714"/>
                  <a:pt x="293631" y="189730"/>
                  <a:pt x="277906" y="200213"/>
                </a:cubicBezTo>
                <a:cubicBezTo>
                  <a:pt x="259976" y="212166"/>
                  <a:pt x="239354" y="220833"/>
                  <a:pt x="224117" y="236071"/>
                </a:cubicBezTo>
                <a:cubicBezTo>
                  <a:pt x="198570" y="261620"/>
                  <a:pt x="213221" y="249313"/>
                  <a:pt x="179294" y="271930"/>
                </a:cubicBezTo>
                <a:lnTo>
                  <a:pt x="161365" y="325718"/>
                </a:lnTo>
                <a:cubicBezTo>
                  <a:pt x="158377" y="334683"/>
                  <a:pt x="155910" y="343839"/>
                  <a:pt x="152400" y="352613"/>
                </a:cubicBezTo>
                <a:cubicBezTo>
                  <a:pt x="145640" y="369512"/>
                  <a:pt x="117145" y="435663"/>
                  <a:pt x="107576" y="469154"/>
                </a:cubicBezTo>
                <a:cubicBezTo>
                  <a:pt x="104191" y="481001"/>
                  <a:pt x="102152" y="493212"/>
                  <a:pt x="98612" y="505013"/>
                </a:cubicBezTo>
                <a:cubicBezTo>
                  <a:pt x="93181" y="523115"/>
                  <a:pt x="80682" y="558801"/>
                  <a:pt x="80682" y="558801"/>
                </a:cubicBezTo>
                <a:cubicBezTo>
                  <a:pt x="77694" y="585695"/>
                  <a:pt x="76165" y="612792"/>
                  <a:pt x="71717" y="639483"/>
                </a:cubicBezTo>
                <a:cubicBezTo>
                  <a:pt x="70164" y="648804"/>
                  <a:pt x="64803" y="657152"/>
                  <a:pt x="62753" y="666377"/>
                </a:cubicBezTo>
                <a:cubicBezTo>
                  <a:pt x="58810" y="684121"/>
                  <a:pt x="57138" y="702300"/>
                  <a:pt x="53788" y="720166"/>
                </a:cubicBezTo>
                <a:cubicBezTo>
                  <a:pt x="48172" y="750118"/>
                  <a:pt x="40869" y="779754"/>
                  <a:pt x="35859" y="809813"/>
                </a:cubicBezTo>
                <a:cubicBezTo>
                  <a:pt x="32871" y="827742"/>
                  <a:pt x="29590" y="845625"/>
                  <a:pt x="26894" y="863601"/>
                </a:cubicBezTo>
                <a:cubicBezTo>
                  <a:pt x="-3856" y="1068601"/>
                  <a:pt x="20322" y="920970"/>
                  <a:pt x="0" y="1042895"/>
                </a:cubicBezTo>
                <a:cubicBezTo>
                  <a:pt x="2988" y="1165413"/>
                  <a:pt x="2742" y="1288052"/>
                  <a:pt x="8965" y="1410448"/>
                </a:cubicBezTo>
                <a:cubicBezTo>
                  <a:pt x="11713" y="1464497"/>
                  <a:pt x="16280" y="1518745"/>
                  <a:pt x="26894" y="1571813"/>
                </a:cubicBezTo>
                <a:cubicBezTo>
                  <a:pt x="49037" y="1682522"/>
                  <a:pt x="21887" y="1544272"/>
                  <a:pt x="44823" y="1670424"/>
                </a:cubicBezTo>
                <a:cubicBezTo>
                  <a:pt x="55119" y="1727053"/>
                  <a:pt x="53948" y="1707398"/>
                  <a:pt x="62753" y="1769036"/>
                </a:cubicBezTo>
                <a:cubicBezTo>
                  <a:pt x="68631" y="1810181"/>
                  <a:pt x="68233" y="1839269"/>
                  <a:pt x="80682" y="1876613"/>
                </a:cubicBezTo>
                <a:cubicBezTo>
                  <a:pt x="85771" y="1891879"/>
                  <a:pt x="93523" y="1906170"/>
                  <a:pt x="98612" y="1921436"/>
                </a:cubicBezTo>
                <a:cubicBezTo>
                  <a:pt x="117909" y="1979328"/>
                  <a:pt x="93990" y="1936917"/>
                  <a:pt x="125506" y="1984189"/>
                </a:cubicBezTo>
                <a:cubicBezTo>
                  <a:pt x="160102" y="2087980"/>
                  <a:pt x="123812" y="2005837"/>
                  <a:pt x="161365" y="2055907"/>
                </a:cubicBezTo>
                <a:cubicBezTo>
                  <a:pt x="176567" y="2076176"/>
                  <a:pt x="205546" y="2131786"/>
                  <a:pt x="233082" y="2145554"/>
                </a:cubicBezTo>
                <a:cubicBezTo>
                  <a:pt x="245035" y="2151530"/>
                  <a:pt x="257338" y="2156853"/>
                  <a:pt x="268941" y="2163483"/>
                </a:cubicBezTo>
                <a:cubicBezTo>
                  <a:pt x="278296" y="2168829"/>
                  <a:pt x="285989" y="2177037"/>
                  <a:pt x="295835" y="2181413"/>
                </a:cubicBezTo>
                <a:cubicBezTo>
                  <a:pt x="295837" y="2181414"/>
                  <a:pt x="403411" y="2217271"/>
                  <a:pt x="403412" y="2217271"/>
                </a:cubicBezTo>
                <a:cubicBezTo>
                  <a:pt x="421341" y="2220259"/>
                  <a:pt x="439489" y="2222149"/>
                  <a:pt x="457200" y="2226236"/>
                </a:cubicBezTo>
                <a:cubicBezTo>
                  <a:pt x="478398" y="2231128"/>
                  <a:pt x="499116" y="2237915"/>
                  <a:pt x="519953" y="2244166"/>
                </a:cubicBezTo>
                <a:cubicBezTo>
                  <a:pt x="529004" y="2246881"/>
                  <a:pt x="537622" y="2251080"/>
                  <a:pt x="546847" y="2253130"/>
                </a:cubicBezTo>
                <a:cubicBezTo>
                  <a:pt x="564591" y="2257073"/>
                  <a:pt x="582770" y="2258745"/>
                  <a:pt x="600635" y="2262095"/>
                </a:cubicBezTo>
                <a:cubicBezTo>
                  <a:pt x="744137" y="2289002"/>
                  <a:pt x="691150" y="2287689"/>
                  <a:pt x="896470" y="2297954"/>
                </a:cubicBezTo>
                <a:lnTo>
                  <a:pt x="1075765" y="2306918"/>
                </a:lnTo>
                <a:cubicBezTo>
                  <a:pt x="1401464" y="2372061"/>
                  <a:pt x="1113619" y="2317695"/>
                  <a:pt x="1981200" y="2306918"/>
                </a:cubicBezTo>
                <a:lnTo>
                  <a:pt x="2994212" y="2288989"/>
                </a:lnTo>
                <a:cubicBezTo>
                  <a:pt x="3444600" y="2276478"/>
                  <a:pt x="3006986" y="2285251"/>
                  <a:pt x="3361765" y="2271060"/>
                </a:cubicBezTo>
                <a:lnTo>
                  <a:pt x="3657600" y="2262095"/>
                </a:lnTo>
                <a:lnTo>
                  <a:pt x="3944470" y="2244166"/>
                </a:lnTo>
                <a:lnTo>
                  <a:pt x="4249270" y="2235201"/>
                </a:lnTo>
                <a:cubicBezTo>
                  <a:pt x="4327657" y="2232450"/>
                  <a:pt x="4539324" y="2222675"/>
                  <a:pt x="4625788" y="2217271"/>
                </a:cubicBezTo>
                <a:cubicBezTo>
                  <a:pt x="4664674" y="2214841"/>
                  <a:pt x="4703482" y="2211295"/>
                  <a:pt x="4742329" y="2208307"/>
                </a:cubicBezTo>
                <a:lnTo>
                  <a:pt x="5029200" y="2217271"/>
                </a:lnTo>
                <a:cubicBezTo>
                  <a:pt x="5056227" y="2218589"/>
                  <a:pt x="5082924" y="2223892"/>
                  <a:pt x="5109882" y="2226236"/>
                </a:cubicBezTo>
                <a:cubicBezTo>
                  <a:pt x="5151666" y="2229870"/>
                  <a:pt x="5193591" y="2231718"/>
                  <a:pt x="5235388" y="2235201"/>
                </a:cubicBezTo>
                <a:cubicBezTo>
                  <a:pt x="5265316" y="2237695"/>
                  <a:pt x="5295127" y="2241447"/>
                  <a:pt x="5325035" y="2244166"/>
                </a:cubicBezTo>
                <a:lnTo>
                  <a:pt x="5432612" y="2253130"/>
                </a:lnTo>
                <a:lnTo>
                  <a:pt x="6212541" y="2244166"/>
                </a:lnTo>
                <a:cubicBezTo>
                  <a:pt x="6248317" y="2243241"/>
                  <a:pt x="6464436" y="2229952"/>
                  <a:pt x="6553200" y="2217271"/>
                </a:cubicBezTo>
                <a:cubicBezTo>
                  <a:pt x="6589188" y="2212130"/>
                  <a:pt x="6626288" y="2210838"/>
                  <a:pt x="6660776" y="2199342"/>
                </a:cubicBezTo>
                <a:cubicBezTo>
                  <a:pt x="6669741" y="2196354"/>
                  <a:pt x="6678330" y="2191814"/>
                  <a:pt x="6687670" y="2190377"/>
                </a:cubicBezTo>
                <a:cubicBezTo>
                  <a:pt x="6733202" y="2183372"/>
                  <a:pt x="6867258" y="2174988"/>
                  <a:pt x="6902823" y="2172448"/>
                </a:cubicBezTo>
                <a:lnTo>
                  <a:pt x="7270376" y="2181413"/>
                </a:lnTo>
                <a:cubicBezTo>
                  <a:pt x="7285599" y="2182075"/>
                  <a:pt x="7300140" y="2188060"/>
                  <a:pt x="7315200" y="2190377"/>
                </a:cubicBezTo>
                <a:cubicBezTo>
                  <a:pt x="7339012" y="2194040"/>
                  <a:pt x="7363067" y="2195935"/>
                  <a:pt x="7386917" y="2199342"/>
                </a:cubicBezTo>
                <a:cubicBezTo>
                  <a:pt x="7404911" y="2201913"/>
                  <a:pt x="7422822" y="2205055"/>
                  <a:pt x="7440706" y="2208307"/>
                </a:cubicBezTo>
                <a:cubicBezTo>
                  <a:pt x="7455697" y="2211033"/>
                  <a:pt x="7470410" y="2215381"/>
                  <a:pt x="7485529" y="2217271"/>
                </a:cubicBezTo>
                <a:cubicBezTo>
                  <a:pt x="7552045" y="2225585"/>
                  <a:pt x="7667027" y="2231417"/>
                  <a:pt x="7727576" y="2235201"/>
                </a:cubicBezTo>
                <a:cubicBezTo>
                  <a:pt x="7853082" y="2232213"/>
                  <a:pt x="7978797" y="2234067"/>
                  <a:pt x="8104094" y="2226236"/>
                </a:cubicBezTo>
                <a:cubicBezTo>
                  <a:pt x="8122956" y="2225057"/>
                  <a:pt x="8157882" y="2208307"/>
                  <a:pt x="8157882" y="2208307"/>
                </a:cubicBezTo>
                <a:cubicBezTo>
                  <a:pt x="8219589" y="2146600"/>
                  <a:pt x="8113978" y="2248431"/>
                  <a:pt x="8211670" y="2172448"/>
                </a:cubicBezTo>
                <a:cubicBezTo>
                  <a:pt x="8228349" y="2159475"/>
                  <a:pt x="8238912" y="2139345"/>
                  <a:pt x="8256494" y="2127624"/>
                </a:cubicBezTo>
                <a:cubicBezTo>
                  <a:pt x="8288216" y="2106476"/>
                  <a:pt x="8290262" y="2107652"/>
                  <a:pt x="8319247" y="2073836"/>
                </a:cubicBezTo>
                <a:cubicBezTo>
                  <a:pt x="8326259" y="2065656"/>
                  <a:pt x="8330445" y="2055355"/>
                  <a:pt x="8337176" y="2046942"/>
                </a:cubicBezTo>
                <a:cubicBezTo>
                  <a:pt x="8342456" y="2040342"/>
                  <a:pt x="8350035" y="2035775"/>
                  <a:pt x="8355106" y="2029013"/>
                </a:cubicBezTo>
                <a:cubicBezTo>
                  <a:pt x="8412778" y="1952118"/>
                  <a:pt x="8372398" y="2001931"/>
                  <a:pt x="8408894" y="1939366"/>
                </a:cubicBezTo>
                <a:cubicBezTo>
                  <a:pt x="8441805" y="1882947"/>
                  <a:pt x="8450114" y="1880238"/>
                  <a:pt x="8471647" y="1831789"/>
                </a:cubicBezTo>
                <a:cubicBezTo>
                  <a:pt x="8499363" y="1769429"/>
                  <a:pt x="8480801" y="1807378"/>
                  <a:pt x="8498541" y="1760071"/>
                </a:cubicBezTo>
                <a:cubicBezTo>
                  <a:pt x="8504191" y="1745004"/>
                  <a:pt x="8510971" y="1730371"/>
                  <a:pt x="8516470" y="1715248"/>
                </a:cubicBezTo>
                <a:cubicBezTo>
                  <a:pt x="8522929" y="1697487"/>
                  <a:pt x="8525948" y="1678364"/>
                  <a:pt x="8534400" y="1661460"/>
                </a:cubicBezTo>
                <a:cubicBezTo>
                  <a:pt x="8540376" y="1649507"/>
                  <a:pt x="8547065" y="1637884"/>
                  <a:pt x="8552329" y="1625601"/>
                </a:cubicBezTo>
                <a:cubicBezTo>
                  <a:pt x="8561541" y="1604106"/>
                  <a:pt x="8563760" y="1585595"/>
                  <a:pt x="8570259" y="1562848"/>
                </a:cubicBezTo>
                <a:cubicBezTo>
                  <a:pt x="8581649" y="1522983"/>
                  <a:pt x="8578848" y="1546794"/>
                  <a:pt x="8588188" y="1500095"/>
                </a:cubicBezTo>
                <a:cubicBezTo>
                  <a:pt x="8591753" y="1482271"/>
                  <a:pt x="8593902" y="1464190"/>
                  <a:pt x="8597153" y="1446307"/>
                </a:cubicBezTo>
                <a:cubicBezTo>
                  <a:pt x="8599879" y="1431316"/>
                  <a:pt x="8602812" y="1416357"/>
                  <a:pt x="8606117" y="1401483"/>
                </a:cubicBezTo>
                <a:cubicBezTo>
                  <a:pt x="8608790" y="1389455"/>
                  <a:pt x="8612878" y="1377746"/>
                  <a:pt x="8615082" y="1365624"/>
                </a:cubicBezTo>
                <a:cubicBezTo>
                  <a:pt x="8618862" y="1344835"/>
                  <a:pt x="8621059" y="1323789"/>
                  <a:pt x="8624047" y="1302871"/>
                </a:cubicBezTo>
                <a:cubicBezTo>
                  <a:pt x="8621059" y="1117601"/>
                  <a:pt x="8620530" y="932274"/>
                  <a:pt x="8615082" y="747060"/>
                </a:cubicBezTo>
                <a:cubicBezTo>
                  <a:pt x="8614548" y="728891"/>
                  <a:pt x="8607566" y="711390"/>
                  <a:pt x="8606117" y="693271"/>
                </a:cubicBezTo>
                <a:cubicBezTo>
                  <a:pt x="8601583" y="636597"/>
                  <a:pt x="8600492" y="579699"/>
                  <a:pt x="8597153" y="522942"/>
                </a:cubicBezTo>
                <a:cubicBezTo>
                  <a:pt x="8593912" y="467837"/>
                  <a:pt x="8594713" y="400446"/>
                  <a:pt x="8579223" y="343648"/>
                </a:cubicBezTo>
                <a:cubicBezTo>
                  <a:pt x="8574250" y="325415"/>
                  <a:pt x="8567270" y="307789"/>
                  <a:pt x="8561294" y="289860"/>
                </a:cubicBezTo>
                <a:cubicBezTo>
                  <a:pt x="8558306" y="280895"/>
                  <a:pt x="8557571" y="270829"/>
                  <a:pt x="8552329" y="262966"/>
                </a:cubicBezTo>
                <a:cubicBezTo>
                  <a:pt x="8546353" y="254001"/>
                  <a:pt x="8539746" y="245426"/>
                  <a:pt x="8534400" y="236071"/>
                </a:cubicBezTo>
                <a:cubicBezTo>
                  <a:pt x="8480193" y="141210"/>
                  <a:pt x="8546472" y="242199"/>
                  <a:pt x="8498541" y="182283"/>
                </a:cubicBezTo>
                <a:cubicBezTo>
                  <a:pt x="8491811" y="173870"/>
                  <a:pt x="8489025" y="162120"/>
                  <a:pt x="8480612" y="155389"/>
                </a:cubicBezTo>
                <a:cubicBezTo>
                  <a:pt x="8473233" y="149486"/>
                  <a:pt x="8462169" y="150650"/>
                  <a:pt x="8453717" y="146424"/>
                </a:cubicBezTo>
                <a:cubicBezTo>
                  <a:pt x="8444080" y="141606"/>
                  <a:pt x="8436460" y="133313"/>
                  <a:pt x="8426823" y="128495"/>
                </a:cubicBezTo>
                <a:cubicBezTo>
                  <a:pt x="8418371" y="124269"/>
                  <a:pt x="8408980" y="122245"/>
                  <a:pt x="8399929" y="119530"/>
                </a:cubicBezTo>
                <a:cubicBezTo>
                  <a:pt x="8379092" y="113279"/>
                  <a:pt x="8358013" y="107852"/>
                  <a:pt x="8337176" y="101601"/>
                </a:cubicBezTo>
                <a:cubicBezTo>
                  <a:pt x="8291057" y="87765"/>
                  <a:pt x="8327239" y="94573"/>
                  <a:pt x="8265459" y="83671"/>
                </a:cubicBezTo>
                <a:cubicBezTo>
                  <a:pt x="8229659" y="77353"/>
                  <a:pt x="8193150" y="74559"/>
                  <a:pt x="8157882" y="65742"/>
                </a:cubicBezTo>
                <a:cubicBezTo>
                  <a:pt x="8124938" y="57506"/>
                  <a:pt x="8077211" y="44367"/>
                  <a:pt x="8041341" y="38848"/>
                </a:cubicBezTo>
                <a:cubicBezTo>
                  <a:pt x="8017529" y="35185"/>
                  <a:pt x="7993529" y="32871"/>
                  <a:pt x="7969623" y="29883"/>
                </a:cubicBezTo>
                <a:cubicBezTo>
                  <a:pt x="7803109" y="-25624"/>
                  <a:pt x="7918141" y="9383"/>
                  <a:pt x="7494494" y="29883"/>
                </a:cubicBezTo>
                <a:cubicBezTo>
                  <a:pt x="7444242" y="32315"/>
                  <a:pt x="7339716" y="60601"/>
                  <a:pt x="7288306" y="65742"/>
                </a:cubicBezTo>
                <a:lnTo>
                  <a:pt x="7198659" y="74707"/>
                </a:lnTo>
                <a:cubicBezTo>
                  <a:pt x="7146492" y="80503"/>
                  <a:pt x="7115254" y="85341"/>
                  <a:pt x="7064188" y="92636"/>
                </a:cubicBezTo>
                <a:cubicBezTo>
                  <a:pt x="7055223" y="95624"/>
                  <a:pt x="7046502" y="99476"/>
                  <a:pt x="7037294" y="101601"/>
                </a:cubicBezTo>
                <a:cubicBezTo>
                  <a:pt x="6965563" y="118154"/>
                  <a:pt x="6951026" y="119047"/>
                  <a:pt x="6884894" y="128495"/>
                </a:cubicBezTo>
                <a:cubicBezTo>
                  <a:pt x="6863573" y="135602"/>
                  <a:pt x="6844661" y="142671"/>
                  <a:pt x="6822141" y="146424"/>
                </a:cubicBezTo>
                <a:cubicBezTo>
                  <a:pt x="6798377" y="150385"/>
                  <a:pt x="6774329" y="152401"/>
                  <a:pt x="6750423" y="155389"/>
                </a:cubicBezTo>
                <a:cubicBezTo>
                  <a:pt x="6638328" y="183414"/>
                  <a:pt x="6777695" y="147597"/>
                  <a:pt x="6687670" y="173318"/>
                </a:cubicBezTo>
                <a:cubicBezTo>
                  <a:pt x="6608899" y="195823"/>
                  <a:pt x="6689383" y="169759"/>
                  <a:pt x="6624917" y="191248"/>
                </a:cubicBezTo>
                <a:cubicBezTo>
                  <a:pt x="6413144" y="174957"/>
                  <a:pt x="6564158" y="205692"/>
                  <a:pt x="6481482" y="164354"/>
                </a:cubicBezTo>
                <a:cubicBezTo>
                  <a:pt x="6473030" y="160128"/>
                  <a:pt x="6463674" y="157985"/>
                  <a:pt x="6454588" y="155389"/>
                </a:cubicBezTo>
                <a:cubicBezTo>
                  <a:pt x="6442741" y="152004"/>
                  <a:pt x="6429749" y="151934"/>
                  <a:pt x="6418729" y="146424"/>
                </a:cubicBezTo>
                <a:cubicBezTo>
                  <a:pt x="6416056" y="145088"/>
                  <a:pt x="6418729" y="140448"/>
                  <a:pt x="6418729" y="13746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74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istockphoto.com/photos/sad-senior-woman-wiping-eyes-with-tissue-picture-id939518380?k=6&amp;m=939518380&amp;s=612x612&amp;w=0&amp;h=4c2c3XN4WX5zyVUQ1KWZPwRvaZKA9JvjlnSSvNltn2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14473"/>
            <a:ext cx="9144000" cy="6872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09133" y="125506"/>
            <a:ext cx="3316941"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“You people from the church of Christ are too legalistic…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you just don’t care.”</a:t>
            </a:r>
          </a:p>
        </p:txBody>
      </p:sp>
    </p:spTree>
    <p:extLst>
      <p:ext uri="{BB962C8B-B14F-4D97-AF65-F5344CB8AC3E}">
        <p14:creationId xmlns:p14="http://schemas.microsoft.com/office/powerpoint/2010/main" val="275562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032377" cy="954107"/>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5.</a:t>
            </a:r>
            <a:r>
              <a:rPr lang="en-US" sz="2800" dirty="0">
                <a:latin typeface="Calibri" panose="020F0502020204030204" pitchFamily="34" charset="0"/>
                <a:ea typeface="Calibri" panose="020F0502020204030204" pitchFamily="34" charset="0"/>
                <a:cs typeface="Times New Roman" panose="02020603050405020304" pitchFamily="18" charset="0"/>
              </a:rPr>
              <a:t> Elevate their preachers above the rest of the members by using such titles as "doctor."</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5</a:t>
            </a:r>
          </a:p>
        </p:txBody>
      </p:sp>
      <p:sp>
        <p:nvSpPr>
          <p:cNvPr id="9" name="TextBox 8"/>
          <p:cNvSpPr txBox="1"/>
          <p:nvPr/>
        </p:nvSpPr>
        <p:spPr>
          <a:xfrm>
            <a:off x="618564" y="4661647"/>
            <a:ext cx="7655858" cy="954107"/>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5.</a:t>
            </a:r>
            <a:r>
              <a:rPr lang="en-US" sz="2800" dirty="0">
                <a:latin typeface="Calibri" panose="020F0502020204030204" pitchFamily="34" charset="0"/>
                <a:ea typeface="Calibri" panose="020F0502020204030204" pitchFamily="34" charset="0"/>
                <a:cs typeface="Times New Roman" panose="02020603050405020304" pitchFamily="18" charset="0"/>
              </a:rPr>
              <a:t> Reject all such titles as unscriptural (Matt. 23:7-12).</a:t>
            </a:r>
            <a:endParaRPr lang="en-US" sz="2800" dirty="0"/>
          </a:p>
        </p:txBody>
      </p:sp>
    </p:spTree>
    <p:extLst>
      <p:ext uri="{BB962C8B-B14F-4D97-AF65-F5344CB8AC3E}">
        <p14:creationId xmlns:p14="http://schemas.microsoft.com/office/powerpoint/2010/main" val="3859688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032377" cy="1384995"/>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6.</a:t>
            </a:r>
            <a:r>
              <a:rPr lang="en-US" sz="2800" dirty="0">
                <a:latin typeface="Calibri" panose="020F0502020204030204" pitchFamily="34" charset="0"/>
                <a:ea typeface="Calibri" panose="020F0502020204030204" pitchFamily="34" charset="0"/>
                <a:cs typeface="Times New Roman" panose="02020603050405020304" pitchFamily="18" charset="0"/>
              </a:rPr>
              <a:t> Support and operate schools for secular education, beginning with kindergarten and going through schools of higher education.</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6</a:t>
            </a:r>
          </a:p>
        </p:txBody>
      </p:sp>
      <p:sp>
        <p:nvSpPr>
          <p:cNvPr id="9" name="TextBox 8"/>
          <p:cNvSpPr txBox="1"/>
          <p:nvPr/>
        </p:nvSpPr>
        <p:spPr>
          <a:xfrm>
            <a:off x="618564" y="4661647"/>
            <a:ext cx="7655858" cy="1384995"/>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6. </a:t>
            </a:r>
            <a:r>
              <a:rPr lang="en-US" sz="2800" dirty="0">
                <a:latin typeface="Calibri" panose="020F0502020204030204" pitchFamily="34" charset="0"/>
                <a:ea typeface="Calibri" panose="020F0502020204030204" pitchFamily="34" charset="0"/>
                <a:cs typeface="Times New Roman" panose="02020603050405020304" pitchFamily="18" charset="0"/>
              </a:rPr>
              <a:t>Do not support or operate any schools. They believe that the church is the pillar and ground of the truth (1 Tim. 3:15)</a:t>
            </a:r>
            <a:endParaRPr lang="en-US" sz="2800" dirty="0"/>
          </a:p>
        </p:txBody>
      </p:sp>
    </p:spTree>
    <p:extLst>
      <p:ext uri="{BB962C8B-B14F-4D97-AF65-F5344CB8AC3E}">
        <p14:creationId xmlns:p14="http://schemas.microsoft.com/office/powerpoint/2010/main" val="1702949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600" t="21466" r="23800" b="42089"/>
          <a:stretch/>
        </p:blipFill>
        <p:spPr>
          <a:xfrm>
            <a:off x="404519" y="2673772"/>
            <a:ext cx="8046720" cy="3136079"/>
          </a:xfrm>
          <a:prstGeom prst="rect">
            <a:avLst/>
          </a:prstGeom>
        </p:spPr>
      </p:pic>
      <p:sp>
        <p:nvSpPr>
          <p:cNvPr id="3" name="TextBox 2"/>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Tree>
    <p:extLst>
      <p:ext uri="{BB962C8B-B14F-4D97-AF65-F5344CB8AC3E}">
        <p14:creationId xmlns:p14="http://schemas.microsoft.com/office/powerpoint/2010/main" val="2023992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defininggrace.com/wp-content/uploads/2015/07/OnlineGivingCard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119590"/>
            <a:ext cx="7181851" cy="42032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189940"/>
            <a:ext cx="914400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Col. 3:17?     1</a:t>
            </a:r>
            <a:r>
              <a:rPr kumimoji="0" lang="en-US" sz="4400" b="0" i="0" u="none" strike="noStrike" kern="1200" cap="none" spc="0" normalizeH="0" baseline="30000" noProof="0" dirty="0">
                <a:ln>
                  <a:noFill/>
                </a:ln>
                <a:solidFill>
                  <a:srgbClr val="FF0000"/>
                </a:solidFill>
                <a:effectLst/>
                <a:uLnTx/>
                <a:uFillTx/>
                <a:latin typeface="Calibri" panose="020F0502020204030204"/>
                <a:ea typeface="+mn-ea"/>
                <a:cs typeface="+mn-cs"/>
              </a:rPr>
              <a:t>st</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Peter 4:11?   1Cor.16</a:t>
            </a:r>
          </a:p>
        </p:txBody>
      </p:sp>
      <p:sp>
        <p:nvSpPr>
          <p:cNvPr id="4" name="TextBox 3"/>
          <p:cNvSpPr txBox="1"/>
          <p:nvPr/>
        </p:nvSpPr>
        <p:spPr>
          <a:xfrm>
            <a:off x="493059" y="5441576"/>
            <a:ext cx="8534400" cy="1384995"/>
          </a:xfrm>
          <a:prstGeom prst="rect">
            <a:avLst/>
          </a:prstGeom>
          <a:noFill/>
        </p:spPr>
        <p:txBody>
          <a:bodyPr wrap="square" rtlCol="0">
            <a:spAutoFit/>
          </a:bodyPr>
          <a:lstStyle/>
          <a:p>
            <a:r>
              <a:rPr lang="en-US" sz="2800" dirty="0">
                <a:solidFill>
                  <a:srgbClr val="FF0000"/>
                </a:solidFill>
              </a:rPr>
              <a:t>Where is the authority for this?</a:t>
            </a:r>
          </a:p>
          <a:p>
            <a:r>
              <a:rPr lang="en-US" sz="2800" dirty="0">
                <a:solidFill>
                  <a:srgbClr val="FF0000"/>
                </a:solidFill>
              </a:rPr>
              <a:t>What is the motivation?</a:t>
            </a:r>
          </a:p>
          <a:p>
            <a:r>
              <a:rPr lang="en-US" sz="2800" dirty="0">
                <a:solidFill>
                  <a:srgbClr val="FF0000"/>
                </a:solidFill>
              </a:rPr>
              <a:t>Why would a congregation want to raise money this way?</a:t>
            </a:r>
          </a:p>
        </p:txBody>
      </p:sp>
    </p:spTree>
    <p:extLst>
      <p:ext uri="{BB962C8B-B14F-4D97-AF65-F5344CB8AC3E}">
        <p14:creationId xmlns:p14="http://schemas.microsoft.com/office/powerpoint/2010/main" val="2164932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070842"/>
            <a:ext cx="8032377" cy="1815882"/>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7.</a:t>
            </a:r>
            <a:r>
              <a:rPr lang="en-US" sz="2800" dirty="0">
                <a:latin typeface="Calibri" panose="020F0502020204030204" pitchFamily="34" charset="0"/>
                <a:ea typeface="Calibri" panose="020F0502020204030204" pitchFamily="34" charset="0"/>
                <a:cs typeface="Times New Roman" panose="02020603050405020304" pitchFamily="18" charset="0"/>
              </a:rPr>
              <a:t> Do much of their work through what they call the "sponsoring church" arrangement - many churches pooling their funds under one eldership to do a general work all churches are equally related to.</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7</a:t>
            </a:r>
          </a:p>
        </p:txBody>
      </p:sp>
      <p:sp>
        <p:nvSpPr>
          <p:cNvPr id="9" name="TextBox 8"/>
          <p:cNvSpPr txBox="1"/>
          <p:nvPr/>
        </p:nvSpPr>
        <p:spPr>
          <a:xfrm>
            <a:off x="618564" y="4661647"/>
            <a:ext cx="7978590" cy="2215991"/>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7.</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Reject this arrangement as a violation of the New Testament pattern of congregational cooperation. In New Testament times one church only helped another church when the receiving church was in want (or need) - unable to do its own work (Acts 11:27-30). (Cooperation in such work does not require the centralized "sponsoring church").</a:t>
            </a:r>
            <a:endParaRPr lang="en-US" sz="2200" dirty="0"/>
          </a:p>
        </p:txBody>
      </p:sp>
    </p:spTree>
    <p:extLst>
      <p:ext uri="{BB962C8B-B14F-4D97-AF65-F5344CB8AC3E}">
        <p14:creationId xmlns:p14="http://schemas.microsoft.com/office/powerpoint/2010/main" val="1777457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5" name="TextBox 4"/>
          <p:cNvSpPr txBox="1"/>
          <p:nvPr/>
        </p:nvSpPr>
        <p:spPr>
          <a:xfrm>
            <a:off x="564777" y="2142562"/>
            <a:ext cx="8032377" cy="1815882"/>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8.</a:t>
            </a:r>
            <a:r>
              <a:rPr lang="en-US" sz="2800" dirty="0">
                <a:latin typeface="Calibri" panose="020F0502020204030204" pitchFamily="34" charset="0"/>
                <a:ea typeface="Calibri" panose="020F0502020204030204" pitchFamily="34" charset="0"/>
                <a:cs typeface="Times New Roman" panose="02020603050405020304" pitchFamily="18" charset="0"/>
              </a:rPr>
              <a:t> Do much of their work through what they call the "sponsoring church" arrangement - many churches pooling their funds under one eldership to do a general work all churches are equally related to.</a:t>
            </a:r>
            <a:endParaRPr lang="en-US" sz="2800" dirty="0"/>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a:latin typeface="Arial Black" panose="020B0A04020102020204" pitchFamily="34" charset="0"/>
              </a:rPr>
              <a:t>8</a:t>
            </a:r>
            <a:endParaRPr lang="en-US" sz="3200" dirty="0">
              <a:latin typeface="Arial Black" panose="020B0A04020102020204" pitchFamily="34" charset="0"/>
            </a:endParaRPr>
          </a:p>
        </p:txBody>
      </p:sp>
      <p:sp>
        <p:nvSpPr>
          <p:cNvPr id="9" name="TextBox 8"/>
          <p:cNvSpPr txBox="1"/>
          <p:nvPr/>
        </p:nvSpPr>
        <p:spPr>
          <a:xfrm>
            <a:off x="618564" y="4661647"/>
            <a:ext cx="7978590" cy="2215991"/>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8.</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Reject this arrangement as a violation of the New Testament pattern of congregational cooperation. In New Testament times one church only helped another church when the receiving church was in want (or need) - unable to do its own work (Acts 11:27-30). (Cooperation in such work does not require the centralized "sponsoring church").</a:t>
            </a:r>
            <a:endParaRPr lang="en-US" sz="2200" dirty="0"/>
          </a:p>
        </p:txBody>
      </p:sp>
    </p:spTree>
    <p:extLst>
      <p:ext uri="{BB962C8B-B14F-4D97-AF65-F5344CB8AC3E}">
        <p14:creationId xmlns:p14="http://schemas.microsoft.com/office/powerpoint/2010/main" val="1486110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9</a:t>
            </a:r>
          </a:p>
        </p:txBody>
      </p:sp>
      <p:sp>
        <p:nvSpPr>
          <p:cNvPr id="9" name="TextBox 8"/>
          <p:cNvSpPr txBox="1"/>
          <p:nvPr/>
        </p:nvSpPr>
        <p:spPr>
          <a:xfrm>
            <a:off x="618564" y="4392698"/>
            <a:ext cx="7978590" cy="2369880"/>
          </a:xfrm>
          <a:prstGeom prst="rect">
            <a:avLst/>
          </a:prstGeom>
          <a:noFill/>
        </p:spPr>
        <p:txBody>
          <a:bodyPr wrap="square" rtlCol="0">
            <a:spAutoFit/>
          </a:bodyPr>
          <a:lstStyle/>
          <a:p>
            <a:r>
              <a:rPr lang="en-US" sz="2800" b="1" dirty="0"/>
              <a:t>9.</a:t>
            </a:r>
            <a:r>
              <a:rPr lang="en-US" sz="2000" dirty="0"/>
              <a:t> Do not expect their preachers to leave the work of God to serve tables (Acts 6:20). They have deacons and godly women to take care of the "physical needs" of the congregation and elders to do the planning (Acts 20:28). The preacher is left free to study, meditate, pray and carry on the work of preaching the gospel to the lost (2 Tim. 2:15; 1 Tim. 4:12-16). The preacher is to visit the sick because he is a Christian (Matt. 25:36), not as a "preacher duty."</a:t>
            </a:r>
          </a:p>
        </p:txBody>
      </p:sp>
      <p:sp>
        <p:nvSpPr>
          <p:cNvPr id="7" name="Rectangle 6"/>
          <p:cNvSpPr/>
          <p:nvPr/>
        </p:nvSpPr>
        <p:spPr>
          <a:xfrm>
            <a:off x="618563" y="2117740"/>
            <a:ext cx="8086165" cy="1200329"/>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9.</a:t>
            </a:r>
            <a:r>
              <a:rPr lang="en-US" sz="2200" dirty="0">
                <a:latin typeface="Calibri" panose="020F0502020204030204" pitchFamily="34" charset="0"/>
                <a:ea typeface="Calibri" panose="020F0502020204030204" pitchFamily="34" charset="0"/>
                <a:cs typeface="Times New Roman" panose="02020603050405020304" pitchFamily="18" charset="0"/>
              </a:rPr>
              <a:t> Expect their preachers to be modern-day "pastors," running after the members and visiting the hospitals on a regular basis and to be the "head planner" of all their projects and promotions.</a:t>
            </a:r>
            <a:endParaRPr lang="en-US" sz="2200" dirty="0"/>
          </a:p>
        </p:txBody>
      </p:sp>
    </p:spTree>
    <p:extLst>
      <p:ext uri="{BB962C8B-B14F-4D97-AF65-F5344CB8AC3E}">
        <p14:creationId xmlns:p14="http://schemas.microsoft.com/office/powerpoint/2010/main" val="1634828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000" t="21780" r="17700" b="16600"/>
          <a:stretch/>
        </p:blipFill>
        <p:spPr>
          <a:xfrm>
            <a:off x="1358265" y="595122"/>
            <a:ext cx="6821424" cy="6364224"/>
          </a:xfrm>
          <a:prstGeom prst="rect">
            <a:avLst/>
          </a:prstGeom>
        </p:spPr>
      </p:pic>
      <p:sp>
        <p:nvSpPr>
          <p:cNvPr id="3" name="TextBox 2"/>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4" name="Rectangle 3"/>
          <p:cNvSpPr/>
          <p:nvPr/>
        </p:nvSpPr>
        <p:spPr>
          <a:xfrm>
            <a:off x="1924050" y="771525"/>
            <a:ext cx="419100" cy="180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1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497" t="8307" r="32147" b="62766"/>
          <a:stretch/>
        </p:blipFill>
        <p:spPr>
          <a:xfrm>
            <a:off x="1183240" y="-26820"/>
            <a:ext cx="6920677" cy="6884819"/>
          </a:xfrm>
          <a:prstGeom prst="rect">
            <a:avLst/>
          </a:prstGeom>
        </p:spPr>
      </p:pic>
      <p:sp>
        <p:nvSpPr>
          <p:cNvPr id="3" name="Rectangle 2"/>
          <p:cNvSpPr/>
          <p:nvPr/>
        </p:nvSpPr>
        <p:spPr>
          <a:xfrm>
            <a:off x="657225" y="1400175"/>
            <a:ext cx="8077200" cy="18097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799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486275" y="5991225"/>
            <a:ext cx="1609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492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191"/>
            <a:ext cx="9144000" cy="523220"/>
          </a:xfrm>
          <a:prstGeom prst="rect">
            <a:avLst/>
          </a:prstGeom>
          <a:noFill/>
        </p:spPr>
        <p:txBody>
          <a:bodyPr wrap="square" rtlCol="0">
            <a:spAutoFit/>
          </a:bodyPr>
          <a:lstStyle/>
          <a:p>
            <a:pPr algn="ctr"/>
            <a:r>
              <a:rPr lang="en-US" sz="2800" b="1" dirty="0">
                <a:solidFill>
                  <a:srgbClr val="0070C0"/>
                </a:solidFill>
              </a:rPr>
              <a:t>Understanding Conservatism, Liberalism, and Pluralism</a:t>
            </a:r>
          </a:p>
        </p:txBody>
      </p:sp>
      <p:sp>
        <p:nvSpPr>
          <p:cNvPr id="3" name="TextBox 2"/>
          <p:cNvSpPr txBox="1"/>
          <p:nvPr/>
        </p:nvSpPr>
        <p:spPr>
          <a:xfrm>
            <a:off x="546847" y="1532965"/>
            <a:ext cx="4177553" cy="584775"/>
          </a:xfrm>
          <a:prstGeom prst="rect">
            <a:avLst/>
          </a:prstGeom>
          <a:noFill/>
        </p:spPr>
        <p:txBody>
          <a:bodyPr wrap="square" rtlCol="0">
            <a:spAutoFit/>
          </a:bodyPr>
          <a:lstStyle/>
          <a:p>
            <a:r>
              <a:rPr lang="en-US" sz="3200" b="1" dirty="0">
                <a:solidFill>
                  <a:srgbClr val="FF0000"/>
                </a:solidFill>
              </a:rPr>
              <a:t>Liberal</a:t>
            </a:r>
          </a:p>
        </p:txBody>
      </p:sp>
      <p:sp>
        <p:nvSpPr>
          <p:cNvPr id="4" name="TextBox 3"/>
          <p:cNvSpPr txBox="1"/>
          <p:nvPr/>
        </p:nvSpPr>
        <p:spPr>
          <a:xfrm>
            <a:off x="546847" y="3962400"/>
            <a:ext cx="4177553" cy="584775"/>
          </a:xfrm>
          <a:prstGeom prst="rect">
            <a:avLst/>
          </a:prstGeom>
          <a:noFill/>
        </p:spPr>
        <p:txBody>
          <a:bodyPr wrap="square" rtlCol="0">
            <a:spAutoFit/>
          </a:bodyPr>
          <a:lstStyle/>
          <a:p>
            <a:r>
              <a:rPr lang="en-US" sz="3200" b="1" dirty="0">
                <a:solidFill>
                  <a:srgbClr val="0070C0"/>
                </a:solidFill>
              </a:rPr>
              <a:t>Conservative</a:t>
            </a:r>
          </a:p>
        </p:txBody>
      </p:sp>
      <p:sp>
        <p:nvSpPr>
          <p:cNvPr id="6" name="TextBox 5"/>
          <p:cNvSpPr txBox="1"/>
          <p:nvPr/>
        </p:nvSpPr>
        <p:spPr>
          <a:xfrm>
            <a:off x="0" y="935599"/>
            <a:ext cx="9144000" cy="584775"/>
          </a:xfrm>
          <a:prstGeom prst="rect">
            <a:avLst/>
          </a:prstGeom>
          <a:noFill/>
        </p:spPr>
        <p:txBody>
          <a:bodyPr wrap="square" rtlCol="0">
            <a:spAutoFit/>
          </a:bodyPr>
          <a:lstStyle/>
          <a:p>
            <a:pPr algn="ctr"/>
            <a:r>
              <a:rPr lang="en-US" sz="3200" dirty="0">
                <a:latin typeface="Arial Black" panose="020B0A04020102020204" pitchFamily="34" charset="0"/>
              </a:rPr>
              <a:t>10</a:t>
            </a:r>
          </a:p>
        </p:txBody>
      </p:sp>
      <p:sp>
        <p:nvSpPr>
          <p:cNvPr id="9" name="TextBox 8"/>
          <p:cNvSpPr txBox="1"/>
          <p:nvPr/>
        </p:nvSpPr>
        <p:spPr>
          <a:xfrm>
            <a:off x="618564" y="4661647"/>
            <a:ext cx="7978590" cy="892552"/>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10.</a:t>
            </a:r>
            <a:r>
              <a:rPr lang="en-US" sz="2400" dirty="0">
                <a:latin typeface="Calibri" panose="020F0502020204030204" pitchFamily="34" charset="0"/>
                <a:ea typeface="Calibri" panose="020F0502020204030204" pitchFamily="34" charset="0"/>
                <a:cs typeface="Times New Roman" panose="02020603050405020304" pitchFamily="18" charset="0"/>
              </a:rPr>
              <a:t> Have nothing but congregational singing (Eph. 5:19; Col. 3:16).</a:t>
            </a:r>
            <a:endParaRPr lang="en-US" sz="2200" dirty="0"/>
          </a:p>
        </p:txBody>
      </p:sp>
      <p:sp>
        <p:nvSpPr>
          <p:cNvPr id="5" name="Rectangle 4"/>
          <p:cNvSpPr/>
          <p:nvPr/>
        </p:nvSpPr>
        <p:spPr>
          <a:xfrm>
            <a:off x="546847" y="2232212"/>
            <a:ext cx="8238565" cy="861774"/>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10.</a:t>
            </a:r>
            <a:r>
              <a:rPr lang="en-US" sz="2200" dirty="0">
                <a:latin typeface="Calibri" panose="020F0502020204030204" pitchFamily="34" charset="0"/>
                <a:ea typeface="Calibri" panose="020F0502020204030204" pitchFamily="34" charset="0"/>
                <a:cs typeface="Times New Roman" panose="02020603050405020304" pitchFamily="18" charset="0"/>
              </a:rPr>
              <a:t> Have "special singing" in the assembly - different choral groups are invited in to sing.</a:t>
            </a:r>
            <a:endParaRPr lang="en-US" sz="2200" dirty="0"/>
          </a:p>
        </p:txBody>
      </p:sp>
    </p:spTree>
    <p:extLst>
      <p:ext uri="{BB962C8B-B14F-4D97-AF65-F5344CB8AC3E}">
        <p14:creationId xmlns:p14="http://schemas.microsoft.com/office/powerpoint/2010/main" val="863576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012" y="977153"/>
          <a:ext cx="8641977" cy="5675159"/>
        </p:xfrm>
        <a:graphic>
          <a:graphicData uri="http://schemas.openxmlformats.org/drawingml/2006/table">
            <a:tbl>
              <a:tblPr firstRow="1" firstCol="1" bandRow="1"/>
              <a:tblGrid>
                <a:gridCol w="8641977">
                  <a:extLst>
                    <a:ext uri="{9D8B030D-6E8A-4147-A177-3AD203B41FA5}">
                      <a16:colId xmlns:a16="http://schemas.microsoft.com/office/drawing/2014/main" val="1664384945"/>
                    </a:ext>
                  </a:extLst>
                </a:gridCol>
              </a:tblGrid>
              <a:tr h="5675159">
                <a:tc>
                  <a:txBody>
                    <a:bodyPr/>
                    <a:lstStyle/>
                    <a:p>
                      <a:pPr marL="342900" marR="0" lvl="0" indent="-342900" algn="l">
                        <a:lnSpc>
                          <a:spcPct val="115000"/>
                        </a:lnSpc>
                        <a:spcBef>
                          <a:spcPts val="0"/>
                        </a:spcBef>
                        <a:spcAft>
                          <a:spcPts val="1000"/>
                        </a:spcAft>
                        <a:tabLst>
                          <a:tab pos="457200" algn="l"/>
                        </a:tabLst>
                      </a:pP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1.God's word does not authorize upon the basis of our personal likes and dislikes.</a:t>
                      </a:r>
                      <a:r>
                        <a:rPr lang="en-US" sz="9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tabLst>
                          <a:tab pos="457200" algn="l"/>
                        </a:tabLst>
                      </a:pPr>
                      <a:r>
                        <a:rPr lang="en-US" sz="2400"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2.God's word does not authorize upon the basis of our opinions or the opinions of others.</a:t>
                      </a:r>
                      <a:endParaRPr lang="en-US"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tabLst>
                          <a:tab pos="4572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3.God's word does not authorize upon the basis of what is popular.</a:t>
                      </a:r>
                      <a:r>
                        <a:rPr lang="en-US" sz="900" dirty="0">
                          <a:solidFill>
                            <a:srgbClr val="3C4858"/>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tabLst>
                          <a:tab pos="457200" algn="l"/>
                        </a:tabLst>
                      </a:pP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4.God's word does not authorize upon the basis of what some well-known preacher teaches or may have taught.</a:t>
                      </a:r>
                      <a:r>
                        <a:rPr lang="en-US" sz="9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tabLst>
                          <a:tab pos="457200" algn="l"/>
                        </a:tabLst>
                      </a:pPr>
                      <a:r>
                        <a:rPr lang="en-US" sz="2400"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5.God's word does not authorize upon the basis of human traditions. </a:t>
                      </a:r>
                      <a:endParaRPr lang="en-US"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tabLst>
                          <a:tab pos="4572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6.God's word does not authorize upon the basis of silence of the scriptures.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43575305"/>
                  </a:ext>
                </a:extLst>
              </a:tr>
            </a:tbl>
          </a:graphicData>
        </a:graphic>
      </p:graphicFrame>
      <p:sp>
        <p:nvSpPr>
          <p:cNvPr id="4" name="TextBox 3"/>
          <p:cNvSpPr txBox="1"/>
          <p:nvPr/>
        </p:nvSpPr>
        <p:spPr>
          <a:xfrm>
            <a:off x="0" y="-17929"/>
            <a:ext cx="9144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Way’s God does not authorize.</a:t>
            </a:r>
          </a:p>
        </p:txBody>
      </p:sp>
    </p:spTree>
    <p:extLst>
      <p:ext uri="{BB962C8B-B14F-4D97-AF65-F5344CB8AC3E}">
        <p14:creationId xmlns:p14="http://schemas.microsoft.com/office/powerpoint/2010/main" val="408210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447" y="708212"/>
            <a:ext cx="8050306" cy="56323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Departing from the pattern is often based on </a:t>
            </a:r>
            <a:r>
              <a:rPr kumimoji="0" lang="en-US" sz="7200" b="0" i="0" u="none" strike="noStrike" kern="1200" cap="none" spc="0" normalizeH="0" baseline="0" noProof="0" dirty="0">
                <a:ln>
                  <a:noFill/>
                </a:ln>
                <a:solidFill>
                  <a:srgbClr val="FF0000"/>
                </a:solidFill>
                <a:effectLst/>
                <a:uLnTx/>
                <a:uFillTx/>
                <a:latin typeface="Calibri" panose="020F0502020204030204"/>
                <a:ea typeface="+mn-ea"/>
                <a:cs typeface="+mn-cs"/>
              </a:rPr>
              <a:t>emotion</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not scripture.</a:t>
            </a:r>
          </a:p>
        </p:txBody>
      </p:sp>
    </p:spTree>
    <p:extLst>
      <p:ext uri="{BB962C8B-B14F-4D97-AF65-F5344CB8AC3E}">
        <p14:creationId xmlns:p14="http://schemas.microsoft.com/office/powerpoint/2010/main" val="1197877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1217"/>
            <a:ext cx="2211612" cy="3317418"/>
          </a:xfrm>
          <a:prstGeom prst="rect">
            <a:avLst/>
          </a:prstGeom>
        </p:spPr>
      </p:pic>
      <p:pic>
        <p:nvPicPr>
          <p:cNvPr id="3" name="Picture 2"/>
          <p:cNvPicPr>
            <a:picLocks noChangeAspect="1"/>
          </p:cNvPicPr>
          <p:nvPr/>
        </p:nvPicPr>
        <p:blipFill>
          <a:blip r:embed="rId3"/>
          <a:stretch>
            <a:fillRect/>
          </a:stretch>
        </p:blipFill>
        <p:spPr>
          <a:xfrm>
            <a:off x="2387759" y="0"/>
            <a:ext cx="3218648" cy="2413986"/>
          </a:xfrm>
          <a:prstGeom prst="rect">
            <a:avLst/>
          </a:prstGeom>
        </p:spPr>
      </p:pic>
      <p:pic>
        <p:nvPicPr>
          <p:cNvPr id="4" name="Picture 3"/>
          <p:cNvPicPr>
            <a:picLocks noChangeAspect="1"/>
          </p:cNvPicPr>
          <p:nvPr/>
        </p:nvPicPr>
        <p:blipFill>
          <a:blip r:embed="rId4"/>
          <a:stretch>
            <a:fillRect/>
          </a:stretch>
        </p:blipFill>
        <p:spPr>
          <a:xfrm>
            <a:off x="5949896" y="984115"/>
            <a:ext cx="2952376" cy="2214282"/>
          </a:xfrm>
          <a:prstGeom prst="rect">
            <a:avLst/>
          </a:prstGeom>
        </p:spPr>
      </p:pic>
      <p:pic>
        <p:nvPicPr>
          <p:cNvPr id="5" name="Picture 2" descr="75,000 Children In Nigeria May Die - United Na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2" y="4787153"/>
            <a:ext cx="3140166" cy="19184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4907826" y="4207839"/>
            <a:ext cx="4200315" cy="2650161"/>
          </a:xfrm>
          <a:prstGeom prst="rect">
            <a:avLst/>
          </a:prstGeom>
        </p:spPr>
      </p:pic>
      <p:pic>
        <p:nvPicPr>
          <p:cNvPr id="7" name="Picture 2" descr="https://media.istockphoto.com/photos/sad-senior-woman-wiping-eyes-with-tissue-picture-id939518380?k=6&amp;m=939518380&amp;s=612x612&amp;w=0&amp;h=4c2c3XN4WX5zyVUQ1KWZPwRvaZKA9JvjlnSSvNltn2I="/>
          <p:cNvPicPr>
            <a:picLocks noChangeAspect="1" noChangeArrowheads="1"/>
          </p:cNvPicPr>
          <p:nvPr/>
        </p:nvPicPr>
        <p:blipFill rotWithShape="1">
          <a:blip r:embed="rId7">
            <a:extLst>
              <a:ext uri="{28A0092B-C50C-407E-A947-70E740481C1C}">
                <a14:useLocalDpi xmlns:a14="http://schemas.microsoft.com/office/drawing/2010/main" val="0"/>
              </a:ext>
            </a:extLst>
          </a:blip>
          <a:srcRect l="29670"/>
          <a:stretch/>
        </p:blipFill>
        <p:spPr bwMode="auto">
          <a:xfrm flipH="1">
            <a:off x="2298281" y="2732217"/>
            <a:ext cx="2901247" cy="310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394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F8DE53-B389-4774-B55B-7F70BA272D6C}"/>
              </a:ext>
            </a:extLst>
          </p:cNvPr>
          <p:cNvSpPr txBox="1"/>
          <p:nvPr/>
        </p:nvSpPr>
        <p:spPr>
          <a:xfrm>
            <a:off x="0" y="519193"/>
            <a:ext cx="9144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The Authority of God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p:txBody>
      </p:sp>
      <p:sp>
        <p:nvSpPr>
          <p:cNvPr id="3" name="TextBox 2">
            <a:extLst>
              <a:ext uri="{FF2B5EF4-FFF2-40B4-BE49-F238E27FC236}">
                <a16:creationId xmlns:a16="http://schemas.microsoft.com/office/drawing/2014/main" id="{CAC5EF4F-9BE4-4DB8-8889-C2216AD949D4}"/>
              </a:ext>
            </a:extLst>
          </p:cNvPr>
          <p:cNvSpPr txBox="1"/>
          <p:nvPr/>
        </p:nvSpPr>
        <p:spPr>
          <a:xfrm>
            <a:off x="0" y="1195562"/>
            <a:ext cx="9144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The Silence Of God</a:t>
            </a:r>
          </a:p>
        </p:txBody>
      </p:sp>
      <p:sp>
        <p:nvSpPr>
          <p:cNvPr id="5" name="Rectangle 4"/>
          <p:cNvSpPr/>
          <p:nvPr/>
        </p:nvSpPr>
        <p:spPr>
          <a:xfrm>
            <a:off x="656492" y="2375992"/>
            <a:ext cx="7889631"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Malachi 1:6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son honors his father, And a servant his master. If then I am the Father, Where is My honor? And if I am a Master, Where is My reverence? Says the LORD of hosts To you priests who despise My name. </a:t>
            </a:r>
          </a:p>
        </p:txBody>
      </p:sp>
      <p:sp>
        <p:nvSpPr>
          <p:cNvPr id="6" name="Rectangle 5"/>
          <p:cNvSpPr/>
          <p:nvPr/>
        </p:nvSpPr>
        <p:spPr>
          <a:xfrm>
            <a:off x="375138" y="2215662"/>
            <a:ext cx="8428893" cy="429064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761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5218" y="232010"/>
            <a:ext cx="6878472" cy="2123658"/>
          </a:xfrm>
          <a:prstGeom prst="rect">
            <a:avLst/>
          </a:prstGeom>
          <a:noFill/>
        </p:spPr>
        <p:txBody>
          <a:bodyPr wrap="square" rtlCol="0">
            <a:spAutoFit/>
          </a:bodyPr>
          <a:lstStyle/>
          <a:p>
            <a:r>
              <a:rPr lang="en-US" sz="4400" dirty="0"/>
              <a:t>What is the answer?</a:t>
            </a:r>
          </a:p>
          <a:p>
            <a:r>
              <a:rPr lang="en-US" sz="4400" dirty="0"/>
              <a:t>Agree to disagree? No.</a:t>
            </a:r>
          </a:p>
          <a:p>
            <a:r>
              <a:rPr lang="en-US" sz="4400" dirty="0"/>
              <a:t>Repent and turn to God.</a:t>
            </a:r>
          </a:p>
        </p:txBody>
      </p:sp>
      <p:sp>
        <p:nvSpPr>
          <p:cNvPr id="3" name="TextBox 2"/>
          <p:cNvSpPr txBox="1"/>
          <p:nvPr/>
        </p:nvSpPr>
        <p:spPr>
          <a:xfrm>
            <a:off x="641445" y="2593072"/>
            <a:ext cx="8106770" cy="3970318"/>
          </a:xfrm>
          <a:prstGeom prst="rect">
            <a:avLst/>
          </a:prstGeom>
          <a:noFill/>
        </p:spPr>
        <p:txBody>
          <a:bodyPr wrap="square" rtlCol="0">
            <a:spAutoFit/>
          </a:bodyPr>
          <a:lstStyle/>
          <a:p>
            <a:r>
              <a:rPr lang="en-US" sz="2800" b="1" dirty="0">
                <a:solidFill>
                  <a:srgbClr val="0070C0"/>
                </a:solidFill>
              </a:rPr>
              <a:t>Ezekiel 33:6–7  </a:t>
            </a:r>
          </a:p>
          <a:p>
            <a:r>
              <a:rPr lang="en-US" sz="2800" baseline="30000" dirty="0"/>
              <a:t>6 </a:t>
            </a:r>
            <a:r>
              <a:rPr lang="en-US" sz="2800" dirty="0"/>
              <a:t>But if the watchman sees the sword coming and does not blow the trumpet, and the people are not warned, and the sword comes and takes </a:t>
            </a:r>
            <a:r>
              <a:rPr lang="en-US" sz="2800" i="1" dirty="0"/>
              <a:t>any</a:t>
            </a:r>
            <a:r>
              <a:rPr lang="en-US" sz="2800" dirty="0"/>
              <a:t> person from among them, </a:t>
            </a:r>
            <a:r>
              <a:rPr lang="en-US" sz="2800" b="1" dirty="0">
                <a:solidFill>
                  <a:srgbClr val="FF0000"/>
                </a:solidFill>
              </a:rPr>
              <a:t>he is taken away in his iniquity; but his blood I will require at the watchman’s hand.’ </a:t>
            </a:r>
          </a:p>
          <a:p>
            <a:r>
              <a:rPr lang="en-US" sz="2800" baseline="30000" dirty="0"/>
              <a:t>7 </a:t>
            </a:r>
            <a:r>
              <a:rPr lang="en-US" sz="2800" dirty="0"/>
              <a:t>“So you, son of man: I have made you a watchman for the house of Israel; </a:t>
            </a:r>
            <a:r>
              <a:rPr lang="en-US" sz="2800" b="1" dirty="0">
                <a:solidFill>
                  <a:srgbClr val="FF0000"/>
                </a:solidFill>
              </a:rPr>
              <a:t>therefore you shall hear a word from My mouth and warn them for Me. </a:t>
            </a:r>
          </a:p>
        </p:txBody>
      </p:sp>
      <p:sp>
        <p:nvSpPr>
          <p:cNvPr id="4" name="Rectangle 3"/>
          <p:cNvSpPr/>
          <p:nvPr/>
        </p:nvSpPr>
        <p:spPr>
          <a:xfrm>
            <a:off x="614149" y="2606722"/>
            <a:ext cx="8188657" cy="401244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86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070" t="23373" r="25702" b="40292"/>
          <a:stretch/>
        </p:blipFill>
        <p:spPr>
          <a:xfrm>
            <a:off x="353516" y="7889"/>
            <a:ext cx="8790484" cy="6850111"/>
          </a:xfrm>
          <a:prstGeom prst="rect">
            <a:avLst/>
          </a:prstGeom>
        </p:spPr>
      </p:pic>
    </p:spTree>
    <p:extLst>
      <p:ext uri="{BB962C8B-B14F-4D97-AF65-F5344CB8AC3E}">
        <p14:creationId xmlns:p14="http://schemas.microsoft.com/office/powerpoint/2010/main" val="37607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166" y="331774"/>
            <a:ext cx="4215951" cy="584775"/>
          </a:xfrm>
          <a:prstGeom prst="rect">
            <a:avLst/>
          </a:prstGeom>
          <a:noFill/>
        </p:spPr>
        <p:txBody>
          <a:bodyPr wrap="square" rtlCol="0">
            <a:spAutoFit/>
          </a:bodyPr>
          <a:lstStyle/>
          <a:p>
            <a:r>
              <a:rPr lang="en-US" sz="3200" dirty="0"/>
              <a:t>Definitions</a:t>
            </a:r>
          </a:p>
        </p:txBody>
      </p:sp>
      <p:sp>
        <p:nvSpPr>
          <p:cNvPr id="3" name="TextBox 2"/>
          <p:cNvSpPr txBox="1"/>
          <p:nvPr/>
        </p:nvSpPr>
        <p:spPr>
          <a:xfrm>
            <a:off x="542165" y="873942"/>
            <a:ext cx="8310521" cy="1569660"/>
          </a:xfrm>
          <a:prstGeom prst="rect">
            <a:avLst/>
          </a:prstGeom>
          <a:noFill/>
        </p:spPr>
        <p:txBody>
          <a:bodyPr wrap="square" rtlCol="0">
            <a:spAutoFit/>
          </a:bodyPr>
          <a:lstStyle/>
          <a:p>
            <a:r>
              <a:rPr lang="en-US" sz="2400" b="1" u="sng" dirty="0">
                <a:solidFill>
                  <a:srgbClr val="0070C0"/>
                </a:solidFill>
              </a:rPr>
              <a:t>Conservatism:</a:t>
            </a:r>
            <a:r>
              <a:rPr lang="en-US" sz="2400" dirty="0"/>
              <a:t> adhering to the original word of God. Following the pattern. Not adding to or taking away from God’s word. Acting with AUTHORITY (Jesus has ALL Authority.) Accepts  Verbal Plenary Inspiration.</a:t>
            </a:r>
          </a:p>
        </p:txBody>
      </p:sp>
      <p:sp>
        <p:nvSpPr>
          <p:cNvPr id="4" name="TextBox 3"/>
          <p:cNvSpPr txBox="1"/>
          <p:nvPr/>
        </p:nvSpPr>
        <p:spPr>
          <a:xfrm>
            <a:off x="623087" y="2638005"/>
            <a:ext cx="8164863" cy="1938992"/>
          </a:xfrm>
          <a:prstGeom prst="rect">
            <a:avLst/>
          </a:prstGeom>
          <a:noFill/>
        </p:spPr>
        <p:txBody>
          <a:bodyPr wrap="square" rtlCol="0">
            <a:spAutoFit/>
          </a:bodyPr>
          <a:lstStyle/>
          <a:p>
            <a:r>
              <a:rPr lang="en-US" sz="2400" b="1" dirty="0">
                <a:solidFill>
                  <a:srgbClr val="0070C0"/>
                </a:solidFill>
              </a:rPr>
              <a:t>Liberalism:</a:t>
            </a:r>
            <a:r>
              <a:rPr lang="en-US" sz="2400" dirty="0"/>
              <a:t> NOT adhering to the original word of God. Does NOT follow the pattern. Takes liberty with interpretation. Believes in “thought” inspiration. Takes silence as permissive (doesn’t say we can’t do this). Based more on personal emotion and feelings than on the written word of God.</a:t>
            </a:r>
          </a:p>
        </p:txBody>
      </p:sp>
      <p:sp>
        <p:nvSpPr>
          <p:cNvPr id="5" name="TextBox 4"/>
          <p:cNvSpPr txBox="1"/>
          <p:nvPr/>
        </p:nvSpPr>
        <p:spPr>
          <a:xfrm>
            <a:off x="623087" y="4685293"/>
            <a:ext cx="7946378" cy="4893647"/>
          </a:xfrm>
          <a:prstGeom prst="rect">
            <a:avLst/>
          </a:prstGeom>
          <a:noFill/>
        </p:spPr>
        <p:txBody>
          <a:bodyPr wrap="square" rtlCol="0">
            <a:spAutoFit/>
          </a:bodyPr>
          <a:lstStyle/>
          <a:p>
            <a:r>
              <a:rPr lang="en-US" sz="2400" b="1" dirty="0">
                <a:solidFill>
                  <a:srgbClr val="0070C0"/>
                </a:solidFill>
              </a:rPr>
              <a:t>Pluralism:</a:t>
            </a:r>
            <a:r>
              <a:rPr lang="en-US" sz="2400" dirty="0"/>
              <a:t> Accepting of many different views and opinions. Unity in diversity. Agree to disagree. </a:t>
            </a:r>
            <a:r>
              <a:rPr lang="en-US" sz="2400" dirty="0">
                <a:solidFill>
                  <a:srgbClr val="000000"/>
                </a:solidFill>
                <a:latin typeface="Times New Roman" panose="02020603050405020304" pitchFamily="18" charset="0"/>
              </a:rPr>
              <a:t>We are told that to stand up and speak out against an </a:t>
            </a:r>
            <a:r>
              <a:rPr lang="en-US" sz="2400" dirty="0" err="1">
                <a:solidFill>
                  <a:srgbClr val="000000"/>
                </a:solidFill>
                <a:latin typeface="Times New Roman" panose="02020603050405020304" pitchFamily="18" charset="0"/>
              </a:rPr>
              <a:t>individuals</a:t>
            </a:r>
            <a:r>
              <a:rPr lang="en-US" sz="2400" dirty="0">
                <a:solidFill>
                  <a:srgbClr val="000000"/>
                </a:solidFill>
                <a:latin typeface="Times New Roman" panose="02020603050405020304" pitchFamily="18" charset="0"/>
              </a:rPr>
              <a:t> sin is "building fences." The fear is that we will alienate the church from the people in the world. In reality, a "fence" has already been "built" by the sinner when he chooses to do that which the New Testament prohibits. The "fence" is not between the church and the world, it is between the sinner and the </a:t>
            </a:r>
            <a:r>
              <a:rPr lang="en-US" sz="2400" dirty="0" err="1">
                <a:solidFill>
                  <a:srgbClr val="000000"/>
                </a:solidFill>
                <a:latin typeface="Times New Roman" panose="02020603050405020304" pitchFamily="18" charset="0"/>
              </a:rPr>
              <a:t>Saviour</a:t>
            </a:r>
            <a:r>
              <a:rPr lang="en-US" sz="2400" dirty="0">
                <a:solidFill>
                  <a:srgbClr val="000000"/>
                </a:solidFill>
                <a:latin typeface="Times New Roman" panose="02020603050405020304" pitchFamily="18" charset="0"/>
              </a:rPr>
              <a:t>. To allow this separation to remain without warning or informing the sinner is indifference and pure selfishness on our part. In a rush to be acceptable and "socially correct," we allow the sinner to remain unacceptable and "spiritually incorrect" with the Lord. Is this being a "light unto the world"?</a:t>
            </a:r>
            <a:endParaRPr lang="en-US" sz="2400" dirty="0"/>
          </a:p>
        </p:txBody>
      </p:sp>
    </p:spTree>
    <p:extLst>
      <p:ext uri="{BB962C8B-B14F-4D97-AF65-F5344CB8AC3E}">
        <p14:creationId xmlns:p14="http://schemas.microsoft.com/office/powerpoint/2010/main" val="4244585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112" y="504515"/>
            <a:ext cx="7784538" cy="6001643"/>
          </a:xfrm>
          <a:prstGeom prst="rect">
            <a:avLst/>
          </a:prstGeom>
        </p:spPr>
        <p:txBody>
          <a:bodyPr wrap="square">
            <a:spAutoFit/>
          </a:bodyPr>
          <a:lstStyle/>
          <a:p>
            <a:pPr lvl="0"/>
            <a:r>
              <a:rPr lang="en-US" sz="2400" b="1" dirty="0">
                <a:solidFill>
                  <a:srgbClr val="0070C0"/>
                </a:solidFill>
              </a:rPr>
              <a:t>Pluralism:</a:t>
            </a:r>
            <a:r>
              <a:rPr lang="en-US" sz="2400" dirty="0">
                <a:solidFill>
                  <a:prstClr val="black"/>
                </a:solidFill>
              </a:rPr>
              <a:t> Accepting of many different views and opinions. Unity in diversity. Agree to disagree. </a:t>
            </a:r>
          </a:p>
          <a:p>
            <a:pPr lvl="0"/>
            <a:r>
              <a:rPr lang="en-US" sz="2400" b="1">
                <a:solidFill>
                  <a:prstClr val="black"/>
                </a:solidFill>
                <a:latin typeface="Times New Roman" panose="02020603050405020304" pitchFamily="18" charset="0"/>
              </a:rPr>
              <a:t>“</a:t>
            </a:r>
            <a:r>
              <a:rPr lang="en-US" sz="2400" b="1">
                <a:solidFill>
                  <a:srgbClr val="000000"/>
                </a:solidFill>
                <a:latin typeface="Times New Roman" panose="02020603050405020304" pitchFamily="18" charset="0"/>
              </a:rPr>
              <a:t>We </a:t>
            </a:r>
            <a:r>
              <a:rPr lang="en-US" sz="2400" b="1" dirty="0">
                <a:solidFill>
                  <a:srgbClr val="000000"/>
                </a:solidFill>
                <a:latin typeface="Times New Roman" panose="02020603050405020304" pitchFamily="18" charset="0"/>
              </a:rPr>
              <a:t>are told that to stand up and speak out against an individuals sin is "building fences." </a:t>
            </a:r>
            <a:r>
              <a:rPr lang="en-US" sz="2400" dirty="0">
                <a:solidFill>
                  <a:srgbClr val="000000"/>
                </a:solidFill>
                <a:latin typeface="Times New Roman" panose="02020603050405020304" pitchFamily="18" charset="0"/>
              </a:rPr>
              <a:t>The fear is that we will alienate the church from the people in the world. In reality, a "fence" has already been "built" by the sinner when he chooses to do that which the New Testament prohibits. </a:t>
            </a:r>
          </a:p>
          <a:p>
            <a:pPr lvl="0"/>
            <a:endParaRPr lang="en-US" sz="2400" dirty="0">
              <a:solidFill>
                <a:srgbClr val="000000"/>
              </a:solidFill>
              <a:latin typeface="Times New Roman" panose="02020603050405020304" pitchFamily="18" charset="0"/>
            </a:endParaRPr>
          </a:p>
          <a:p>
            <a:pPr lvl="0"/>
            <a:r>
              <a:rPr lang="en-US" sz="2400" dirty="0">
                <a:solidFill>
                  <a:srgbClr val="000000"/>
                </a:solidFill>
                <a:latin typeface="Times New Roman" panose="02020603050405020304" pitchFamily="18" charset="0"/>
              </a:rPr>
              <a:t>The "fence" is not between the church and the world, it is between the sinner and the </a:t>
            </a:r>
            <a:r>
              <a:rPr lang="en-US" sz="2400" dirty="0" err="1">
                <a:solidFill>
                  <a:srgbClr val="000000"/>
                </a:solidFill>
                <a:latin typeface="Times New Roman" panose="02020603050405020304" pitchFamily="18" charset="0"/>
              </a:rPr>
              <a:t>Saviour</a:t>
            </a:r>
            <a:r>
              <a:rPr lang="en-US" sz="2400" dirty="0">
                <a:solidFill>
                  <a:srgbClr val="000000"/>
                </a:solidFill>
                <a:latin typeface="Times New Roman" panose="02020603050405020304" pitchFamily="18" charset="0"/>
              </a:rPr>
              <a:t>. To allow this separation to remain without warning or informing the sinner is indifference and pure selfishness on our part. In a rush to be acceptable and "socially correct," we allow the sinner to remain unacceptable and "spiritually incorrect" with the Lord. Is this being a "light unto the world"? (ken Mars truth magazine)</a:t>
            </a:r>
            <a:endParaRPr lang="en-US" sz="2400" dirty="0">
              <a:solidFill>
                <a:prstClr val="black"/>
              </a:solidFill>
            </a:endParaRPr>
          </a:p>
        </p:txBody>
      </p:sp>
    </p:spTree>
    <p:extLst>
      <p:ext uri="{BB962C8B-B14F-4D97-AF65-F5344CB8AC3E}">
        <p14:creationId xmlns:p14="http://schemas.microsoft.com/office/powerpoint/2010/main" val="21316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28575"/>
            <a:ext cx="9223376"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5715000" y="3044952"/>
            <a:ext cx="3352800" cy="612648"/>
          </a:xfrm>
          <a:prstGeom prst="wedgeRoundRectCallout">
            <a:avLst>
              <a:gd name="adj1" fmla="val 1638"/>
              <a:gd name="adj2" fmla="val 1534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5715000" y="3011269"/>
            <a:ext cx="3276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 went to school with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Nadab</a:t>
            </a:r>
            <a:r>
              <a:rPr kumimoji="0" lang="en-US" sz="1800" b="1" i="0" u="none" strike="noStrike" kern="1200" cap="none" spc="0" normalizeH="0" baseline="0" noProof="0" dirty="0">
                <a:ln>
                  <a:noFill/>
                </a:ln>
                <a:solidFill>
                  <a:prstClr val="white"/>
                </a:solidFill>
                <a:effectLst/>
                <a:uLnTx/>
                <a:uFillTx/>
                <a:latin typeface="Calibri"/>
                <a:ea typeface="+mn-ea"/>
                <a:cs typeface="+mn-cs"/>
              </a:rPr>
              <a:t> and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Abihu</a:t>
            </a:r>
            <a:r>
              <a:rPr kumimoji="0" lang="en-US" sz="1800" b="1"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972967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541</TotalTime>
  <Words>2701</Words>
  <Application>Microsoft Office PowerPoint</Application>
  <PresentationFormat>On-screen Show (4:3)</PresentationFormat>
  <Paragraphs>228</Paragraphs>
  <Slides>55</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55</vt:i4>
      </vt:variant>
    </vt:vector>
  </HeadingPairs>
  <TitlesOfParts>
    <vt:vector size="68" baseType="lpstr">
      <vt:lpstr>Arial</vt:lpstr>
      <vt:lpstr>Arial Black</vt:lpstr>
      <vt:lpstr>Arial Unicode MS</vt:lpstr>
      <vt:lpstr>Calibri</vt:lpstr>
      <vt:lpstr>Calibri Light</vt:lpstr>
      <vt:lpstr>Ink Free</vt:lpstr>
      <vt:lpstr>Lato</vt:lpstr>
      <vt:lpstr>Times New Roman</vt:lpstr>
      <vt:lpstr>Office Theme</vt:lpstr>
      <vt:lpstr>1_Office Theme</vt:lpstr>
      <vt:lpstr>2_Office Theme</vt:lpstr>
      <vt:lpstr>PhotoCompanion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hastings</dc:creator>
  <cp:lastModifiedBy>New Lebanon church of Christ</cp:lastModifiedBy>
  <cp:revision>47</cp:revision>
  <dcterms:created xsi:type="dcterms:W3CDTF">2023-06-27T12:21:52Z</dcterms:created>
  <dcterms:modified xsi:type="dcterms:W3CDTF">2023-10-23T20:41:24Z</dcterms:modified>
</cp:coreProperties>
</file>