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sldIdLst>
    <p:sldId id="265" r:id="rId7"/>
    <p:sldId id="492" r:id="rId8"/>
    <p:sldId id="322" r:id="rId9"/>
    <p:sldId id="493" r:id="rId10"/>
    <p:sldId id="495" r:id="rId11"/>
    <p:sldId id="723" r:id="rId12"/>
    <p:sldId id="800" r:id="rId13"/>
    <p:sldId id="518" r:id="rId14"/>
    <p:sldId id="494" r:id="rId15"/>
    <p:sldId id="498" r:id="rId16"/>
    <p:sldId id="520" r:id="rId17"/>
    <p:sldId id="331" r:id="rId18"/>
    <p:sldId id="323" r:id="rId19"/>
    <p:sldId id="324" r:id="rId20"/>
    <p:sldId id="325" r:id="rId21"/>
    <p:sldId id="332" r:id="rId22"/>
    <p:sldId id="393" r:id="rId23"/>
    <p:sldId id="394" r:id="rId24"/>
    <p:sldId id="334" r:id="rId25"/>
    <p:sldId id="497" r:id="rId26"/>
    <p:sldId id="496" r:id="rId27"/>
    <p:sldId id="549" r:id="rId28"/>
    <p:sldId id="566" r:id="rId29"/>
    <p:sldId id="551" r:id="rId30"/>
    <p:sldId id="554" r:id="rId31"/>
    <p:sldId id="553" r:id="rId32"/>
    <p:sldId id="501" r:id="rId33"/>
    <p:sldId id="500" r:id="rId34"/>
    <p:sldId id="502" r:id="rId35"/>
    <p:sldId id="499" r:id="rId36"/>
    <p:sldId id="505" r:id="rId37"/>
    <p:sldId id="504" r:id="rId38"/>
    <p:sldId id="503" r:id="rId39"/>
    <p:sldId id="507" r:id="rId40"/>
    <p:sldId id="509" r:id="rId41"/>
    <p:sldId id="508" r:id="rId42"/>
    <p:sldId id="506" r:id="rId43"/>
    <p:sldId id="510" r:id="rId44"/>
    <p:sldId id="512" r:id="rId45"/>
    <p:sldId id="511" r:id="rId46"/>
    <p:sldId id="513" r:id="rId47"/>
    <p:sldId id="514" r:id="rId48"/>
    <p:sldId id="515" r:id="rId49"/>
    <p:sldId id="516" r:id="rId50"/>
    <p:sldId id="517" r:id="rId51"/>
    <p:sldId id="258" r:id="rId52"/>
    <p:sldId id="801"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8tI/v5PRGfBRvpYlEuDhQ==" hashData="RVIhIjls3OWdvugUTYHBqfKOZ7gEYwYoWXnpCk8YkAC8+vNJVcOuwLk15iWoJSAFzlbZLAa5Lwsjt8wYPF5Pa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08"/>
      </p:cViewPr>
      <p:guideLst/>
    </p:cSldViewPr>
  </p:slideViewPr>
  <p:notesTextViewPr>
    <p:cViewPr>
      <p:scale>
        <a:sx n="1" d="1"/>
        <a:sy n="1" d="1"/>
      </p:scale>
      <p:origin x="0" y="0"/>
    </p:cViewPr>
  </p:notesTextViewPr>
  <p:sorterViewPr>
    <p:cViewPr>
      <p:scale>
        <a:sx n="100" d="100"/>
        <a:sy n="100" d="100"/>
      </p:scale>
      <p:origin x="0" y="-75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005774-FE46-4DCC-817E-C0D70A9CB2F4}"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263994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005774-FE46-4DCC-817E-C0D70A9CB2F4}"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265860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005774-FE46-4DCC-817E-C0D70A9CB2F4}"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208109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82335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53034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5646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8224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17983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768793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32684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7488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005774-FE46-4DCC-817E-C0D70A9CB2F4}"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829354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45509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71360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107689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24518452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7540030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43707911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4198983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6068740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2320541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2638177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005774-FE46-4DCC-817E-C0D70A9CB2F4}"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14658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04547457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85322851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9925050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37286556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1955406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4245172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1525834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0869572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789191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6246545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005774-FE46-4DCC-817E-C0D70A9CB2F4}"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668088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631488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26842414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1646651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9648436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4828015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D3A4231-B982-42A5-AE17-3460F876D65E}" type="slidenum">
              <a:rPr lang="en-US"/>
              <a:pPr>
                <a:defRPr/>
              </a:pPr>
              <a:t>‹#›</a:t>
            </a:fld>
            <a:endParaRPr lang="en-US" dirty="0"/>
          </a:p>
        </p:txBody>
      </p:sp>
    </p:spTree>
    <p:extLst>
      <p:ext uri="{BB962C8B-B14F-4D97-AF65-F5344CB8AC3E}">
        <p14:creationId xmlns:p14="http://schemas.microsoft.com/office/powerpoint/2010/main" val="182675852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0A4241-C9AB-40BB-8466-D0D35C992303}" type="slidenum">
              <a:rPr lang="en-US"/>
              <a:pPr>
                <a:defRPr/>
              </a:pPr>
              <a:t>‹#›</a:t>
            </a:fld>
            <a:endParaRPr lang="en-US" dirty="0"/>
          </a:p>
        </p:txBody>
      </p:sp>
    </p:spTree>
    <p:extLst>
      <p:ext uri="{BB962C8B-B14F-4D97-AF65-F5344CB8AC3E}">
        <p14:creationId xmlns:p14="http://schemas.microsoft.com/office/powerpoint/2010/main" val="130529799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F5B3763-18B3-4BBF-8FA0-68571267D9C8}" type="slidenum">
              <a:rPr lang="en-US"/>
              <a:pPr>
                <a:defRPr/>
              </a:pPr>
              <a:t>‹#›</a:t>
            </a:fld>
            <a:endParaRPr lang="en-US" dirty="0"/>
          </a:p>
        </p:txBody>
      </p:sp>
    </p:spTree>
    <p:extLst>
      <p:ext uri="{BB962C8B-B14F-4D97-AF65-F5344CB8AC3E}">
        <p14:creationId xmlns:p14="http://schemas.microsoft.com/office/powerpoint/2010/main" val="39205036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3F34730-4042-4FA7-99BA-619D528A6911}" type="slidenum">
              <a:rPr lang="en-US"/>
              <a:pPr>
                <a:defRPr/>
              </a:pPr>
              <a:t>‹#›</a:t>
            </a:fld>
            <a:endParaRPr lang="en-US" dirty="0"/>
          </a:p>
        </p:txBody>
      </p:sp>
    </p:spTree>
    <p:extLst>
      <p:ext uri="{BB962C8B-B14F-4D97-AF65-F5344CB8AC3E}">
        <p14:creationId xmlns:p14="http://schemas.microsoft.com/office/powerpoint/2010/main" val="33912348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FF8AEE1-BDDE-4A25-9A3C-CC98412CD082}" type="slidenum">
              <a:rPr lang="en-US"/>
              <a:pPr>
                <a:defRPr/>
              </a:pPr>
              <a:t>‹#›</a:t>
            </a:fld>
            <a:endParaRPr lang="en-US" dirty="0"/>
          </a:p>
        </p:txBody>
      </p:sp>
    </p:spTree>
    <p:extLst>
      <p:ext uri="{BB962C8B-B14F-4D97-AF65-F5344CB8AC3E}">
        <p14:creationId xmlns:p14="http://schemas.microsoft.com/office/powerpoint/2010/main" val="38411022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005774-FE46-4DCC-817E-C0D70A9CB2F4}" type="datetimeFigureOut">
              <a:rPr lang="en-US" smtClean="0"/>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682001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B1FAD02-87E5-4C4E-8E2C-070B95AE5540}" type="slidenum">
              <a:rPr lang="en-US"/>
              <a:pPr>
                <a:defRPr/>
              </a:pPr>
              <a:t>‹#›</a:t>
            </a:fld>
            <a:endParaRPr lang="en-US" dirty="0"/>
          </a:p>
        </p:txBody>
      </p:sp>
    </p:spTree>
    <p:extLst>
      <p:ext uri="{BB962C8B-B14F-4D97-AF65-F5344CB8AC3E}">
        <p14:creationId xmlns:p14="http://schemas.microsoft.com/office/powerpoint/2010/main" val="236964386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8D89907-7020-433C-9304-A174CE25EAC3}" type="slidenum">
              <a:rPr lang="en-US"/>
              <a:pPr>
                <a:defRPr/>
              </a:pPr>
              <a:t>‹#›</a:t>
            </a:fld>
            <a:endParaRPr lang="en-US" dirty="0"/>
          </a:p>
        </p:txBody>
      </p:sp>
    </p:spTree>
    <p:extLst>
      <p:ext uri="{BB962C8B-B14F-4D97-AF65-F5344CB8AC3E}">
        <p14:creationId xmlns:p14="http://schemas.microsoft.com/office/powerpoint/2010/main" val="38700462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0667D42-29F1-4618-A2CF-6E371EE174B0}" type="slidenum">
              <a:rPr lang="en-US"/>
              <a:pPr>
                <a:defRPr/>
              </a:pPr>
              <a:t>‹#›</a:t>
            </a:fld>
            <a:endParaRPr lang="en-US" dirty="0"/>
          </a:p>
        </p:txBody>
      </p:sp>
    </p:spTree>
    <p:extLst>
      <p:ext uri="{BB962C8B-B14F-4D97-AF65-F5344CB8AC3E}">
        <p14:creationId xmlns:p14="http://schemas.microsoft.com/office/powerpoint/2010/main" val="405165971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751BD4-C030-407F-BABA-08597BF58ED4}" type="slidenum">
              <a:rPr lang="en-US"/>
              <a:pPr>
                <a:defRPr/>
              </a:pPr>
              <a:t>‹#›</a:t>
            </a:fld>
            <a:endParaRPr lang="en-US" dirty="0"/>
          </a:p>
        </p:txBody>
      </p:sp>
    </p:spTree>
    <p:extLst>
      <p:ext uri="{BB962C8B-B14F-4D97-AF65-F5344CB8AC3E}">
        <p14:creationId xmlns:p14="http://schemas.microsoft.com/office/powerpoint/2010/main" val="37942430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BB9620F-066D-46A5-B91F-A67C639CC7D5}" type="slidenum">
              <a:rPr lang="en-US"/>
              <a:pPr>
                <a:defRPr/>
              </a:pPr>
              <a:t>‹#›</a:t>
            </a:fld>
            <a:endParaRPr lang="en-US" dirty="0"/>
          </a:p>
        </p:txBody>
      </p:sp>
    </p:spTree>
    <p:extLst>
      <p:ext uri="{BB962C8B-B14F-4D97-AF65-F5344CB8AC3E}">
        <p14:creationId xmlns:p14="http://schemas.microsoft.com/office/powerpoint/2010/main" val="319000588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928FDB1-944D-4D8C-A4FE-B4CB2CAC35EE}" type="slidenum">
              <a:rPr lang="en-US"/>
              <a:pPr>
                <a:defRPr/>
              </a:pPr>
              <a:t>‹#›</a:t>
            </a:fld>
            <a:endParaRPr lang="en-US" dirty="0"/>
          </a:p>
        </p:txBody>
      </p:sp>
    </p:spTree>
    <p:extLst>
      <p:ext uri="{BB962C8B-B14F-4D97-AF65-F5344CB8AC3E}">
        <p14:creationId xmlns:p14="http://schemas.microsoft.com/office/powerpoint/2010/main" val="198616386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DE271F-9AF1-4F13-BCE5-61F38862D1E0}" type="slidenum">
              <a:rPr lang="en-US"/>
              <a:pPr>
                <a:defRPr/>
              </a:pPr>
              <a:t>‹#›</a:t>
            </a:fld>
            <a:endParaRPr lang="en-US" dirty="0"/>
          </a:p>
        </p:txBody>
      </p:sp>
    </p:spTree>
    <p:extLst>
      <p:ext uri="{BB962C8B-B14F-4D97-AF65-F5344CB8AC3E}">
        <p14:creationId xmlns:p14="http://schemas.microsoft.com/office/powerpoint/2010/main" val="351482342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A7E35E4-CCAE-43C4-9586-6F6DCB857D5A}" type="slidenum">
              <a:rPr lang="en-US"/>
              <a:pPr>
                <a:defRPr/>
              </a:pPr>
              <a:t>‹#›</a:t>
            </a:fld>
            <a:endParaRPr lang="en-US" dirty="0"/>
          </a:p>
        </p:txBody>
      </p:sp>
    </p:spTree>
    <p:extLst>
      <p:ext uri="{BB962C8B-B14F-4D97-AF65-F5344CB8AC3E}">
        <p14:creationId xmlns:p14="http://schemas.microsoft.com/office/powerpoint/2010/main" val="367248033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053730-767E-4624-BE36-9F5D220379E4}" type="slidenum">
              <a:rPr lang="en-US"/>
              <a:pPr>
                <a:defRPr/>
              </a:pPr>
              <a:t>‹#›</a:t>
            </a:fld>
            <a:endParaRPr lang="en-US" dirty="0"/>
          </a:p>
        </p:txBody>
      </p:sp>
    </p:spTree>
    <p:extLst>
      <p:ext uri="{BB962C8B-B14F-4D97-AF65-F5344CB8AC3E}">
        <p14:creationId xmlns:p14="http://schemas.microsoft.com/office/powerpoint/2010/main" val="412766867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87CC2A-1412-468F-9860-E2C7A4D106B2}" type="slidenum">
              <a:rPr lang="en-US"/>
              <a:pPr>
                <a:defRPr/>
              </a:pPr>
              <a:t>‹#›</a:t>
            </a:fld>
            <a:endParaRPr lang="en-US" dirty="0"/>
          </a:p>
        </p:txBody>
      </p:sp>
    </p:spTree>
    <p:extLst>
      <p:ext uri="{BB962C8B-B14F-4D97-AF65-F5344CB8AC3E}">
        <p14:creationId xmlns:p14="http://schemas.microsoft.com/office/powerpoint/2010/main" val="6863536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005774-FE46-4DCC-817E-C0D70A9CB2F4}" type="datetimeFigureOut">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3152071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D00C8A39-2A7B-4718-A9BB-4CA550EAB70E}" type="slidenum">
              <a:rPr lang="en-US"/>
              <a:pPr>
                <a:defRPr/>
              </a:pPr>
              <a:t>‹#›</a:t>
            </a:fld>
            <a:endParaRPr lang="en-US" dirty="0"/>
          </a:p>
        </p:txBody>
      </p:sp>
    </p:spTree>
    <p:extLst>
      <p:ext uri="{BB962C8B-B14F-4D97-AF65-F5344CB8AC3E}">
        <p14:creationId xmlns:p14="http://schemas.microsoft.com/office/powerpoint/2010/main" val="28818598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8059D43-4BE3-4A14-92D4-966147562E23}" type="slidenum">
              <a:rPr lang="en-US"/>
              <a:pPr>
                <a:defRPr/>
              </a:pPr>
              <a:t>‹#›</a:t>
            </a:fld>
            <a:endParaRPr lang="en-US" dirty="0"/>
          </a:p>
        </p:txBody>
      </p:sp>
    </p:spTree>
    <p:extLst>
      <p:ext uri="{BB962C8B-B14F-4D97-AF65-F5344CB8AC3E}">
        <p14:creationId xmlns:p14="http://schemas.microsoft.com/office/powerpoint/2010/main" val="106009658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34102BB-8F64-42B0-A888-E2C165B3D484}" type="slidenum">
              <a:rPr lang="en-US"/>
              <a:pPr>
                <a:defRPr/>
              </a:pPr>
              <a:t>‹#›</a:t>
            </a:fld>
            <a:endParaRPr lang="en-US" dirty="0"/>
          </a:p>
        </p:txBody>
      </p:sp>
    </p:spTree>
    <p:extLst>
      <p:ext uri="{BB962C8B-B14F-4D97-AF65-F5344CB8AC3E}">
        <p14:creationId xmlns:p14="http://schemas.microsoft.com/office/powerpoint/2010/main" val="19288905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606D2A9-9596-44C4-B56C-B40DEA358C86}" type="slidenum">
              <a:rPr lang="en-US"/>
              <a:pPr>
                <a:defRPr/>
              </a:pPr>
              <a:t>‹#›</a:t>
            </a:fld>
            <a:endParaRPr lang="en-US" dirty="0"/>
          </a:p>
        </p:txBody>
      </p:sp>
    </p:spTree>
    <p:extLst>
      <p:ext uri="{BB962C8B-B14F-4D97-AF65-F5344CB8AC3E}">
        <p14:creationId xmlns:p14="http://schemas.microsoft.com/office/powerpoint/2010/main" val="264171044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D444949-6036-435B-9D39-65E8D725519E}" type="slidenum">
              <a:rPr lang="en-US"/>
              <a:pPr>
                <a:defRPr/>
              </a:pPr>
              <a:t>‹#›</a:t>
            </a:fld>
            <a:endParaRPr lang="en-US" dirty="0"/>
          </a:p>
        </p:txBody>
      </p:sp>
    </p:spTree>
    <p:extLst>
      <p:ext uri="{BB962C8B-B14F-4D97-AF65-F5344CB8AC3E}">
        <p14:creationId xmlns:p14="http://schemas.microsoft.com/office/powerpoint/2010/main" val="326524563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1C80194-B714-42C1-B56C-3A14595160C8}" type="slidenum">
              <a:rPr lang="en-US"/>
              <a:pPr>
                <a:defRPr/>
              </a:pPr>
              <a:t>‹#›</a:t>
            </a:fld>
            <a:endParaRPr lang="en-US" dirty="0"/>
          </a:p>
        </p:txBody>
      </p:sp>
    </p:spTree>
    <p:extLst>
      <p:ext uri="{BB962C8B-B14F-4D97-AF65-F5344CB8AC3E}">
        <p14:creationId xmlns:p14="http://schemas.microsoft.com/office/powerpoint/2010/main" val="152224469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C91ADB9-6884-4CE0-8C39-3CA7FE99058A}" type="slidenum">
              <a:rPr lang="en-US"/>
              <a:pPr>
                <a:defRPr/>
              </a:pPr>
              <a:t>‹#›</a:t>
            </a:fld>
            <a:endParaRPr lang="en-US" dirty="0"/>
          </a:p>
        </p:txBody>
      </p:sp>
    </p:spTree>
    <p:extLst>
      <p:ext uri="{BB962C8B-B14F-4D97-AF65-F5344CB8AC3E}">
        <p14:creationId xmlns:p14="http://schemas.microsoft.com/office/powerpoint/2010/main" val="1019494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05774-FE46-4DCC-817E-C0D70A9CB2F4}" type="datetimeFigureOut">
              <a:rPr lang="en-US" smtClean="0"/>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88009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005774-FE46-4DCC-817E-C0D70A9CB2F4}"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136991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005774-FE46-4DCC-817E-C0D70A9CB2F4}"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ED25C-5D90-4846-8F46-9A70A6A72E9F}" type="slidenum">
              <a:rPr lang="en-US" smtClean="0"/>
              <a:t>‹#›</a:t>
            </a:fld>
            <a:endParaRPr lang="en-US"/>
          </a:p>
        </p:txBody>
      </p:sp>
    </p:spTree>
    <p:extLst>
      <p:ext uri="{BB962C8B-B14F-4D97-AF65-F5344CB8AC3E}">
        <p14:creationId xmlns:p14="http://schemas.microsoft.com/office/powerpoint/2010/main" val="278609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05774-FE46-4DCC-817E-C0D70A9CB2F4}" type="datetimeFigureOut">
              <a:rPr lang="en-US" smtClean="0"/>
              <a:t>10/22/2023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ED25C-5D90-4846-8F46-9A70A6A72E9F}" type="slidenum">
              <a:rPr lang="en-US" smtClean="0"/>
              <a:t>‹#›</a:t>
            </a:fld>
            <a:endParaRPr lang="en-US"/>
          </a:p>
        </p:txBody>
      </p:sp>
    </p:spTree>
    <p:extLst>
      <p:ext uri="{BB962C8B-B14F-4D97-AF65-F5344CB8AC3E}">
        <p14:creationId xmlns:p14="http://schemas.microsoft.com/office/powerpoint/2010/main" val="3499049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10/22/2023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4147147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837982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5AA2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10/22/2023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6085108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79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FE28EA2-7478-4C93-AD87-97A0F96EDF41}" type="slidenum">
              <a:rPr lang="en-US"/>
              <a:pPr>
                <a:defRPr/>
              </a:pPr>
              <a:t>‹#›</a:t>
            </a:fld>
            <a:endParaRPr lang="en-US" dirty="0"/>
          </a:p>
        </p:txBody>
      </p:sp>
    </p:spTree>
    <p:extLst>
      <p:ext uri="{BB962C8B-B14F-4D97-AF65-F5344CB8AC3E}">
        <p14:creationId xmlns:p14="http://schemas.microsoft.com/office/powerpoint/2010/main" val="18104799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80749D8-A327-4ADF-A813-C5DCF7586B95}" type="slidenum">
              <a:rPr lang="en-US"/>
              <a:pPr>
                <a:defRPr/>
              </a:pPr>
              <a:t>‹#›</a:t>
            </a:fld>
            <a:endParaRPr lang="en-US" dirty="0"/>
          </a:p>
        </p:txBody>
      </p:sp>
    </p:spTree>
    <p:extLst>
      <p:ext uri="{BB962C8B-B14F-4D97-AF65-F5344CB8AC3E}">
        <p14:creationId xmlns:p14="http://schemas.microsoft.com/office/powerpoint/2010/main" val="19196041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202472"/>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8C8357-32E8-15CA-5CC4-FCDBEDAA7483}"/>
              </a:ext>
            </a:extLst>
          </p:cNvPr>
          <p:cNvSpPr txBox="1"/>
          <p:nvPr/>
        </p:nvSpPr>
        <p:spPr>
          <a:xfrm>
            <a:off x="671119" y="1960054"/>
            <a:ext cx="7533314" cy="3889976"/>
          </a:xfrm>
          <a:prstGeom prst="rect">
            <a:avLst/>
          </a:prstGeom>
          <a:noFill/>
        </p:spPr>
        <p:txBody>
          <a:bodyPr wrap="square">
            <a:spAutoFit/>
          </a:bodyPr>
          <a:lstStyle/>
          <a:p>
            <a:pPr marR="0" lvl="0">
              <a:lnSpc>
                <a:spcPct val="115000"/>
              </a:lnSpc>
              <a:spcBef>
                <a:spcPts val="0"/>
              </a:spcBef>
              <a:spcAft>
                <a:spcPts val="0"/>
              </a:spcAft>
            </a:pPr>
            <a:r>
              <a:rPr lang="en-US" sz="24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u="none" strike="noStrike"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Exodus. 3:10. </a:t>
            </a:r>
            <a:r>
              <a:rPr lang="en-US" sz="2400" dirty="0">
                <a:effectLst/>
                <a:latin typeface="Calibri" panose="020F0502020204030204" pitchFamily="34" charset="0"/>
                <a:ea typeface="Times New Roman" panose="02020603050405020304" pitchFamily="18" charset="0"/>
                <a:cs typeface="Calibri" panose="020F0502020204030204" pitchFamily="34" charset="0"/>
              </a:rPr>
              <a:t>"Come now, therefore, and I will send you to Pharaoh that you may bring My people, the children of Israel, out of Egypt."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 11 But Moses said to God, "Who am I that I should go to Pharaoh, and that I should bring the children of Israel out of Egypt?"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15000"/>
              </a:lnSpc>
              <a:spcBef>
                <a:spcPts val="0"/>
              </a:spcBef>
              <a:spcAft>
                <a:spcPts val="0"/>
              </a:spcAft>
              <a:buFont typeface="Wingdings" panose="05000000000000000000" pitchFamily="2" charset="2"/>
              <a:buChar char="Ø"/>
            </a:pPr>
            <a:r>
              <a:rPr lang="en-US" sz="2400" dirty="0">
                <a:effectLst/>
                <a:latin typeface="Calibri" panose="020F0502020204030204" pitchFamily="34" charset="0"/>
                <a:ea typeface="Times New Roman" panose="02020603050405020304" pitchFamily="18" charset="0"/>
                <a:cs typeface="Calibri" panose="020F0502020204030204" pitchFamily="34" charset="0"/>
              </a:rPr>
              <a:t>Moses knew the need which existed, he just couldn’t see himself being used by God to meet the need.</a:t>
            </a:r>
            <a:endParaRPr lang="en-US" sz="2400" dirty="0"/>
          </a:p>
        </p:txBody>
      </p:sp>
      <p:sp>
        <p:nvSpPr>
          <p:cNvPr id="6" name="Rectangle 5">
            <a:extLst>
              <a:ext uri="{FF2B5EF4-FFF2-40B4-BE49-F238E27FC236}">
                <a16:creationId xmlns:a16="http://schemas.microsoft.com/office/drawing/2014/main" id="{6E4C59DB-CD65-167D-96CA-72C13FC81A5A}"/>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728AF0D-E8E5-CE68-8532-C03CD8E5865B}"/>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4" name="TextBox 3">
            <a:extLst>
              <a:ext uri="{FF2B5EF4-FFF2-40B4-BE49-F238E27FC236}">
                <a16:creationId xmlns:a16="http://schemas.microsoft.com/office/drawing/2014/main" id="{491EC4B9-C1B3-54C4-1DAE-6B991E1F7881}"/>
              </a:ext>
            </a:extLst>
          </p:cNvPr>
          <p:cNvSpPr txBox="1"/>
          <p:nvPr/>
        </p:nvSpPr>
        <p:spPr>
          <a:xfrm>
            <a:off x="542925" y="1104900"/>
            <a:ext cx="7962900" cy="758669"/>
          </a:xfrm>
          <a:prstGeom prst="rect">
            <a:avLst/>
          </a:prstGeom>
          <a:noFill/>
        </p:spPr>
        <p:txBody>
          <a:bodyPr wrap="square" rtlCol="0">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2. Moses:  </a:t>
            </a:r>
            <a:r>
              <a:rPr kumimoji="0" lang="en-US" sz="4000" b="1"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“Here am I, send Aaron”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50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1-Bib Pics-Ot\Shepherds\Shepherd Counts Sheep 1156-705.jpg"/>
          <p:cNvPicPr>
            <a:picLocks noChangeAspect="1" noChangeArrowheads="1"/>
          </p:cNvPicPr>
          <p:nvPr/>
        </p:nvPicPr>
        <p:blipFill>
          <a:blip r:embed="rId2"/>
          <a:srcRect/>
          <a:stretch>
            <a:fillRect/>
          </a:stretch>
        </p:blipFill>
        <p:spPr bwMode="auto">
          <a:xfrm>
            <a:off x="3048000" y="195304"/>
            <a:ext cx="5011576" cy="6434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3"/>
          <p:cNvSpPr>
            <a:spLocks noChangeArrowheads="1"/>
          </p:cNvSpPr>
          <p:nvPr/>
        </p:nvSpPr>
        <p:spPr bwMode="auto">
          <a:xfrm>
            <a:off x="838200" y="1032808"/>
            <a:ext cx="3429000" cy="2108269"/>
          </a:xfrm>
          <a:prstGeom prst="rect">
            <a:avLst/>
          </a:prstGeom>
          <a:solidFill>
            <a:schemeClr val="bg1"/>
          </a:solidFill>
          <a:ln w="38100">
            <a:solidFill>
              <a:schemeClr val="tx1"/>
            </a:solidFill>
            <a:miter lim="800000"/>
            <a:headEnd/>
            <a:tailEnd/>
          </a:ln>
          <a:effectLst>
            <a:reflection blurRad="6350" stA="50000" endA="300" endPos="38500" dist="50800" dir="5400000" sy="-100000" algn="bl" rotWithShape="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1</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Now Moses kept the flock of Jethro his father in law, the priest of Midian . .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1-Bib Pics-Ot\Sheep\Wandering sheep 245-118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3"/>
          <p:cNvSpPr>
            <a:spLocks noChangeArrowheads="1"/>
          </p:cNvSpPr>
          <p:nvPr/>
        </p:nvSpPr>
        <p:spPr bwMode="auto">
          <a:xfrm>
            <a:off x="990600" y="896541"/>
            <a:ext cx="3048000" cy="2492990"/>
          </a:xfrm>
          <a:prstGeom prst="rect">
            <a:avLst/>
          </a:prstGeom>
          <a:solidFill>
            <a:schemeClr val="bg1"/>
          </a:solidFill>
          <a:ln w="38100">
            <a:solidFill>
              <a:schemeClr val="tx1"/>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1</a:t>
            </a:r>
            <a:r>
              <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 . </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he led the flock to the backside of the desert, and came to the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mountain of God, even to Horeb.” </a:t>
            </a:r>
            <a:endPar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eila\desktop\bible study\ultimate royality free\1-bib pics-ot\moses1 up to burn bush\burning bush\moses_at_the_burning_bu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889" y="704194"/>
            <a:ext cx="4604911" cy="5535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685800" y="685800"/>
            <a:ext cx="3015089" cy="5578450"/>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2</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the angel of the LORD appeared unto him in a flame of fire out of the midst of a bush: and he looked, and, behold, the bush burned with fire, and the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bush was not consumed. </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3</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Moses said, I will now turn aside, and see this great sight, why the bush is not burnt.”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62000" y="1016437"/>
            <a:ext cx="2819400" cy="3631763"/>
          </a:xfrm>
          <a:prstGeom prst="rect">
            <a:avLst/>
          </a:prstGeom>
          <a:solidFill>
            <a:schemeClr val="bg1"/>
          </a:solidFill>
          <a:ln w="38100">
            <a:solidFill>
              <a:schemeClr val="tx1"/>
            </a:solidFill>
            <a:miter lim="800000"/>
            <a:headEnd/>
            <a:tailEnd/>
          </a:ln>
          <a:effectLst>
            <a:reflection blurRad="6350" stA="50000" endA="300" endPos="38500" dist="50800" dir="5400000" sy="-100000" algn="bl" rotWithShape="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4</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when the LORD saw that he turned aside to see, God called unto him out of the midst of the bush, and said, Moses, Moses. And he said, Here am 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 name="Picture 3" descr="E:\1-Bib Pics-Ot\Moses1 up to burn bush\Burning bush\Bush Burn 1080-129.jpg"/>
          <p:cNvPicPr>
            <a:picLocks noChangeAspect="1" noChangeArrowheads="1"/>
          </p:cNvPicPr>
          <p:nvPr/>
        </p:nvPicPr>
        <p:blipFill>
          <a:blip r:embed="rId2"/>
          <a:srcRect l="1584"/>
          <a:stretch>
            <a:fillRect/>
          </a:stretch>
        </p:blipFill>
        <p:spPr bwMode="auto">
          <a:xfrm>
            <a:off x="3722328" y="0"/>
            <a:ext cx="473587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3"/>
          <p:cNvSpPr>
            <a:spLocks noChangeArrowheads="1"/>
          </p:cNvSpPr>
          <p:nvPr/>
        </p:nvSpPr>
        <p:spPr bwMode="auto">
          <a:xfrm>
            <a:off x="762000" y="990600"/>
            <a:ext cx="2819400" cy="3262432"/>
          </a:xfrm>
          <a:prstGeom prst="rect">
            <a:avLst/>
          </a:prstGeom>
          <a:solidFill>
            <a:schemeClr val="bg1"/>
          </a:solidFill>
          <a:ln w="38100">
            <a:solidFill>
              <a:schemeClr val="tx1"/>
            </a:solidFill>
            <a:miter lim="800000"/>
            <a:headEnd/>
            <a:tailEnd/>
          </a:ln>
          <a:effectLst>
            <a:reflection blurRad="6350" stA="50000" endA="300" endPos="38500" dist="50800" dir="5400000" sy="-100000" algn="bl" rotWithShape="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5</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he said, Draw not nigh hither: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put off thy shoes from off thy feet</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for the place whereon thou standest is holy ground.”</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62000" y="1070550"/>
            <a:ext cx="2590800" cy="4339650"/>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6</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Moreover he said, I am the God of thy father, the God of Abraham, the God of Isaac, and the God of Jacob. And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Moses hid his face</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for he was afraid to look upon God.”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E:\1-Bib Pics-Ot\Moses1 up to burn bush\Burning bush\Bush Burn 1080-129.jpg"/>
          <p:cNvPicPr>
            <a:picLocks noChangeAspect="1" noChangeArrowheads="1"/>
          </p:cNvPicPr>
          <p:nvPr/>
        </p:nvPicPr>
        <p:blipFill>
          <a:blip r:embed="rId2"/>
          <a:srcRect l="1584"/>
          <a:stretch>
            <a:fillRect/>
          </a:stretch>
        </p:blipFill>
        <p:spPr bwMode="auto">
          <a:xfrm>
            <a:off x="3722328" y="0"/>
            <a:ext cx="473587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62000" y="1146750"/>
            <a:ext cx="2667000" cy="4339650"/>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7</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the LORD said,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I have surely seen the affliction of my people </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which are in Egypt, and have heard their cry by reason of their taskmasters; for I know their sorrows.”</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descr="C:\users\sheila\desktop\bible study\ultimate royality free\1-bib pics-ot\moses2 in egypt\Israel Enslaved 100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086" y="716101"/>
            <a:ext cx="4660148" cy="537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heila\desktop\bible study\ultimate royality free\1-bib pics-ot\moses2 in egypt\Israel Enslaved 100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689" y="457200"/>
            <a:ext cx="4761111"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85800" y="685800"/>
            <a:ext cx="3429000" cy="5416868"/>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8</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And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I am come down to deliver them</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out of the hand of the Egyptians, and to bring them up out of that land unto a good land and a large, unto a land flowing with milk and honey; unto the place of the Canaanites, and the Hittites, and the Amorites, and the Perizzites, and the Hivites, and the Jebusites.”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3568626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heila\desktop\bible study\ultimate royality free\1-bib pics-ot\moses2 in egypt\Israel Enslaved 100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086" y="716101"/>
            <a:ext cx="4660148" cy="537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62000" y="716101"/>
            <a:ext cx="2743200" cy="3970318"/>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9</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Now therefore, behold,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the cry of the children of Israel is come unto me</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and I have also seen the oppression wherewith the Egyptians oppress them.”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8106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8200" y="0"/>
            <a:ext cx="685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3"/>
          <p:cNvSpPr>
            <a:spLocks noChangeArrowheads="1"/>
          </p:cNvSpPr>
          <p:nvPr/>
        </p:nvSpPr>
        <p:spPr bwMode="auto">
          <a:xfrm>
            <a:off x="838200" y="3057942"/>
            <a:ext cx="4419600" cy="2123658"/>
          </a:xfrm>
          <a:prstGeom prst="rect">
            <a:avLst/>
          </a:prstGeom>
          <a:solidFill>
            <a:schemeClr val="bg1"/>
          </a:solidFill>
          <a:ln w="38100">
            <a:solidFill>
              <a:schemeClr val="tx1"/>
            </a:solidFill>
            <a:miter lim="800000"/>
            <a:headEnd/>
            <a:tailEnd/>
          </a:ln>
          <a:effectLst>
            <a:reflection blurRad="6350" stA="50000" endA="300" endPos="38500" dist="50800" dir="5400000" sy="-100000" algn="bl" rotWithShape="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Exodus 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600" b="0" i="0" u="none" strike="noStrike" kern="1200" cap="none" spc="0" normalizeH="0" baseline="30000" noProof="0" dirty="0">
                <a:ln>
                  <a:noFill/>
                </a:ln>
                <a:solidFill>
                  <a:prstClr val="black"/>
                </a:solidFill>
                <a:effectLst/>
                <a:uLnTx/>
                <a:uFillTx/>
                <a:latin typeface="Times New Roman" pitchFamily="18" charset="0"/>
                <a:ea typeface="Times New Roman" pitchFamily="18" charset="0"/>
                <a:cs typeface="Times New Roman" pitchFamily="18" charset="0"/>
              </a:rPr>
              <a:t>10</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Come now therefore, and </a:t>
            </a:r>
            <a:r>
              <a:rPr kumimoji="0" lang="en-US" sz="240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I will send thee unto Pharaoh,</a:t>
            </a:r>
            <a:r>
              <a:rPr kumimoji="0" lang="en-US" sz="24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that thou mayest bring forth my people the children of Israel out of Egypt.”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098" name="Picture 2" descr="C:\users\sheila\desktop\bible study\ultimate royality free\1-bib pics-ot\moses2 in egypt\Before Pharoah\moses_speaks_to_the_king.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7" b="99833" l="0" r="99603">
                        <a14:backgroundMark x1="62599" y1="34833" x2="55258" y2="45917"/>
                        <a14:backgroundMark x1="63492" y1="32750" x2="65675" y2="35750"/>
                        <a14:backgroundMark x1="59524" y1="34417" x2="58333" y2="36833"/>
                        <a14:backgroundMark x1="45833" y1="38917" x2="46726" y2="51333"/>
                        <a14:backgroundMark x1="79365" y1="32583" x2="71627" y2="89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7000" y="0"/>
            <a:ext cx="5791200" cy="6894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33556" y="360727"/>
            <a:ext cx="9144000"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a:t>
            </a:r>
            <a:r>
              <a:rPr lang="en-US" sz="5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5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42335E-9F52-5F1B-E99C-F6D5001766DA}"/>
              </a:ext>
            </a:extLst>
          </p:cNvPr>
          <p:cNvSpPr txBox="1"/>
          <p:nvPr/>
        </p:nvSpPr>
        <p:spPr>
          <a:xfrm>
            <a:off x="906011" y="3112013"/>
            <a:ext cx="7122253" cy="2554545"/>
          </a:xfrm>
          <a:prstGeom prst="rect">
            <a:avLst/>
          </a:prstGeom>
          <a:noFill/>
        </p:spPr>
        <p:txBody>
          <a:bodyPr wrap="square">
            <a:spAutoFit/>
          </a:bodyPr>
          <a:lstStyle/>
          <a:p>
            <a:pPr marL="0" marR="0" algn="ctr">
              <a:spcBef>
                <a:spcPts val="0"/>
              </a:spcBef>
              <a:spcAft>
                <a:spcPts val="0"/>
              </a:spcAft>
            </a:pPr>
            <a:r>
              <a:rPr lang="en-US" sz="4000" b="1" dirty="0">
                <a:solidFill>
                  <a:srgbClr val="0070C0"/>
                </a:solidFill>
                <a:effectLst/>
                <a:ea typeface="Times New Roman" panose="02020603050405020304" pitchFamily="18" charset="0"/>
                <a:cs typeface="Times New Roman" panose="02020603050405020304" pitchFamily="18" charset="0"/>
              </a:rPr>
              <a:t>Eph 4:1 </a:t>
            </a:r>
            <a:r>
              <a:rPr lang="en-US" sz="4000" dirty="0">
                <a:effectLst/>
                <a:latin typeface="Calibri" panose="020F0502020204030204" pitchFamily="34" charset="0"/>
                <a:ea typeface="Times New Roman" panose="02020603050405020304" pitchFamily="18" charset="0"/>
                <a:cs typeface="Calibri" panose="020F0502020204030204" pitchFamily="34" charset="0"/>
              </a:rPr>
              <a:t>I, therefore, the prisoner of the Lord, beseech you to walk worthy of the calling with which you were </a:t>
            </a:r>
            <a:r>
              <a:rPr lang="en-US" sz="4000" i="1" dirty="0">
                <a:effectLst/>
                <a:latin typeface="Calibri" panose="020F0502020204030204" pitchFamily="34" charset="0"/>
                <a:ea typeface="Times New Roman" panose="02020603050405020304" pitchFamily="18" charset="0"/>
                <a:cs typeface="Calibri" panose="020F0502020204030204" pitchFamily="34" charset="0"/>
              </a:rPr>
              <a:t>called,</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3">
            <a:extLst>
              <a:ext uri="{FF2B5EF4-FFF2-40B4-BE49-F238E27FC236}">
                <a16:creationId xmlns:a16="http://schemas.microsoft.com/office/drawing/2014/main" id="{17700924-33A6-9F8D-3229-BC94423BD8C7}"/>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4B2CD30-408E-2972-73D5-1A91AF5A7267}"/>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3" name="Rectangle 2">
            <a:extLst>
              <a:ext uri="{FF2B5EF4-FFF2-40B4-BE49-F238E27FC236}">
                <a16:creationId xmlns:a16="http://schemas.microsoft.com/office/drawing/2014/main" id="{F8236B94-09EE-68B2-4D00-36737BCD1F0D}"/>
              </a:ext>
            </a:extLst>
          </p:cNvPr>
          <p:cNvSpPr/>
          <p:nvPr/>
        </p:nvSpPr>
        <p:spPr>
          <a:xfrm>
            <a:off x="679508" y="2801923"/>
            <a:ext cx="7784984" cy="3078759"/>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5041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FC6411-F094-2E0B-8B9C-3B8236E34D57}"/>
              </a:ext>
            </a:extLst>
          </p:cNvPr>
          <p:cNvSpPr txBox="1"/>
          <p:nvPr/>
        </p:nvSpPr>
        <p:spPr>
          <a:xfrm>
            <a:off x="654341" y="1208016"/>
            <a:ext cx="7684316" cy="4589590"/>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He offered multiple </a:t>
            </a:r>
            <a:r>
              <a:rPr lang="en-US" sz="3200" u="sng" dirty="0">
                <a:effectLst/>
                <a:latin typeface="Calibri" panose="020F0502020204030204" pitchFamily="34" charset="0"/>
                <a:ea typeface="Times New Roman" panose="02020603050405020304" pitchFamily="18" charset="0"/>
                <a:cs typeface="Calibri" panose="020F0502020204030204" pitchFamily="34" charset="0"/>
              </a:rPr>
              <a:t>excuses</a:t>
            </a:r>
            <a:r>
              <a:rPr lang="en-US" sz="3200" dirty="0">
                <a:effectLst/>
                <a:latin typeface="Calibri" panose="020F0502020204030204" pitchFamily="34" charset="0"/>
                <a:ea typeface="Times New Roman" panose="02020603050405020304" pitchFamily="18" charset="0"/>
                <a:cs typeface="Calibri" panose="020F0502020204030204" pitchFamily="34" charset="0"/>
              </a:rPr>
              <a:t> aimed at removing himself from God’s consideration as deliverer of Israel (</a:t>
            </a: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3:11-4:17</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Today</a:t>
            </a:r>
            <a:r>
              <a:rPr lang="en-US" sz="3200" dirty="0">
                <a:effectLst/>
                <a:latin typeface="Calibri" panose="020F0502020204030204" pitchFamily="34" charset="0"/>
                <a:ea typeface="Times New Roman" panose="02020603050405020304" pitchFamily="18" charset="0"/>
                <a:cs typeface="Calibri" panose="020F0502020204030204" pitchFamily="34" charset="0"/>
              </a:rPr>
              <a:t>:  Do we not often </a:t>
            </a:r>
            <a:r>
              <a:rPr lang="en-US" sz="3200" u="sng" dirty="0">
                <a:effectLst/>
                <a:latin typeface="Calibri" panose="020F0502020204030204" pitchFamily="34" charset="0"/>
                <a:ea typeface="Times New Roman" panose="02020603050405020304" pitchFamily="18" charset="0"/>
                <a:cs typeface="Calibri" panose="020F0502020204030204" pitchFamily="34" charset="0"/>
              </a:rPr>
              <a:t>rationalize</a:t>
            </a:r>
            <a:r>
              <a:rPr lang="en-US" sz="3200" dirty="0">
                <a:effectLst/>
                <a:latin typeface="Calibri" panose="020F0502020204030204" pitchFamily="34" charset="0"/>
                <a:ea typeface="Times New Roman" panose="02020603050405020304" pitchFamily="18" charset="0"/>
                <a:cs typeface="Calibri" panose="020F0502020204030204" pitchFamily="34" charset="0"/>
              </a:rPr>
              <a:t> why we are not best suited for some spiritual work - That surely God could find someone other than me to do what needs to be done?</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773AF96-38A0-423F-565B-A5E54E7AFF94}"/>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EB17E78-D504-3A48-123D-C9F583A8A889}"/>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71663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AA246F-9E7D-AFEC-F7C4-C726FF99051D}"/>
              </a:ext>
            </a:extLst>
          </p:cNvPr>
          <p:cNvSpPr txBox="1"/>
          <p:nvPr/>
        </p:nvSpPr>
        <p:spPr>
          <a:xfrm>
            <a:off x="527108" y="1400961"/>
            <a:ext cx="8464492" cy="4699876"/>
          </a:xfrm>
          <a:prstGeom prst="rect">
            <a:avLst/>
          </a:prstGeom>
          <a:noFill/>
        </p:spPr>
        <p:txBody>
          <a:bodyPr wrap="square">
            <a:spAutoFit/>
          </a:bodyPr>
          <a:lstStyle/>
          <a:p>
            <a:pPr marR="0" lvl="0">
              <a:lnSpc>
                <a:spcPct val="115000"/>
              </a:lnSpc>
              <a:spcBef>
                <a:spcPts val="0"/>
              </a:spcBef>
              <a:spcAft>
                <a:spcPts val="0"/>
              </a:spcAft>
            </a:pPr>
            <a:endParaRPr lang="en-US" sz="2400" u="none" strike="noStrike"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b="1" u="sng" dirty="0">
                <a:effectLst/>
                <a:latin typeface="Calibri" panose="020F0502020204030204" pitchFamily="34" charset="0"/>
                <a:ea typeface="Times New Roman" panose="02020603050405020304" pitchFamily="18" charset="0"/>
                <a:cs typeface="Calibri" panose="020F0502020204030204" pitchFamily="34" charset="0"/>
              </a:rPr>
              <a:t>Isa. 6:8</a:t>
            </a:r>
            <a:r>
              <a:rPr lang="en-US" sz="3000" u="sng" dirty="0">
                <a:effectLst/>
                <a:latin typeface="Calibri" panose="020F0502020204030204" pitchFamily="34" charset="0"/>
                <a:ea typeface="Times New Roman" panose="02020603050405020304" pitchFamily="18" charset="0"/>
                <a:cs typeface="Calibri" panose="020F0502020204030204" pitchFamily="34" charset="0"/>
              </a:rPr>
              <a:t>.</a:t>
            </a:r>
            <a:r>
              <a:rPr lang="en-US" sz="3000" dirty="0">
                <a:effectLst/>
                <a:latin typeface="Calibri" panose="020F0502020204030204" pitchFamily="34" charset="0"/>
                <a:ea typeface="Times New Roman" panose="02020603050405020304" pitchFamily="18" charset="0"/>
                <a:cs typeface="Calibri" panose="020F0502020204030204" pitchFamily="34" charset="0"/>
              </a:rPr>
              <a:t>  Also I heard the voice of the Lord, saying: "Whom shall I send, And who will go for Us?" Then I said, "Here am I! Send me."</a:t>
            </a:r>
            <a:endParaRPr lang="en-US" sz="3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    1.  What motives prompted Isaiah’s response</a:t>
            </a:r>
            <a:r>
              <a:rPr lang="en-US" sz="30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      a.  Majesty / glory of God, </a:t>
            </a:r>
            <a:r>
              <a:rPr lang="en-US" sz="3000" b="1" dirty="0">
                <a:effectLst/>
                <a:latin typeface="Calibri" panose="020F0502020204030204" pitchFamily="34" charset="0"/>
                <a:ea typeface="Times New Roman" panose="02020603050405020304" pitchFamily="18" charset="0"/>
                <a:cs typeface="Calibri" panose="020F0502020204030204" pitchFamily="34" charset="0"/>
              </a:rPr>
              <a:t>6:1-4</a:t>
            </a:r>
            <a:r>
              <a:rPr lang="en-US" sz="3000" dirty="0">
                <a:effectLst/>
                <a:latin typeface="Calibri" panose="020F0502020204030204" pitchFamily="34" charset="0"/>
                <a:ea typeface="Times New Roman" panose="02020603050405020304" pitchFamily="18" charset="0"/>
                <a:cs typeface="Calibri" panose="020F0502020204030204" pitchFamily="34" charset="0"/>
              </a:rPr>
              <a:t>.</a:t>
            </a:r>
            <a:endParaRPr lang="en-US" sz="3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      b.  Sinfulness of man, </a:t>
            </a:r>
            <a:r>
              <a:rPr lang="en-US" sz="3000" b="1" dirty="0">
                <a:effectLst/>
                <a:latin typeface="Calibri" panose="020F0502020204030204" pitchFamily="34" charset="0"/>
                <a:ea typeface="Times New Roman" panose="02020603050405020304" pitchFamily="18" charset="0"/>
                <a:cs typeface="Calibri" panose="020F0502020204030204" pitchFamily="34" charset="0"/>
              </a:rPr>
              <a:t>6:5</a:t>
            </a:r>
            <a:r>
              <a:rPr lang="en-US" sz="3000" dirty="0">
                <a:effectLst/>
                <a:latin typeface="Calibri" panose="020F0502020204030204" pitchFamily="34" charset="0"/>
                <a:ea typeface="Times New Roman" panose="02020603050405020304" pitchFamily="18" charset="0"/>
                <a:cs typeface="Calibri" panose="020F0502020204030204" pitchFamily="34" charset="0"/>
              </a:rPr>
              <a:t>.</a:t>
            </a:r>
            <a:endParaRPr lang="en-US" sz="3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      c.  Forgiveness from God, </a:t>
            </a:r>
            <a:r>
              <a:rPr lang="en-US" sz="3000" b="1" dirty="0">
                <a:effectLst/>
                <a:latin typeface="Calibri" panose="020F0502020204030204" pitchFamily="34" charset="0"/>
                <a:ea typeface="Times New Roman" panose="02020603050405020304" pitchFamily="18" charset="0"/>
                <a:cs typeface="Calibri" panose="020F0502020204030204" pitchFamily="34" charset="0"/>
              </a:rPr>
              <a:t>6:6-7</a:t>
            </a:r>
            <a:r>
              <a:rPr lang="en-US" sz="3000" dirty="0">
                <a:effectLst/>
                <a:latin typeface="Calibri" panose="020F0502020204030204" pitchFamily="34" charset="0"/>
                <a:ea typeface="Times New Roman" panose="02020603050405020304" pitchFamily="18" charset="0"/>
                <a:cs typeface="Calibri" panose="020F0502020204030204" pitchFamily="34" charset="0"/>
              </a:rPr>
              <a:t>.</a:t>
            </a:r>
            <a:endParaRPr lang="en-US" sz="3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AA240EA-1370-B282-8EA4-B2DB51D5FBEE}"/>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9C31BD7-8405-D7A5-88A3-975A3E4290E6}"/>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8" name="TextBox 7">
            <a:extLst>
              <a:ext uri="{FF2B5EF4-FFF2-40B4-BE49-F238E27FC236}">
                <a16:creationId xmlns:a16="http://schemas.microsoft.com/office/drawing/2014/main" id="{A77AA3E1-8150-00A8-3528-5371DD87F2B1}"/>
              </a:ext>
            </a:extLst>
          </p:cNvPr>
          <p:cNvSpPr txBox="1"/>
          <p:nvPr/>
        </p:nvSpPr>
        <p:spPr>
          <a:xfrm>
            <a:off x="733425" y="1145566"/>
            <a:ext cx="7883467" cy="800219"/>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85FA442B-68B5-681E-2DF2-F91934ACB301}"/>
              </a:ext>
            </a:extLst>
          </p:cNvPr>
          <p:cNvSpPr txBox="1"/>
          <p:nvPr/>
        </p:nvSpPr>
        <p:spPr>
          <a:xfrm>
            <a:off x="581025" y="897734"/>
            <a:ext cx="7829550"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3.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Isaiah</a:t>
            </a:r>
            <a:r>
              <a:rPr kumimoji="0" lang="en-US" sz="4000" b="1" u="sng"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:“Here</a:t>
            </a:r>
            <a:r>
              <a:rPr kumimoji="0" lang="en-US" sz="4000" b="1"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am I, send me”</a:t>
            </a:r>
            <a:endParaRPr lang="en-US" sz="4000" b="1" u="sng" dirty="0">
              <a:solidFill>
                <a:srgbClr val="FF0000"/>
              </a:solidFill>
            </a:endParaRPr>
          </a:p>
        </p:txBody>
      </p:sp>
    </p:spTree>
    <p:extLst>
      <p:ext uri="{BB962C8B-B14F-4D97-AF65-F5344CB8AC3E}">
        <p14:creationId xmlns:p14="http://schemas.microsoft.com/office/powerpoint/2010/main" val="3872699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4" name="Rectangle 3"/>
          <p:cNvSpPr/>
          <p:nvPr/>
        </p:nvSpPr>
        <p:spPr>
          <a:xfrm>
            <a:off x="5257800" y="762000"/>
            <a:ext cx="3200400" cy="5410200"/>
          </a:xfrm>
          <a:prstGeom prst="rect">
            <a:avLst/>
          </a:prstGeom>
          <a:solidFill>
            <a:schemeClr val="bg1"/>
          </a:solidFill>
          <a:ln w="38100">
            <a:solidFill>
              <a:srgbClr val="1787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p:cNvSpPr/>
          <p:nvPr/>
        </p:nvSpPr>
        <p:spPr>
          <a:xfrm>
            <a:off x="5257800" y="1219200"/>
            <a:ext cx="32004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Chapter 6</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In the year that King Uzziah died, Isaiah,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apparently while worshipping in the temple,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received a call to the prophetic office.</a:t>
            </a:r>
          </a:p>
        </p:txBody>
      </p:sp>
      <p:sp>
        <p:nvSpPr>
          <p:cNvPr id="3" name="Rectangle 2"/>
          <p:cNvSpPr/>
          <p:nvPr/>
        </p:nvSpPr>
        <p:spPr>
          <a:xfrm>
            <a:off x="5029200" y="1066800"/>
            <a:ext cx="3581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128820"/>
                </a:solidFill>
                <a:effectLst>
                  <a:outerShdw blurRad="50800" dist="39000" dir="5460000" algn="tl">
                    <a:srgbClr val="000000">
                      <a:alpha val="38000"/>
                    </a:srgbClr>
                  </a:outerShdw>
                </a:effectLst>
                <a:uLnTx/>
                <a:uFillTx/>
                <a:latin typeface="Arial" pitchFamily="34" charset="0"/>
                <a:ea typeface="+mn-ea"/>
                <a:cs typeface="Arial" pitchFamily="34" charset="0"/>
              </a:rPr>
              <a:t>THE CALL</a:t>
            </a:r>
          </a:p>
        </p:txBody>
      </p:sp>
      <p:pic>
        <p:nvPicPr>
          <p:cNvPr id="5" name="Picture 4" descr="C:\users\sheila\desktop\bible study\ultimate royality free\1-bib pics-ot\isaiah\Isaiah's visn  C-133.jpg"/>
          <p:cNvPicPr>
            <a:picLocks noChangeAspect="1" noChangeArrowheads="1"/>
          </p:cNvPicPr>
          <p:nvPr/>
        </p:nvPicPr>
        <p:blipFill>
          <a:blip r:embed="rId2"/>
          <a:srcRect/>
          <a:stretch>
            <a:fillRect/>
          </a:stretch>
        </p:blipFill>
        <p:spPr bwMode="auto">
          <a:xfrm>
            <a:off x="685800" y="762000"/>
            <a:ext cx="44323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users\sheila\desktop\bible study\ultimate royality free\1-bib pics-ot\isaiah\Isaiah's visn  C-13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 b="100000" l="10000" r="90000">
                        <a14:foregroundMark x1="42700" y1="5667" x2="37000" y2="16667"/>
                        <a14:foregroundMark x1="19500" y1="12000" x2="16300" y2="26083"/>
                        <a14:foregroundMark x1="18600" y1="24417" x2="21800" y2="27917"/>
                        <a14:foregroundMark x1="43600" y1="27500" x2="41500" y2="88000"/>
                        <a14:foregroundMark x1="68200" y1="23917" x2="77700" y2="21833"/>
                        <a14:foregroundMark x1="78800" y1="22083" x2="80800" y2="17833"/>
                        <a14:backgroundMark x1="73100" y1="44583" x2="66200" y2="83333"/>
                        <a14:backgroundMark x1="37500" y1="30083" x2="23200" y2="85250"/>
                        <a14:backgroundMark x1="17800" y1="38000" x2="30700" y2="40583"/>
                        <a14:backgroundMark x1="28100" y1="23500" x2="24600" y2="41333"/>
                        <a14:backgroundMark x1="21800" y1="62667" x2="32100" y2="35667"/>
                        <a14:backgroundMark x1="18300" y1="54917" x2="23500" y2="31667"/>
                        <a14:backgroundMark x1="63900" y1="43167" x2="56400" y2="20667"/>
                        <a14:backgroundMark x1="67600" y1="22500" x2="62500" y2="25583"/>
                        <a14:backgroundMark x1="47300" y1="89000" x2="48700" y2="32167"/>
                        <a14:backgroundMark x1="31200" y1="88000" x2="36100" y2="51417"/>
                      </a14:backgroundRemoval>
                    </a14:imgEffect>
                    <a14:imgEffect>
                      <a14:brightnessContrast bright="20000"/>
                    </a14:imgEffect>
                  </a14:imgLayer>
                </a14:imgProps>
              </a:ext>
            </a:extLst>
          </a:blip>
          <a:srcRect/>
          <a:stretch>
            <a:fillRect/>
          </a:stretch>
        </p:blipFill>
        <p:spPr bwMode="auto">
          <a:xfrm>
            <a:off x="685800" y="762000"/>
            <a:ext cx="44323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6" name="Rectangle 5"/>
          <p:cNvSpPr/>
          <p:nvPr/>
        </p:nvSpPr>
        <p:spPr>
          <a:xfrm>
            <a:off x="5257800" y="762000"/>
            <a:ext cx="3200400" cy="5410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a:off x="5257800" y="1524000"/>
            <a:ext cx="3200400" cy="388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He responded with noteworthy zeal, and accepted his commission, though he knew from the outset that his task was to be one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fruitless warning and exhortation.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5257800" y="762000"/>
            <a:ext cx="3200400" cy="541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Having been reared in Jerusalem, he was well fitted to become the political and religious counselor of the nation, but the experience which prepared him most for his important work was  the  vision  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majestic and holy God whom he saw in the temple.</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descr="C:\users\sheila\desktop\bible study\ultimate royality free\1-bib pics-ot\isaiah\Isaiah's visn  C-133.jpg"/>
          <p:cNvPicPr>
            <a:picLocks noChangeAspect="1" noChangeArrowheads="1"/>
          </p:cNvPicPr>
          <p:nvPr/>
        </p:nvPicPr>
        <p:blipFill>
          <a:blip r:embed="rId2"/>
          <a:srcRect/>
          <a:stretch>
            <a:fillRect/>
          </a:stretch>
        </p:blipFill>
        <p:spPr bwMode="auto">
          <a:xfrm>
            <a:off x="685800" y="762000"/>
            <a:ext cx="44323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4198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grpId="0" nodeType="clickEffect">
                                  <p:stCondLst>
                                    <p:cond delay="0"/>
                                  </p:stCondLst>
                                  <p:childTnLst>
                                    <p:anim calcmode="lin" valueType="num">
                                      <p:cBhvr>
                                        <p:cTn id="6" dur="1000">
                                          <p:stCondLst>
                                            <p:cond delay="0"/>
                                          </p:stCondLst>
                                        </p:cTn>
                                        <p:tgtEl>
                                          <p:spTgt spid="5"/>
                                        </p:tgtEl>
                                        <p:attrNameLst>
                                          <p:attrName>style.rotation</p:attrName>
                                        </p:attrNameLst>
                                      </p:cBhvr>
                                      <p:tavLst>
                                        <p:tav tm="0">
                                          <p:val>
                                            <p:fltVal val="0"/>
                                          </p:val>
                                        </p:tav>
                                        <p:tav tm="100000">
                                          <p:val>
                                            <p:fltVal val="45"/>
                                          </p:val>
                                        </p:tav>
                                      </p:tavLst>
                                    </p:anim>
                                    <p:anim calcmode="lin" valueType="num">
                                      <p:cBhvr>
                                        <p:cTn id="7" dur="1000">
                                          <p:stCondLst>
                                            <p:cond delay="0"/>
                                          </p:stCondLst>
                                        </p:cTn>
                                        <p:tgtEl>
                                          <p:spTgt spid="5"/>
                                        </p:tgtEl>
                                        <p:attrNameLst>
                                          <p:attrName>ppt_y</p:attrName>
                                        </p:attrNameLst>
                                      </p:cBhvr>
                                      <p:tavLst>
                                        <p:tav tm="0">
                                          <p:val>
                                            <p:strVal val="ppt_y"/>
                                          </p:val>
                                        </p:tav>
                                        <p:tav tm="100000">
                                          <p:val>
                                            <p:strVal val="ppt_y+1"/>
                                          </p:val>
                                        </p:tav>
                                      </p:tavLst>
                                    </p:anim>
                                    <p:set>
                                      <p:cBhvr>
                                        <p:cTn id="8" dur="1" fill="hold">
                                          <p:stCondLst>
                                            <p:cond delay="999"/>
                                          </p:stCondLst>
                                        </p:cTn>
                                        <p:tgtEl>
                                          <p:spTgt spid="5"/>
                                        </p:tgtEl>
                                        <p:attrNameLst>
                                          <p:attrName>style.visibility</p:attrName>
                                        </p:attrNameLst>
                                      </p:cBhvr>
                                      <p:to>
                                        <p:strVal val="hidden"/>
                                      </p:to>
                                    </p:set>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pic>
        <p:nvPicPr>
          <p:cNvPr id="4" name="Picture 6" descr="C:\users\sheila\desktop\bible study\ultimate royality free\3-jesus\19 Return\behold_He_cometh_with_cloud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66"/>
          <a:stretch/>
        </p:blipFill>
        <p:spPr bwMode="auto">
          <a:xfrm>
            <a:off x="3429000" y="656248"/>
            <a:ext cx="4800600" cy="550325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660400"/>
            <a:ext cx="2438400" cy="3733800"/>
          </a:xfrm>
          <a:prstGeom prst="rect">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Isaiah 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t>
            </a:r>
            <a:r>
              <a:rPr kumimoji="0" lang="en-US" sz="24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1</a:t>
            </a: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In the year that king Uzziah died I saw also the Lord sitting upon a throne, high and lifted up, and his train filled the temple.”</a:t>
            </a:r>
          </a:p>
        </p:txBody>
      </p:sp>
      <p:sp>
        <p:nvSpPr>
          <p:cNvPr id="2" name="Rectangle 1"/>
          <p:cNvSpPr/>
          <p:nvPr/>
        </p:nvSpPr>
        <p:spPr>
          <a:xfrm>
            <a:off x="533400" y="5334000"/>
            <a:ext cx="8153400" cy="685800"/>
          </a:xfrm>
          <a:prstGeom prst="rect">
            <a:avLst/>
          </a:prstGeom>
          <a:solidFill>
            <a:schemeClr val="bg1"/>
          </a:solidFill>
          <a:ln w="38100">
            <a:solidFill>
              <a:srgbClr val="12882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128820"/>
                </a:solidFill>
                <a:effectLst>
                  <a:outerShdw blurRad="50800" dist="39000" dir="5460000" algn="tl">
                    <a:srgbClr val="000000">
                      <a:alpha val="38000"/>
                    </a:srgbClr>
                  </a:outerShdw>
                </a:effectLst>
                <a:uLnTx/>
                <a:uFillTx/>
                <a:latin typeface="Arial"/>
                <a:ea typeface="+mn-ea"/>
                <a:cs typeface="+mn-cs"/>
              </a:rPr>
              <a:t>Isaiah’s vision in the temple . .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pic>
        <p:nvPicPr>
          <p:cNvPr id="10245" name="Picture 5" descr="C:\users\sheila\desktop\bible study\ultimate royality free\1-bib pics-ot\isaiah\Isaiah w angel C-28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52800" y="152400"/>
            <a:ext cx="547624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0" y="685800"/>
            <a:ext cx="3429000" cy="4495800"/>
          </a:xfrm>
          <a:prstGeom prst="rect">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Isaiah 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t>
            </a:r>
            <a:r>
              <a:rPr kumimoji="0" lang="en-US" sz="24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2</a:t>
            </a: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Above it stood the seraphims: each one had six wings; with twain he covered his face, and with twain he covered his feet, and with twain he did fly.  </a:t>
            </a:r>
            <a:r>
              <a:rPr kumimoji="0" lang="en-US" sz="24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3</a:t>
            </a:r>
            <a:r>
              <a:rPr kumimoji="0" lang="en-US" sz="2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And one cried unto another, and said, Holy, holy, holy, is the LORD of hosts: the whole earth is full of his glory.”</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pic>
        <p:nvPicPr>
          <p:cNvPr id="138247" name="Picture 7"/>
          <p:cNvPicPr>
            <a:picLocks noChangeAspect="1" noChangeArrowheads="1"/>
          </p:cNvPicPr>
          <p:nvPr/>
        </p:nvPicPr>
        <p:blipFill>
          <a:blip r:embed="rId2"/>
          <a:srcRect/>
          <a:stretch>
            <a:fillRect/>
          </a:stretch>
        </p:blipFill>
        <p:spPr bwMode="auto">
          <a:xfrm>
            <a:off x="152400" y="152400"/>
            <a:ext cx="8839200"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762000" y="4572000"/>
            <a:ext cx="7620000" cy="1676400"/>
          </a:xfrm>
          <a:prstGeom prst="rect">
            <a:avLst/>
          </a:prstGeom>
          <a:solidFill>
            <a:schemeClr val="bg1"/>
          </a:solidFill>
          <a:ln w="412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Isaiah 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4</a:t>
            </a: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And the posts of the door moved at the voice of him that cried, and the house was filled with smoke. </a:t>
            </a:r>
            <a:r>
              <a:rPr kumimoji="0" lang="en-US" sz="20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5</a:t>
            </a: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Then said I, Woe is me! for I am undone; because I am a man of unclean lips, and I dwell in the midst of a people of unclean lips: for mine eyes have seen the King, the LORD of hosts.” </a:t>
            </a:r>
          </a:p>
        </p:txBody>
      </p:sp>
      <p:sp>
        <p:nvSpPr>
          <p:cNvPr id="2" name="Freeform 1"/>
          <p:cNvSpPr/>
          <p:nvPr/>
        </p:nvSpPr>
        <p:spPr>
          <a:xfrm>
            <a:off x="1965774" y="2971568"/>
            <a:ext cx="117026" cy="89661"/>
          </a:xfrm>
          <a:custGeom>
            <a:avLst/>
            <a:gdLst>
              <a:gd name="connsiteX0" fmla="*/ 2726 w 117026"/>
              <a:gd name="connsiteY0" fmla="*/ 232 h 89661"/>
              <a:gd name="connsiteX1" fmla="*/ 66226 w 117026"/>
              <a:gd name="connsiteY1" fmla="*/ 51032 h 89661"/>
              <a:gd name="connsiteX2" fmla="*/ 117026 w 117026"/>
              <a:gd name="connsiteY2" fmla="*/ 63732 h 89661"/>
              <a:gd name="connsiteX3" fmla="*/ 2726 w 117026"/>
              <a:gd name="connsiteY3" fmla="*/ 76432 h 89661"/>
              <a:gd name="connsiteX4" fmla="*/ 2726 w 117026"/>
              <a:gd name="connsiteY4" fmla="*/ 232 h 8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26" h="89661">
                <a:moveTo>
                  <a:pt x="2726" y="232"/>
                </a:moveTo>
                <a:cubicBezTo>
                  <a:pt x="13309" y="-4001"/>
                  <a:pt x="-28016" y="51032"/>
                  <a:pt x="66226" y="51032"/>
                </a:cubicBezTo>
                <a:cubicBezTo>
                  <a:pt x="83680" y="51032"/>
                  <a:pt x="100093" y="59499"/>
                  <a:pt x="117026" y="63732"/>
                </a:cubicBezTo>
                <a:cubicBezTo>
                  <a:pt x="28126" y="93365"/>
                  <a:pt x="66226" y="97599"/>
                  <a:pt x="2726" y="76432"/>
                </a:cubicBezTo>
                <a:cubicBezTo>
                  <a:pt x="16765" y="34316"/>
                  <a:pt x="-7857" y="4465"/>
                  <a:pt x="2726" y="232"/>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Freeform 2"/>
          <p:cNvSpPr/>
          <p:nvPr/>
        </p:nvSpPr>
        <p:spPr>
          <a:xfrm>
            <a:off x="1940841" y="2959100"/>
            <a:ext cx="169401" cy="77210"/>
          </a:xfrm>
          <a:custGeom>
            <a:avLst/>
            <a:gdLst>
              <a:gd name="connsiteX0" fmla="*/ 27659 w 169401"/>
              <a:gd name="connsiteY0" fmla="*/ 0 h 77210"/>
              <a:gd name="connsiteX1" fmla="*/ 2259 w 169401"/>
              <a:gd name="connsiteY1" fmla="*/ 63500 h 77210"/>
              <a:gd name="connsiteX2" fmla="*/ 141959 w 169401"/>
              <a:gd name="connsiteY2" fmla="*/ 63500 h 77210"/>
              <a:gd name="connsiteX3" fmla="*/ 167359 w 169401"/>
              <a:gd name="connsiteY3" fmla="*/ 25400 h 77210"/>
              <a:gd name="connsiteX4" fmla="*/ 91159 w 169401"/>
              <a:gd name="connsiteY4" fmla="*/ 0 h 77210"/>
              <a:gd name="connsiteX5" fmla="*/ 40359 w 169401"/>
              <a:gd name="connsiteY5" fmla="*/ 12700 h 77210"/>
              <a:gd name="connsiteX6" fmla="*/ 14959 w 169401"/>
              <a:gd name="connsiteY6" fmla="*/ 50800 h 7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01" h="77210">
                <a:moveTo>
                  <a:pt x="27659" y="0"/>
                </a:moveTo>
                <a:cubicBezTo>
                  <a:pt x="19192" y="21167"/>
                  <a:pt x="-7936" y="43110"/>
                  <a:pt x="2259" y="63500"/>
                </a:cubicBezTo>
                <a:cubicBezTo>
                  <a:pt x="17278" y="93539"/>
                  <a:pt x="132423" y="65089"/>
                  <a:pt x="141959" y="63500"/>
                </a:cubicBezTo>
                <a:cubicBezTo>
                  <a:pt x="150426" y="50800"/>
                  <a:pt x="176894" y="37319"/>
                  <a:pt x="167359" y="25400"/>
                </a:cubicBezTo>
                <a:cubicBezTo>
                  <a:pt x="150633" y="4493"/>
                  <a:pt x="91159" y="0"/>
                  <a:pt x="91159" y="0"/>
                </a:cubicBezTo>
                <a:cubicBezTo>
                  <a:pt x="74226" y="4233"/>
                  <a:pt x="54882" y="3018"/>
                  <a:pt x="40359" y="12700"/>
                </a:cubicBezTo>
                <a:cubicBezTo>
                  <a:pt x="27659" y="21167"/>
                  <a:pt x="14959" y="50800"/>
                  <a:pt x="14959" y="50800"/>
                </a:cubicBezTo>
              </a:path>
            </a:pathLst>
          </a:custGeom>
          <a:solidFill>
            <a:srgbClr val="FFC000">
              <a:alpha val="3686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p:cNvSpPr/>
          <p:nvPr/>
        </p:nvSpPr>
        <p:spPr>
          <a:xfrm>
            <a:off x="762000" y="3886200"/>
            <a:ext cx="7620000" cy="2438400"/>
          </a:xfrm>
          <a:prstGeom prst="rect">
            <a:avLst/>
          </a:prstGeom>
          <a:solidFill>
            <a:schemeClr val="bg1"/>
          </a:solidFill>
          <a:ln w="412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Isaiah 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6</a:t>
            </a: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Then flew one of the seraphims unto me, having a live coal in his hand, which he had taken with the tongs from off the altar:  </a:t>
            </a:r>
            <a:r>
              <a:rPr kumimoji="0" lang="en-US" sz="20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7</a:t>
            </a: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And he laid it upon my mouth, and said, Lo, this hath touched thy lips; and thine iniquity is taken away, and thy sin purged.  </a:t>
            </a:r>
            <a:r>
              <a:rPr kumimoji="0" lang="en-US" sz="2000" b="0" i="0" u="none" strike="noStrike" kern="1200" cap="none" spc="0" normalizeH="0" baseline="30000" noProof="0" dirty="0">
                <a:ln>
                  <a:noFill/>
                </a:ln>
                <a:solidFill>
                  <a:srgbClr val="000000">
                    <a:lumMod val="10000"/>
                  </a:srgbClr>
                </a:solidFill>
                <a:effectLst/>
                <a:uLnTx/>
                <a:uFillTx/>
                <a:latin typeface="Times New Roman" pitchFamily="18" charset="0"/>
                <a:ea typeface="+mn-ea"/>
                <a:cs typeface="Times New Roman" pitchFamily="18" charset="0"/>
              </a:rPr>
              <a:t>8</a:t>
            </a:r>
            <a:r>
              <a:rPr kumimoji="0" lang="en-US" sz="2000" b="0"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Also I heard the voice of the Lord, saying, Whom shall I send, and who will go for us? Then said 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lumMod val="10000"/>
                  </a:srgbClr>
                </a:solidFill>
                <a:effectLst/>
                <a:uLnTx/>
                <a:uFillTx/>
                <a:latin typeface="Times New Roman" pitchFamily="18" charset="0"/>
                <a:ea typeface="+mn-ea"/>
                <a:cs typeface="Times New Roman" pitchFamily="18" charset="0"/>
              </a:rPr>
              <a:t>Here am I; send 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CD68D0-6BFF-1432-ABD5-7DB884820A76}"/>
              </a:ext>
            </a:extLst>
          </p:cNvPr>
          <p:cNvSpPr txBox="1"/>
          <p:nvPr/>
        </p:nvSpPr>
        <p:spPr>
          <a:xfrm>
            <a:off x="545284" y="993166"/>
            <a:ext cx="8263155" cy="5016758"/>
          </a:xfrm>
          <a:prstGeom prst="rect">
            <a:avLst/>
          </a:prstGeom>
          <a:noFill/>
        </p:spPr>
        <p:txBody>
          <a:bodyPr wrap="square">
            <a:spAutoFit/>
          </a:bodyPr>
          <a:lstStyle/>
          <a:p>
            <a:pPr marL="0" marR="0">
              <a:spcBef>
                <a:spcPts val="0"/>
              </a:spcBef>
              <a:spcAft>
                <a:spcPts val="0"/>
              </a:spcAft>
            </a:pPr>
            <a:r>
              <a:rPr lang="en-US" sz="4000" u="sng" dirty="0">
                <a:effectLst/>
                <a:latin typeface="Calibri" panose="020F0502020204030204" pitchFamily="34" charset="0"/>
                <a:ea typeface="Times New Roman" panose="02020603050405020304" pitchFamily="18" charset="0"/>
                <a:cs typeface="Calibri" panose="020F0502020204030204" pitchFamily="34" charset="0"/>
              </a:rPr>
              <a:t>Ready eagerness</a:t>
            </a: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u="sng" dirty="0">
                <a:effectLst/>
                <a:latin typeface="Calibri" panose="020F0502020204030204" pitchFamily="34" charset="0"/>
                <a:ea typeface="Times New Roman" panose="02020603050405020304" pitchFamily="18" charset="0"/>
                <a:cs typeface="Calibri" panose="020F0502020204030204" pitchFamily="34" charset="0"/>
              </a:rPr>
              <a:t>2 Cor. 8:3-5</a:t>
            </a:r>
            <a:r>
              <a:rPr lang="en-US" sz="4000" b="1"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u="sng" dirty="0">
                <a:effectLst/>
                <a:latin typeface="Calibri" panose="020F0502020204030204" pitchFamily="34" charset="0"/>
                <a:ea typeface="Times New Roman" panose="02020603050405020304" pitchFamily="18" charset="0"/>
                <a:cs typeface="Calibri" panose="020F0502020204030204" pitchFamily="34" charset="0"/>
              </a:rPr>
              <a:t>11-12</a:t>
            </a:r>
            <a:r>
              <a:rPr lang="en-US" sz="4000" dirty="0">
                <a:effectLst/>
                <a:latin typeface="Calibri" panose="020F0502020204030204" pitchFamily="34" charset="0"/>
                <a:ea typeface="Times New Roman" panose="02020603050405020304" pitchFamily="18" charset="0"/>
                <a:cs typeface="Calibri" panose="020F0502020204030204" pitchFamily="34" charset="0"/>
              </a:rPr>
              <a:t>.</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This should be the consistent attitude &amp; action of God’s people today!  </a:t>
            </a:r>
          </a:p>
          <a:p>
            <a:pPr marL="0" marR="0">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When was the last time you remember having &amp; acting with such readiness/eagerness in serving the Lord?</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F2DCE02-56AF-D597-1467-CDE51340DD10}"/>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69D7F0-23E9-1A22-98B8-A1D7F4AA72F5}"/>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110498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BB96FD-1E6E-324B-E059-546F85B735FD}"/>
              </a:ext>
            </a:extLst>
          </p:cNvPr>
          <p:cNvSpPr txBox="1"/>
          <p:nvPr/>
        </p:nvSpPr>
        <p:spPr>
          <a:xfrm>
            <a:off x="533400" y="1107042"/>
            <a:ext cx="8610599" cy="4589590"/>
          </a:xfrm>
          <a:prstGeom prst="rect">
            <a:avLst/>
          </a:prstGeom>
          <a:noFill/>
        </p:spPr>
        <p:txBody>
          <a:bodyPr wrap="square">
            <a:spAutoFit/>
          </a:bodyPr>
          <a:lstStyle/>
          <a:p>
            <a:pPr marL="342900" marR="0" lvl="0" indent="-342900">
              <a:lnSpc>
                <a:spcPct val="115000"/>
              </a:lnSpc>
              <a:spcBef>
                <a:spcPts val="0"/>
              </a:spcBef>
              <a:spcAft>
                <a:spcPts val="0"/>
              </a:spcAft>
              <a:buFont typeface="Arial Black" panose="020B0A04020102020204" pitchFamily="34" charset="0"/>
              <a:buAutoNum type="arabicPeriod"/>
            </a:pPr>
            <a:r>
              <a:rPr lang="en-US" sz="3200" b="1" u="none" strike="noStrike" dirty="0">
                <a:effectLst/>
                <a:latin typeface="Calibri" panose="020F0502020204030204" pitchFamily="34" charset="0"/>
                <a:ea typeface="Times New Roman" panose="02020603050405020304" pitchFamily="18" charset="0"/>
                <a:cs typeface="Calibri" panose="020F0502020204030204" pitchFamily="34" charset="0"/>
              </a:rPr>
              <a:t>God is </a:t>
            </a:r>
            <a:r>
              <a:rPr lang="en-US" sz="3200" b="1" i="1" u="none" strike="noStrike" dirty="0">
                <a:effectLst/>
                <a:latin typeface="Calibri" panose="020F0502020204030204" pitchFamily="34" charset="0"/>
                <a:ea typeface="Times New Roman" panose="02020603050405020304" pitchFamily="18" charset="0"/>
                <a:cs typeface="Calibri" panose="020F0502020204030204" pitchFamily="34" charset="0"/>
              </a:rPr>
              <a:t>STILL</a:t>
            </a:r>
            <a:r>
              <a:rPr lang="en-US" sz="3200" b="1" u="none" strike="noStrike" dirty="0">
                <a:effectLst/>
                <a:latin typeface="Calibri" panose="020F0502020204030204" pitchFamily="34" charset="0"/>
                <a:ea typeface="Times New Roman" panose="02020603050405020304" pitchFamily="18" charset="0"/>
                <a:cs typeface="Calibri" panose="020F0502020204030204" pitchFamily="34" charset="0"/>
              </a:rPr>
              <a:t> Calling  today. How do we respond?</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How do we respond to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32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The Call to be </a:t>
            </a:r>
            <a:r>
              <a:rPr lang="en-US" sz="3200" b="1"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Saints­</a:t>
            </a:r>
            <a:r>
              <a:rPr lang="en-US" sz="32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 </a:t>
            </a:r>
            <a:endParaRPr lang="en-US" sz="3200" dirty="0">
              <a:solidFill>
                <a:srgbClr val="0070C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1 Cor. 1:2</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a:effectLst/>
                <a:latin typeface="Calibri" panose="020F0502020204030204" pitchFamily="34" charset="0"/>
                <a:ea typeface="Times New Roman" panose="02020603050405020304" pitchFamily="18" charset="0"/>
                <a:cs typeface="Calibri" panose="020F0502020204030204" pitchFamily="34" charset="0"/>
              </a:rPr>
              <a:t>To the church of God which is at Corinth, to those who are sanctified in Christ Jesus, </a:t>
            </a:r>
            <a:r>
              <a:rPr lang="en-US" sz="3200" b="1" i="1" u="sng" dirty="0">
                <a:effectLst/>
                <a:latin typeface="Calibri" panose="020F0502020204030204" pitchFamily="34" charset="0"/>
                <a:ea typeface="Times New Roman" panose="02020603050405020304" pitchFamily="18" charset="0"/>
                <a:cs typeface="Calibri" panose="020F0502020204030204" pitchFamily="34" charset="0"/>
              </a:rPr>
              <a:t>called to be saints</a:t>
            </a:r>
            <a:r>
              <a:rPr lang="en-US" sz="3200" dirty="0">
                <a:effectLst/>
                <a:latin typeface="Calibri" panose="020F0502020204030204" pitchFamily="34" charset="0"/>
                <a:ea typeface="Times New Roman" panose="02020603050405020304" pitchFamily="18" charset="0"/>
                <a:cs typeface="Calibri" panose="020F0502020204030204" pitchFamily="34" charset="0"/>
              </a:rPr>
              <a:t>, with all who in every place call on the name of Jesus Christ our Lord, both theirs and ours:</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D46BD70-B3B6-15E2-9815-4D5AAEA072E7}"/>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F3ADE6C-E65B-D416-C174-5CABEEACFF51}"/>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764388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174299-1951-23AD-C8C2-53E01EAFF6EF}"/>
              </a:ext>
            </a:extLst>
          </p:cNvPr>
          <p:cNvSpPr txBox="1"/>
          <p:nvPr/>
        </p:nvSpPr>
        <p:spPr>
          <a:xfrm>
            <a:off x="352339" y="993166"/>
            <a:ext cx="7860484" cy="5018425"/>
          </a:xfrm>
          <a:prstGeom prst="rect">
            <a:avLst/>
          </a:prstGeom>
          <a:noFill/>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Calibri" panose="020F0502020204030204" pitchFamily="34" charset="0"/>
              </a:rPr>
              <a:t>God calls us with a </a:t>
            </a:r>
            <a:r>
              <a:rPr lang="en-US" sz="28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holy calling (gospel), </a:t>
            </a:r>
            <a:endParaRPr lang="en-US" sz="2800" dirty="0">
              <a:solidFill>
                <a:srgbClr val="0070C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2 Tim. 1:9</a:t>
            </a:r>
            <a:r>
              <a:rPr lang="en-US" sz="2800" dirty="0">
                <a:effectLst/>
                <a:latin typeface="Calibri" panose="020F0502020204030204" pitchFamily="34" charset="0"/>
                <a:ea typeface="Times New Roman" panose="02020603050405020304" pitchFamily="18" charset="0"/>
                <a:cs typeface="Calibri" panose="020F0502020204030204" pitchFamily="34" charset="0"/>
              </a:rPr>
              <a:t>.who has saved us and called us with a holy calling, not according to our works, but according to His own purpose and grace which was given to us in Christ Jesus before time began,</a:t>
            </a:r>
          </a:p>
          <a:p>
            <a:pPr marL="0" marR="0">
              <a:lnSpc>
                <a:spcPct val="115000"/>
              </a:lnSpc>
              <a:spcBef>
                <a:spcPts val="0"/>
              </a:spcBef>
              <a:spcAft>
                <a:spcPts val="0"/>
              </a:spcAf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15000"/>
              </a:lnSpc>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Calibri" panose="020F0502020204030204" pitchFamily="34" charset="0"/>
              </a:rPr>
              <a:t>God called us in </a:t>
            </a:r>
            <a:r>
              <a:rPr lang="en-US" sz="28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sanctification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1 Thes. 4:7</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Jno. 17:17</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nSpc>
                <a:spcPct val="115000"/>
              </a:lnSpc>
              <a:spcBef>
                <a:spcPts val="0"/>
              </a:spcBef>
              <a:spcAft>
                <a:spcPts val="0"/>
              </a:spcAft>
              <a:buFont typeface="Wingdings" panose="05000000000000000000" pitchFamily="2" charset="2"/>
              <a:buChar char="Ø"/>
            </a:pP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indent="-342900">
              <a:lnSpc>
                <a:spcPct val="115000"/>
              </a:lnSpc>
              <a:spcBef>
                <a:spcPts val="0"/>
              </a:spcBef>
              <a:spcAft>
                <a:spcPts val="0"/>
              </a:spcAft>
              <a:buFont typeface="Wingdings" panose="05000000000000000000" pitchFamily="2" charset="2"/>
              <a:buChar char="Ø"/>
            </a:pPr>
            <a:r>
              <a:rPr lang="en-US" sz="28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Be holy </a:t>
            </a:r>
            <a:r>
              <a:rPr lang="en-US" sz="2800" dirty="0">
                <a:effectLst/>
                <a:latin typeface="Calibri" panose="020F0502020204030204" pitchFamily="34" charset="0"/>
                <a:ea typeface="Times New Roman" panose="02020603050405020304" pitchFamily="18" charset="0"/>
                <a:cs typeface="Calibri" panose="020F0502020204030204" pitchFamily="34" charset="0"/>
              </a:rPr>
              <a:t>because God is holy,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1 Peter. 1:15-16</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31379D-8575-F48D-A414-A81BCB3930DB}"/>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4F7688A-C854-D385-2AA4-DD1E5648B094}"/>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87402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955E028-AE63-5227-43D0-B9357AC7C20E}"/>
              </a:ext>
            </a:extLst>
          </p:cNvPr>
          <p:cNvSpPr txBox="1"/>
          <p:nvPr/>
        </p:nvSpPr>
        <p:spPr>
          <a:xfrm>
            <a:off x="2097248" y="1304138"/>
            <a:ext cx="459716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Illustrated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Bible verses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by Ethical Media</a:t>
            </a:r>
          </a:p>
        </p:txBody>
      </p:sp>
    </p:spTree>
    <p:extLst>
      <p:ext uri="{BB962C8B-B14F-4D97-AF65-F5344CB8AC3E}">
        <p14:creationId xmlns:p14="http://schemas.microsoft.com/office/powerpoint/2010/main" val="670004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7A3162-F12E-9566-FE12-52A1B90717C0}"/>
              </a:ext>
            </a:extLst>
          </p:cNvPr>
          <p:cNvSpPr txBox="1"/>
          <p:nvPr/>
        </p:nvSpPr>
        <p:spPr>
          <a:xfrm>
            <a:off x="486562" y="993166"/>
            <a:ext cx="8321878" cy="4827475"/>
          </a:xfrm>
          <a:prstGeom prst="rect">
            <a:avLst/>
          </a:prstGeom>
          <a:noFill/>
        </p:spPr>
        <p:txBody>
          <a:bodyPr wrap="square">
            <a:spAutoFit/>
          </a:bodyPr>
          <a:lstStyle/>
          <a:p>
            <a:pPr marR="0" lvl="1">
              <a:lnSpc>
                <a:spcPct val="115000"/>
              </a:lnSpc>
              <a:spcBef>
                <a:spcPts val="0"/>
              </a:spcBef>
              <a:spcAft>
                <a:spcPts val="0"/>
              </a:spcAft>
            </a:pPr>
            <a:r>
              <a:rPr lang="en-US" sz="3400" dirty="0">
                <a:effectLst/>
                <a:latin typeface="Calibri" panose="020F0502020204030204" pitchFamily="34" charset="0"/>
                <a:ea typeface="Times New Roman" panose="02020603050405020304" pitchFamily="18" charset="0"/>
                <a:cs typeface="Calibri" panose="020F0502020204030204" pitchFamily="34" charset="0"/>
              </a:rPr>
              <a:t>Some Christians refuse to be sent as saints into the world of sin –   they Compromise with, participate in, blend in with the world. (</a:t>
            </a:r>
            <a:r>
              <a:rPr lang="en-US" sz="3400" b="1" u="sng" dirty="0">
                <a:effectLst/>
                <a:latin typeface="Calibri" panose="020F0502020204030204" pitchFamily="34" charset="0"/>
                <a:ea typeface="Times New Roman" panose="02020603050405020304" pitchFamily="18" charset="0"/>
                <a:cs typeface="Calibri" panose="020F0502020204030204" pitchFamily="34" charset="0"/>
              </a:rPr>
              <a:t>1 John. 2:15</a:t>
            </a:r>
            <a:r>
              <a:rPr lang="en-US" sz="3400" dirty="0">
                <a:effectLst/>
                <a:latin typeface="Calibri" panose="020F0502020204030204" pitchFamily="34" charset="0"/>
                <a:ea typeface="Times New Roman" panose="02020603050405020304" pitchFamily="18" charset="0"/>
                <a:cs typeface="Calibri" panose="020F0502020204030204" pitchFamily="34" charset="0"/>
              </a:rPr>
              <a:t>)</a:t>
            </a:r>
          </a:p>
          <a:p>
            <a:pPr marR="0" lvl="1">
              <a:lnSpc>
                <a:spcPct val="115000"/>
              </a:lnSpc>
              <a:spcBef>
                <a:spcPts val="0"/>
              </a:spcBef>
              <a:spcAft>
                <a:spcPts val="0"/>
              </a:spcAft>
            </a:pPr>
            <a:endParaRPr lang="en-US" sz="3400" dirty="0">
              <a:latin typeface="Calibri" panose="020F0502020204030204" pitchFamily="34" charset="0"/>
              <a:ea typeface="Times New Roman" panose="02020603050405020304" pitchFamily="18" charset="0"/>
              <a:cs typeface="Times New Roman" panose="02020603050405020304" pitchFamily="18" charset="0"/>
            </a:endParaRPr>
          </a:p>
          <a:p>
            <a:pPr marR="0" lvl="1">
              <a:lnSpc>
                <a:spcPct val="115000"/>
              </a:lnSpc>
              <a:spcBef>
                <a:spcPts val="0"/>
              </a:spcBef>
              <a:spcAft>
                <a:spcPts val="0"/>
              </a:spcAft>
            </a:pPr>
            <a:r>
              <a:rPr lang="en-US" sz="3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Or do </a:t>
            </a:r>
            <a:r>
              <a:rPr lang="en-US" sz="34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
            </a:r>
            <a:r>
              <a:rPr lang="en-US" sz="3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say…“Hear am I, send me…”</a:t>
            </a:r>
            <a:endParaRPr lang="en-US" sz="3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3400" b="1" i="1" u="sng" dirty="0">
                <a:effectLst/>
                <a:latin typeface="Calibri" panose="020F0502020204030204" pitchFamily="34" charset="0"/>
                <a:ea typeface="Times New Roman" panose="02020603050405020304" pitchFamily="18" charset="0"/>
                <a:cs typeface="Calibri" panose="020F0502020204030204" pitchFamily="34" charset="0"/>
              </a:rPr>
              <a:t>To be</a:t>
            </a:r>
            <a:r>
              <a:rPr lang="en-US" sz="3400" dirty="0">
                <a:effectLst/>
                <a:latin typeface="Calibri" panose="020F0502020204030204" pitchFamily="34" charset="0"/>
                <a:ea typeface="Times New Roman" panose="02020603050405020304" pitchFamily="18" charset="0"/>
                <a:cs typeface="Calibri" panose="020F0502020204030204" pitchFamily="34" charset="0"/>
              </a:rPr>
              <a:t> the salt of the earth, </a:t>
            </a:r>
            <a:r>
              <a:rPr lang="en-US" sz="3400" b="1" u="sng" dirty="0">
                <a:effectLst/>
                <a:latin typeface="Calibri" panose="020F0502020204030204" pitchFamily="34" charset="0"/>
                <a:ea typeface="Times New Roman" panose="02020603050405020304" pitchFamily="18" charset="0"/>
                <a:cs typeface="Calibri" panose="020F0502020204030204" pitchFamily="34" charset="0"/>
              </a:rPr>
              <a:t>Matt. 5:13-15</a:t>
            </a:r>
            <a:r>
              <a:rPr lang="en-US" sz="3400" dirty="0">
                <a:effectLst/>
                <a:latin typeface="Calibri" panose="020F0502020204030204" pitchFamily="34" charset="0"/>
                <a:ea typeface="Times New Roman" panose="02020603050405020304" pitchFamily="18" charset="0"/>
                <a:cs typeface="Calibri" panose="020F0502020204030204" pitchFamily="34" charset="0"/>
              </a:rPr>
              <a:t>.</a:t>
            </a:r>
            <a:endParaRPr lang="en-US" sz="3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3400" b="1" i="1" u="sng" dirty="0">
                <a:effectLst/>
                <a:latin typeface="Calibri" panose="020F0502020204030204" pitchFamily="34" charset="0"/>
                <a:ea typeface="Times New Roman" panose="02020603050405020304" pitchFamily="18" charset="0"/>
              </a:rPr>
              <a:t>To be</a:t>
            </a:r>
            <a:r>
              <a:rPr lang="en-US" sz="3400" dirty="0">
                <a:effectLst/>
                <a:latin typeface="Calibri" panose="020F0502020204030204" pitchFamily="34" charset="0"/>
                <a:ea typeface="Times New Roman" panose="02020603050405020304" pitchFamily="18" charset="0"/>
              </a:rPr>
              <a:t> a light in the world, </a:t>
            </a:r>
            <a:r>
              <a:rPr lang="en-US" sz="3400" b="1" u="sng" dirty="0">
                <a:effectLst/>
                <a:latin typeface="Calibri" panose="020F0502020204030204" pitchFamily="34" charset="0"/>
                <a:ea typeface="Times New Roman" panose="02020603050405020304" pitchFamily="18" charset="0"/>
              </a:rPr>
              <a:t>Matt. 5:14-16</a:t>
            </a:r>
            <a:endParaRPr lang="en-US" sz="3400" dirty="0"/>
          </a:p>
        </p:txBody>
      </p:sp>
      <p:sp>
        <p:nvSpPr>
          <p:cNvPr id="4" name="Rectangle 3">
            <a:extLst>
              <a:ext uri="{FF2B5EF4-FFF2-40B4-BE49-F238E27FC236}">
                <a16:creationId xmlns:a16="http://schemas.microsoft.com/office/drawing/2014/main" id="{C94080C5-0CD2-6B2A-FF0B-23BB5E04448A}"/>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EBA2973-2648-B75C-B2B4-6F3562340039}"/>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326929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489111A-84CE-B3AB-4AC7-9EF66B0623A7}"/>
              </a:ext>
            </a:extLst>
          </p:cNvPr>
          <p:cNvSpPr txBox="1"/>
          <p:nvPr/>
        </p:nvSpPr>
        <p:spPr>
          <a:xfrm>
            <a:off x="436227" y="989596"/>
            <a:ext cx="8330267" cy="5018425"/>
          </a:xfrm>
          <a:prstGeom prst="rect">
            <a:avLst/>
          </a:prstGeom>
          <a:noFill/>
        </p:spPr>
        <p:txBody>
          <a:bodyPr wrap="square">
            <a:spAutoFit/>
          </a:bodyPr>
          <a:lstStyle/>
          <a:p>
            <a:pPr marR="0" lvl="0">
              <a:lnSpc>
                <a:spcPct val="115000"/>
              </a:lnSpc>
              <a:spcBef>
                <a:spcPts val="0"/>
              </a:spcBef>
              <a:spcAft>
                <a:spcPts val="0"/>
              </a:spcAft>
            </a:pPr>
            <a:r>
              <a:rPr lang="en-US" sz="2800" b="1" u="sng"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Called to be</a:t>
            </a:r>
            <a:r>
              <a:rPr lang="en-US" sz="2800" dirty="0">
                <a:solidFill>
                  <a:srgbClr val="0070C0"/>
                </a:solidFill>
                <a:effectLst/>
                <a:latin typeface="Arial Black" panose="020B0A04020102020204" pitchFamily="34" charset="0"/>
                <a:ea typeface="Times New Roman" panose="02020603050405020304" pitchFamily="18" charset="0"/>
                <a:cs typeface="Calibri" panose="020F0502020204030204" pitchFamily="34" charset="0"/>
              </a:rPr>
              <a:t> a sojourner, </a:t>
            </a:r>
            <a:endParaRPr lang="en-US" sz="2800" dirty="0">
              <a:solidFill>
                <a:srgbClr val="0070C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0"/>
              </a:spcAft>
            </a:pP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1 Peter. 2:11-12</a:t>
            </a:r>
            <a:r>
              <a:rPr lang="en-US" sz="2800" dirty="0">
                <a:effectLst/>
                <a:latin typeface="Calibri" panose="020F0502020204030204" pitchFamily="34" charset="0"/>
                <a:ea typeface="Times New Roman" panose="02020603050405020304" pitchFamily="18" charset="0"/>
                <a:cs typeface="Calibri" panose="020F0502020204030204" pitchFamily="34" charset="0"/>
              </a:rPr>
              <a:t>.  Beloved, I beg you as sojourners and pilgrims, abstain from fleshly lusts which war against the soul,12 having your conduct honorable among the Gentiles, that when they speak against you as evildoers, they may, by your good works which they observe, glorify God in the day of visitation.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5000"/>
              </a:lnSpc>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How do we respond ? Here am I send me…….</a:t>
            </a:r>
          </a:p>
          <a:p>
            <a:pPr marL="0" marR="0">
              <a:lnSpc>
                <a:spcPct val="115000"/>
              </a:lnSpc>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Or will we say:  </a:t>
            </a:r>
            <a:r>
              <a:rPr lang="en-US" sz="2800" i="1" dirty="0">
                <a:effectLst/>
                <a:latin typeface="Calibri" panose="020F0502020204030204" pitchFamily="34" charset="0"/>
                <a:ea typeface="Times New Roman" panose="02020603050405020304" pitchFamily="18" charset="0"/>
                <a:cs typeface="Calibri" panose="020F0502020204030204" pitchFamily="34" charset="0"/>
              </a:rPr>
              <a:t>“I’m not going...send someone else.”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617DF5B-5AAD-680C-E2DF-B49D9ED66515}"/>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4B1D4E4-4879-099F-3050-D45CC3707F5A}"/>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1422693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8EB00E-8CCC-E0D9-03D8-59BD453DAFF4}"/>
              </a:ext>
            </a:extLst>
          </p:cNvPr>
          <p:cNvSpPr txBox="1"/>
          <p:nvPr/>
        </p:nvSpPr>
        <p:spPr>
          <a:xfrm>
            <a:off x="369116" y="906011"/>
            <a:ext cx="8078597" cy="4766561"/>
          </a:xfrm>
          <a:prstGeom prst="rect">
            <a:avLst/>
          </a:prstGeom>
          <a:noFill/>
        </p:spPr>
        <p:txBody>
          <a:bodyPr wrap="square">
            <a:spAutoFit/>
          </a:bodyPr>
          <a:lstStyle/>
          <a:p>
            <a:pPr marL="228600" marR="0">
              <a:lnSpc>
                <a:spcPct val="115000"/>
              </a:lnSpc>
              <a:spcBef>
                <a:spcPts val="0"/>
              </a:spcBef>
              <a:spcAft>
                <a:spcPts val="0"/>
              </a:spcAft>
            </a:pPr>
            <a:r>
              <a:rPr lang="en-US" sz="3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How do we respond to ?</a:t>
            </a:r>
            <a:endParaRPr lang="en-US" sz="3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The Call to </a:t>
            </a:r>
            <a:r>
              <a:rPr lang="en-US" sz="3200" b="1"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Service</a:t>
            </a:r>
            <a:r>
              <a:rPr lang="en-US" sz="3200"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 in the Church, </a:t>
            </a: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Rom. 12:3-8</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5000"/>
              </a:lnSpc>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Some still view themselves as spectators rather than participants in the work of the church.</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u="sng" dirty="0">
                <a:effectLst/>
                <a:latin typeface="Calibri" panose="020F0502020204030204" pitchFamily="34" charset="0"/>
                <a:ea typeface="Times New Roman" panose="02020603050405020304" pitchFamily="18" charset="0"/>
                <a:cs typeface="Calibri" panose="020F0502020204030204" pitchFamily="34" charset="0"/>
              </a:rPr>
              <a:t>Spectators</a:t>
            </a:r>
            <a:r>
              <a:rPr lang="en-US" sz="3200" dirty="0">
                <a:effectLst/>
                <a:latin typeface="Calibri" panose="020F0502020204030204" pitchFamily="34" charset="0"/>
                <a:ea typeface="Times New Roman" panose="02020603050405020304" pitchFamily="18" charset="0"/>
                <a:cs typeface="Calibri" panose="020F0502020204030204" pitchFamily="34" charset="0"/>
              </a:rPr>
              <a:t>:  Speculate, criticize &amp; seek personal pleasure.</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200" u="sng" dirty="0">
                <a:effectLst/>
                <a:latin typeface="Calibri" panose="020F0502020204030204" pitchFamily="34" charset="0"/>
                <a:ea typeface="Times New Roman" panose="02020603050405020304" pitchFamily="18" charset="0"/>
                <a:cs typeface="Calibri" panose="020F0502020204030204" pitchFamily="34" charset="0"/>
              </a:rPr>
              <a:t>Participant</a:t>
            </a:r>
            <a:r>
              <a:rPr lang="en-US" sz="3200" dirty="0">
                <a:effectLst/>
                <a:latin typeface="Calibri" panose="020F0502020204030204" pitchFamily="34" charset="0"/>
                <a:ea typeface="Times New Roman" panose="02020603050405020304" pitchFamily="18" charset="0"/>
                <a:cs typeface="Calibri" panose="020F0502020204030204" pitchFamily="34" charset="0"/>
              </a:rPr>
              <a:t>:  Working, improving, growing.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57FDA75-E03B-3B60-FABA-754CB391042B}"/>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E83040-8F4E-1D69-99AB-B3F78F248092}"/>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25993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1DFD77-4A5A-F586-FD44-EA3A5588A607}"/>
              </a:ext>
            </a:extLst>
          </p:cNvPr>
          <p:cNvSpPr txBox="1"/>
          <p:nvPr/>
        </p:nvSpPr>
        <p:spPr>
          <a:xfrm>
            <a:off x="763398" y="993166"/>
            <a:ext cx="8045042" cy="4579715"/>
          </a:xfrm>
          <a:prstGeom prst="rect">
            <a:avLst/>
          </a:prstGeom>
          <a:noFill/>
        </p:spPr>
        <p:txBody>
          <a:bodyPr wrap="square">
            <a:spAutoFit/>
          </a:bodyPr>
          <a:lstStyle/>
          <a:p>
            <a:pPr marL="0" marR="0">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Many things to do in the church:</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a:effectLst/>
                <a:latin typeface="Calibri" panose="020F0502020204030204" pitchFamily="34" charset="0"/>
                <a:ea typeface="Times New Roman" panose="02020603050405020304" pitchFamily="18" charset="0"/>
                <a:cs typeface="Calibri" panose="020F0502020204030204" pitchFamily="34" charset="0"/>
              </a:rPr>
              <a:t>“Here am I, send me…”</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571500" marR="0" indent="-571500">
              <a:lnSpc>
                <a:spcPct val="115000"/>
              </a:lnSpc>
              <a:spcBef>
                <a:spcPts val="0"/>
              </a:spcBef>
              <a:spcAft>
                <a:spcPts val="0"/>
              </a:spcAft>
              <a:buFont typeface="Wingdings" panose="05000000000000000000" pitchFamily="2" charset="2"/>
              <a:buChar char="Ø"/>
            </a:pPr>
            <a:r>
              <a:rPr lang="en-US" sz="4000" dirty="0">
                <a:effectLst/>
                <a:latin typeface="Calibri" panose="020F0502020204030204" pitchFamily="34" charset="0"/>
                <a:ea typeface="Times New Roman" panose="02020603050405020304" pitchFamily="18" charset="0"/>
                <a:cs typeface="Calibri" panose="020F0502020204030204" pitchFamily="34" charset="0"/>
              </a:rPr>
              <a:t>To teach classes, worship services; bldg. Upkeep…</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4000" dirty="0">
                <a:effectLst/>
                <a:latin typeface="Calibri" panose="020F0502020204030204" pitchFamily="34" charset="0"/>
                <a:ea typeface="Times New Roman" panose="02020603050405020304" pitchFamily="18" charset="0"/>
              </a:rPr>
              <a:t>To visit &amp; help those in need; to edify, to restore</a:t>
            </a:r>
            <a:endParaRPr lang="en-US" sz="4000" dirty="0"/>
          </a:p>
        </p:txBody>
      </p:sp>
      <p:sp>
        <p:nvSpPr>
          <p:cNvPr id="4" name="Rectangle 3">
            <a:extLst>
              <a:ext uri="{FF2B5EF4-FFF2-40B4-BE49-F238E27FC236}">
                <a16:creationId xmlns:a16="http://schemas.microsoft.com/office/drawing/2014/main" id="{0CB2DB30-EB72-78D0-D693-4FF01A09C8CE}"/>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27A40EF-14CE-459E-6A5F-7016A461F1AC}"/>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72539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11047B-8A4E-7455-AC39-27743C873FEA}"/>
              </a:ext>
            </a:extLst>
          </p:cNvPr>
          <p:cNvSpPr txBox="1"/>
          <p:nvPr/>
        </p:nvSpPr>
        <p:spPr>
          <a:xfrm>
            <a:off x="595618" y="1026723"/>
            <a:ext cx="7994709" cy="5447325"/>
          </a:xfrm>
          <a:prstGeom prst="rect">
            <a:avLst/>
          </a:prstGeom>
          <a:noFill/>
        </p:spPr>
        <p:txBody>
          <a:bodyPr wrap="square">
            <a:spAutoFit/>
          </a:bodyPr>
          <a:lstStyle/>
          <a:p>
            <a:pPr marL="0" marR="0">
              <a:lnSpc>
                <a:spcPct val="115000"/>
              </a:lnSpc>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Use your gifts to serve the church,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1 Pet. 4:10-11</a:t>
            </a:r>
            <a:r>
              <a:rPr lang="en-US" sz="2800" dirty="0">
                <a:effectLst/>
                <a:latin typeface="Calibri" panose="020F0502020204030204" pitchFamily="34" charset="0"/>
                <a:ea typeface="Times New Roman" panose="02020603050405020304" pitchFamily="18" charset="0"/>
                <a:cs typeface="Calibri" panose="020F0502020204030204" pitchFamily="34" charset="0"/>
              </a:rPr>
              <a:t>.10 As each one has received a gift, minister it to one another, as good stewards of the manifold grace of God. 11 If anyone speaks, let him speak as the oracles of God. If anyone ministers, let him do it as with the ability which God supplies, that in all things God may be glorified through Jesus Christ, to whom belong the glory and the dominion forever and ever. Amen.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Or will we say: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“I’m not going...send someone else.”</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AF54DE9-A29B-F8F5-58EE-49E65D9B364A}"/>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DE5E246-82FD-7620-3AF1-D57D3B3E3F3F}"/>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305753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BAB331-09BA-7BB2-5623-0C5EA3679632}"/>
              </a:ext>
            </a:extLst>
          </p:cNvPr>
          <p:cNvSpPr txBox="1"/>
          <p:nvPr/>
        </p:nvSpPr>
        <p:spPr>
          <a:xfrm>
            <a:off x="411061" y="922790"/>
            <a:ext cx="8330267" cy="5078313"/>
          </a:xfrm>
          <a:prstGeom prst="rect">
            <a:avLst/>
          </a:prstGeom>
          <a:noFill/>
        </p:spPr>
        <p:txBody>
          <a:bodyPr wrap="square">
            <a:spAutoFit/>
          </a:bodyPr>
          <a:lstStyle/>
          <a:p>
            <a:pPr marL="0" marR="0" indent="274320">
              <a:spcBef>
                <a:spcPts val="0"/>
              </a:spcBef>
              <a:spcAft>
                <a:spcPts val="1000"/>
              </a:spcAft>
            </a:pPr>
            <a:r>
              <a:rPr lang="en-US" sz="3600" dirty="0">
                <a:effectLst/>
                <a:latin typeface="Calibri" panose="020F0502020204030204" pitchFamily="34" charset="0"/>
                <a:ea typeface="Calibri" panose="020F0502020204030204" pitchFamily="34" charset="0"/>
                <a:cs typeface="Calibri" panose="020F0502020204030204" pitchFamily="34" charset="0"/>
              </a:rPr>
              <a:t>The New Testament pattern of things evidences that the individual Christian should be a part of a local church of Christ. Paul "assayed to join himself to the disciples" when he came up to Jerusalem from three years of preaching in Arabia. This is essential to fellowship with the saints, for fellowship is a congregational matter.</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321E7E-E3E8-3586-8D7D-4324F5323E38}"/>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89E75F7-BDC2-990E-F843-8383228315E4}"/>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3339440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68F1D3-C576-BEB5-273D-B5B892B33B3C}"/>
              </a:ext>
            </a:extLst>
          </p:cNvPr>
          <p:cNvSpPr txBox="1"/>
          <p:nvPr/>
        </p:nvSpPr>
        <p:spPr>
          <a:xfrm>
            <a:off x="327171" y="993167"/>
            <a:ext cx="8372212" cy="4960332"/>
          </a:xfrm>
          <a:prstGeom prst="rect">
            <a:avLst/>
          </a:prstGeom>
          <a:noFill/>
        </p:spPr>
        <p:txBody>
          <a:bodyPr wrap="square">
            <a:spAutoFit/>
          </a:bodyPr>
          <a:lstStyle/>
          <a:p>
            <a:pPr marL="0" marR="0" indent="274320" algn="just">
              <a:spcBef>
                <a:spcPts val="0"/>
              </a:spcBef>
              <a:spcAft>
                <a:spcPts val="1000"/>
              </a:spcAft>
            </a:pPr>
            <a:r>
              <a:rPr lang="en-US" sz="2800" dirty="0">
                <a:effectLst/>
                <a:latin typeface="Calibri" panose="020F0502020204030204" pitchFamily="34" charset="0"/>
                <a:ea typeface="Calibri" panose="020F0502020204030204" pitchFamily="34" charset="0"/>
                <a:cs typeface="Calibri" panose="020F0502020204030204" pitchFamily="34" charset="0"/>
              </a:rPr>
              <a:t>And when an individual is not a member of a local church,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2800" dirty="0">
                <a:effectLst/>
                <a:latin typeface="Calibri" panose="020F0502020204030204" pitchFamily="34" charset="0"/>
                <a:ea typeface="Calibri" panose="020F0502020204030204" pitchFamily="34" charset="0"/>
                <a:cs typeface="Calibri" panose="020F0502020204030204" pitchFamily="34" charset="0"/>
              </a:rPr>
              <a:t>he is not subject to an eldership (Heb.13:17);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2800" dirty="0">
                <a:effectLst/>
                <a:latin typeface="Calibri" panose="020F0502020204030204" pitchFamily="34" charset="0"/>
                <a:ea typeface="Calibri" panose="020F0502020204030204" pitchFamily="34" charset="0"/>
                <a:cs typeface="Calibri" panose="020F0502020204030204" pitchFamily="34" charset="0"/>
              </a:rPr>
              <a:t>he cannot discharge his duty toward other disciples of the Lord 	  </a:t>
            </a:r>
            <a:r>
              <a:rPr lang="en-US" sz="2800" b="1" dirty="0">
                <a:effectLst/>
                <a:latin typeface="Calibri" panose="020F0502020204030204" pitchFamily="34" charset="0"/>
                <a:ea typeface="Calibri" panose="020F0502020204030204" pitchFamily="34" charset="0"/>
                <a:cs typeface="Calibri" panose="020F0502020204030204" pitchFamily="34" charset="0"/>
              </a:rPr>
              <a:t>Gal. 6:1-2;  Heb. 10:23-25</a:t>
            </a: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2800" dirty="0">
                <a:effectLst/>
                <a:latin typeface="Calibri" panose="020F0502020204030204" pitchFamily="34" charset="0"/>
                <a:ea typeface="Calibri" panose="020F0502020204030204" pitchFamily="34" charset="0"/>
                <a:cs typeface="Calibri" panose="020F0502020204030204" pitchFamily="34" charset="0"/>
              </a:rPr>
              <a:t> he cannot have fellowship in the work of the church for he is not in a position to participate in it and do his part.    </a:t>
            </a:r>
            <a:r>
              <a:rPr lang="en-US" sz="2800" b="1" dirty="0">
                <a:effectLst/>
                <a:latin typeface="Calibri" panose="020F0502020204030204" pitchFamily="34" charset="0"/>
                <a:ea typeface="Calibri" panose="020F0502020204030204" pitchFamily="34" charset="0"/>
                <a:cs typeface="Calibri" panose="020F0502020204030204" pitchFamily="34" charset="0"/>
              </a:rPr>
              <a:t>2 Tim.2:21-26;</a:t>
            </a: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502920" marR="0" algn="just">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a:effectLst/>
                <a:latin typeface="Calibri" panose="020F0502020204030204" pitchFamily="34" charset="0"/>
                <a:ea typeface="Calibri" panose="020F0502020204030204" pitchFamily="34" charset="0"/>
                <a:cs typeface="Calibri" panose="020F0502020204030204" pitchFamily="34" charset="0"/>
              </a:rPr>
              <a:t>1 Cor.16:1-2; Eph.4:14-16</a:t>
            </a:r>
            <a:r>
              <a:rPr lang="en-US" sz="2800" dirty="0">
                <a:effectLst/>
                <a:latin typeface="Calibri" panose="020F0502020204030204" pitchFamily="34" charset="0"/>
                <a:ea typeface="Calibri" panose="020F0502020204030204" pitchFamily="34"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1000"/>
              </a:spcAft>
              <a:buFont typeface="+mj-lt"/>
              <a:buAutoNum type="arabicParenR"/>
            </a:pPr>
            <a:r>
              <a:rPr lang="en-US" sz="2800" dirty="0">
                <a:effectLst/>
                <a:latin typeface="Calibri" panose="020F0502020204030204" pitchFamily="34" charset="0"/>
                <a:ea typeface="Calibri" panose="020F0502020204030204" pitchFamily="34" charset="0"/>
                <a:cs typeface="Calibri" panose="020F0502020204030204" pitchFamily="34" charset="0"/>
              </a:rPr>
              <a:t> All of this failure means disobedience to the Lord and eventually condemnation in eternity.</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7D8146-47D4-FA7B-2C6D-A7180211CC2E}"/>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F830221-57D7-4D85-591D-04BCF3237EAC}"/>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45716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1CC5D9-CD3B-42E6-D195-D42BE733D295}"/>
              </a:ext>
            </a:extLst>
          </p:cNvPr>
          <p:cNvSpPr txBox="1"/>
          <p:nvPr/>
        </p:nvSpPr>
        <p:spPr>
          <a:xfrm>
            <a:off x="436228" y="998290"/>
            <a:ext cx="8321879" cy="5006499"/>
          </a:xfrm>
          <a:prstGeom prst="rect">
            <a:avLst/>
          </a:prstGeom>
          <a:noFill/>
        </p:spPr>
        <p:txBody>
          <a:bodyPr wrap="square">
            <a:spAutoFit/>
          </a:bodyPr>
          <a:lstStyle/>
          <a:p>
            <a:pPr marL="0" marR="0" indent="274320">
              <a:spcBef>
                <a:spcPts val="0"/>
              </a:spcBef>
              <a:spcAft>
                <a:spcPts val="1000"/>
              </a:spcAft>
            </a:pPr>
            <a:r>
              <a:rPr lang="en-US" sz="2600" dirty="0">
                <a:effectLst/>
                <a:latin typeface="Calibri" panose="020F0502020204030204" pitchFamily="34" charset="0"/>
                <a:ea typeface="Calibri" panose="020F0502020204030204" pitchFamily="34" charset="0"/>
                <a:cs typeface="Calibri" panose="020F0502020204030204" pitchFamily="34" charset="0"/>
              </a:rPr>
              <a:t>There are a good many professed Christians throughout the country that have no place in the local church. They are members of none.  </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74320">
              <a:spcBef>
                <a:spcPts val="0"/>
              </a:spcBef>
              <a:spcAft>
                <a:spcPts val="1000"/>
              </a:spcAft>
            </a:pPr>
            <a:r>
              <a:rPr lang="en-US" sz="2600" dirty="0">
                <a:effectLst/>
                <a:latin typeface="Calibri" panose="020F0502020204030204" pitchFamily="34" charset="0"/>
                <a:ea typeface="Calibri" panose="020F0502020204030204" pitchFamily="34" charset="0"/>
                <a:cs typeface="Calibri" panose="020F0502020204030204" pitchFamily="34" charset="0"/>
              </a:rPr>
              <a:t>1) They are not a part of the church where they worship.</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marR="0">
              <a:spcBef>
                <a:spcPts val="0"/>
              </a:spcBef>
              <a:spcAft>
                <a:spcPts val="1000"/>
              </a:spcAft>
            </a:pPr>
            <a:r>
              <a:rPr lang="en-US" sz="2600" dirty="0">
                <a:effectLst/>
                <a:latin typeface="Calibri" panose="020F0502020204030204" pitchFamily="34" charset="0"/>
                <a:ea typeface="Calibri" panose="020F0502020204030204" pitchFamily="34" charset="0"/>
                <a:cs typeface="Calibri" panose="020F0502020204030204" pitchFamily="34" charset="0"/>
              </a:rPr>
              <a:t>2) They are not subject to its discipline and accept no part of  its work as an obligation. </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74320">
              <a:spcBef>
                <a:spcPts val="0"/>
              </a:spcBef>
              <a:spcAft>
                <a:spcPts val="1000"/>
              </a:spcAft>
            </a:pPr>
            <a:r>
              <a:rPr lang="en-US" sz="2600" dirty="0">
                <a:effectLst/>
                <a:latin typeface="Calibri" panose="020F0502020204030204" pitchFamily="34" charset="0"/>
                <a:ea typeface="Calibri" panose="020F0502020204030204" pitchFamily="34" charset="0"/>
                <a:cs typeface="Calibri" panose="020F0502020204030204" pitchFamily="34" charset="0"/>
              </a:rPr>
              <a:t>3) They have no church home and are a part of no church family. </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274320">
              <a:spcBef>
                <a:spcPts val="0"/>
              </a:spcBef>
              <a:spcAft>
                <a:spcPts val="1000"/>
              </a:spcAft>
            </a:pPr>
            <a:r>
              <a:rPr lang="en-US" sz="2600" dirty="0">
                <a:effectLst/>
                <a:latin typeface="Calibri" panose="020F0502020204030204" pitchFamily="34" charset="0"/>
                <a:ea typeface="Calibri" panose="020F0502020204030204" pitchFamily="34" charset="0"/>
                <a:cs typeface="Calibri" panose="020F0502020204030204" pitchFamily="34" charset="0"/>
              </a:rPr>
              <a:t>4) They are religious strays or tramps,  responsible for nothing and worth nothing to any congregation of God's people.</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0A92B18-F34B-2F2C-DE81-B790B89DCB8F}"/>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8C9F3A0-5B76-80ED-A940-F98B68CFBCFD}"/>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31420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717A877-5617-B426-962F-04EB863B7854}"/>
              </a:ext>
            </a:extLst>
          </p:cNvPr>
          <p:cNvSpPr txBox="1"/>
          <p:nvPr/>
        </p:nvSpPr>
        <p:spPr>
          <a:xfrm>
            <a:off x="645951" y="1082180"/>
            <a:ext cx="8305101" cy="4524315"/>
          </a:xfrm>
          <a:prstGeom prst="rect">
            <a:avLst/>
          </a:prstGeom>
          <a:noFill/>
        </p:spPr>
        <p:txBody>
          <a:bodyPr wrap="square">
            <a:spAutoFit/>
          </a:bodyPr>
          <a:lstStyle/>
          <a:p>
            <a:pPr marL="228600" marR="0">
              <a:spcBef>
                <a:spcPts val="0"/>
              </a:spcBef>
              <a:spcAft>
                <a:spcPts val="0"/>
              </a:spcAft>
            </a:pPr>
            <a:r>
              <a:rPr lang="en-US" sz="36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How do we respond to ?</a:t>
            </a:r>
            <a:endParaRPr lang="en-US" sz="36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3600" dirty="0">
                <a:effectLst/>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The Call of </a:t>
            </a:r>
            <a:r>
              <a:rPr lang="en-US" sz="3600" b="1"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Evangelism</a:t>
            </a:r>
            <a:r>
              <a:rPr lang="en-US" sz="3600"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a:t>
            </a:r>
            <a:endParaRPr lang="en-US" sz="3600" dirty="0">
              <a:solidFill>
                <a:srgbClr val="C0000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3600"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u="sng" dirty="0">
                <a:effectLst/>
                <a:latin typeface="Calibri" panose="020F0502020204030204" pitchFamily="34" charset="0"/>
                <a:ea typeface="Times New Roman" panose="02020603050405020304" pitchFamily="18" charset="0"/>
                <a:cs typeface="Calibri" panose="020F0502020204030204" pitchFamily="34" charset="0"/>
              </a:rPr>
              <a:t>Mk. 16:15</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dirty="0">
                <a:effectLst/>
                <a:latin typeface="Calibri" panose="020F0502020204030204" pitchFamily="34" charset="0"/>
                <a:ea typeface="Times New Roman" panose="02020603050405020304" pitchFamily="18" charset="0"/>
                <a:cs typeface="Calibri" panose="020F0502020204030204" pitchFamily="34" charset="0"/>
              </a:rPr>
              <a:t>And He said to them, "</a:t>
            </a:r>
            <a:r>
              <a:rPr lang="en-US" sz="3600" i="1" u="sng" dirty="0">
                <a:effectLst/>
                <a:latin typeface="Calibri" panose="020F0502020204030204" pitchFamily="34" charset="0"/>
                <a:ea typeface="Times New Roman" panose="02020603050405020304" pitchFamily="18" charset="0"/>
                <a:cs typeface="Calibri" panose="020F0502020204030204" pitchFamily="34" charset="0"/>
              </a:rPr>
              <a:t>Go into all the world and preach</a:t>
            </a:r>
            <a:r>
              <a:rPr lang="en-US" sz="3600" dirty="0">
                <a:effectLst/>
                <a:latin typeface="Calibri" panose="020F0502020204030204" pitchFamily="34" charset="0"/>
                <a:ea typeface="Times New Roman" panose="02020603050405020304" pitchFamily="18" charset="0"/>
                <a:cs typeface="Calibri" panose="020F0502020204030204" pitchFamily="34" charset="0"/>
              </a:rPr>
              <a:t> the gospel to every creature.</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3600" dirty="0">
                <a:effectLst/>
                <a:latin typeface="Calibri" panose="020F0502020204030204" pitchFamily="34" charset="0"/>
                <a:ea typeface="Times New Roman" panose="02020603050405020304" pitchFamily="18" charset="0"/>
                <a:cs typeface="Calibri" panose="020F0502020204030204" pitchFamily="34" charset="0"/>
              </a:rPr>
              <a:t> 16 "He who believes and is baptized will be saved; but he who does not believe will be condemned.</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3B1987D-4ED9-46A7-E645-CEC532799D3A}"/>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882949-B11C-1E4A-B3D3-86A61C68FB5A}"/>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976400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EDE140C-4461-71B6-87A5-40B92BE15769}"/>
              </a:ext>
            </a:extLst>
          </p:cNvPr>
          <p:cNvSpPr txBox="1"/>
          <p:nvPr/>
        </p:nvSpPr>
        <p:spPr>
          <a:xfrm>
            <a:off x="478172" y="1157682"/>
            <a:ext cx="8380602" cy="3539430"/>
          </a:xfrm>
          <a:prstGeom prst="rect">
            <a:avLst/>
          </a:prstGeom>
          <a:noFill/>
        </p:spPr>
        <p:txBody>
          <a:bodyPr wrap="square">
            <a:spAutoFit/>
          </a:bodyPr>
          <a:lstStyle/>
          <a:p>
            <a:pPr marL="0" marR="0">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People will not be saved unless we go and preach the gospel to them, </a:t>
            </a: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Rom. 10:12-15</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Ability + Opportunity = Responsibility:  </a:t>
            </a:r>
            <a:r>
              <a:rPr lang="en-US" sz="3200" b="1" u="sng" dirty="0">
                <a:effectLst/>
                <a:latin typeface="Calibri" panose="020F0502020204030204" pitchFamily="34" charset="0"/>
                <a:ea typeface="Times New Roman" panose="02020603050405020304" pitchFamily="18" charset="0"/>
                <a:cs typeface="Calibri" panose="020F0502020204030204" pitchFamily="34" charset="0"/>
              </a:rPr>
              <a:t>Matt. 25:15, 19</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3200" dirty="0">
                <a:effectLst/>
                <a:latin typeface="Calibri" panose="020F0502020204030204" pitchFamily="34" charset="0"/>
                <a:ea typeface="Times New Roman" panose="02020603050405020304" pitchFamily="18" charset="0"/>
                <a:cs typeface="Calibri" panose="020F0502020204030204" pitchFamily="34" charset="0"/>
              </a:rPr>
              <a:t>True of the  church and of </a:t>
            </a:r>
            <a:r>
              <a:rPr lang="en-US" sz="3200" b="1" i="1" u="sng" dirty="0">
                <a:effectLst/>
                <a:latin typeface="Calibri" panose="020F0502020204030204" pitchFamily="34" charset="0"/>
                <a:ea typeface="Times New Roman" panose="02020603050405020304" pitchFamily="18" charset="0"/>
                <a:cs typeface="Calibri" panose="020F0502020204030204" pitchFamily="34" charset="0"/>
              </a:rPr>
              <a:t>THE INDIVIDUAL</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0043959-A780-5AEA-9189-2D4F44F75AE1}"/>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6EC768-AB4D-0A16-6FB0-4D44896F96EA}"/>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3440588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164EA0-98B5-9F69-F59D-31141576531B}"/>
              </a:ext>
            </a:extLst>
          </p:cNvPr>
          <p:cNvSpPr txBox="1"/>
          <p:nvPr/>
        </p:nvSpPr>
        <p:spPr>
          <a:xfrm>
            <a:off x="511728" y="846914"/>
            <a:ext cx="7944376" cy="5078313"/>
          </a:xfrm>
          <a:prstGeom prst="rect">
            <a:avLst/>
          </a:prstGeom>
          <a:noFill/>
        </p:spPr>
        <p:txBody>
          <a:bodyPr wrap="square">
            <a:spAutoFit/>
          </a:bodyPr>
          <a:lstStyle/>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Intro.</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Wingdings" panose="05000000000000000000" pitchFamily="2" charset="2"/>
              <a:buChar char="Ø"/>
            </a:pPr>
            <a:r>
              <a:rPr lang="en-US" sz="2500" b="1" dirty="0">
                <a:effectLst/>
                <a:latin typeface="Calibri" panose="020F0502020204030204" pitchFamily="34" charset="0"/>
                <a:ea typeface="Times New Roman" panose="02020603050405020304" pitchFamily="18" charset="0"/>
                <a:cs typeface="Calibri" panose="020F0502020204030204" pitchFamily="34" charset="0"/>
              </a:rPr>
              <a:t>God has always</a:t>
            </a:r>
            <a:r>
              <a:rPr lang="en-US" sz="2500" dirty="0">
                <a:effectLst/>
                <a:latin typeface="Calibri" panose="020F0502020204030204" pitchFamily="34" charset="0"/>
                <a:ea typeface="Times New Roman" panose="02020603050405020304" pitchFamily="18" charset="0"/>
                <a:cs typeface="Calibri" panose="020F0502020204030204" pitchFamily="34" charset="0"/>
              </a:rPr>
              <a:t> sent men to do His work here on earth, </a:t>
            </a:r>
            <a:endParaRPr lang="en-US" sz="2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Wingdings" panose="05000000000000000000" pitchFamily="2" charset="2"/>
              <a:buChar char="Ø"/>
            </a:pPr>
            <a:r>
              <a:rPr lang="en-US" sz="25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 purpose </a:t>
            </a:r>
            <a:r>
              <a:rPr lang="en-US" sz="2500" dirty="0">
                <a:effectLst/>
                <a:latin typeface="Calibri" panose="020F0502020204030204" pitchFamily="34" charset="0"/>
                <a:ea typeface="Times New Roman" panose="02020603050405020304" pitchFamily="18" charset="0"/>
                <a:cs typeface="Calibri" panose="020F0502020204030204" pitchFamily="34" charset="0"/>
              </a:rPr>
              <a:t>of this lesson is to remind us of some things we already know, lest we forget. To Equip us. To Encourage us. </a:t>
            </a:r>
          </a:p>
          <a:p>
            <a:pPr marL="342900" marR="0" indent="-342900">
              <a:spcBef>
                <a:spcPts val="0"/>
              </a:spcBef>
              <a:spcAft>
                <a:spcPts val="0"/>
              </a:spcAft>
              <a:buFont typeface="Wingdings" panose="05000000000000000000" pitchFamily="2" charset="2"/>
              <a:buChar char="Ø"/>
            </a:pPr>
            <a:r>
              <a:rPr lang="en-US"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 Energize us</a:t>
            </a:r>
            <a:r>
              <a:rPr lang="en-US" sz="2500" dirty="0">
                <a:effectLst/>
                <a:latin typeface="Calibri" panose="020F0502020204030204" pitchFamily="34" charset="0"/>
                <a:ea typeface="Times New Roman" panose="02020603050405020304" pitchFamily="18" charset="0"/>
                <a:cs typeface="Calibri" panose="020F0502020204030204" pitchFamily="34" charset="0"/>
              </a:rPr>
              <a:t>. To give us something to think about,. Something to feel. And most important, something to do.</a:t>
            </a:r>
            <a:endParaRPr lang="en-US" sz="25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500"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Wingdings" panose="05000000000000000000" pitchFamily="2" charset="2"/>
              <a:buChar char="Ø"/>
            </a:pPr>
            <a:r>
              <a:rPr lang="en-US" sz="2500" dirty="0">
                <a:effectLst/>
                <a:latin typeface="Calibri" panose="020F0502020204030204" pitchFamily="34" charset="0"/>
                <a:ea typeface="Times New Roman" panose="02020603050405020304" pitchFamily="18" charset="0"/>
                <a:cs typeface="Calibri" panose="020F0502020204030204" pitchFamily="34" charset="0"/>
              </a:rPr>
              <a:t> </a:t>
            </a:r>
            <a:r>
              <a:rPr lang="en-US" sz="2500" b="1" dirty="0">
                <a:effectLst/>
                <a:latin typeface="Calibri" panose="020F0502020204030204" pitchFamily="34" charset="0"/>
                <a:ea typeface="Times New Roman" panose="02020603050405020304" pitchFamily="18" charset="0"/>
                <a:cs typeface="Calibri" panose="020F0502020204030204" pitchFamily="34" charset="0"/>
              </a:rPr>
              <a:t>Consider three men </a:t>
            </a:r>
            <a:r>
              <a:rPr lang="en-US" sz="2500" dirty="0">
                <a:effectLst/>
                <a:latin typeface="Calibri" panose="020F0502020204030204" pitchFamily="34" charset="0"/>
                <a:ea typeface="Times New Roman" panose="02020603050405020304" pitchFamily="18" charset="0"/>
                <a:cs typeface="Calibri" panose="020F0502020204030204" pitchFamily="34" charset="0"/>
              </a:rPr>
              <a:t>who God called &amp; sent on missions to accomplish His will. </a:t>
            </a:r>
            <a:endParaRPr lang="en-US" sz="2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Wingdings" panose="05000000000000000000" pitchFamily="2" charset="2"/>
              <a:buChar char="Ø"/>
            </a:pPr>
            <a:r>
              <a:rPr lang="en-US" sz="2500" dirty="0">
                <a:effectLst/>
                <a:latin typeface="Calibri" panose="020F0502020204030204" pitchFamily="34" charset="0"/>
                <a:ea typeface="Times New Roman" panose="02020603050405020304" pitchFamily="18" charset="0"/>
                <a:cs typeface="Calibri" panose="020F0502020204030204" pitchFamily="34" charset="0"/>
              </a:rPr>
              <a:t>  </a:t>
            </a:r>
            <a:r>
              <a:rPr lang="en-US" sz="25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Their reactions to God’s </a:t>
            </a:r>
            <a:r>
              <a:rPr lang="en-US" sz="2500" dirty="0">
                <a:effectLst/>
                <a:latin typeface="Calibri" panose="020F0502020204030204" pitchFamily="34" charset="0"/>
                <a:ea typeface="Times New Roman" panose="02020603050405020304" pitchFamily="18" charset="0"/>
                <a:cs typeface="Calibri" panose="020F0502020204030204" pitchFamily="34" charset="0"/>
              </a:rPr>
              <a:t>call to go can be applied to how we react when God has called us to action.</a:t>
            </a:r>
            <a:endParaRPr lang="en-US" sz="2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Wingdings" panose="05000000000000000000" pitchFamily="2" charset="2"/>
              <a:buChar char="Ø"/>
            </a:pPr>
            <a:r>
              <a:rPr lang="en-US" sz="2500" dirty="0">
                <a:effectLst/>
                <a:latin typeface="Calibri" panose="020F0502020204030204" pitchFamily="34" charset="0"/>
                <a:ea typeface="Times New Roman" panose="02020603050405020304" pitchFamily="18" charset="0"/>
                <a:cs typeface="Calibri" panose="020F0502020204030204" pitchFamily="34" charset="0"/>
              </a:rPr>
              <a:t> </a:t>
            </a:r>
            <a:r>
              <a:rPr lang="en-US" sz="25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Going to consider </a:t>
            </a:r>
            <a:r>
              <a:rPr lang="en-US" sz="2500" dirty="0">
                <a:effectLst/>
                <a:latin typeface="Calibri" panose="020F0502020204030204" pitchFamily="34" charset="0"/>
                <a:ea typeface="Times New Roman" panose="02020603050405020304" pitchFamily="18" charset="0"/>
                <a:cs typeface="Calibri" panose="020F0502020204030204" pitchFamily="34" charset="0"/>
              </a:rPr>
              <a:t>three different </a:t>
            </a:r>
            <a:r>
              <a:rPr lang="en-US" sz="2500" b="1" u="sng" dirty="0">
                <a:effectLst/>
                <a:latin typeface="Calibri" panose="020F0502020204030204" pitchFamily="34" charset="0"/>
                <a:ea typeface="Times New Roman" panose="02020603050405020304" pitchFamily="18" charset="0"/>
                <a:cs typeface="Calibri" panose="020F0502020204030204" pitchFamily="34" charset="0"/>
              </a:rPr>
              <a:t>Attitudes!</a:t>
            </a:r>
            <a:endParaRPr lang="en-US" sz="25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CC820D1-374B-54F3-4DDE-D1E233DE32B6}"/>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9211E5-1610-E196-6148-234AB4150503}"/>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613748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093CE4C-C4E9-EA5D-9E4E-65A65E9EFE1B}"/>
              </a:ext>
            </a:extLst>
          </p:cNvPr>
          <p:cNvSpPr txBox="1"/>
          <p:nvPr/>
        </p:nvSpPr>
        <p:spPr>
          <a:xfrm>
            <a:off x="486561" y="1177724"/>
            <a:ext cx="8506437" cy="4401205"/>
          </a:xfrm>
          <a:prstGeom prst="rect">
            <a:avLst/>
          </a:prstGeom>
          <a:noFill/>
        </p:spPr>
        <p:txBody>
          <a:bodyPr wrap="square">
            <a:spAutoFit/>
          </a:bodyPr>
          <a:lstStyle/>
          <a:p>
            <a:pPr marL="457200" marR="0" indent="-45720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Calibri" panose="020F0502020204030204" pitchFamily="34" charset="0"/>
              </a:rPr>
              <a:t>Evangelism goes beyond the “preacher” &amp; “pulpit” preaching,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Acts 8:4</a:t>
            </a:r>
            <a:r>
              <a:rPr lang="en-US" sz="2800" dirty="0">
                <a:effectLst/>
                <a:latin typeface="Calibri" panose="020F0502020204030204" pitchFamily="34" charset="0"/>
                <a:ea typeface="Times New Roman" panose="02020603050405020304" pitchFamily="18" charset="0"/>
                <a:cs typeface="Calibri" panose="020F0502020204030204" pitchFamily="34" charset="0"/>
              </a:rPr>
              <a:t>. Therefore those who were scattered went everywhere preaching the word.</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Ø"/>
            </a:pPr>
            <a:r>
              <a:rPr lang="en-US" sz="2800" b="1" dirty="0">
                <a:effectLst/>
                <a:latin typeface="Calibri" panose="020F0502020204030204" pitchFamily="34" charset="0"/>
                <a:ea typeface="Times New Roman" panose="02020603050405020304" pitchFamily="18" charset="0"/>
                <a:cs typeface="Calibri" panose="020F0502020204030204" pitchFamily="34" charset="0"/>
              </a:rPr>
              <a:t>“Here am I, send me…”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To teach</a:t>
            </a:r>
            <a:r>
              <a:rPr lang="en-US" sz="2800" dirty="0">
                <a:effectLst/>
                <a:latin typeface="Calibri" panose="020F0502020204030204" pitchFamily="34" charset="0"/>
                <a:ea typeface="Times New Roman" panose="02020603050405020304" pitchFamily="18" charset="0"/>
                <a:cs typeface="Calibri" panose="020F0502020204030204" pitchFamily="34" charset="0"/>
              </a:rPr>
              <a:t> my family, friends &amp; neighbors,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John. 1:40-42</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To teach</a:t>
            </a:r>
            <a:r>
              <a:rPr lang="en-US" sz="2800" dirty="0">
                <a:effectLst/>
                <a:latin typeface="Calibri" panose="020F0502020204030204" pitchFamily="34" charset="0"/>
                <a:ea typeface="Times New Roman" panose="02020603050405020304" pitchFamily="18" charset="0"/>
                <a:cs typeface="Calibri" panose="020F0502020204030204" pitchFamily="34" charset="0"/>
              </a:rPr>
              <a:t> our community,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Acts 5:28</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To teach </a:t>
            </a:r>
            <a:r>
              <a:rPr lang="en-US" sz="2800" dirty="0">
                <a:effectLst/>
                <a:latin typeface="Calibri" panose="020F0502020204030204" pitchFamily="34" charset="0"/>
                <a:ea typeface="Times New Roman" panose="02020603050405020304" pitchFamily="18" charset="0"/>
                <a:cs typeface="Calibri" panose="020F0502020204030204" pitchFamily="34" charset="0"/>
              </a:rPr>
              <a:t>the world,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Acts 17:6</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u="sng" dirty="0">
                <a:effectLst/>
                <a:latin typeface="Calibri" panose="020F0502020204030204" pitchFamily="34" charset="0"/>
                <a:ea typeface="Times New Roman" panose="02020603050405020304" pitchFamily="18" charset="0"/>
                <a:cs typeface="Calibri" panose="020F0502020204030204" pitchFamily="34" charset="0"/>
              </a:rPr>
              <a:t>Rom. 1:15</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Or will we say:  I’m not going...send someone else.”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C8819EE-615E-584B-EF5F-AFFFDCD7BA0D}"/>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36BA487-E98B-4695-AA14-F4135B353872}"/>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78291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BB15FB-B593-29F7-FEB1-A2776B392B73}"/>
              </a:ext>
            </a:extLst>
          </p:cNvPr>
          <p:cNvSpPr txBox="1"/>
          <p:nvPr/>
        </p:nvSpPr>
        <p:spPr>
          <a:xfrm>
            <a:off x="511729" y="1107041"/>
            <a:ext cx="7919208" cy="4832092"/>
          </a:xfrm>
          <a:prstGeom prst="rect">
            <a:avLst/>
          </a:prstGeom>
          <a:noFill/>
        </p:spPr>
        <p:txBody>
          <a:bodyPr wrap="square">
            <a:spAutoFit/>
          </a:bodyPr>
          <a:lstStyle/>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Friends, we can’t just "Go To Church", and think we can go to heaven.</a:t>
            </a:r>
            <a:r>
              <a:rPr lang="en-US" sz="2800" dirty="0">
                <a:latin typeface="Courier New" panose="02070309020205020404" pitchFamily="49" charset="0"/>
                <a:ea typeface="Times New Roman" panose="02020603050405020304" pitchFamily="18" charset="0"/>
                <a:cs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If someone has not been to church services for a number of</a:t>
            </a:r>
            <a:r>
              <a:rPr lang="en-US" sz="2800" dirty="0">
                <a:latin typeface="Courier New" panose="02070309020205020404" pitchFamily="49" charset="0"/>
                <a:ea typeface="Times New Roman" panose="02020603050405020304" pitchFamily="18" charset="0"/>
                <a:cs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years asked, "What have they done wrong besides missing the services?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They had robbed God of thousands of dollars      (</a:t>
            </a: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1 Cor. 16:1,2</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they had forsaken the Lord's own memorial supper (</a:t>
            </a:r>
            <a:r>
              <a:rPr lang="en-US" sz="2800" b="1" u="sng" dirty="0">
                <a:effectLst/>
                <a:latin typeface="Calibri" panose="020F0502020204030204" pitchFamily="34" charset="0"/>
                <a:ea typeface="Times New Roman" panose="02020603050405020304" pitchFamily="18" charset="0"/>
                <a:cs typeface="Times New Roman" panose="02020603050405020304" pitchFamily="18" charset="0"/>
              </a:rPr>
              <a:t>1 Cor. 11:23-26</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for years</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their voices were unheard in the praises of the saints, &gt;&gt;&gt;&gt;</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783D056-608E-DF74-0CED-F5EDAA54B11E}"/>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841E162-5B55-2F54-385E-F07874DEE048}"/>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226161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7786636-33FB-6F03-7251-F3EFA42C5C93}"/>
              </a:ext>
            </a:extLst>
          </p:cNvPr>
          <p:cNvSpPr txBox="1"/>
          <p:nvPr/>
        </p:nvSpPr>
        <p:spPr>
          <a:xfrm>
            <a:off x="645952" y="993167"/>
            <a:ext cx="7977931" cy="4832092"/>
          </a:xfrm>
          <a:prstGeom prst="rect">
            <a:avLst/>
          </a:prstGeom>
          <a:noFill/>
        </p:spPr>
        <p:txBody>
          <a:bodyPr wrap="square">
            <a:spAutoFit/>
          </a:bodyPr>
          <a:lstStyle/>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their petitions and thanksgivings absent from the prayers of the saints,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and their knowledge of God's word stifled and fading, while their spiritual growth was completely neglected –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indent="-457200" hangingPunct="0">
              <a:spcBef>
                <a:spcPts val="0"/>
              </a:spcBef>
              <a:spcAft>
                <a:spcPts val="0"/>
              </a:spcAft>
              <a:buFont typeface="Wingdings" panose="05000000000000000000" pitchFamily="2" charset="2"/>
              <a:buChar char="Ø"/>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to say nothing of the bad example set and the</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wrong influence exerted upon others around them!</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Indeed, their souls had become dead to God, and yet they ask: "What have we done wrong besides not going to church?"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7C57E29-F88B-AE77-BB4F-7D29E6C636B5}"/>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1BE7B5-4281-EB51-9C1A-6C936D85C63F}"/>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827455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8A2DA0-F257-28D5-7040-71235760A71A}"/>
              </a:ext>
            </a:extLst>
          </p:cNvPr>
          <p:cNvSpPr txBox="1"/>
          <p:nvPr/>
        </p:nvSpPr>
        <p:spPr>
          <a:xfrm>
            <a:off x="578841" y="1107041"/>
            <a:ext cx="7919208" cy="4832092"/>
          </a:xfrm>
          <a:prstGeom prst="rect">
            <a:avLst/>
          </a:prstGeom>
          <a:noFill/>
        </p:spPr>
        <p:txBody>
          <a:bodyPr wrap="square">
            <a:spAutoFit/>
          </a:bodyPr>
          <a:lstStyle/>
          <a:p>
            <a:pPr marL="0" marR="0" hangingPunct="0">
              <a:spcBef>
                <a:spcPts val="0"/>
              </a:spcBef>
              <a:spcAft>
                <a:spcPts val="0"/>
              </a:spcAft>
            </a:pPr>
            <a:r>
              <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Question…..If It Was Up To You, Would The Church Close Its Doors?</a:t>
            </a:r>
            <a:endParaRPr lang="en-US" sz="2800" dirty="0">
              <a:solidFill>
                <a:srgbClr val="C00000"/>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Every year many new businesses are started. Unfortunately many</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businesses close their doors each year.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Whether we realize it or not, we're giving our vote as to whether these businesses succeed or fail.  We do it when we make the choice to</a:t>
            </a:r>
            <a:r>
              <a:rPr lang="en-US" sz="2800" dirty="0">
                <a:solidFill>
                  <a:srgbClr val="C00000"/>
                </a:solidFill>
                <a:latin typeface="Courier New" panose="02070309020205020404" pitchFamily="49" charset="0"/>
                <a:ea typeface="Times New Roman" panose="02020603050405020304" pitchFamily="18" charset="0"/>
                <a:cs typeface="Times New Roman" panose="02020603050405020304" pitchFamily="18" charset="0"/>
              </a:rPr>
              <a:t> </a:t>
            </a:r>
            <a:r>
              <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patronize a particular business or to trade elsewhere.</a:t>
            </a:r>
            <a:endParaRPr lang="en-US" sz="2800" dirty="0">
              <a:solidFill>
                <a:srgbClr val="C00000"/>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hangingPunct="0">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I wonder if certain church members realize that a similar situation exists in local congregations.  </a:t>
            </a: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4F760BC-2C4F-5864-D2DA-57F0F1CD9CB8}"/>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7EF17FA-A8C2-D452-F9FF-27030E4B7092}"/>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826712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DCD365-1E9B-D9F9-B58B-C0DAF49D8614}"/>
              </a:ext>
            </a:extLst>
          </p:cNvPr>
          <p:cNvSpPr txBox="1"/>
          <p:nvPr/>
        </p:nvSpPr>
        <p:spPr>
          <a:xfrm>
            <a:off x="629174" y="1258349"/>
            <a:ext cx="7717872" cy="4524315"/>
          </a:xfrm>
          <a:prstGeom prst="rect">
            <a:avLst/>
          </a:prstGeom>
          <a:noFill/>
        </p:spPr>
        <p:txBody>
          <a:bodyPr wrap="square">
            <a:spAutoFit/>
          </a:bodyPr>
          <a:lstStyle/>
          <a:p>
            <a:pPr marL="0" marR="0" hangingPunct="0">
              <a:spcBef>
                <a:spcPts val="0"/>
              </a:spcBef>
              <a:spcAft>
                <a:spcPts val="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Some folks show an apparent apathy towards the continued existence of the church.  They may attend occasionally - perhaps even most Sunday mornings.  However, it is just 'too hard' for them to make the Bible study hour and they never return on Sunday evening.  Wednesday night assemblies are absolutely out of the question - they're entirely </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too busy, too tired, etc.</a:t>
            </a:r>
            <a:endParaRPr lang="en-US" sz="3200" b="1"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BF2C2CB-C245-341F-84F8-D361B0FF0828}"/>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0A00138-5121-D194-CE87-379F0E6AB2B6}"/>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716969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F7D72E-C07E-2249-ADF0-2351C9B4667E}"/>
              </a:ext>
            </a:extLst>
          </p:cNvPr>
          <p:cNvSpPr txBox="1"/>
          <p:nvPr/>
        </p:nvSpPr>
        <p:spPr>
          <a:xfrm>
            <a:off x="604007" y="993166"/>
            <a:ext cx="7994709" cy="5016758"/>
          </a:xfrm>
          <a:prstGeom prst="rect">
            <a:avLst/>
          </a:prstGeom>
          <a:noFill/>
        </p:spPr>
        <p:txBody>
          <a:bodyPr wrap="square">
            <a:spAutoFit/>
          </a:bodyPr>
          <a:lstStyle/>
          <a:p>
            <a:pPr marL="0" marR="0" hangingPunct="0">
              <a:spcBef>
                <a:spcPts val="0"/>
              </a:spcBef>
              <a:spcAft>
                <a:spcPts val="0"/>
              </a:spcAft>
            </a:pP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What these folks are doing, whether they know it or not, is giving</a:t>
            </a:r>
            <a:r>
              <a:rPr lang="en-US" sz="4000" dirty="0">
                <a:latin typeface="Courier New" panose="02070309020205020404" pitchFamily="49" charset="0"/>
                <a:ea typeface="Times New Roman" panose="02020603050405020304" pitchFamily="18" charset="0"/>
                <a:cs typeface="Times New Roman" panose="02020603050405020304" pitchFamily="18" charset="0"/>
              </a:rPr>
              <a:t> </a:t>
            </a: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their vote to "close the doors".  If it was left up to them, no one</a:t>
            </a:r>
            <a:r>
              <a:rPr lang="en-US" sz="4000" dirty="0">
                <a:latin typeface="Courier New" panose="02070309020205020404" pitchFamily="49" charset="0"/>
                <a:ea typeface="Times New Roman" panose="02020603050405020304" pitchFamily="18" charset="0"/>
                <a:cs typeface="Times New Roman" panose="02020603050405020304" pitchFamily="18" charset="0"/>
              </a:rPr>
              <a:t> </a:t>
            </a: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would assemble and no work would be done.  Are you one of these people</a:t>
            </a:r>
            <a:r>
              <a:rPr lang="en-US" sz="4000" dirty="0">
                <a:latin typeface="Courier New" panose="02070309020205020404" pitchFamily="49" charset="0"/>
                <a:ea typeface="Times New Roman" panose="02020603050405020304" pitchFamily="18" charset="0"/>
                <a:cs typeface="Times New Roman" panose="02020603050405020304" pitchFamily="18" charset="0"/>
              </a:rPr>
              <a:t> </a:t>
            </a: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who are trying to put the church out of business?  Think about it!</a:t>
            </a:r>
            <a:endParaRPr lang="en-US" sz="40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918C173-FF85-1765-70DA-2352A88C9D70}"/>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09C69CF-D4FA-3405-C05A-809C92007405}"/>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3242897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3C6A14-5C81-B0C3-4DD3-436550648CCE}"/>
              </a:ext>
            </a:extLst>
          </p:cNvPr>
          <p:cNvSpPr txBox="1"/>
          <p:nvPr/>
        </p:nvSpPr>
        <p:spPr>
          <a:xfrm>
            <a:off x="360727" y="989901"/>
            <a:ext cx="8565159" cy="4864409"/>
          </a:xfrm>
          <a:prstGeom prst="rect">
            <a:avLst/>
          </a:prstGeom>
          <a:noFill/>
        </p:spPr>
        <p:txBody>
          <a:bodyPr wrap="square">
            <a:spAutoFit/>
          </a:bodyPr>
          <a:lstStyle/>
          <a:p>
            <a:pPr marL="0" marR="0">
              <a:lnSpc>
                <a:spcPct val="115000"/>
              </a:lnSpc>
              <a:spcBef>
                <a:spcPts val="0"/>
              </a:spcBef>
              <a:spcAft>
                <a:spcPts val="0"/>
              </a:spcAft>
            </a:pPr>
            <a:r>
              <a:rPr lang="en-US" sz="3600" dirty="0">
                <a:solidFill>
                  <a:srgbClr val="C00000"/>
                </a:solidFill>
                <a:effectLst/>
                <a:latin typeface="Arial Black" panose="020B0A04020102020204" pitchFamily="34" charset="0"/>
                <a:ea typeface="Times New Roman" panose="02020603050405020304" pitchFamily="18" charset="0"/>
                <a:cs typeface="Calibri" panose="020F0502020204030204" pitchFamily="34" charset="0"/>
              </a:rPr>
              <a:t>How do we react knowing that God has called us to action?  </a:t>
            </a:r>
            <a:endParaRPr lang="en-US" sz="3600" dirty="0">
              <a:solidFill>
                <a:srgbClr val="C0000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u="sng" dirty="0">
                <a:effectLst/>
                <a:latin typeface="Calibri" panose="020F0502020204030204" pitchFamily="34" charset="0"/>
                <a:ea typeface="Times New Roman" panose="02020603050405020304" pitchFamily="18" charset="0"/>
                <a:cs typeface="Calibri" panose="020F0502020204030204" pitchFamily="34" charset="0"/>
              </a:rPr>
              <a:t>Eph. 4:1</a:t>
            </a:r>
            <a:r>
              <a:rPr lang="en-US" sz="4000" dirty="0">
                <a:effectLst/>
                <a:latin typeface="Calibri" panose="020F0502020204030204" pitchFamily="34" charset="0"/>
                <a:ea typeface="Times New Roman" panose="02020603050405020304" pitchFamily="18" charset="0"/>
                <a:cs typeface="Calibri" panose="020F0502020204030204" pitchFamily="34" charset="0"/>
              </a:rPr>
              <a:t>: I, therefore, the prisoner of the Lord, beseech you to walk worthy of the calling with which you were called,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5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Worthily, or do we disappoint our God?</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A53A7C2-0A70-3432-7F5F-07DAB1BB561E}"/>
              </a:ext>
            </a:extLst>
          </p:cNvPr>
          <p:cNvSpPr/>
          <p:nvPr/>
        </p:nvSpPr>
        <p:spPr>
          <a:xfrm>
            <a:off x="0" y="6232358"/>
            <a:ext cx="9144000" cy="603165"/>
          </a:xfrm>
          <a:prstGeom prst="rec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57BCDB-AE6C-D4CD-C82A-3610BB2B4BAD}"/>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2" name="TextBox 1">
            <a:extLst>
              <a:ext uri="{FF2B5EF4-FFF2-40B4-BE49-F238E27FC236}">
                <a16:creationId xmlns:a16="http://schemas.microsoft.com/office/drawing/2014/main" id="{A53750E8-9243-C9D9-5811-6F41874ABB59}"/>
              </a:ext>
            </a:extLst>
          </p:cNvPr>
          <p:cNvSpPr txBox="1"/>
          <p:nvPr/>
        </p:nvSpPr>
        <p:spPr>
          <a:xfrm>
            <a:off x="0" y="192947"/>
            <a:ext cx="9144000" cy="8002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kumimoji="0" lang="en-US" sz="2800" b="0" i="0" u="none" strike="noStrike" kern="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18910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0002447">
            <a:extLst>
              <a:ext uri="{FF2B5EF4-FFF2-40B4-BE49-F238E27FC236}">
                <a16:creationId xmlns:a16="http://schemas.microsoft.com/office/drawing/2014/main" id="{35F177FC-B774-3957-71FC-AE2D33945E8A}"/>
              </a:ext>
            </a:extLst>
          </p:cNvPr>
          <p:cNvPicPr>
            <a:picLocks noChangeAspect="1" noChangeArrowheads="1"/>
          </p:cNvPicPr>
          <p:nvPr/>
        </p:nvPicPr>
        <p:blipFill>
          <a:blip r:embed="rId2"/>
          <a:srcRect l="6439" t="4318" r="8249" b="22267"/>
          <a:stretch>
            <a:fillRect/>
          </a:stretch>
        </p:blipFill>
        <p:spPr bwMode="auto">
          <a:xfrm>
            <a:off x="551074" y="1388377"/>
            <a:ext cx="2330926" cy="299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E:\1-Bib Pics-Ot\Moses1 up to burn bush\Burning bush\Bush Burn 1080-129.jpg">
            <a:extLst>
              <a:ext uri="{FF2B5EF4-FFF2-40B4-BE49-F238E27FC236}">
                <a16:creationId xmlns:a16="http://schemas.microsoft.com/office/drawing/2014/main" id="{F473AFBC-19F2-DE26-2E72-0A5C44DC6132}"/>
              </a:ext>
            </a:extLst>
          </p:cNvPr>
          <p:cNvPicPr>
            <a:picLocks noChangeAspect="1" noChangeArrowheads="1"/>
          </p:cNvPicPr>
          <p:nvPr/>
        </p:nvPicPr>
        <p:blipFill>
          <a:blip r:embed="rId3"/>
          <a:srcRect l="1584"/>
          <a:stretch>
            <a:fillRect/>
          </a:stretch>
        </p:blipFill>
        <p:spPr bwMode="auto">
          <a:xfrm>
            <a:off x="3443360" y="1388378"/>
            <a:ext cx="2140321" cy="306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C:\users\sheila\desktop\bible study\ultimate royality free\1-bib pics-ot\isaiah\Isaiah's visn  C-133.jpg">
            <a:extLst>
              <a:ext uri="{FF2B5EF4-FFF2-40B4-BE49-F238E27FC236}">
                <a16:creationId xmlns:a16="http://schemas.microsoft.com/office/drawing/2014/main" id="{747E98D4-6FB9-ED56-7D12-3919590D056E}"/>
              </a:ext>
            </a:extLst>
          </p:cNvPr>
          <p:cNvPicPr>
            <a:picLocks noChangeAspect="1" noChangeArrowheads="1"/>
          </p:cNvPicPr>
          <p:nvPr/>
        </p:nvPicPr>
        <p:blipFill>
          <a:blip r:embed="rId4"/>
          <a:srcRect/>
          <a:stretch>
            <a:fillRect/>
          </a:stretch>
        </p:blipFill>
        <p:spPr bwMode="auto">
          <a:xfrm>
            <a:off x="6145041" y="1392865"/>
            <a:ext cx="2539173" cy="3063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EF58E5E2-4FB2-CDCA-CAB3-609C0230D5DE}"/>
              </a:ext>
            </a:extLst>
          </p:cNvPr>
          <p:cNvSpPr txBox="1"/>
          <p:nvPr/>
        </p:nvSpPr>
        <p:spPr>
          <a:xfrm>
            <a:off x="0" y="107883"/>
            <a:ext cx="9144000" cy="14773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Rockwell Extra Bold" panose="02060903040505020403" pitchFamily="18" charset="0"/>
                <a:ea typeface="Times New Roman" panose="02020603050405020304" pitchFamily="18" charset="0"/>
                <a:cs typeface="Times New Roman" panose="02020603050405020304" pitchFamily="18" charset="0"/>
              </a:rPr>
              <a:t>How do </a:t>
            </a:r>
            <a:r>
              <a:rPr kumimoji="0" lang="en-US" sz="3600" b="1" i="0" u="sng" strike="noStrike" kern="0" cap="none" spc="0" normalizeH="0" baseline="0" noProof="0" dirty="0">
                <a:ln>
                  <a:noFill/>
                </a:ln>
                <a:solidFill>
                  <a:srgbClr val="0070C0"/>
                </a:solidFill>
                <a:effectLst/>
                <a:uLnTx/>
                <a:uFillTx/>
                <a:latin typeface="Rockwell Extra Bold" panose="02060903040505020403" pitchFamily="18" charset="0"/>
                <a:ea typeface="Times New Roman" panose="02020603050405020304" pitchFamily="18" charset="0"/>
                <a:cs typeface="Times New Roman" panose="02020603050405020304" pitchFamily="18" charset="0"/>
              </a:rPr>
              <a:t>YOU</a:t>
            </a:r>
            <a:r>
              <a:rPr kumimoji="0" lang="en-US" sz="3600" b="1" i="0" u="none" strike="noStrike" kern="0" cap="none" spc="0" normalizeH="0" baseline="0" noProof="0" dirty="0">
                <a:ln>
                  <a:noFill/>
                </a:ln>
                <a:solidFill>
                  <a:srgbClr val="0070C0"/>
                </a:solidFill>
                <a:effectLst/>
                <a:uLnTx/>
                <a:uFillTx/>
                <a:latin typeface="Rockwell Extra Bold" panose="02060903040505020403" pitchFamily="18" charset="0"/>
                <a:ea typeface="Times New Roman" panose="02020603050405020304" pitchFamily="18" charset="0"/>
                <a:cs typeface="Times New Roman" panose="02020603050405020304" pitchFamily="18" charset="0"/>
              </a:rPr>
              <a:t> Answer                     When God Calls </a:t>
            </a:r>
            <a:r>
              <a:rPr kumimoji="0" lang="en-US" sz="3600" b="1" i="0" u="sng" strike="noStrike" kern="0" cap="none" spc="0" normalizeH="0" baseline="0" noProof="0" dirty="0">
                <a:ln>
                  <a:noFill/>
                </a:ln>
                <a:solidFill>
                  <a:srgbClr val="0070C0"/>
                </a:solidFill>
                <a:effectLst/>
                <a:uLnTx/>
                <a:uFillTx/>
                <a:latin typeface="Rockwell Extra Bold" panose="02060903040505020403" pitchFamily="18" charset="0"/>
                <a:ea typeface="Times New Roman" panose="02020603050405020304" pitchFamily="18" charset="0"/>
                <a:cs typeface="Times New Roman" panose="02020603050405020304" pitchFamily="18" charset="0"/>
              </a:rPr>
              <a:t>YOU</a:t>
            </a:r>
            <a:r>
              <a:rPr kumimoji="0" lang="en-US" sz="3600" b="1" i="0" u="none" strike="noStrike" kern="0" cap="none" spc="0" normalizeH="0" baseline="0" noProof="0" dirty="0">
                <a:ln>
                  <a:noFill/>
                </a:ln>
                <a:solidFill>
                  <a:srgbClr val="0070C0"/>
                </a:solidFill>
                <a:effectLst/>
                <a:uLnTx/>
                <a:uFillTx/>
                <a:latin typeface="Rockwell Extra Bold" panose="02060903040505020403" pitchFamily="18" charset="0"/>
                <a:ea typeface="Times New Roman" panose="02020603050405020304" pitchFamily="18" charset="0"/>
                <a:cs typeface="Times New Roman" panose="02020603050405020304" pitchFamily="18" charset="0"/>
              </a:rPr>
              <a: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FDE0E7F7-C405-9103-EDA0-713166E4B5F2}"/>
              </a:ext>
            </a:extLst>
          </p:cNvPr>
          <p:cNvSpPr txBox="1"/>
          <p:nvPr/>
        </p:nvSpPr>
        <p:spPr>
          <a:xfrm>
            <a:off x="551074" y="4816549"/>
            <a:ext cx="2330926" cy="1077218"/>
          </a:xfrm>
          <a:prstGeom prst="rect">
            <a:avLst/>
          </a:prstGeom>
          <a:noFill/>
        </p:spPr>
        <p:txBody>
          <a:bodyPr wrap="square" rtlCol="0">
            <a:spAutoFit/>
          </a:bodyPr>
          <a:lstStyle/>
          <a:p>
            <a:pPr algn="ctr"/>
            <a:r>
              <a:rPr lang="en-US" sz="3200" b="1" dirty="0"/>
              <a:t>Don’t send ME</a:t>
            </a:r>
          </a:p>
        </p:txBody>
      </p:sp>
      <p:sp>
        <p:nvSpPr>
          <p:cNvPr id="8" name="TextBox 7">
            <a:extLst>
              <a:ext uri="{FF2B5EF4-FFF2-40B4-BE49-F238E27FC236}">
                <a16:creationId xmlns:a16="http://schemas.microsoft.com/office/drawing/2014/main" id="{F53EFD9C-D322-90A7-53E4-31217F7885AC}"/>
              </a:ext>
            </a:extLst>
          </p:cNvPr>
          <p:cNvSpPr txBox="1"/>
          <p:nvPr/>
        </p:nvSpPr>
        <p:spPr>
          <a:xfrm>
            <a:off x="3372255" y="4639336"/>
            <a:ext cx="2330926" cy="1569660"/>
          </a:xfrm>
          <a:prstGeom prst="rect">
            <a:avLst/>
          </a:prstGeom>
          <a:noFill/>
        </p:spPr>
        <p:txBody>
          <a:bodyPr wrap="square" rtlCol="0">
            <a:spAutoFit/>
          </a:bodyPr>
          <a:lstStyle/>
          <a:p>
            <a:pPr algn="ctr"/>
            <a:r>
              <a:rPr lang="en-US" sz="3200" b="1" dirty="0"/>
              <a:t>Send </a:t>
            </a:r>
          </a:p>
          <a:p>
            <a:pPr algn="ctr"/>
            <a:r>
              <a:rPr lang="en-US" sz="3200" b="1" dirty="0"/>
              <a:t>SOMEBODY</a:t>
            </a:r>
          </a:p>
          <a:p>
            <a:pPr algn="ctr"/>
            <a:r>
              <a:rPr lang="en-US" sz="3200" b="1" dirty="0"/>
              <a:t>ELSE</a:t>
            </a:r>
          </a:p>
        </p:txBody>
      </p:sp>
      <p:sp>
        <p:nvSpPr>
          <p:cNvPr id="9" name="TextBox 8">
            <a:extLst>
              <a:ext uri="{FF2B5EF4-FFF2-40B4-BE49-F238E27FC236}">
                <a16:creationId xmlns:a16="http://schemas.microsoft.com/office/drawing/2014/main" id="{B02D4679-3BB4-F3A7-C1C9-2A5A2193B35B}"/>
              </a:ext>
            </a:extLst>
          </p:cNvPr>
          <p:cNvSpPr txBox="1"/>
          <p:nvPr/>
        </p:nvSpPr>
        <p:spPr>
          <a:xfrm>
            <a:off x="6267853" y="4876795"/>
            <a:ext cx="2330926" cy="1077218"/>
          </a:xfrm>
          <a:prstGeom prst="rect">
            <a:avLst/>
          </a:prstGeom>
          <a:noFill/>
        </p:spPr>
        <p:txBody>
          <a:bodyPr wrap="square" rtlCol="0">
            <a:spAutoFit/>
          </a:bodyPr>
          <a:lstStyle/>
          <a:p>
            <a:pPr algn="ctr"/>
            <a:r>
              <a:rPr lang="en-US" sz="3200" b="1" dirty="0">
                <a:solidFill>
                  <a:srgbClr val="0070C0"/>
                </a:solidFill>
              </a:rPr>
              <a:t>Send </a:t>
            </a:r>
          </a:p>
          <a:p>
            <a:pPr algn="ctr"/>
            <a:r>
              <a:rPr lang="en-US" sz="3200" b="1" dirty="0">
                <a:solidFill>
                  <a:srgbClr val="0070C0"/>
                </a:solidFill>
              </a:rPr>
              <a:t>ME</a:t>
            </a:r>
          </a:p>
        </p:txBody>
      </p:sp>
      <p:sp>
        <p:nvSpPr>
          <p:cNvPr id="10" name="Rectangle 9">
            <a:extLst>
              <a:ext uri="{FF2B5EF4-FFF2-40B4-BE49-F238E27FC236}">
                <a16:creationId xmlns:a16="http://schemas.microsoft.com/office/drawing/2014/main" id="{056E23D1-FCB6-5EDE-0014-B3481E468D16}"/>
              </a:ext>
            </a:extLst>
          </p:cNvPr>
          <p:cNvSpPr/>
          <p:nvPr/>
        </p:nvSpPr>
        <p:spPr>
          <a:xfrm>
            <a:off x="513322" y="4583733"/>
            <a:ext cx="2453162" cy="164652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4A6200-3CFC-D37E-6CD9-222B0E70859C}"/>
              </a:ext>
            </a:extLst>
          </p:cNvPr>
          <p:cNvSpPr/>
          <p:nvPr/>
        </p:nvSpPr>
        <p:spPr>
          <a:xfrm>
            <a:off x="3372255" y="4639336"/>
            <a:ext cx="2330926" cy="15909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186521-A235-3A4B-0144-E24308DB0F4E}"/>
              </a:ext>
            </a:extLst>
          </p:cNvPr>
          <p:cNvSpPr/>
          <p:nvPr/>
        </p:nvSpPr>
        <p:spPr>
          <a:xfrm>
            <a:off x="6145041" y="4639336"/>
            <a:ext cx="2626819" cy="156966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2ED1FC-6839-B6BF-0855-A9A028E69F11}"/>
              </a:ext>
            </a:extLst>
          </p:cNvPr>
          <p:cNvSpPr/>
          <p:nvPr/>
        </p:nvSpPr>
        <p:spPr>
          <a:xfrm>
            <a:off x="513322" y="1354041"/>
            <a:ext cx="2368678" cy="3067544"/>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896FCE-4AB5-7105-4DD9-E0751F22CF72}"/>
              </a:ext>
            </a:extLst>
          </p:cNvPr>
          <p:cNvSpPr/>
          <p:nvPr/>
        </p:nvSpPr>
        <p:spPr>
          <a:xfrm>
            <a:off x="3443359" y="1354041"/>
            <a:ext cx="2140322" cy="312314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63F7F7-516A-F2CC-5D10-065B724DC3A2}"/>
              </a:ext>
            </a:extLst>
          </p:cNvPr>
          <p:cNvSpPr/>
          <p:nvPr/>
        </p:nvSpPr>
        <p:spPr>
          <a:xfrm>
            <a:off x="6145041" y="1349555"/>
            <a:ext cx="2539174" cy="3123146"/>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B0D602-B470-DF41-2749-4922A8B1E53C}"/>
              </a:ext>
            </a:extLst>
          </p:cNvPr>
          <p:cNvSpPr/>
          <p:nvPr/>
        </p:nvSpPr>
        <p:spPr>
          <a:xfrm>
            <a:off x="0" y="0"/>
            <a:ext cx="9144000" cy="68580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D41955-1201-1399-1BE9-94F6C684D691}"/>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prstClr val="white"/>
                </a:solidFill>
                <a:latin typeface="Aharoni" panose="02010803020104030203" pitchFamily="2" charset="-79"/>
                <a:cs typeface="Aharoni" panose="02010803020104030203" pitchFamily="2" charset="-79"/>
              </a:rPr>
              <a:t>b hastings   newlebanoncoc.com</a:t>
            </a:r>
          </a:p>
        </p:txBody>
      </p:sp>
      <p:sp>
        <p:nvSpPr>
          <p:cNvPr id="17" name="TextBox 16">
            <a:extLst>
              <a:ext uri="{FF2B5EF4-FFF2-40B4-BE49-F238E27FC236}">
                <a16:creationId xmlns:a16="http://schemas.microsoft.com/office/drawing/2014/main" id="{797378FF-DDB9-1B96-A4BA-6E647997340B}"/>
              </a:ext>
            </a:extLst>
          </p:cNvPr>
          <p:cNvSpPr txBox="1"/>
          <p:nvPr/>
        </p:nvSpPr>
        <p:spPr>
          <a:xfrm>
            <a:off x="152401" y="64986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18" name="Rectangle 17">
            <a:extLst>
              <a:ext uri="{FF2B5EF4-FFF2-40B4-BE49-F238E27FC236}">
                <a16:creationId xmlns:a16="http://schemas.microsoft.com/office/drawing/2014/main" id="{0C5605BF-EE92-D8DF-8547-520A2E25D859}"/>
              </a:ext>
            </a:extLst>
          </p:cNvPr>
          <p:cNvSpPr/>
          <p:nvPr/>
        </p:nvSpPr>
        <p:spPr>
          <a:xfrm>
            <a:off x="0" y="6346233"/>
            <a:ext cx="9143999" cy="489290"/>
          </a:xfrm>
          <a:prstGeom prst="rec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974CA80-9EC2-CE0C-AC64-48A449AA54FF}"/>
              </a:ext>
            </a:extLst>
          </p:cNvPr>
          <p:cNvSpPr txBox="1"/>
          <p:nvPr/>
        </p:nvSpPr>
        <p:spPr>
          <a:xfrm>
            <a:off x="304801" y="639936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414561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CABC7A4-2BF1-D05F-1AC8-ABC66C8A02F6}"/>
              </a:ext>
            </a:extLst>
          </p:cNvPr>
          <p:cNvSpPr txBox="1"/>
          <p:nvPr/>
        </p:nvSpPr>
        <p:spPr>
          <a:xfrm>
            <a:off x="637563" y="2519964"/>
            <a:ext cx="8145709" cy="4028795"/>
          </a:xfrm>
          <a:prstGeom prst="rect">
            <a:avLst/>
          </a:prstGeom>
          <a:noFill/>
        </p:spPr>
        <p:txBody>
          <a:bodyPr wrap="square">
            <a:spAutoFit/>
          </a:bodyPr>
          <a:lstStyle/>
          <a:p>
            <a:r>
              <a:rPr lang="en-US" sz="36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Jonah 1:1-3</a:t>
            </a:r>
            <a:r>
              <a:rPr lang="en-US" sz="3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a:effectLst/>
                <a:latin typeface="Calibri" panose="020F0502020204030204" pitchFamily="34" charset="0"/>
                <a:ea typeface="Times New Roman" panose="02020603050405020304" pitchFamily="18" charset="0"/>
                <a:cs typeface="Calibri" panose="020F0502020204030204" pitchFamily="34" charset="0"/>
              </a:rPr>
              <a:t>Now the word of the LORD came to Jonah the son of </a:t>
            </a:r>
            <a:r>
              <a:rPr lang="en-US" sz="3600" dirty="0" err="1">
                <a:effectLst/>
                <a:latin typeface="Calibri" panose="020F0502020204030204" pitchFamily="34" charset="0"/>
                <a:ea typeface="Times New Roman" panose="02020603050405020304" pitchFamily="18" charset="0"/>
                <a:cs typeface="Calibri" panose="020F0502020204030204" pitchFamily="34" charset="0"/>
              </a:rPr>
              <a:t>Amittai</a:t>
            </a:r>
            <a:r>
              <a:rPr lang="en-US" sz="3600" dirty="0">
                <a:effectLst/>
                <a:latin typeface="Calibri" panose="020F0502020204030204" pitchFamily="34" charset="0"/>
                <a:ea typeface="Times New Roman" panose="02020603050405020304" pitchFamily="18" charset="0"/>
                <a:cs typeface="Calibri" panose="020F0502020204030204" pitchFamily="34" charset="0"/>
              </a:rPr>
              <a:t>, saying,</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600" dirty="0">
                <a:effectLst/>
                <a:latin typeface="Calibri" panose="020F0502020204030204" pitchFamily="34" charset="0"/>
                <a:ea typeface="Times New Roman" panose="02020603050405020304" pitchFamily="18" charset="0"/>
                <a:cs typeface="Calibri" panose="020F0502020204030204" pitchFamily="34" charset="0"/>
              </a:rPr>
              <a:t> 2 "Arise, go to </a:t>
            </a:r>
            <a:r>
              <a:rPr lang="en-US" sz="3600" u="sng" dirty="0">
                <a:effectLst/>
                <a:latin typeface="Calibri" panose="020F0502020204030204" pitchFamily="34" charset="0"/>
                <a:ea typeface="Times New Roman" panose="02020603050405020304" pitchFamily="18" charset="0"/>
                <a:cs typeface="Calibri" panose="020F0502020204030204" pitchFamily="34" charset="0"/>
              </a:rPr>
              <a:t>Nineveh</a:t>
            </a:r>
            <a:r>
              <a:rPr lang="en-US" sz="3600" dirty="0">
                <a:effectLst/>
                <a:latin typeface="Calibri" panose="020F0502020204030204" pitchFamily="34" charset="0"/>
                <a:ea typeface="Times New Roman" panose="02020603050405020304" pitchFamily="18" charset="0"/>
                <a:cs typeface="Calibri" panose="020F0502020204030204" pitchFamily="34" charset="0"/>
              </a:rPr>
              <a:t>, that great city, and cry out against it; for their wickedness has come up before Me."</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371475" marR="0">
              <a:lnSpc>
                <a:spcPct val="115000"/>
              </a:lnSpc>
              <a:spcBef>
                <a:spcPts val="0"/>
              </a:spcBef>
              <a:spcAft>
                <a:spcPts val="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400" b="1" dirty="0">
              <a:effectLst/>
              <a:latin typeface="Calibri" panose="020F0502020204030204" pitchFamily="34" charset="0"/>
              <a:ea typeface="Times New Roman" panose="02020603050405020304" pitchFamily="18" charset="0"/>
            </a:endParaRPr>
          </a:p>
          <a:p>
            <a:endParaRPr lang="en-US" dirty="0"/>
          </a:p>
        </p:txBody>
      </p:sp>
      <p:sp>
        <p:nvSpPr>
          <p:cNvPr id="4" name="Rectangle 3">
            <a:extLst>
              <a:ext uri="{FF2B5EF4-FFF2-40B4-BE49-F238E27FC236}">
                <a16:creationId xmlns:a16="http://schemas.microsoft.com/office/drawing/2014/main" id="{FAA50539-EF6E-4B7B-E35D-E0A512D850AF}"/>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0FF6FEC-8EB0-90AC-8C9E-192BDC2F545C}"/>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7" name="TextBox 6">
            <a:extLst>
              <a:ext uri="{FF2B5EF4-FFF2-40B4-BE49-F238E27FC236}">
                <a16:creationId xmlns:a16="http://schemas.microsoft.com/office/drawing/2014/main" id="{A9AA5314-4F52-24CD-545D-AD0A0D6EA65F}"/>
              </a:ext>
            </a:extLst>
          </p:cNvPr>
          <p:cNvSpPr txBox="1"/>
          <p:nvPr/>
        </p:nvSpPr>
        <p:spPr>
          <a:xfrm>
            <a:off x="794856" y="993166"/>
            <a:ext cx="7831122" cy="1251112"/>
          </a:xfrm>
          <a:prstGeom prst="rect">
            <a:avLst/>
          </a:prstGeom>
          <a:noFill/>
        </p:spPr>
        <p:txBody>
          <a:bodyPr wrap="square" rtlCol="0">
            <a:spAutoFit/>
          </a:bodyPr>
          <a:lstStyle/>
          <a:p>
            <a:r>
              <a:rPr lang="en-US" sz="3200" b="1" dirty="0">
                <a:effectLst/>
                <a:latin typeface="Calibri" panose="020F0502020204030204" pitchFamily="34" charset="0"/>
                <a:ea typeface="Times New Roman" panose="02020603050405020304" pitchFamily="18" charset="0"/>
              </a:rPr>
              <a:t>Three  Men  Called  By God.</a:t>
            </a:r>
            <a:endParaRPr lang="en-US" sz="3200" b="1" dirty="0">
              <a:effectLst/>
              <a:latin typeface="Arial Black" panose="020B0A04020102020204" pitchFamily="34" charset="0"/>
              <a:ea typeface="Times New Roman" panose="02020603050405020304" pitchFamily="18" charset="0"/>
            </a:endParaRPr>
          </a:p>
          <a:p>
            <a:pPr marL="342900" marR="0" lvl="0" indent="-342900">
              <a:lnSpc>
                <a:spcPct val="115000"/>
              </a:lnSpc>
              <a:spcBef>
                <a:spcPts val="0"/>
              </a:spcBef>
              <a:spcAft>
                <a:spcPts val="0"/>
              </a:spcAft>
              <a:buFont typeface="Arial Black" panose="020B0A04020102020204" pitchFamily="34" charset="0"/>
              <a:buAutoNum type="arabicPeriod"/>
            </a:pPr>
            <a:r>
              <a:rPr lang="en-US" sz="3600" b="1" u="none" strike="noStrike"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u="none" strike="noStrike"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Jonah:  “</a:t>
            </a:r>
            <a:r>
              <a:rPr lang="en-US" sz="4000" b="1" u="sng" strike="noStrike"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Here am I, I’m not going</a:t>
            </a:r>
            <a:r>
              <a:rPr lang="en-US" sz="4000" b="1" u="none" strike="noStrike"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600" u="none" strike="noStrike"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57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 y="2286000"/>
            <a:ext cx="5753100" cy="3505200"/>
          </a:xfrm>
          <a:prstGeom prst="rect">
            <a:avLst/>
          </a:prstGeom>
          <a:gradFill flip="none" rotWithShape="1">
            <a:gsLst>
              <a:gs pos="0">
                <a:srgbClr val="00AC00">
                  <a:shade val="30000"/>
                  <a:satMod val="115000"/>
                </a:srgbClr>
              </a:gs>
              <a:gs pos="54000">
                <a:srgbClr val="00AC00">
                  <a:shade val="67500"/>
                  <a:satMod val="115000"/>
                  <a:lumMod val="91000"/>
                </a:srgbClr>
              </a:gs>
              <a:gs pos="100000">
                <a:srgbClr val="00AC00">
                  <a:shade val="100000"/>
                  <a:satMod val="115000"/>
                  <a:lumMod val="72000"/>
                  <a:lumOff val="28000"/>
                </a:srgbClr>
              </a:gs>
            </a:gsLst>
            <a:lin ang="16200000" scaled="1"/>
            <a:tileRect/>
          </a:gradFill>
          <a:ln w="57150">
            <a:solidFill>
              <a:schemeClr val="tx1"/>
            </a:solidFill>
          </a:ln>
          <a:effectLst>
            <a:innerShdw blurRad="114300">
              <a:prstClr val="black"/>
            </a:inn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5362" name="Picture 2" descr="jonah_paying_his_fare 90-224"/>
          <p:cNvPicPr>
            <a:picLocks noChangeAspect="1" noChangeArrowheads="1"/>
          </p:cNvPicPr>
          <p:nvPr/>
        </p:nvPicPr>
        <p:blipFill>
          <a:blip r:embed="rId2"/>
          <a:srcRect/>
          <a:stretch>
            <a:fillRect/>
          </a:stretch>
        </p:blipFill>
        <p:spPr bwMode="auto">
          <a:xfrm>
            <a:off x="3476625" y="0"/>
            <a:ext cx="566737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838200" y="2590800"/>
            <a:ext cx="3048000" cy="3505200"/>
          </a:xfrm>
          <a:prstGeom prst="rect">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Jonah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But Jonah rose up to flee unto Tarshish from the presence of the LORD, and went down to Joppa; and he found a ship going to Tarshish: so he paid the fare thereof, and went down into it, to go with them unto Tarshish from the presence of the LORD.”</a:t>
            </a: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
              <a:srgbClr val="008000">
                <a:shade val="30000"/>
                <a:satMod val="115000"/>
                <a:lumMod val="80000"/>
                <a:lumOff val="20000"/>
              </a:srgbClr>
            </a:gs>
            <a:gs pos="50000">
              <a:srgbClr val="008000">
                <a:shade val="67500"/>
                <a:satMod val="115000"/>
              </a:srgbClr>
            </a:gs>
            <a:gs pos="83000">
              <a:srgbClr val="008000">
                <a:shade val="100000"/>
                <a:satMod val="115000"/>
                <a:lumMod val="60000"/>
                <a:lumOff val="40000"/>
              </a:srgbClr>
            </a:gs>
          </a:gsLst>
          <a:lin ang="18900000" scaled="1"/>
        </a:gradFill>
        <a:effectLst/>
      </p:bgPr>
    </p:bg>
    <p:spTree>
      <p:nvGrpSpPr>
        <p:cNvPr id="1" name=""/>
        <p:cNvGrpSpPr/>
        <p:nvPr/>
      </p:nvGrpSpPr>
      <p:grpSpPr>
        <a:xfrm>
          <a:off x="0" y="0"/>
          <a:ext cx="0" cy="0"/>
          <a:chOff x="0" y="0"/>
          <a:chExt cx="0" cy="0"/>
        </a:xfrm>
      </p:grpSpPr>
      <p:sp>
        <p:nvSpPr>
          <p:cNvPr id="3" name="Rectangle 2"/>
          <p:cNvSpPr/>
          <p:nvPr/>
        </p:nvSpPr>
        <p:spPr>
          <a:xfrm>
            <a:off x="304799" y="457200"/>
            <a:ext cx="8474075" cy="5791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126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166"/>
          <a:stretch/>
        </p:blipFill>
        <p:spPr bwMode="auto">
          <a:xfrm>
            <a:off x="533401" y="638175"/>
            <a:ext cx="8001000" cy="51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C:\users\sheila\desktop\bible study\ultimate royality free\4-bib pics-misc\maps\map 1178.jpg"/>
          <p:cNvPicPr>
            <a:picLocks noChangeAspect="1" noChangeArrowheads="1"/>
          </p:cNvPicPr>
          <p:nvPr/>
        </p:nvPicPr>
        <p:blipFill rotWithShape="1">
          <a:blip r:embed="rId3"/>
          <a:srcRect b="14667"/>
          <a:stretch/>
        </p:blipFill>
        <p:spPr bwMode="auto">
          <a:xfrm>
            <a:off x="533401" y="609600"/>
            <a:ext cx="8001000" cy="4876800"/>
          </a:xfrm>
          <a:prstGeom prst="rect">
            <a:avLst/>
          </a:prstGeom>
          <a:ln w="38100" cap="sq">
            <a:solidFill>
              <a:srgbClr val="000000"/>
            </a:solidFill>
            <a:prstDash val="solid"/>
            <a:miter lim="800000"/>
          </a:ln>
          <a:effectLst/>
        </p:spPr>
      </p:pic>
      <p:sp>
        <p:nvSpPr>
          <p:cNvPr id="2" name="Rectangle 1"/>
          <p:cNvSpPr/>
          <p:nvPr/>
        </p:nvSpPr>
        <p:spPr>
          <a:xfrm>
            <a:off x="381001" y="4953000"/>
            <a:ext cx="8229600" cy="10668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noFill/>
                </a:ln>
                <a:gradFill flip="none" rotWithShape="1">
                  <a:gsLst>
                    <a:gs pos="4000">
                      <a:srgbClr val="009900"/>
                    </a:gs>
                    <a:gs pos="50000">
                      <a:srgbClr val="009900">
                        <a:shade val="67500"/>
                        <a:satMod val="115000"/>
                      </a:srgbClr>
                    </a:gs>
                    <a:gs pos="93000">
                      <a:srgbClr val="009900">
                        <a:shade val="100000"/>
                        <a:satMod val="115000"/>
                        <a:lumMod val="88000"/>
                        <a:lumOff val="12000"/>
                      </a:srgbClr>
                    </a:gs>
                  </a:gsLst>
                  <a:lin ang="16200000" scaled="1"/>
                  <a:tileRect/>
                </a:gradFill>
                <a:effectLst>
                  <a:outerShdw blurRad="50800" dist="39000" dir="5460000" algn="tl">
                    <a:srgbClr val="000000">
                      <a:alpha val="38000"/>
                    </a:srgbClr>
                  </a:outerShdw>
                </a:effectLst>
                <a:uLnTx/>
                <a:uFillTx/>
                <a:latin typeface="Arial" pitchFamily="34" charset="0"/>
                <a:ea typeface="+mn-ea"/>
                <a:cs typeface="Arial" pitchFamily="34" charset="0"/>
              </a:rPr>
              <a:t>Jonah was going as far from Nineveh as he could get!</a:t>
            </a:r>
          </a:p>
        </p:txBody>
      </p:sp>
      <p:sp>
        <p:nvSpPr>
          <p:cNvPr id="9" name="Oval 8"/>
          <p:cNvSpPr/>
          <p:nvPr/>
        </p:nvSpPr>
        <p:spPr>
          <a:xfrm>
            <a:off x="5105400" y="31242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ular Callout 10"/>
          <p:cNvSpPr/>
          <p:nvPr/>
        </p:nvSpPr>
        <p:spPr>
          <a:xfrm>
            <a:off x="6400800" y="1828800"/>
            <a:ext cx="1600200" cy="381000"/>
          </a:xfrm>
          <a:prstGeom prst="wedgeRectCallout">
            <a:avLst>
              <a:gd name="adj1" fmla="val -61923"/>
              <a:gd name="adj2" fmla="val 13357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Nineveh</a:t>
            </a:r>
          </a:p>
        </p:txBody>
      </p:sp>
      <p:sp>
        <p:nvSpPr>
          <p:cNvPr id="12" name="Oval 11"/>
          <p:cNvSpPr/>
          <p:nvPr/>
        </p:nvSpPr>
        <p:spPr>
          <a:xfrm>
            <a:off x="762000" y="19050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3" name="Rectangular Callout 12"/>
          <p:cNvSpPr/>
          <p:nvPr/>
        </p:nvSpPr>
        <p:spPr>
          <a:xfrm>
            <a:off x="685800" y="3048000"/>
            <a:ext cx="2971800" cy="1676400"/>
          </a:xfrm>
          <a:prstGeom prst="wedgeRectCallout">
            <a:avLst>
              <a:gd name="adj1" fmla="val -42713"/>
              <a:gd name="adj2" fmla="val -10609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Tarshish—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Possibly in southern Spain near Gibraltar.  Because of mineral wealth the Phoenicians established a colony there.</a:t>
            </a:r>
          </a:p>
        </p:txBody>
      </p:sp>
      <p:sp>
        <p:nvSpPr>
          <p:cNvPr id="14" name="Oval 13"/>
          <p:cNvSpPr/>
          <p:nvPr/>
        </p:nvSpPr>
        <p:spPr>
          <a:xfrm>
            <a:off x="6019800" y="25908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Rectangular Callout 14"/>
          <p:cNvSpPr/>
          <p:nvPr/>
        </p:nvSpPr>
        <p:spPr>
          <a:xfrm>
            <a:off x="5638800" y="3200400"/>
            <a:ext cx="1600200" cy="381000"/>
          </a:xfrm>
          <a:prstGeom prst="wedgeRectCallout">
            <a:avLst>
              <a:gd name="adj1" fmla="val -72734"/>
              <a:gd name="adj2" fmla="val -3507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Joppa</a:t>
            </a:r>
          </a:p>
        </p:txBody>
      </p:sp>
      <p:cxnSp>
        <p:nvCxnSpPr>
          <p:cNvPr id="20" name="Straight Arrow Connector 19"/>
          <p:cNvCxnSpPr/>
          <p:nvPr/>
        </p:nvCxnSpPr>
        <p:spPr>
          <a:xfrm flipV="1">
            <a:off x="5257800" y="2743200"/>
            <a:ext cx="685800" cy="381000"/>
          </a:xfrm>
          <a:prstGeom prst="straightConnector1">
            <a:avLst/>
          </a:prstGeom>
          <a:ln w="38100">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90600" y="1981200"/>
            <a:ext cx="4114800" cy="1181100"/>
          </a:xfrm>
          <a:prstGeom prst="straightConnector1">
            <a:avLst/>
          </a:prstGeom>
          <a:ln w="38100">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716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DFB1E-6BBC-0F09-1EB2-8D980A9F19DA}"/>
              </a:ext>
            </a:extLst>
          </p:cNvPr>
          <p:cNvSpPr txBox="1"/>
          <p:nvPr/>
        </p:nvSpPr>
        <p:spPr>
          <a:xfrm>
            <a:off x="612396" y="1333850"/>
            <a:ext cx="8128933" cy="3939989"/>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God called him to a work –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Preach against Nineveh.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lang="en-US" sz="4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His reaction showed </a:t>
            </a:r>
            <a:r>
              <a:rPr kumimoji="0" lang="en-US" sz="44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lack</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of </a:t>
            </a:r>
            <a:r>
              <a:rPr kumimoji="0" lang="en-US" sz="44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faith</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God) &amp; lack of </a:t>
            </a:r>
            <a:r>
              <a:rPr kumimoji="0" lang="en-US" sz="44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love</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 souls),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F17E029-5920-5D6C-28A4-8ED503F24800}"/>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9F31C09-96D4-2826-2600-DC0ABF6B2832}"/>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
        <p:nvSpPr>
          <p:cNvPr id="5" name="TextBox 4">
            <a:extLst>
              <a:ext uri="{FF2B5EF4-FFF2-40B4-BE49-F238E27FC236}">
                <a16:creationId xmlns:a16="http://schemas.microsoft.com/office/drawing/2014/main" id="{F926A4E9-9572-164C-AECC-314F5E0A3464}"/>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8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EE9CE-6996-BE4F-A400-EAF2F09C2083}"/>
              </a:ext>
            </a:extLst>
          </p:cNvPr>
          <p:cNvSpPr txBox="1"/>
          <p:nvPr/>
        </p:nvSpPr>
        <p:spPr>
          <a:xfrm>
            <a:off x="0" y="192947"/>
            <a:ext cx="9144000"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How do We Answer When God Calls Us?    Eph.4:1</a:t>
            </a:r>
            <a:r>
              <a:rPr lang="en-US" sz="28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41E616-E230-8057-4319-7D47C1B9EB11}"/>
              </a:ext>
            </a:extLst>
          </p:cNvPr>
          <p:cNvSpPr txBox="1"/>
          <p:nvPr/>
        </p:nvSpPr>
        <p:spPr>
          <a:xfrm>
            <a:off x="620785" y="1181887"/>
            <a:ext cx="7944375" cy="4610493"/>
          </a:xfrm>
          <a:prstGeom prst="rect">
            <a:avLst/>
          </a:prstGeom>
          <a:noFill/>
        </p:spPr>
        <p:txBody>
          <a:bodyPr wrap="square">
            <a:spAutoFit/>
          </a:bodyPr>
          <a:lstStyle/>
          <a:p>
            <a:pPr marL="0" marR="0">
              <a:lnSpc>
                <a:spcPct val="115000"/>
              </a:lnSpc>
              <a:spcBef>
                <a:spcPts val="0"/>
              </a:spcBef>
              <a:spcAft>
                <a:spcPts val="0"/>
              </a:spcAft>
            </a:pPr>
            <a:r>
              <a:rPr lang="en-US" sz="4000" b="1" u="sng" dirty="0">
                <a:effectLst/>
                <a:latin typeface="Calibri" panose="020F0502020204030204" pitchFamily="34" charset="0"/>
                <a:ea typeface="Times New Roman" panose="02020603050405020304" pitchFamily="18" charset="0"/>
                <a:cs typeface="Calibri" panose="020F0502020204030204" pitchFamily="34" charset="0"/>
              </a:rPr>
              <a:t>Jonah   4:1-5</a:t>
            </a: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4400" b="1" i="1" u="sng" dirty="0">
                <a:effectLst/>
                <a:latin typeface="Calibri" panose="020F0502020204030204" pitchFamily="34" charset="0"/>
                <a:ea typeface="Times New Roman" panose="02020603050405020304" pitchFamily="18" charset="0"/>
                <a:cs typeface="Calibri" panose="020F0502020204030204" pitchFamily="34" charset="0"/>
              </a:rPr>
              <a:t>Today</a:t>
            </a:r>
            <a:r>
              <a:rPr lang="en-US" sz="4400" dirty="0">
                <a:effectLst/>
                <a:latin typeface="Calibri" panose="020F0502020204030204" pitchFamily="34" charset="0"/>
                <a:ea typeface="Times New Roman" panose="02020603050405020304" pitchFamily="18" charset="0"/>
                <a:cs typeface="Calibri" panose="020F0502020204030204" pitchFamily="34" charset="0"/>
              </a:rPr>
              <a:t>:  Are we like Jonah - Running from spiritual obligations, believing we have good reasons which clear us from responsibility?</a:t>
            </a:r>
            <a:endParaRPr lang="en-US" sz="4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ABFF461-8C5B-FC6B-14AA-B9ABED9D793C}"/>
              </a:ext>
            </a:extLst>
          </p:cNvPr>
          <p:cNvSpPr/>
          <p:nvPr/>
        </p:nvSpPr>
        <p:spPr>
          <a:xfrm>
            <a:off x="0" y="6232358"/>
            <a:ext cx="9144000" cy="603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F7D810A-1B45-970A-0A82-3F389FAD1E9E}"/>
              </a:ext>
            </a:extLst>
          </p:cNvPr>
          <p:cNvSpPr txBox="1"/>
          <p:nvPr/>
        </p:nvSpPr>
        <p:spPr>
          <a:xfrm>
            <a:off x="1" y="6346233"/>
            <a:ext cx="9144000" cy="400110"/>
          </a:xfrm>
          <a:prstGeom prst="rect">
            <a:avLst/>
          </a:prstGeom>
          <a:noFill/>
        </p:spPr>
        <p:txBody>
          <a:bodyPr wrap="square" rtlCol="0">
            <a:spAutoFit/>
          </a:bodyPr>
          <a:lstStyle/>
          <a:p>
            <a:pPr algn="ctr"/>
            <a:r>
              <a:rPr lang="en-US" sz="2000" dirty="0">
                <a:solidFill>
                  <a:schemeClr val="bg1"/>
                </a:solidFill>
                <a:latin typeface="Aharoni" panose="02010803020104030203" pitchFamily="2" charset="-79"/>
                <a:cs typeface="Aharoni" panose="02010803020104030203" pitchFamily="2" charset="-79"/>
              </a:rPr>
              <a:t>b hastings   newlebanoncoc.com</a:t>
            </a:r>
          </a:p>
        </p:txBody>
      </p:sp>
    </p:spTree>
    <p:extLst>
      <p:ext uri="{BB962C8B-B14F-4D97-AF65-F5344CB8AC3E}">
        <p14:creationId xmlns:p14="http://schemas.microsoft.com/office/powerpoint/2010/main" val="2741866620"/>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299</TotalTime>
  <Words>3396</Words>
  <Application>Microsoft Office PowerPoint</Application>
  <PresentationFormat>On-screen Show (4:3)</PresentationFormat>
  <Paragraphs>268</Paragraphs>
  <Slides>47</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47</vt:i4>
      </vt:variant>
    </vt:vector>
  </HeadingPairs>
  <TitlesOfParts>
    <vt:vector size="65" baseType="lpstr">
      <vt:lpstr>Aharoni</vt:lpstr>
      <vt:lpstr>Arial</vt:lpstr>
      <vt:lpstr>Arial Black</vt:lpstr>
      <vt:lpstr>Arial Unicode MS</vt:lpstr>
      <vt:lpstr>Calibri</vt:lpstr>
      <vt:lpstr>Calibri Light</vt:lpstr>
      <vt:lpstr>Cambria</vt:lpstr>
      <vt:lpstr>Courier New</vt:lpstr>
      <vt:lpstr>Ink Free</vt:lpstr>
      <vt:lpstr>Rockwell Extra Bold</vt:lpstr>
      <vt:lpstr>Times New Roman</vt:lpstr>
      <vt:lpstr>Wingdings</vt:lpstr>
      <vt:lpstr>Office Theme</vt:lpstr>
      <vt:lpstr>1_Office Theme</vt:lpstr>
      <vt:lpstr>2_Office Theme</vt:lpstr>
      <vt:lpstr>3_Office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13</cp:revision>
  <dcterms:created xsi:type="dcterms:W3CDTF">2023-10-17T00:37:26Z</dcterms:created>
  <dcterms:modified xsi:type="dcterms:W3CDTF">2023-10-22T19:37:01Z</dcterms:modified>
</cp:coreProperties>
</file>