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5"/>
  </p:notesMasterIdLst>
  <p:sldIdLst>
    <p:sldId id="265" r:id="rId5"/>
    <p:sldId id="258" r:id="rId6"/>
    <p:sldId id="267" r:id="rId7"/>
    <p:sldId id="268" r:id="rId8"/>
    <p:sldId id="263" r:id="rId9"/>
    <p:sldId id="257" r:id="rId10"/>
    <p:sldId id="269" r:id="rId11"/>
    <p:sldId id="266" r:id="rId12"/>
    <p:sldId id="272" r:id="rId13"/>
    <p:sldId id="271" r:id="rId14"/>
    <p:sldId id="270" r:id="rId15"/>
    <p:sldId id="274" r:id="rId16"/>
    <p:sldId id="273" r:id="rId17"/>
    <p:sldId id="276" r:id="rId18"/>
    <p:sldId id="277" r:id="rId19"/>
    <p:sldId id="278" r:id="rId20"/>
    <p:sldId id="275" r:id="rId21"/>
    <p:sldId id="280" r:id="rId22"/>
    <p:sldId id="279" r:id="rId23"/>
    <p:sldId id="283" r:id="rId24"/>
    <p:sldId id="289" r:id="rId25"/>
    <p:sldId id="281" r:id="rId26"/>
    <p:sldId id="284" r:id="rId27"/>
    <p:sldId id="979" r:id="rId28"/>
    <p:sldId id="282" r:id="rId29"/>
    <p:sldId id="286" r:id="rId30"/>
    <p:sldId id="285" r:id="rId31"/>
    <p:sldId id="287" r:id="rId32"/>
    <p:sldId id="291"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72le5h0wUlL1lgcLKM0SA==" hashData="JwmmzlTdK2jNus6SWX0s9RC3ldS/ycqSRLIOz4quNyAQCsdIwLcHysfb0RQSxSc0rEGnIYypYzDjWPY00AnlM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704" autoAdjust="0"/>
  </p:normalViewPr>
  <p:slideViewPr>
    <p:cSldViewPr snapToGrid="0">
      <p:cViewPr varScale="1">
        <p:scale>
          <a:sx n="108" d="100"/>
          <a:sy n="108" d="100"/>
        </p:scale>
        <p:origin x="1686" y="114"/>
      </p:cViewPr>
      <p:guideLst/>
    </p:cSldViewPr>
  </p:slideViewPr>
  <p:notesTextViewPr>
    <p:cViewPr>
      <p:scale>
        <a:sx n="1" d="1"/>
        <a:sy n="1" d="1"/>
      </p:scale>
      <p:origin x="0" y="0"/>
    </p:cViewPr>
  </p:notesTextViewPr>
  <p:sorterViewPr>
    <p:cViewPr varScale="1">
      <p:scale>
        <a:sx n="100" d="100"/>
        <a:sy n="100"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F38F-1D14-4F23-AAFD-0EC4AAF476C4}" type="datetimeFigureOut">
              <a:rPr lang="en-US" smtClean="0"/>
              <a:t>10/23/2023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427B2-F96E-4771-9A3B-2EE5DC91B5EC}" type="slidenum">
              <a:rPr lang="en-US" smtClean="0"/>
              <a:t>‹#›</a:t>
            </a:fld>
            <a:endParaRPr lang="en-US"/>
          </a:p>
        </p:txBody>
      </p:sp>
    </p:spTree>
    <p:extLst>
      <p:ext uri="{BB962C8B-B14F-4D97-AF65-F5344CB8AC3E}">
        <p14:creationId xmlns:p14="http://schemas.microsoft.com/office/powerpoint/2010/main" val="347925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photo shows the initial stages of wheat seeds as they begin to sprout. The tiny roots and shoots will quickly become a full-fledged plant that bears fruit like the original seed. </a:t>
            </a:r>
            <a:r>
              <a:rPr lang="en-US" dirty="0"/>
              <a:t>This image comes from Fir0002/</a:t>
            </a:r>
            <a:r>
              <a:rPr lang="en-US" dirty="0" err="1"/>
              <a:t>Flagstaffotos</a:t>
            </a:r>
            <a:r>
              <a:rPr lang="en-US" dirty="0"/>
              <a:t> and is licensed under GFDL v1.2, via Wikimedia Commons: https://commons.wikimedia.org/wiki/File:Sprouting_wheat.jpg. The terms of this license can be found at: https://www.gnu.org/licenses/old-licenses/fdl-1.2.en.html.</a:t>
            </a:r>
          </a:p>
          <a:p>
            <a:endParaRPr lang="en-US" dirty="0"/>
          </a:p>
          <a:p>
            <a:r>
              <a:rPr lang="en-US" dirty="0"/>
              <a:t>wiki1007200707171067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3C082-334D-4D85-821F-29CB220AAD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173754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C082-334D-4D85-821F-29CB220AAD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31849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C082-334D-4D85-821F-29CB220AAD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44198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0340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21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5702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5108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32949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4134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79940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2547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3C082-334D-4D85-821F-29CB220AAD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408834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69485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5114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2686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2FD838-C750-4E68-9968-D5664EF2DA6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58707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FD838-C750-4E68-9968-D5664EF2DA6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1427613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FD838-C750-4E68-9968-D5664EF2DA6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185919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FD838-C750-4E68-9968-D5664EF2DA6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719502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2FD838-C750-4E68-9968-D5664EF2DA68}"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645871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2FD838-C750-4E68-9968-D5664EF2DA68}"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136447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FD838-C750-4E68-9968-D5664EF2DA68}"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93790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3C082-334D-4D85-821F-29CB220AAD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697042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FD838-C750-4E68-9968-D5664EF2DA6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2431889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FD838-C750-4E68-9968-D5664EF2DA68}"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1899770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FD838-C750-4E68-9968-D5664EF2DA6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876534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FD838-C750-4E68-9968-D5664EF2DA68}"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B3E84-83A7-4EC5-85E0-37E767469171}" type="slidenum">
              <a:rPr lang="en-US" smtClean="0"/>
              <a:t>‹#›</a:t>
            </a:fld>
            <a:endParaRPr lang="en-US"/>
          </a:p>
        </p:txBody>
      </p:sp>
    </p:spTree>
    <p:extLst>
      <p:ext uri="{BB962C8B-B14F-4D97-AF65-F5344CB8AC3E}">
        <p14:creationId xmlns:p14="http://schemas.microsoft.com/office/powerpoint/2010/main" val="3066480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1702037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83612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6725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3C082-334D-4D85-821F-29CB220AAD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13500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3C082-334D-4D85-821F-29CB220AAD10}"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292175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3C082-334D-4D85-821F-29CB220AAD10}"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38436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3C082-334D-4D85-821F-29CB220AAD10}"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200367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C082-334D-4D85-821F-29CB220AAD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5071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3C082-334D-4D85-821F-29CB220AAD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44645-3987-4DD6-B91E-AEC5D003F3E8}" type="slidenum">
              <a:rPr lang="en-US" smtClean="0"/>
              <a:t>‹#›</a:t>
            </a:fld>
            <a:endParaRPr lang="en-US"/>
          </a:p>
        </p:txBody>
      </p:sp>
    </p:spTree>
    <p:extLst>
      <p:ext uri="{BB962C8B-B14F-4D97-AF65-F5344CB8AC3E}">
        <p14:creationId xmlns:p14="http://schemas.microsoft.com/office/powerpoint/2010/main" val="409169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3C082-334D-4D85-821F-29CB220AAD10}"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44645-3987-4DD6-B91E-AEC5D003F3E8}" type="slidenum">
              <a:rPr lang="en-US" smtClean="0"/>
              <a:t>‹#›</a:t>
            </a:fld>
            <a:endParaRPr lang="en-US"/>
          </a:p>
        </p:txBody>
      </p:sp>
    </p:spTree>
    <p:extLst>
      <p:ext uri="{BB962C8B-B14F-4D97-AF65-F5344CB8AC3E}">
        <p14:creationId xmlns:p14="http://schemas.microsoft.com/office/powerpoint/2010/main" val="1132899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059222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D838-C750-4E68-9968-D5664EF2DA68}"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B3E84-83A7-4EC5-85E0-37E767469171}" type="slidenum">
              <a:rPr lang="en-US" smtClean="0"/>
              <a:t>‹#›</a:t>
            </a:fld>
            <a:endParaRPr lang="en-US"/>
          </a:p>
        </p:txBody>
      </p:sp>
    </p:spTree>
    <p:extLst>
      <p:ext uri="{BB962C8B-B14F-4D97-AF65-F5344CB8AC3E}">
        <p14:creationId xmlns:p14="http://schemas.microsoft.com/office/powerpoint/2010/main" val="1718025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400980426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rossbooks.com/verse.asp?ref=Eze+38%3A16" TargetMode="External"/><Relationship Id="rId2" Type="http://schemas.openxmlformats.org/officeDocument/2006/relationships/hyperlink" Target="http://www.crossbooks.com/verse.asp?ref=Eze+38%3A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rossbooks.com/verse.asp?ref=Heb+4%3A1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www.crossbooks.com/verse.asp?ref=Ex+19%3A10" TargetMode="External"/><Relationship Id="rId2" Type="http://schemas.openxmlformats.org/officeDocument/2006/relationships/hyperlink" Target="http://www.crossbooks.com/verse.asp?ref=Lev+10%3A3"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12722-BF37-F87C-5780-99E3B77DAFAB}"/>
              </a:ext>
            </a:extLst>
          </p:cNvPr>
          <p:cNvSpPr txBox="1"/>
          <p:nvPr/>
        </p:nvSpPr>
        <p:spPr>
          <a:xfrm>
            <a:off x="733865" y="858583"/>
            <a:ext cx="7904285" cy="5787225"/>
          </a:xfrm>
          <a:prstGeom prst="rect">
            <a:avLst/>
          </a:prstGeom>
          <a:noFill/>
        </p:spPr>
        <p:txBody>
          <a:bodyPr wrap="square">
            <a:spAutoFit/>
          </a:bodyPr>
          <a:lstStyle/>
          <a:p>
            <a:pPr marL="0" marR="0" algn="ctr">
              <a:lnSpc>
                <a:spcPct val="115000"/>
              </a:lnSpc>
              <a:spcBef>
                <a:spcPts val="0"/>
              </a:spcBef>
              <a:spcAft>
                <a:spcPts val="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(3) Consider One Another. </a:t>
            </a:r>
          </a:p>
          <a:p>
            <a:pPr marL="0" marR="0">
              <a:lnSpc>
                <a:spcPct val="115000"/>
              </a:lnSpc>
              <a:spcBef>
                <a:spcPts val="0"/>
              </a:spcBef>
              <a:spcAft>
                <a:spcPts val="0"/>
              </a:spcAft>
            </a:pPr>
            <a:endParaRPr lang="en-US" sz="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10:24) </a:t>
            </a:r>
            <a:r>
              <a:rPr lang="en-US" sz="2800" dirty="0">
                <a:effectLst/>
                <a:latin typeface="Arial" panose="020B0604020202020204" pitchFamily="34" charset="0"/>
                <a:ea typeface="Calibri" panose="020F0502020204030204" pitchFamily="34" charset="0"/>
                <a:cs typeface="Times New Roman" panose="02020603050405020304" pitchFamily="18" charset="0"/>
              </a:rPr>
              <a:t>And let us consider one another in order to stir up love and good works,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And let us consider one another</a:t>
            </a:r>
            <a:r>
              <a:rPr lang="en-US" sz="2800" b="1" dirty="0">
                <a:effectLst/>
                <a:latin typeface="Arial" panose="020B0604020202020204" pitchFamily="34" charset="0"/>
                <a:ea typeface="Calibri" panose="020F0502020204030204" pitchFamily="34" charset="0"/>
                <a:cs typeface="Times New Roman" panose="02020603050405020304" pitchFamily="18" charset="0"/>
              </a:rPr>
              <a:t>—</a:t>
            </a:r>
            <a:r>
              <a:rPr lang="en-US" sz="2800" dirty="0">
                <a:effectLst/>
                <a:latin typeface="Arial" panose="020B0604020202020204" pitchFamily="34" charset="0"/>
                <a:ea typeface="Calibri" panose="020F0502020204030204" pitchFamily="34" charset="0"/>
                <a:cs typeface="Times New Roman" panose="02020603050405020304" pitchFamily="18" charset="0"/>
              </a:rPr>
              <a:t>That is, Let us not be selfish, caring merely for ourselves; but let us have constantly in mind each other's wants and circumstances as members of the one family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and that, also, for the purpose of exciting and encouraging one another to love and good works.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4CEA0F-E5C0-8EA8-F816-397B5B631B61}"/>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5831B94F-1217-B667-F395-66EF83B1054E}"/>
              </a:ext>
            </a:extLst>
          </p:cNvPr>
          <p:cNvSpPr/>
          <p:nvPr/>
        </p:nvSpPr>
        <p:spPr>
          <a:xfrm>
            <a:off x="578498" y="774441"/>
            <a:ext cx="8192817" cy="5871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90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CFA6F-950B-955C-E9A5-522409265454}"/>
              </a:ext>
            </a:extLst>
          </p:cNvPr>
          <p:cNvSpPr txBox="1"/>
          <p:nvPr/>
        </p:nvSpPr>
        <p:spPr>
          <a:xfrm>
            <a:off x="668754" y="1033902"/>
            <a:ext cx="8080131" cy="5343001"/>
          </a:xfrm>
          <a:prstGeom prst="rect">
            <a:avLst/>
          </a:prstGeom>
          <a:noFill/>
        </p:spPr>
        <p:txBody>
          <a:bodyPr wrap="square">
            <a:spAutoFit/>
          </a:bodyPr>
          <a:lstStyle/>
          <a:p>
            <a:pPr marL="0" marR="0" algn="ctr">
              <a:lnSpc>
                <a:spcPct val="115000"/>
              </a:lnSpc>
              <a:spcBef>
                <a:spcPts val="0"/>
              </a:spcBef>
              <a:spcAft>
                <a:spcPts val="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(4) Persevere.</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10:25) </a:t>
            </a:r>
            <a:r>
              <a:rPr lang="en-US" sz="2800" dirty="0">
                <a:effectLst/>
                <a:latin typeface="Arial" panose="020B0604020202020204" pitchFamily="34" charset="0"/>
                <a:ea typeface="Calibri" panose="020F0502020204030204" pitchFamily="34" charset="0"/>
                <a:cs typeface="Times New Roman" panose="02020603050405020304" pitchFamily="18" charset="0"/>
              </a:rPr>
              <a:t>not forsaking the assembling of ourselves together, as is the manner of some, but exhorting one another, and so much the more as you see the Day approaching.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Provoke / exhort, one another unto love and good</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works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10:24)</a:t>
            </a: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Provoke -- to stimulate; to stir up – </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Cor. 9:2)</a:t>
            </a: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We need to stir up one another to work more --    </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Cor.15:58) </a:t>
            </a:r>
          </a:p>
        </p:txBody>
      </p:sp>
      <p:sp>
        <p:nvSpPr>
          <p:cNvPr id="4" name="TextBox 3">
            <a:extLst>
              <a:ext uri="{FF2B5EF4-FFF2-40B4-BE49-F238E27FC236}">
                <a16:creationId xmlns:a16="http://schemas.microsoft.com/office/drawing/2014/main" id="{327BC5AE-59A3-1952-50A6-B91E1038A8AB}"/>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F008C00D-8F1A-D93A-34F7-50E769369002}"/>
              </a:ext>
            </a:extLst>
          </p:cNvPr>
          <p:cNvSpPr/>
          <p:nvPr/>
        </p:nvSpPr>
        <p:spPr>
          <a:xfrm>
            <a:off x="466531" y="858416"/>
            <a:ext cx="8282354" cy="5635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67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3BD99-D3F5-3A03-AC4C-46527A2F3700}"/>
              </a:ext>
            </a:extLst>
          </p:cNvPr>
          <p:cNvSpPr txBox="1"/>
          <p:nvPr/>
        </p:nvSpPr>
        <p:spPr>
          <a:xfrm>
            <a:off x="750399" y="927195"/>
            <a:ext cx="8071339" cy="5289718"/>
          </a:xfrm>
          <a:prstGeom prst="rect">
            <a:avLst/>
          </a:prstGeom>
          <a:noFill/>
        </p:spPr>
        <p:txBody>
          <a:bodyPr wrap="square">
            <a:spAutoFit/>
          </a:bodyPr>
          <a:lstStyle/>
          <a:p>
            <a:pPr marL="0" marR="0">
              <a:lnSpc>
                <a:spcPct val="115000"/>
              </a:lnSpc>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We need to stir up one another to greater love for: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God and Christ – </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(Matt. 22: 37)   (John 14:15)</a:t>
            </a:r>
          </a:p>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The church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The lost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For our family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For one another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74B36FB-B5F6-D54E-A868-7E3C9D453C9E}"/>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D73668E6-77A8-6E4A-215E-754100818894}"/>
              </a:ext>
            </a:extLst>
          </p:cNvPr>
          <p:cNvSpPr/>
          <p:nvPr/>
        </p:nvSpPr>
        <p:spPr>
          <a:xfrm>
            <a:off x="615820" y="849086"/>
            <a:ext cx="7777781" cy="5570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2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83884-11A4-CFAF-D8B8-51D6B5E91930}"/>
              </a:ext>
            </a:extLst>
          </p:cNvPr>
          <p:cNvSpPr txBox="1"/>
          <p:nvPr/>
        </p:nvSpPr>
        <p:spPr>
          <a:xfrm>
            <a:off x="597877" y="729762"/>
            <a:ext cx="7921869" cy="5632311"/>
          </a:xfrm>
          <a:prstGeom prst="rect">
            <a:avLst/>
          </a:prstGeom>
          <a:noFill/>
        </p:spPr>
        <p:txBody>
          <a:bodyPr wrap="square">
            <a:spAutoFit/>
          </a:bodyPr>
          <a:lstStyle/>
          <a:p>
            <a:pPr marL="0" marR="0" algn="ctr">
              <a:spcBef>
                <a:spcPts val="0"/>
              </a:spcBef>
              <a:spcAft>
                <a:spcPts val="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(5) Lay Aside every weight. </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12:1) </a:t>
            </a:r>
            <a:r>
              <a:rPr lang="en-US" sz="3200" dirty="0">
                <a:effectLst/>
                <a:ea typeface="Calibri" panose="020F0502020204030204" pitchFamily="34" charset="0"/>
                <a:cs typeface="Times New Roman" panose="02020603050405020304" pitchFamily="18" charset="0"/>
              </a:rPr>
              <a:t>Therefore we also, since we are surrounded by so great a cloud of witnesses, </a:t>
            </a:r>
            <a:r>
              <a:rPr lang="en-US" sz="3200" i="1" u="sng" dirty="0">
                <a:effectLst/>
                <a:ea typeface="Calibri" panose="020F0502020204030204" pitchFamily="34" charset="0"/>
                <a:cs typeface="Times New Roman" panose="02020603050405020304" pitchFamily="18" charset="0"/>
              </a:rPr>
              <a:t>let us lay aside</a:t>
            </a:r>
            <a:r>
              <a:rPr lang="en-US" sz="3200" dirty="0">
                <a:effectLst/>
                <a:ea typeface="Calibri" panose="020F0502020204030204" pitchFamily="34" charset="0"/>
                <a:cs typeface="Times New Roman" panose="02020603050405020304" pitchFamily="18" charset="0"/>
              </a:rPr>
              <a:t> every weight, and the sin which so easily ensnares us, and let us run with endurance the race that is set before us,</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In this verse there is an allusion to the games of the ancient Greeks; or  perhaps to those which Herod the Great had introduced into Palestine in imitation of the Grecian games. </a:t>
            </a:r>
          </a:p>
        </p:txBody>
      </p:sp>
      <p:sp>
        <p:nvSpPr>
          <p:cNvPr id="4" name="TextBox 3">
            <a:extLst>
              <a:ext uri="{FF2B5EF4-FFF2-40B4-BE49-F238E27FC236}">
                <a16:creationId xmlns:a16="http://schemas.microsoft.com/office/drawing/2014/main" id="{A31A1D2E-1333-6361-DCF9-ED30E2F71EC5}"/>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24465394-86B2-E8DF-B586-44A7C4451E5B}"/>
              </a:ext>
            </a:extLst>
          </p:cNvPr>
          <p:cNvSpPr/>
          <p:nvPr/>
        </p:nvSpPr>
        <p:spPr>
          <a:xfrm>
            <a:off x="391886" y="1315616"/>
            <a:ext cx="8341567" cy="5243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36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8C535-25F5-1608-937A-366E16399FD9}"/>
              </a:ext>
            </a:extLst>
          </p:cNvPr>
          <p:cNvSpPr txBox="1"/>
          <p:nvPr/>
        </p:nvSpPr>
        <p:spPr>
          <a:xfrm>
            <a:off x="662473" y="782516"/>
            <a:ext cx="8080311" cy="5637441"/>
          </a:xfrm>
          <a:prstGeom prst="rect">
            <a:avLst/>
          </a:prstGeom>
          <a:noFill/>
        </p:spPr>
        <p:txBody>
          <a:bodyPr wrap="square">
            <a:spAutoFit/>
          </a:bodyPr>
          <a:lstStyle/>
          <a:p>
            <a:pPr marL="0" marR="0">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Corresponding with these assembled multitudes of anxious spectators, is the "cloud of witnesses" ……by whom the Hebrew Christians are said to be surrounded while running their race for the crown of life. </a:t>
            </a:r>
          </a:p>
          <a:p>
            <a:pPr marL="0" marR="0">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These crowned victors are here represented as a cloud on account of their immense numbers </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Ezek. 38:9</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16</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as well perhaps as on account of their elevated position.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C6E02F-A863-01A1-C26B-C1C1969DE805}"/>
              </a:ext>
            </a:extLst>
          </p:cNvPr>
          <p:cNvSpPr txBox="1"/>
          <p:nvPr/>
        </p:nvSpPr>
        <p:spPr>
          <a:xfrm>
            <a:off x="0" y="-10187"/>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993B9B72-0323-AEDD-D6B0-515664E7CE30}"/>
              </a:ext>
            </a:extLst>
          </p:cNvPr>
          <p:cNvSpPr/>
          <p:nvPr/>
        </p:nvSpPr>
        <p:spPr>
          <a:xfrm>
            <a:off x="541176" y="782516"/>
            <a:ext cx="8201608" cy="5767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80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D85156-ECEC-A703-4142-72117C52F3E4}"/>
              </a:ext>
            </a:extLst>
          </p:cNvPr>
          <p:cNvSpPr txBox="1"/>
          <p:nvPr/>
        </p:nvSpPr>
        <p:spPr>
          <a:xfrm>
            <a:off x="650631" y="1007887"/>
            <a:ext cx="8027377" cy="5280933"/>
          </a:xfrm>
          <a:prstGeom prst="rect">
            <a:avLst/>
          </a:prstGeom>
          <a:noFill/>
        </p:spPr>
        <p:txBody>
          <a:bodyPr wrap="square">
            <a:spAutoFit/>
          </a:bodyPr>
          <a:lstStyle/>
          <a:p>
            <a:pPr marL="0" marR="0">
              <a:lnSpc>
                <a:spcPct val="115000"/>
              </a:lnSpc>
              <a:spcBef>
                <a:spcPts val="0"/>
              </a:spcBef>
              <a:spcAft>
                <a:spcPts val="1000"/>
              </a:spcAft>
            </a:pPr>
            <a:r>
              <a:rPr lang="en-US" sz="3200" b="1" u="sng" dirty="0">
                <a:effectLst/>
                <a:latin typeface="Arial" panose="020B0604020202020204" pitchFamily="34" charset="0"/>
                <a:ea typeface="Times New Roman" panose="02020603050405020304" pitchFamily="18" charset="0"/>
                <a:cs typeface="Times New Roman" panose="02020603050405020304" pitchFamily="18" charset="0"/>
              </a:rPr>
              <a:t>let us lay aside every weight</a:t>
            </a: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—In this clause the writer makes allusion particularly to those who run foot-races in the </a:t>
            </a:r>
            <a:r>
              <a:rPr lang="en-US" sz="3200" dirty="0" err="1">
                <a:effectLst/>
                <a:latin typeface="Arial" panose="020B0604020202020204" pitchFamily="34" charset="0"/>
                <a:ea typeface="Times New Roman" panose="02020603050405020304" pitchFamily="18" charset="0"/>
                <a:cs typeface="Times New Roman" panose="02020603050405020304" pitchFamily="18" charset="0"/>
              </a:rPr>
              <a:t>amphitheatre</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These contestants laid aside everything that might in any way serve to impede their progress.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The original word (</a:t>
            </a:r>
            <a:r>
              <a:rPr lang="en-US" sz="3200" i="1" dirty="0">
                <a:effectLst/>
                <a:latin typeface="Arial" panose="020B0604020202020204" pitchFamily="34" charset="0"/>
                <a:ea typeface="Times New Roman" panose="02020603050405020304" pitchFamily="18" charset="0"/>
                <a:cs typeface="Times New Roman" panose="02020603050405020304" pitchFamily="18" charset="0"/>
              </a:rPr>
              <a:t>on-kos</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means </a:t>
            </a:r>
            <a:r>
              <a:rPr lang="en-US" sz="3200" i="1" u="sng" dirty="0">
                <a:effectLst/>
                <a:latin typeface="Arial" panose="020B0604020202020204" pitchFamily="34" charset="0"/>
                <a:ea typeface="Times New Roman" panose="02020603050405020304" pitchFamily="18" charset="0"/>
                <a:cs typeface="Times New Roman" panose="02020603050405020304" pitchFamily="18" charset="0"/>
              </a:rPr>
              <a:t>a weight</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i="1" u="sng" dirty="0">
                <a:effectLst/>
                <a:latin typeface="Arial" panose="020B0604020202020204" pitchFamily="34" charset="0"/>
                <a:ea typeface="Times New Roman" panose="02020603050405020304" pitchFamily="18" charset="0"/>
                <a:cs typeface="Times New Roman" panose="02020603050405020304" pitchFamily="18" charset="0"/>
              </a:rPr>
              <a:t>a burden</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i="1" u="sng" dirty="0">
                <a:effectLst/>
                <a:latin typeface="Arial" panose="020B0604020202020204" pitchFamily="34" charset="0"/>
                <a:ea typeface="Times New Roman" panose="02020603050405020304" pitchFamily="18" charset="0"/>
                <a:cs typeface="Times New Roman" panose="02020603050405020304" pitchFamily="18" charset="0"/>
              </a:rPr>
              <a:t>a swelling</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i="1" u="sng" dirty="0">
                <a:effectLst/>
                <a:latin typeface="Arial" panose="020B0604020202020204" pitchFamily="34" charset="0"/>
                <a:ea typeface="Times New Roman" panose="02020603050405020304" pitchFamily="18" charset="0"/>
                <a:cs typeface="Times New Roman" panose="02020603050405020304" pitchFamily="18" charset="0"/>
              </a:rPr>
              <a:t>an encumbrance</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and it is evidently used here.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A911-C50C-53D5-EDCD-8201ACF12EA2}"/>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5B118BC7-A365-CE2B-B018-107641F259B4}"/>
              </a:ext>
            </a:extLst>
          </p:cNvPr>
          <p:cNvSpPr/>
          <p:nvPr/>
        </p:nvSpPr>
        <p:spPr>
          <a:xfrm>
            <a:off x="429208" y="849086"/>
            <a:ext cx="8360229" cy="5598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15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ED462-2271-C049-EE78-25291BE3D3F4}"/>
              </a:ext>
            </a:extLst>
          </p:cNvPr>
          <p:cNvSpPr txBox="1"/>
          <p:nvPr/>
        </p:nvSpPr>
        <p:spPr>
          <a:xfrm>
            <a:off x="704223" y="1220661"/>
            <a:ext cx="8020351" cy="5016758"/>
          </a:xfrm>
          <a:prstGeom prst="rect">
            <a:avLst/>
          </a:prstGeom>
          <a:noFill/>
        </p:spPr>
        <p:txBody>
          <a:bodyPr wrap="square">
            <a:spAutoFit/>
          </a:bodyPr>
          <a:lstStyle/>
          <a:p>
            <a:pPr marL="0" marR="0">
              <a:spcBef>
                <a:spcPts val="0"/>
              </a:spcBef>
              <a:spcAft>
                <a:spcPts val="1000"/>
              </a:spcAft>
            </a:pP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…weights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To denote whatever has a tendency to interrupt or retard our progress in the way of holiness; </a:t>
            </a:r>
            <a:r>
              <a:rPr lang="en-US" sz="3200" u="sng" dirty="0">
                <a:effectLst/>
                <a:latin typeface="Arial" panose="020B0604020202020204" pitchFamily="34" charset="0"/>
                <a:ea typeface="Times New Roman" panose="02020603050405020304" pitchFamily="18" charset="0"/>
                <a:cs typeface="Times New Roman" panose="02020603050405020304" pitchFamily="18" charset="0"/>
              </a:rPr>
              <a:t>such as </a:t>
            </a:r>
            <a:r>
              <a:rPr lang="en-US" sz="32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lusts of the flesh</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2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lusts of the eye</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2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and the pride of life</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All such hindrances the Apostle exhorts his brethren to lay aside, so that like the contestants in the Grecian games, they might be able to run with patient endurance the race that was set before them.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F84799-8D72-3C36-691D-F13DE6EE7CF6}"/>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E152A761-917C-ECED-6131-2CBEC9A605D8}"/>
              </a:ext>
            </a:extLst>
          </p:cNvPr>
          <p:cNvSpPr/>
          <p:nvPr/>
        </p:nvSpPr>
        <p:spPr>
          <a:xfrm>
            <a:off x="522514" y="933061"/>
            <a:ext cx="8210939" cy="5514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40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F77E71-C2F1-4D96-B6E1-C66D7FA30688}"/>
              </a:ext>
            </a:extLst>
          </p:cNvPr>
          <p:cNvSpPr txBox="1"/>
          <p:nvPr/>
        </p:nvSpPr>
        <p:spPr>
          <a:xfrm>
            <a:off x="673599" y="907944"/>
            <a:ext cx="7948246" cy="5528693"/>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(6) Run with Patience.  </a:t>
            </a:r>
          </a:p>
          <a:p>
            <a:pPr marL="0" marR="0">
              <a:lnSpc>
                <a:spcPct val="115000"/>
              </a:lnSpc>
              <a:spcBef>
                <a:spcPts val="0"/>
              </a:spcBef>
              <a:spcAft>
                <a:spcPts val="0"/>
              </a:spcAft>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12:1) </a:t>
            </a:r>
            <a:r>
              <a:rPr lang="en-US" sz="3200" dirty="0">
                <a:effectLst/>
                <a:latin typeface="Arial" panose="020B0604020202020204" pitchFamily="34" charset="0"/>
                <a:ea typeface="Calibri" panose="020F0502020204030204" pitchFamily="34" charset="0"/>
                <a:cs typeface="Times New Roman" panose="02020603050405020304" pitchFamily="18" charset="0"/>
              </a:rPr>
              <a:t>Therefore we also, since we are surrounded by so great a cloud of witnesses, let us lay aside every weight, and the sin which so easily ensnares us, and </a:t>
            </a:r>
            <a:r>
              <a:rPr lang="en-US" sz="3200" b="1" i="1" u="sng" dirty="0">
                <a:effectLst/>
                <a:latin typeface="Arial" panose="020B0604020202020204" pitchFamily="34" charset="0"/>
                <a:ea typeface="Calibri" panose="020F0502020204030204" pitchFamily="34" charset="0"/>
                <a:cs typeface="Times New Roman" panose="02020603050405020304" pitchFamily="18" charset="0"/>
              </a:rPr>
              <a:t>let us run</a:t>
            </a:r>
            <a:r>
              <a:rPr lang="en-US" sz="3200" b="1" dirty="0">
                <a:effectLst/>
                <a:latin typeface="Arial" panose="020B0604020202020204" pitchFamily="34" charset="0"/>
                <a:ea typeface="Calibri" panose="020F0502020204030204" pitchFamily="34" charset="0"/>
                <a:cs typeface="Times New Roman" panose="02020603050405020304" pitchFamily="18" charset="0"/>
              </a:rPr>
              <a:t> with endurance </a:t>
            </a:r>
            <a:r>
              <a:rPr lang="en-US" sz="3200" dirty="0">
                <a:effectLst/>
                <a:latin typeface="Arial" panose="020B0604020202020204" pitchFamily="34" charset="0"/>
                <a:ea typeface="Calibri" panose="020F0502020204030204" pitchFamily="34" charset="0"/>
                <a:cs typeface="Times New Roman" panose="02020603050405020304" pitchFamily="18" charset="0"/>
              </a:rPr>
              <a:t>the race that is set before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endurance or perseverance diligence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E7E51C-5654-0BFA-CF9E-6A808C626D16}"/>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C767000B-E99B-2B35-4312-61A782C6BF34}"/>
              </a:ext>
            </a:extLst>
          </p:cNvPr>
          <p:cNvSpPr/>
          <p:nvPr/>
        </p:nvSpPr>
        <p:spPr>
          <a:xfrm>
            <a:off x="410547" y="709127"/>
            <a:ext cx="8332237" cy="5802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51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E3660-323F-46C4-3F37-6B82EC151953}"/>
              </a:ext>
            </a:extLst>
          </p:cNvPr>
          <p:cNvSpPr txBox="1"/>
          <p:nvPr/>
        </p:nvSpPr>
        <p:spPr>
          <a:xfrm>
            <a:off x="624255" y="747346"/>
            <a:ext cx="7992208" cy="5491696"/>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(7) Continue Looking Unto Jesus. </a:t>
            </a:r>
          </a:p>
          <a:p>
            <a:pPr marL="0" marR="0">
              <a:lnSpc>
                <a:spcPct val="115000"/>
              </a:lnSpc>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12:2)</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looking unto Jesus, the author and finisher of our faith, who for the joy that was set before Him endured the cross, despising the shame, and has sat down at the right hand of the throne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C74224C-B106-7EF1-0E43-D356C1E363FD}"/>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557CB63E-CCF8-888C-6E1D-7399F6A5354C}"/>
              </a:ext>
            </a:extLst>
          </p:cNvPr>
          <p:cNvSpPr/>
          <p:nvPr/>
        </p:nvSpPr>
        <p:spPr>
          <a:xfrm>
            <a:off x="447869" y="671804"/>
            <a:ext cx="8071876" cy="5682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1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E76F1-33F3-89A3-FC42-AB616A46E476}"/>
              </a:ext>
            </a:extLst>
          </p:cNvPr>
          <p:cNvSpPr txBox="1"/>
          <p:nvPr/>
        </p:nvSpPr>
        <p:spPr>
          <a:xfrm>
            <a:off x="967154" y="1362808"/>
            <a:ext cx="7376746" cy="4444294"/>
          </a:xfrm>
          <a:prstGeom prst="rect">
            <a:avLst/>
          </a:prstGeom>
          <a:noFill/>
        </p:spPr>
        <p:txBody>
          <a:bodyPr wrap="square">
            <a:spAutoFit/>
          </a:bodyPr>
          <a:lstStyle/>
          <a:p>
            <a:pPr marL="0" marR="0" algn="ctr">
              <a:lnSpc>
                <a:spcPct val="115000"/>
              </a:lnSpc>
              <a:spcBef>
                <a:spcPts val="0"/>
              </a:spcBef>
              <a:spcAft>
                <a:spcPts val="0"/>
              </a:spcAft>
            </a:pPr>
            <a:r>
              <a:rPr lang="en-US" sz="36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(8) Consider Jesus. </a:t>
            </a:r>
            <a:endParaRPr lang="en-US" sz="36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3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12:3)</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For consider Him who endured such hostility from sinners against Himself, lest you become weary and discouraged in your souls.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39B46ED-E1F2-D334-9AFE-39DEFBF9AB7C}"/>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6C5F9384-0C67-4852-CD80-1F82DDBA90C2}"/>
              </a:ext>
            </a:extLst>
          </p:cNvPr>
          <p:cNvSpPr/>
          <p:nvPr/>
        </p:nvSpPr>
        <p:spPr>
          <a:xfrm>
            <a:off x="597159" y="923731"/>
            <a:ext cx="7977674" cy="5365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39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6FDF3-959C-8F56-CAAF-A9CF62AE0264}"/>
              </a:ext>
            </a:extLst>
          </p:cNvPr>
          <p:cNvSpPr/>
          <p:nvPr/>
        </p:nvSpPr>
        <p:spPr>
          <a:xfrm>
            <a:off x="2088859" y="2021748"/>
            <a:ext cx="5050171" cy="4043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90D121-5B1A-F73F-9FE4-9FC9E5B1254E}"/>
              </a:ext>
            </a:extLst>
          </p:cNvPr>
          <p:cNvSpPr txBox="1"/>
          <p:nvPr/>
        </p:nvSpPr>
        <p:spPr>
          <a:xfrm>
            <a:off x="0" y="360727"/>
            <a:ext cx="9144000" cy="646331"/>
          </a:xfrm>
          <a:prstGeom prst="rect">
            <a:avLst/>
          </a:prstGeom>
          <a:noFill/>
        </p:spPr>
        <p:txBody>
          <a:bodyPr wrap="square" rtlCol="0">
            <a:spAutoFit/>
          </a:bodyPr>
          <a:lstStyle/>
          <a:p>
            <a:pPr algn="ctr"/>
            <a:r>
              <a:rPr lang="en-US" sz="3600" b="1" dirty="0">
                <a:solidFill>
                  <a:schemeClr val="bg1"/>
                </a:solidFill>
                <a:latin typeface="Ink Free" panose="03080402000500000000" pitchFamily="66" charset="0"/>
              </a:rPr>
              <a:t>Developing A Life Of Faith    </a:t>
            </a:r>
            <a:r>
              <a:rPr lang="en-US" sz="3600" dirty="0">
                <a:solidFill>
                  <a:schemeClr val="bg1"/>
                </a:solidFill>
              </a:rPr>
              <a:t>Heb. 10:22</a:t>
            </a:r>
          </a:p>
        </p:txBody>
      </p:sp>
      <p:pic>
        <p:nvPicPr>
          <p:cNvPr id="3" name="Picture 2" descr="C:\Users\sheila\Desktop\ULTIMATE Royality Free\4-Bib Pics-Misc\Bible MSS\Scriptures\10 Commandments_.jpg">
            <a:extLst>
              <a:ext uri="{FF2B5EF4-FFF2-40B4-BE49-F238E27FC236}">
                <a16:creationId xmlns:a16="http://schemas.microsoft.com/office/drawing/2014/main" id="{DC1F9319-9AC3-71A5-57CA-2459B02049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1300293" y="1588847"/>
            <a:ext cx="6627303" cy="4929398"/>
          </a:xfrm>
          <a:prstGeom prst="rect">
            <a:avLst/>
          </a:prstGeom>
          <a:noFill/>
        </p:spPr>
      </p:pic>
      <p:sp>
        <p:nvSpPr>
          <p:cNvPr id="4" name="TextBox 3">
            <a:extLst>
              <a:ext uri="{FF2B5EF4-FFF2-40B4-BE49-F238E27FC236}">
                <a16:creationId xmlns:a16="http://schemas.microsoft.com/office/drawing/2014/main" id="{39C69421-2E1B-0F55-4CAC-C35E97C85F44}"/>
              </a:ext>
            </a:extLst>
          </p:cNvPr>
          <p:cNvSpPr txBox="1"/>
          <p:nvPr/>
        </p:nvSpPr>
        <p:spPr>
          <a:xfrm>
            <a:off x="2332139" y="2197915"/>
            <a:ext cx="4639112" cy="3539430"/>
          </a:xfrm>
          <a:prstGeom prst="rect">
            <a:avLst/>
          </a:prstGeom>
          <a:noFill/>
        </p:spPr>
        <p:txBody>
          <a:bodyPr wrap="square" rtlCol="0">
            <a:spAutoFit/>
          </a:bodyPr>
          <a:lstStyle/>
          <a:p>
            <a:r>
              <a:rPr lang="en-US" sz="3200" dirty="0"/>
              <a:t>Heb 10:22 </a:t>
            </a:r>
          </a:p>
          <a:p>
            <a:pPr algn="ctr"/>
            <a:r>
              <a:rPr lang="en-US" sz="3200" dirty="0"/>
              <a:t>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186648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250E3-9125-E00D-7843-48CA2C8DB6CD}"/>
              </a:ext>
            </a:extLst>
          </p:cNvPr>
          <p:cNvSpPr txBox="1"/>
          <p:nvPr/>
        </p:nvSpPr>
        <p:spPr>
          <a:xfrm>
            <a:off x="351692" y="739422"/>
            <a:ext cx="8563707" cy="6355586"/>
          </a:xfrm>
          <a:prstGeom prst="rect">
            <a:avLst/>
          </a:prstGeom>
          <a:noFill/>
        </p:spPr>
        <p:txBody>
          <a:bodyPr wrap="square">
            <a:spAutoFit/>
          </a:bodyPr>
          <a:lstStyle/>
          <a:p>
            <a:pPr marL="0" marR="0" algn="ctr">
              <a:spcBef>
                <a:spcPts val="0"/>
              </a:spcBef>
              <a:spcAft>
                <a:spcPts val="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(9) Despise Not Chastening.</a:t>
            </a:r>
          </a:p>
          <a:p>
            <a:pPr marL="0" marR="0">
              <a:spcBef>
                <a:spcPts val="0"/>
              </a:spcBef>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12:5</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And you have forgotten the exhortation which speaks to you as to sons: "My son, do not despise the chastening of the LORD, Nor be discouraged when you are rebuked by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6 For whom the LORD loves He chastens, And scourges every son whom He receives."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7 If you endure chastening, God deals with you as with sons; for what son is there whom a father does not chasten?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8 But if you are without chastening, of which all have become partakers, then you are illegitimate and not sons.&gt;&gt;&gt;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60D934A-3D12-73A9-14D0-E6F7D5010FF6}"/>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8D18A59F-E723-0AC5-9D48-291C0731424B}"/>
              </a:ext>
            </a:extLst>
          </p:cNvPr>
          <p:cNvSpPr/>
          <p:nvPr/>
        </p:nvSpPr>
        <p:spPr>
          <a:xfrm>
            <a:off x="214604" y="662473"/>
            <a:ext cx="8700795" cy="6046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01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4FC2C-29B6-C575-B87B-939926AC633F}"/>
              </a:ext>
            </a:extLst>
          </p:cNvPr>
          <p:cNvSpPr txBox="1"/>
          <p:nvPr/>
        </p:nvSpPr>
        <p:spPr>
          <a:xfrm>
            <a:off x="403548" y="1011654"/>
            <a:ext cx="8449408" cy="5406608"/>
          </a:xfrm>
          <a:prstGeom prst="rect">
            <a:avLst/>
          </a:prstGeom>
          <a:noFill/>
        </p:spPr>
        <p:txBody>
          <a:bodyPr wrap="square">
            <a:spAutoFit/>
          </a:bodyPr>
          <a:lstStyle/>
          <a:p>
            <a:pPr marL="0" marR="0" lvl="0" indent="0" algn="l" defTabSz="4572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9 Furthermore, we have had human fathers who corrected us, and we paid them respect. Shall we not much more readily be in subjection to the Father of spirits and live?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10 For they indeed for a few days chastened us as seemed best to them, but He for our profit, that we may be partakers of His holiness.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11 Now no chastening seems to be joyful for the present, but painful; nevertheless, afterward it yields the peaceable fruit of righteousness to those who have been trained by it.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12 Therefore strengthen the hands which hang down, and the feeble knees,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13 and make straight paths for your feet, so that what is lame may not be dislocated, but rather be healed.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0904A63-2B6C-6D2B-50D1-E038189C1456}"/>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9F51B593-CA46-4FA7-8022-C834014B24D0}"/>
              </a:ext>
            </a:extLst>
          </p:cNvPr>
          <p:cNvSpPr/>
          <p:nvPr/>
        </p:nvSpPr>
        <p:spPr>
          <a:xfrm>
            <a:off x="403548" y="755780"/>
            <a:ext cx="8449408" cy="5822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5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A1527A-51B6-2EAC-34ED-AA2D0373AE62}"/>
              </a:ext>
            </a:extLst>
          </p:cNvPr>
          <p:cNvSpPr txBox="1"/>
          <p:nvPr/>
        </p:nvSpPr>
        <p:spPr>
          <a:xfrm>
            <a:off x="445177" y="1680946"/>
            <a:ext cx="8721968" cy="3586238"/>
          </a:xfrm>
          <a:prstGeom prst="rect">
            <a:avLst/>
          </a:prstGeom>
          <a:noFill/>
        </p:spPr>
        <p:txBody>
          <a:bodyPr wrap="square">
            <a:spAutoFit/>
          </a:bodyPr>
          <a:lstStyle/>
          <a:p>
            <a:pPr marL="0" marR="0" algn="ctr">
              <a:lnSpc>
                <a:spcPct val="115000"/>
              </a:lnSpc>
              <a:spcBef>
                <a:spcPts val="0"/>
              </a:spcBef>
              <a:spcAft>
                <a:spcPts val="0"/>
              </a:spcAft>
            </a:pPr>
            <a:r>
              <a:rPr lang="en-US" sz="40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(10) Follow Peace With All Men.</a:t>
            </a:r>
          </a:p>
          <a:p>
            <a:pPr marL="0" marR="0">
              <a:lnSpc>
                <a:spcPct val="115000"/>
              </a:lnSpc>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12:14) </a:t>
            </a:r>
            <a:r>
              <a:rPr lang="en-US" sz="4000" dirty="0">
                <a:effectLst/>
                <a:latin typeface="Arial" panose="020B0604020202020204" pitchFamily="34" charset="0"/>
                <a:ea typeface="Calibri" panose="020F0502020204030204" pitchFamily="34" charset="0"/>
                <a:cs typeface="Times New Roman" panose="02020603050405020304" pitchFamily="18" charset="0"/>
              </a:rPr>
              <a:t>Pursue peace with all people, and holiness, without which no one will see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4200983-BEDE-1ECB-1C8E-598657C09FF2}"/>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90635E83-14DB-8812-DBC8-A95201258E3C}"/>
              </a:ext>
            </a:extLst>
          </p:cNvPr>
          <p:cNvSpPr/>
          <p:nvPr/>
        </p:nvSpPr>
        <p:spPr>
          <a:xfrm>
            <a:off x="335902" y="1212980"/>
            <a:ext cx="8362921" cy="4609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267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A43652-9D45-23B5-ECFB-C4EDAF1F38C4}"/>
              </a:ext>
            </a:extLst>
          </p:cNvPr>
          <p:cNvSpPr txBox="1"/>
          <p:nvPr/>
        </p:nvSpPr>
        <p:spPr>
          <a:xfrm>
            <a:off x="794001" y="1327638"/>
            <a:ext cx="7772400" cy="5002010"/>
          </a:xfrm>
          <a:prstGeom prst="rect">
            <a:avLst/>
          </a:prstGeom>
          <a:noFill/>
        </p:spPr>
        <p:txBody>
          <a:bodyPr wrap="square">
            <a:spAutoFit/>
          </a:bodyPr>
          <a:lstStyle/>
          <a:p>
            <a:pPr marL="0" marR="0" algn="ctr">
              <a:lnSpc>
                <a:spcPct val="115000"/>
              </a:lnSpc>
              <a:spcBef>
                <a:spcPts val="0"/>
              </a:spcBef>
              <a:spcAft>
                <a:spcPts val="0"/>
              </a:spcAft>
            </a:pPr>
            <a:r>
              <a:rPr lang="en-US" sz="40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(11) Avoid Bitterness. </a:t>
            </a:r>
          </a:p>
          <a:p>
            <a:pPr marL="0" marR="0">
              <a:lnSpc>
                <a:spcPct val="115000"/>
              </a:lnSpc>
              <a:spcBef>
                <a:spcPts val="0"/>
              </a:spcBef>
              <a:spcAft>
                <a:spcPts val="0"/>
              </a:spcAft>
            </a:pP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12:15)</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looking carefully lest anyone fall short of the grace of God; lest any </a:t>
            </a:r>
            <a:r>
              <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root of bitterness springing up cause trouble</a:t>
            </a:r>
            <a:r>
              <a:rPr lang="en-US" sz="4000" dirty="0">
                <a:effectLst/>
                <a:latin typeface="Arial" panose="020B0604020202020204" pitchFamily="34" charset="0"/>
                <a:ea typeface="Calibri" panose="020F0502020204030204" pitchFamily="34" charset="0"/>
                <a:cs typeface="Times New Roman" panose="02020603050405020304" pitchFamily="18" charset="0"/>
              </a:rPr>
              <a:t>, and by this many become defiled;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5D4C822-9B29-59AF-6510-E739AC9A3C15}"/>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986B7E8B-08E9-E505-C351-95FFD2803E37}"/>
              </a:ext>
            </a:extLst>
          </p:cNvPr>
          <p:cNvSpPr/>
          <p:nvPr/>
        </p:nvSpPr>
        <p:spPr>
          <a:xfrm>
            <a:off x="485191" y="989045"/>
            <a:ext cx="8081209" cy="5514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48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Wheat seeds sprouting into plants</a:t>
            </a:r>
          </a:p>
        </p:txBody>
      </p:sp>
      <p:sp>
        <p:nvSpPr>
          <p:cNvPr id="3" name="Text Placeholder 2"/>
          <p:cNvSpPr>
            <a:spLocks noGrp="1"/>
          </p:cNvSpPr>
          <p:nvPr>
            <p:ph type="body" sz="quarter" idx="12"/>
          </p:nvPr>
        </p:nvSpPr>
        <p:spPr/>
        <p:txBody>
          <a:bodyPr/>
          <a:lstStyle/>
          <a:p>
            <a:r>
              <a:rPr lang="en-US" dirty="0"/>
              <a:t>12:15</a:t>
            </a:r>
          </a:p>
        </p:txBody>
      </p:sp>
      <p:sp>
        <p:nvSpPr>
          <p:cNvPr id="4" name="Title 3"/>
          <p:cNvSpPr>
            <a:spLocks noGrp="1"/>
          </p:cNvSpPr>
          <p:nvPr>
            <p:ph type="title"/>
          </p:nvPr>
        </p:nvSpPr>
        <p:spPr/>
        <p:txBody>
          <a:bodyPr/>
          <a:lstStyle/>
          <a:p>
            <a:r>
              <a:rPr lang="en-US" dirty="0"/>
              <a:t>And that no root of bitterness springs up to trouble you</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06"/>
          <a:stretch/>
        </p:blipFill>
        <p:spPr>
          <a:xfrm>
            <a:off x="0" y="369332"/>
            <a:ext cx="9144000" cy="6150340"/>
          </a:xfrm>
          <a:prstGeom prst="rect">
            <a:avLst/>
          </a:prstGeom>
        </p:spPr>
      </p:pic>
    </p:spTree>
    <p:extLst>
      <p:ext uri="{BB962C8B-B14F-4D97-AF65-F5344CB8AC3E}">
        <p14:creationId xmlns:p14="http://schemas.microsoft.com/office/powerpoint/2010/main" val="189829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00F04-1128-1A80-562D-0C42ADCBF3FF}"/>
              </a:ext>
            </a:extLst>
          </p:cNvPr>
          <p:cNvSpPr txBox="1"/>
          <p:nvPr/>
        </p:nvSpPr>
        <p:spPr>
          <a:xfrm>
            <a:off x="811767" y="1140488"/>
            <a:ext cx="7860502" cy="5084469"/>
          </a:xfrm>
          <a:prstGeom prst="rect">
            <a:avLst/>
          </a:prstGeom>
          <a:noFill/>
        </p:spPr>
        <p:txBody>
          <a:bodyPr wrap="square">
            <a:spAutoFit/>
          </a:bodyPr>
          <a:lstStyle/>
          <a:p>
            <a:pPr marL="0" marR="0" algn="ctr">
              <a:lnSpc>
                <a:spcPct val="115000"/>
              </a:lnSpc>
              <a:spcBef>
                <a:spcPts val="0"/>
              </a:spcBef>
              <a:spcAft>
                <a:spcPts val="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(12) Be Loveable and Hospitable. </a:t>
            </a:r>
          </a:p>
          <a:p>
            <a:pPr marL="0" marR="0" algn="ctr">
              <a:lnSpc>
                <a:spcPct val="115000"/>
              </a:lnSpc>
              <a:spcBef>
                <a:spcPts val="0"/>
              </a:spcBef>
              <a:spcAft>
                <a:spcPts val="0"/>
              </a:spcAft>
            </a:pPr>
            <a:endPar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13:1)</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Let brotherly love continue</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2 Do not forget to entertain strangers, for by so doing some have unwittingly entertained angels.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3 </a:t>
            </a:r>
            <a:r>
              <a:rPr lang="en-US" sz="28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Remember the prisoners as if chained with them-</a:t>
            </a:r>
            <a:r>
              <a:rPr lang="en-US" sz="2800" dirty="0">
                <a:effectLst/>
                <a:latin typeface="Arial" panose="020B0604020202020204" pitchFamily="34" charset="0"/>
                <a:ea typeface="Calibri" panose="020F0502020204030204" pitchFamily="34" charset="0"/>
                <a:cs typeface="Times New Roman" panose="02020603050405020304" pitchFamily="18" charset="0"/>
              </a:rPr>
              <a:t>-those who are mistreated--since you yourselves are in the body also.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4 Marriage is honorable among all, and the bed undefiled; but fornicators and adulterers God will judge.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C5EE33-4841-0385-8347-BC32A063AF8C}"/>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FED374B2-0BF4-6953-24AB-C0DBE4E13A50}"/>
              </a:ext>
            </a:extLst>
          </p:cNvPr>
          <p:cNvSpPr/>
          <p:nvPr/>
        </p:nvSpPr>
        <p:spPr>
          <a:xfrm>
            <a:off x="690465" y="951722"/>
            <a:ext cx="8098972"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03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5AADF-0D67-A7B4-4427-793A0577481D}"/>
              </a:ext>
            </a:extLst>
          </p:cNvPr>
          <p:cNvSpPr txBox="1"/>
          <p:nvPr/>
        </p:nvSpPr>
        <p:spPr>
          <a:xfrm>
            <a:off x="756137" y="1090246"/>
            <a:ext cx="7842739" cy="5420908"/>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(13) Be Established In doctrine. </a:t>
            </a:r>
          </a:p>
          <a:p>
            <a:pPr marL="0" marR="0">
              <a:lnSpc>
                <a:spcPct val="115000"/>
              </a:lnSpc>
              <a:spcBef>
                <a:spcPts val="0"/>
              </a:spcBef>
              <a:spcAft>
                <a:spcPts val="0"/>
              </a:spcAft>
            </a:pPr>
            <a:endParaRPr lang="en-US" sz="36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13:9) </a:t>
            </a:r>
            <a:r>
              <a:rPr lang="en-US" sz="3600" dirty="0">
                <a:effectLst/>
                <a:latin typeface="Arial" panose="020B0604020202020204" pitchFamily="34" charset="0"/>
                <a:ea typeface="Calibri" panose="020F0502020204030204" pitchFamily="34" charset="0"/>
                <a:cs typeface="Times New Roman" panose="02020603050405020304" pitchFamily="18" charset="0"/>
              </a:rPr>
              <a:t>Do not be carried about with various and strange doctrines. For it is good that the heart be established by grace, not with foods which have not profited those who have been occupied with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D5FE5D-ED24-C15A-C5C4-011633AA2590}"/>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1AD044AE-374B-5938-15F0-6F24E31CF6E1}"/>
              </a:ext>
            </a:extLst>
          </p:cNvPr>
          <p:cNvSpPr/>
          <p:nvPr/>
        </p:nvSpPr>
        <p:spPr>
          <a:xfrm>
            <a:off x="615820" y="1090246"/>
            <a:ext cx="7983056" cy="54209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5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F1878-E739-7A2E-3769-786FE162C949}"/>
              </a:ext>
            </a:extLst>
          </p:cNvPr>
          <p:cNvSpPr txBox="1"/>
          <p:nvPr/>
        </p:nvSpPr>
        <p:spPr>
          <a:xfrm>
            <a:off x="662473" y="1248508"/>
            <a:ext cx="7487995" cy="3935629"/>
          </a:xfrm>
          <a:prstGeom prst="rect">
            <a:avLst/>
          </a:prstGeom>
          <a:noFill/>
        </p:spPr>
        <p:txBody>
          <a:bodyPr wrap="square">
            <a:spAutoFit/>
          </a:bodyPr>
          <a:lstStyle/>
          <a:p>
            <a:pPr marL="0" marR="0" algn="ctr">
              <a:lnSpc>
                <a:spcPct val="115000"/>
              </a:lnSpc>
              <a:spcBef>
                <a:spcPts val="0"/>
              </a:spcBef>
              <a:spcAft>
                <a:spcPts val="0"/>
              </a:spcAft>
            </a:pPr>
            <a:r>
              <a:rPr lang="en-US" sz="4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(14) Go Forth. </a:t>
            </a:r>
          </a:p>
          <a:p>
            <a:pPr marL="0" marR="0" algn="ctr">
              <a:lnSpc>
                <a:spcPct val="115000"/>
              </a:lnSpc>
              <a:spcBef>
                <a:spcPts val="0"/>
              </a:spcBef>
              <a:spcAft>
                <a:spcPts val="0"/>
              </a:spcAft>
            </a:pPr>
            <a:endParaRPr lang="en-US" sz="4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13:13)</a:t>
            </a:r>
            <a:r>
              <a:rPr lang="en-US" sz="4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Arial" panose="020B0604020202020204" pitchFamily="34" charset="0"/>
                <a:ea typeface="Calibri" panose="020F0502020204030204" pitchFamily="34" charset="0"/>
                <a:cs typeface="Times New Roman" panose="02020603050405020304" pitchFamily="18" charset="0"/>
              </a:rPr>
              <a:t>Therefore </a:t>
            </a:r>
            <a:r>
              <a:rPr lang="en-US" sz="4400" i="1" u="sng" dirty="0">
                <a:effectLst/>
                <a:latin typeface="Arial" panose="020B0604020202020204" pitchFamily="34" charset="0"/>
                <a:ea typeface="Calibri" panose="020F0502020204030204" pitchFamily="34" charset="0"/>
                <a:cs typeface="Times New Roman" panose="02020603050405020304" pitchFamily="18" charset="0"/>
              </a:rPr>
              <a:t>let us</a:t>
            </a:r>
            <a:r>
              <a:rPr lang="en-US" sz="4400" dirty="0">
                <a:effectLst/>
                <a:latin typeface="Arial" panose="020B0604020202020204" pitchFamily="34" charset="0"/>
                <a:ea typeface="Calibri" panose="020F0502020204030204" pitchFamily="34" charset="0"/>
                <a:cs typeface="Times New Roman" panose="02020603050405020304" pitchFamily="18" charset="0"/>
              </a:rPr>
              <a:t> go forth to Him, outside the camp, bearing His reproach.</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F597C9-E0A9-DD63-2C8E-BFA29E2A7F6E}"/>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38F573C5-C8C8-B748-9399-AAE1B1231378}"/>
              </a:ext>
            </a:extLst>
          </p:cNvPr>
          <p:cNvSpPr/>
          <p:nvPr/>
        </p:nvSpPr>
        <p:spPr>
          <a:xfrm>
            <a:off x="550506" y="1248508"/>
            <a:ext cx="7772400" cy="4872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82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E1931-1045-7A19-1F17-2E9E234B59C7}"/>
              </a:ext>
            </a:extLst>
          </p:cNvPr>
          <p:cNvSpPr txBox="1"/>
          <p:nvPr/>
        </p:nvSpPr>
        <p:spPr>
          <a:xfrm>
            <a:off x="1088453" y="1350606"/>
            <a:ext cx="7139354" cy="4723409"/>
          </a:xfrm>
          <a:prstGeom prst="rect">
            <a:avLst/>
          </a:prstGeom>
          <a:noFill/>
        </p:spPr>
        <p:txBody>
          <a:bodyPr wrap="square">
            <a:spAutoFit/>
          </a:bodyPr>
          <a:lstStyle/>
          <a:p>
            <a:pPr marL="0" marR="0">
              <a:lnSpc>
                <a:spcPct val="115000"/>
              </a:lnSpc>
              <a:spcBef>
                <a:spcPts val="0"/>
              </a:spcBef>
              <a:spcAft>
                <a:spcPts val="0"/>
              </a:spcAft>
            </a:pPr>
            <a:r>
              <a:rPr lang="en-US" sz="36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(15) Offer The sacrifice Of Praise. </a:t>
            </a:r>
          </a:p>
          <a:p>
            <a:pPr marL="0" marR="0">
              <a:lnSpc>
                <a:spcPct val="115000"/>
              </a:lnSpc>
              <a:spcBef>
                <a:spcPts val="0"/>
              </a:spcBef>
              <a:spcAft>
                <a:spcPts val="0"/>
              </a:spcAft>
            </a:pPr>
            <a:endParaRPr lang="en-US" sz="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13:15)</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Therefore by Him let us continually offer the sacrifice of praise to God, that is, the fruit of our lips, giving thanks to His name.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4DC8CB-4F51-918F-BF2D-129A486CBD7A}"/>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F063716E-6B45-D77C-581B-7B6F7B56EAAA}"/>
              </a:ext>
            </a:extLst>
          </p:cNvPr>
          <p:cNvSpPr/>
          <p:nvPr/>
        </p:nvSpPr>
        <p:spPr>
          <a:xfrm>
            <a:off x="765110" y="1268963"/>
            <a:ext cx="7781731" cy="4954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17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6FDF3-959C-8F56-CAAF-A9CF62AE0264}"/>
              </a:ext>
            </a:extLst>
          </p:cNvPr>
          <p:cNvSpPr/>
          <p:nvPr/>
        </p:nvSpPr>
        <p:spPr>
          <a:xfrm>
            <a:off x="2088859" y="2021748"/>
            <a:ext cx="5050171" cy="4043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90D121-5B1A-F73F-9FE4-9FC9E5B1254E}"/>
              </a:ext>
            </a:extLst>
          </p:cNvPr>
          <p:cNvSpPr txBox="1"/>
          <p:nvPr/>
        </p:nvSpPr>
        <p:spPr>
          <a:xfrm>
            <a:off x="0" y="360727"/>
            <a:ext cx="9144000" cy="646331"/>
          </a:xfrm>
          <a:prstGeom prst="rect">
            <a:avLst/>
          </a:prstGeom>
          <a:noFill/>
        </p:spPr>
        <p:txBody>
          <a:bodyPr wrap="square" rtlCol="0">
            <a:spAutoFit/>
          </a:bodyPr>
          <a:lstStyle/>
          <a:p>
            <a:pPr algn="ctr"/>
            <a:r>
              <a:rPr lang="en-US" sz="3600" b="1" dirty="0">
                <a:solidFill>
                  <a:schemeClr val="bg1"/>
                </a:solidFill>
                <a:latin typeface="Ink Free" panose="03080402000500000000" pitchFamily="66" charset="0"/>
              </a:rPr>
              <a:t>Developing A Life Of Faith    </a:t>
            </a:r>
            <a:r>
              <a:rPr lang="en-US" sz="3600" dirty="0">
                <a:solidFill>
                  <a:schemeClr val="bg1"/>
                </a:solidFill>
              </a:rPr>
              <a:t>Heb. 10:22</a:t>
            </a:r>
          </a:p>
        </p:txBody>
      </p:sp>
      <p:pic>
        <p:nvPicPr>
          <p:cNvPr id="3" name="Picture 2" descr="C:\Users\sheila\Desktop\ULTIMATE Royality Free\4-Bib Pics-Misc\Bible MSS\Scriptures\10 Commandments_.jpg">
            <a:extLst>
              <a:ext uri="{FF2B5EF4-FFF2-40B4-BE49-F238E27FC236}">
                <a16:creationId xmlns:a16="http://schemas.microsoft.com/office/drawing/2014/main" id="{DC1F9319-9AC3-71A5-57CA-2459B02049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1300293" y="1588847"/>
            <a:ext cx="6627303" cy="4929398"/>
          </a:xfrm>
          <a:prstGeom prst="rect">
            <a:avLst/>
          </a:prstGeom>
          <a:noFill/>
        </p:spPr>
      </p:pic>
      <p:sp>
        <p:nvSpPr>
          <p:cNvPr id="4" name="TextBox 3">
            <a:extLst>
              <a:ext uri="{FF2B5EF4-FFF2-40B4-BE49-F238E27FC236}">
                <a16:creationId xmlns:a16="http://schemas.microsoft.com/office/drawing/2014/main" id="{39C69421-2E1B-0F55-4CAC-C35E97C85F44}"/>
              </a:ext>
            </a:extLst>
          </p:cNvPr>
          <p:cNvSpPr txBox="1"/>
          <p:nvPr/>
        </p:nvSpPr>
        <p:spPr>
          <a:xfrm>
            <a:off x="2332139" y="2197915"/>
            <a:ext cx="4639112" cy="3539430"/>
          </a:xfrm>
          <a:prstGeom prst="rect">
            <a:avLst/>
          </a:prstGeom>
          <a:noFill/>
        </p:spPr>
        <p:txBody>
          <a:bodyPr wrap="square" rtlCol="0">
            <a:spAutoFit/>
          </a:bodyPr>
          <a:lstStyle/>
          <a:p>
            <a:r>
              <a:rPr lang="en-US" sz="3200" dirty="0"/>
              <a:t>Heb 10:22 </a:t>
            </a:r>
          </a:p>
          <a:p>
            <a:pPr algn="ctr"/>
            <a:r>
              <a:rPr lang="en-US" sz="3200" dirty="0"/>
              <a:t>let us draw near with a true heart in full assurance of faith, having our hearts sprinkled from an evil conscience and our bodies washed with pure water.</a:t>
            </a:r>
          </a:p>
        </p:txBody>
      </p:sp>
    </p:spTree>
    <p:extLst>
      <p:ext uri="{BB962C8B-B14F-4D97-AF65-F5344CB8AC3E}">
        <p14:creationId xmlns:p14="http://schemas.microsoft.com/office/powerpoint/2010/main" val="27790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55ABDB-B2EE-0685-6069-1AF513795B1B}"/>
              </a:ext>
            </a:extLst>
          </p:cNvPr>
          <p:cNvSpPr txBox="1"/>
          <p:nvPr/>
        </p:nvSpPr>
        <p:spPr>
          <a:xfrm>
            <a:off x="577049" y="1231641"/>
            <a:ext cx="8128411" cy="4618700"/>
          </a:xfrm>
          <a:prstGeom prst="rect">
            <a:avLst/>
          </a:prstGeom>
          <a:noFill/>
        </p:spPr>
        <p:txBody>
          <a:bodyPr wrap="square">
            <a:spAutoFit/>
          </a:bodyPr>
          <a:lstStyle/>
          <a:p>
            <a:pPr marL="0" marR="0">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Without faith it is impossible to please God. </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Heb.11:6)</a:t>
            </a:r>
          </a:p>
          <a:p>
            <a:pPr marL="0" marR="0">
              <a:lnSpc>
                <a:spcPct val="115000"/>
              </a:lnSpc>
              <a:spcBef>
                <a:spcPts val="0"/>
              </a:spcBef>
              <a:spcAft>
                <a:spcPts val="1000"/>
              </a:spcAft>
            </a:pPr>
            <a:endParaRPr lang="en-U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Arial Black" panose="020B0A04020102020204" pitchFamily="34" charset="0"/>
                <a:ea typeface="Calibri" panose="020F0502020204030204" pitchFamily="34" charset="0"/>
                <a:cs typeface="Times New Roman" panose="02020603050405020304" pitchFamily="18" charset="0"/>
              </a:rPr>
              <a:t>Faith</a:t>
            </a:r>
            <a:r>
              <a:rPr lang="en-US" sz="3200" dirty="0">
                <a:effectLst/>
                <a:latin typeface="Arial" panose="020B0604020202020204" pitchFamily="34" charset="0"/>
                <a:ea typeface="Calibri" panose="020F0502020204030204" pitchFamily="34" charset="0"/>
                <a:cs typeface="Times New Roman" panose="02020603050405020304" pitchFamily="18" charset="0"/>
              </a:rPr>
              <a:t> is the </a:t>
            </a:r>
            <a:r>
              <a:rPr lang="en-US" sz="3200" dirty="0">
                <a:effectLst/>
                <a:latin typeface="Arial Black" panose="020B0A04020102020204" pitchFamily="34" charset="0"/>
                <a:ea typeface="Calibri" panose="020F0502020204030204" pitchFamily="34" charset="0"/>
                <a:cs typeface="Times New Roman" panose="02020603050405020304" pitchFamily="18" charset="0"/>
              </a:rPr>
              <a:t>element</a:t>
            </a:r>
            <a:r>
              <a:rPr lang="en-US" sz="3200" dirty="0">
                <a:effectLst/>
                <a:latin typeface="Arial" panose="020B0604020202020204" pitchFamily="34" charset="0"/>
                <a:ea typeface="Calibri" panose="020F0502020204030204" pitchFamily="34" charset="0"/>
                <a:cs typeface="Times New Roman" panose="02020603050405020304" pitchFamily="18" charset="0"/>
              </a:rPr>
              <a:t> that </a:t>
            </a:r>
            <a:r>
              <a:rPr lang="en-US" sz="3200" u="sng" dirty="0">
                <a:effectLst/>
                <a:latin typeface="Arial" panose="020B0604020202020204" pitchFamily="34" charset="0"/>
                <a:ea typeface="Calibri" panose="020F0502020204030204" pitchFamily="34" charset="0"/>
                <a:cs typeface="Times New Roman" panose="02020603050405020304" pitchFamily="18" charset="0"/>
              </a:rPr>
              <a:t>helps us put  our trust in God </a:t>
            </a:r>
            <a:r>
              <a:rPr lang="en-US"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and do the impossible </a:t>
            </a:r>
            <a:r>
              <a:rPr lang="en-US" sz="3200" dirty="0">
                <a:effectLst/>
                <a:latin typeface="Arial" panose="020B0604020202020204" pitchFamily="34" charset="0"/>
                <a:ea typeface="Calibri" panose="020F0502020204030204" pitchFamily="34" charset="0"/>
                <a:cs typeface="Times New Roman" panose="02020603050405020304" pitchFamily="18" charset="0"/>
              </a:rPr>
              <a:t>(faith’s hall of fame)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In this lesson we will look at some steps to help us develop the faith we need.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EF07A7D-8333-9FB6-1936-F572F076FD29}"/>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AC5F6ED6-EF87-FCC1-3615-AC0124D5605C}"/>
              </a:ext>
            </a:extLst>
          </p:cNvPr>
          <p:cNvSpPr/>
          <p:nvPr/>
        </p:nvSpPr>
        <p:spPr>
          <a:xfrm>
            <a:off x="401216" y="793102"/>
            <a:ext cx="8229600" cy="5570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6938A14-FC4F-D489-4DF6-CCC70BC3BFD6}"/>
              </a:ext>
            </a:extLst>
          </p:cNvPr>
          <p:cNvSpPr/>
          <p:nvPr/>
        </p:nvSpPr>
        <p:spPr>
          <a:xfrm>
            <a:off x="513184" y="2743200"/>
            <a:ext cx="7920602" cy="163349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12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4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E06D5-D35E-8C7A-4E88-EDA7159C30D5}"/>
              </a:ext>
            </a:extLst>
          </p:cNvPr>
          <p:cNvSpPr txBox="1"/>
          <p:nvPr/>
        </p:nvSpPr>
        <p:spPr>
          <a:xfrm>
            <a:off x="729762" y="527538"/>
            <a:ext cx="8062546" cy="6055376"/>
          </a:xfrm>
          <a:prstGeom prst="rect">
            <a:avLst/>
          </a:prstGeom>
          <a:noFill/>
        </p:spPr>
        <p:txBody>
          <a:bodyPr wrap="square">
            <a:spAutoFit/>
          </a:bodyPr>
          <a:lstStyle/>
          <a:p>
            <a:pPr marL="0" marR="0">
              <a:lnSpc>
                <a:spcPct val="115000"/>
              </a:lnSpc>
              <a:spcBef>
                <a:spcPts val="0"/>
              </a:spcBef>
              <a:spcAft>
                <a:spcPts val="1000"/>
              </a:spcAft>
            </a:pPr>
            <a:r>
              <a:rPr lang="en-US" sz="24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Let 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 Draw near. </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10:22) </a:t>
            </a:r>
            <a:r>
              <a:rPr lang="en-US" sz="2400" dirty="0">
                <a:effectLst/>
                <a:latin typeface="Arial" panose="020B0604020202020204" pitchFamily="34" charset="0"/>
                <a:ea typeface="Calibri" panose="020F0502020204030204" pitchFamily="34" charset="0"/>
                <a:cs typeface="Times New Roman" panose="02020603050405020304" pitchFamily="18" charset="0"/>
              </a:rPr>
              <a:t>let </a:t>
            </a:r>
            <a:r>
              <a:rPr lang="en-US" sz="24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us draw near</a:t>
            </a: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with </a:t>
            </a:r>
            <a:r>
              <a:rPr lang="en-US" sz="24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 true heart</a:t>
            </a: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in </a:t>
            </a:r>
            <a:r>
              <a:rPr lang="en-US" sz="24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full assurance of faith</a:t>
            </a:r>
            <a:r>
              <a:rPr lang="en-US" sz="2400" dirty="0">
                <a:effectLst/>
                <a:latin typeface="Arial" panose="020B0604020202020204" pitchFamily="34" charset="0"/>
                <a:ea typeface="Calibri" panose="020F0502020204030204" pitchFamily="34" charset="0"/>
                <a:cs typeface="Times New Roman" panose="02020603050405020304" pitchFamily="18" charset="0"/>
              </a:rPr>
              <a:t>, having our hearts sprinkled from an evil conscience and our bodies washed with pure water.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Draw near to what? Evidently to God and to the throne of his grace, as we are exhorted to do in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4:16</a:t>
            </a: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priests of the Old Covenant </a:t>
            </a:r>
            <a:r>
              <a:rPr lang="en-US" sz="2400" b="1" dirty="0">
                <a:effectLst/>
                <a:latin typeface="Arial" panose="020B0604020202020204" pitchFamily="34" charset="0"/>
                <a:ea typeface="Calibri" panose="020F0502020204030204" pitchFamily="34" charset="0"/>
                <a:cs typeface="Times New Roman" panose="02020603050405020304" pitchFamily="18" charset="0"/>
              </a:rPr>
              <a:t>drew near to God </a:t>
            </a:r>
            <a:r>
              <a:rPr lang="en-US" sz="2400" dirty="0">
                <a:effectLst/>
                <a:latin typeface="Arial" panose="020B0604020202020204" pitchFamily="34" charset="0"/>
                <a:ea typeface="Calibri" panose="020F0502020204030204" pitchFamily="34" charset="0"/>
                <a:cs typeface="Times New Roman" panose="02020603050405020304" pitchFamily="18" charset="0"/>
              </a:rPr>
              <a:t>symbolically, whenever they approached the golden altar </a:t>
            </a:r>
            <a:r>
              <a:rPr lang="en-US" sz="2400" b="1" dirty="0">
                <a:effectLst/>
                <a:latin typeface="Arial" panose="020B0604020202020204" pitchFamily="34" charset="0"/>
                <a:ea typeface="Calibri" panose="020F0502020204030204" pitchFamily="34" charset="0"/>
                <a:cs typeface="Times New Roman" panose="02020603050405020304" pitchFamily="18" charset="0"/>
              </a:rPr>
              <a:t>to burn incense, and between this altar and the Ark of the Covenant, on which God's presence was manifested</a:t>
            </a:r>
            <a:r>
              <a:rPr lang="en-US" sz="2400" dirty="0">
                <a:effectLst/>
                <a:latin typeface="Arial" panose="020B0604020202020204" pitchFamily="34" charset="0"/>
                <a:ea typeface="Calibri" panose="020F0502020204030204" pitchFamily="34" charset="0"/>
                <a:cs typeface="Times New Roman" panose="02020603050405020304" pitchFamily="18" charset="0"/>
              </a:rPr>
              <a:t>, there was just a little space. The </a:t>
            </a: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veil </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stood between the worshiped and the worshipers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833E18-90AD-F0AA-7348-871989A31EFE}"/>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BBD7CA89-B48E-B82E-F4E7-9EFC155E51AA}"/>
              </a:ext>
            </a:extLst>
          </p:cNvPr>
          <p:cNvSpPr/>
          <p:nvPr/>
        </p:nvSpPr>
        <p:spPr>
          <a:xfrm>
            <a:off x="513184" y="527538"/>
            <a:ext cx="8444204" cy="6055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31C3F2-4307-836C-4E3F-8D51A9A6B0C4}"/>
              </a:ext>
            </a:extLst>
          </p:cNvPr>
          <p:cNvSpPr/>
          <p:nvPr/>
        </p:nvSpPr>
        <p:spPr>
          <a:xfrm>
            <a:off x="639192" y="2991775"/>
            <a:ext cx="8176334" cy="896644"/>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7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00818-2641-49FD-9D4A-4C3581D3C214}"/>
              </a:ext>
            </a:extLst>
          </p:cNvPr>
          <p:cNvPicPr>
            <a:picLocks noChangeAspect="1"/>
          </p:cNvPicPr>
          <p:nvPr/>
        </p:nvPicPr>
        <p:blipFill>
          <a:blip r:embed="rId2"/>
          <a:stretch>
            <a:fillRect/>
          </a:stretch>
        </p:blipFill>
        <p:spPr>
          <a:xfrm>
            <a:off x="1" y="0"/>
            <a:ext cx="9143998" cy="6857999"/>
          </a:xfrm>
          <a:prstGeom prst="rect">
            <a:avLst/>
          </a:prstGeom>
        </p:spPr>
      </p:pic>
    </p:spTree>
    <p:extLst>
      <p:ext uri="{BB962C8B-B14F-4D97-AF65-F5344CB8AC3E}">
        <p14:creationId xmlns:p14="http://schemas.microsoft.com/office/powerpoint/2010/main" val="25998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69188F-BF36-3C10-8107-3071FFB9B8D3}"/>
              </a:ext>
            </a:extLst>
          </p:cNvPr>
          <p:cNvSpPr txBox="1"/>
          <p:nvPr/>
        </p:nvSpPr>
        <p:spPr>
          <a:xfrm>
            <a:off x="580574" y="734561"/>
            <a:ext cx="8247185" cy="5888792"/>
          </a:xfrm>
          <a:prstGeom prst="rect">
            <a:avLst/>
          </a:prstGeom>
          <a:noFill/>
        </p:spPr>
        <p:txBody>
          <a:bodyPr wrap="square">
            <a:spAutoFit/>
          </a:bodyPr>
          <a:lstStyle/>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But now, having a joyful confidence in regards to the entrance into the Holiest of all,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and having a great sympathetic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high priest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over the house of God</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we may all now draw near to God as his redeemed children, and find grace and mercy.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But this approach into the presence of our heavenly Father should always be made with  </a:t>
            </a:r>
            <a:r>
              <a:rPr lang="en-US"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reverence and with proper preparation of both head and heart</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"I will be treated as Holy" says God, "in them that come near me."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Lev. 10:3</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And accordingly the children of Israel were required to wash their clothes and to purify themselves for </a:t>
            </a:r>
            <a:r>
              <a:rPr lang="en-US" sz="24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three days</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before they were allowed to approach God at Mount Sinai.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Ex. 19:10</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spcBef>
                <a:spcPts val="0"/>
              </a:spcBef>
              <a:spcAft>
                <a:spcPts val="1000"/>
              </a:spcAft>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(some people don’t take 5 minutes to prepare today)</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13AE0F7-F63A-C2C4-2D39-D8EBEBA79241}"/>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D6750224-8DBD-ACFF-D808-E3B8E6B2452E}"/>
              </a:ext>
            </a:extLst>
          </p:cNvPr>
          <p:cNvSpPr/>
          <p:nvPr/>
        </p:nvSpPr>
        <p:spPr>
          <a:xfrm>
            <a:off x="466531" y="532256"/>
            <a:ext cx="8387862" cy="6176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50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32C962-965C-159C-885E-5245276C9F63}"/>
              </a:ext>
            </a:extLst>
          </p:cNvPr>
          <p:cNvSpPr txBox="1"/>
          <p:nvPr/>
        </p:nvSpPr>
        <p:spPr>
          <a:xfrm>
            <a:off x="815531" y="2067448"/>
            <a:ext cx="7341577" cy="2298706"/>
          </a:xfrm>
          <a:prstGeom prst="rect">
            <a:avLst/>
          </a:prstGeom>
          <a:noFill/>
        </p:spPr>
        <p:txBody>
          <a:bodyPr wrap="square">
            <a:spAutoFit/>
          </a:bodyPr>
          <a:lstStyle/>
          <a:p>
            <a:pPr marL="0" marR="0" algn="ctr">
              <a:lnSpc>
                <a:spcPct val="115000"/>
              </a:lnSpc>
              <a:spcBef>
                <a:spcPts val="0"/>
              </a:spcBef>
              <a:spcAft>
                <a:spcPts val="1000"/>
              </a:spcAft>
            </a:pPr>
            <a:r>
              <a:rPr lang="en-US" sz="4000" u="sng" dirty="0">
                <a:effectLst/>
                <a:latin typeface="Arial" panose="020B0604020202020204" pitchFamily="34" charset="0"/>
                <a:ea typeface="Calibri" panose="020F0502020204030204" pitchFamily="34" charset="0"/>
                <a:cs typeface="Times New Roman" panose="02020603050405020304" pitchFamily="18" charset="0"/>
              </a:rPr>
              <a:t>What is a true heart?</a:t>
            </a:r>
          </a:p>
          <a:p>
            <a:pPr marL="0" marR="0" algn="ctr">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That is, a heart that is free from all guile, deceit, and hypocrisy.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211EA3A-09BF-4820-9B9E-A509F213A016}"/>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3486ADEE-EF60-6EF6-0173-F6203E244686}"/>
              </a:ext>
            </a:extLst>
          </p:cNvPr>
          <p:cNvSpPr/>
          <p:nvPr/>
        </p:nvSpPr>
        <p:spPr>
          <a:xfrm>
            <a:off x="815531" y="1026367"/>
            <a:ext cx="7628673" cy="5281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9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28112-B22B-A046-DB98-E8D962D57921}"/>
              </a:ext>
            </a:extLst>
          </p:cNvPr>
          <p:cNvSpPr txBox="1"/>
          <p:nvPr/>
        </p:nvSpPr>
        <p:spPr>
          <a:xfrm>
            <a:off x="826477" y="685801"/>
            <a:ext cx="7816361" cy="5834226"/>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&gt;</a:t>
            </a:r>
            <a:r>
              <a:rPr lang="en-US" sz="2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full assurance of faith</a:t>
            </a:r>
            <a:r>
              <a:rPr lang="en-US" sz="2000" dirty="0">
                <a:effectLst/>
                <a:latin typeface="Arial" panose="020B0604020202020204" pitchFamily="34" charset="0"/>
                <a:ea typeface="Calibri" panose="020F0502020204030204" pitchFamily="34" charset="0"/>
                <a:cs typeface="Times New Roman" panose="02020603050405020304" pitchFamily="18" charset="0"/>
              </a:rPr>
              <a:t>,—That is, with a faith that dispels all doubt with regard to God and his promises; a faith which enables us to "take God at his word," and to do just what he commands, feeling perfectly sure that all things work together for good to them that love and serve him.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If we have sin in our life we cannot approach God with that confidence. But when we repent of the sin, confess the wrong, we can be fully assured that the fault is forgiven, then what a change comes over us.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And  </a:t>
            </a:r>
            <a:r>
              <a:rPr lang="en-US"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so</a:t>
            </a:r>
            <a:r>
              <a:rPr lang="en-US"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it is with every child of God. So long as we feel conscious of guilt,  we feel that there is a veil, a barrier between us and our God. </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10:22) </a:t>
            </a:r>
            <a:r>
              <a:rPr lang="en-US" sz="2000" dirty="0">
                <a:effectLst/>
                <a:latin typeface="Arial" panose="020B0604020202020204" pitchFamily="34" charset="0"/>
                <a:ea typeface="Calibri" panose="020F0502020204030204" pitchFamily="34" charset="0"/>
                <a:cs typeface="Times New Roman" panose="02020603050405020304" pitchFamily="18" charset="0"/>
              </a:rPr>
              <a:t>but when we have our hearts sprinkled from an evil conscience and our bodies washed with pure water…then we can</a:t>
            </a:r>
            <a:r>
              <a:rPr lang="en-US" sz="2000" u="sng" dirty="0">
                <a:effectLst/>
                <a:latin typeface="Arial" panose="020B0604020202020204" pitchFamily="34" charset="0"/>
                <a:ea typeface="Calibri" panose="020F0502020204030204" pitchFamily="34" charset="0"/>
                <a:cs typeface="Times New Roman" panose="02020603050405020304" pitchFamily="18" charset="0"/>
              </a:rPr>
              <a:t> draw near</a:t>
            </a:r>
            <a:r>
              <a:rPr lang="en-US" sz="2000" dirty="0">
                <a:effectLst/>
                <a:latin typeface="Arial" panose="020B0604020202020204" pitchFamily="34" charset="0"/>
                <a:ea typeface="Calibri" panose="020F0502020204030204" pitchFamily="34" charset="0"/>
                <a:cs typeface="Times New Roman" panose="02020603050405020304" pitchFamily="18" charset="0"/>
              </a:rPr>
              <a:t> with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a true heart</a:t>
            </a:r>
            <a:r>
              <a:rPr lang="en-US" sz="20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u="sng" dirty="0">
                <a:effectLst/>
                <a:latin typeface="Arial" panose="020B0604020202020204" pitchFamily="34" charset="0"/>
                <a:ea typeface="Calibri" panose="020F0502020204030204" pitchFamily="34" charset="0"/>
                <a:cs typeface="Times New Roman" panose="02020603050405020304" pitchFamily="18" charset="0"/>
              </a:rPr>
              <a:t>full assurance of faith</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8B61A5-6134-AEAF-DD03-B6B892B1101F}"/>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4E4356A3-71AA-F67F-C30D-68EB3EE7A717}"/>
              </a:ext>
            </a:extLst>
          </p:cNvPr>
          <p:cNvSpPr/>
          <p:nvPr/>
        </p:nvSpPr>
        <p:spPr>
          <a:xfrm>
            <a:off x="634482" y="532256"/>
            <a:ext cx="8220269" cy="6064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054AF01-8BB2-1472-C0D8-8B77F8B8F042}"/>
              </a:ext>
            </a:extLst>
          </p:cNvPr>
          <p:cNvSpPr/>
          <p:nvPr/>
        </p:nvSpPr>
        <p:spPr>
          <a:xfrm>
            <a:off x="754603" y="685801"/>
            <a:ext cx="7963270" cy="180882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12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8E1E8-4AAC-63E1-A3D2-4C040E4AED98}"/>
              </a:ext>
            </a:extLst>
          </p:cNvPr>
          <p:cNvSpPr txBox="1"/>
          <p:nvPr/>
        </p:nvSpPr>
        <p:spPr>
          <a:xfrm>
            <a:off x="975768" y="1458806"/>
            <a:ext cx="7561385" cy="4785413"/>
          </a:xfrm>
          <a:prstGeom prst="rect">
            <a:avLst/>
          </a:prstGeom>
          <a:noFill/>
        </p:spPr>
        <p:txBody>
          <a:bodyPr wrap="square">
            <a:spAutoFit/>
          </a:bodyPr>
          <a:lstStyle/>
          <a:p>
            <a:pPr marL="0" marR="0" algn="ctr">
              <a:lnSpc>
                <a:spcPct val="115000"/>
              </a:lnSpc>
              <a:spcBef>
                <a:spcPts val="0"/>
              </a:spcBef>
              <a:spcAft>
                <a:spcPts val="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(2) Hold fast.  </a:t>
            </a:r>
          </a:p>
          <a:p>
            <a:pPr marL="0" marR="0">
              <a:lnSpc>
                <a:spcPct val="115000"/>
              </a:lnSpc>
              <a:spcBef>
                <a:spcPts val="0"/>
              </a:spcBef>
              <a:spcAft>
                <a:spcPts val="0"/>
              </a:spcAft>
            </a:pPr>
            <a:r>
              <a:rPr lang="en-US"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(Heb 10:23) </a:t>
            </a:r>
            <a:r>
              <a:rPr lang="en-US" sz="3200" dirty="0">
                <a:effectLst/>
                <a:latin typeface="Arial" panose="020B0604020202020204" pitchFamily="34" charset="0"/>
                <a:ea typeface="Calibri" panose="020F0502020204030204" pitchFamily="34" charset="0"/>
                <a:cs typeface="Times New Roman" panose="02020603050405020304" pitchFamily="18" charset="0"/>
              </a:rPr>
              <a:t>Let us hold fast the confession of our hope without wavering, for He who promised is faithful.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Hold fast the confession of our faith all the way unto the end of life, or even if it causes the loss of our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D8CCB3-3F8A-02D5-87D8-0A75C9087143}"/>
              </a:ext>
            </a:extLst>
          </p:cNvPr>
          <p:cNvSpPr txBox="1"/>
          <p:nvPr/>
        </p:nvSpPr>
        <p:spPr>
          <a:xfrm>
            <a:off x="0" y="903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Developing A Life Of Faith    </a:t>
            </a:r>
            <a:r>
              <a:rPr lang="en-US" sz="2800" dirty="0">
                <a:solidFill>
                  <a:srgbClr val="0070C0"/>
                </a:solidFill>
              </a:rPr>
              <a:t>Heb. 10:22</a:t>
            </a:r>
          </a:p>
        </p:txBody>
      </p:sp>
      <p:sp>
        <p:nvSpPr>
          <p:cNvPr id="5" name="Rectangle 4">
            <a:extLst>
              <a:ext uri="{FF2B5EF4-FFF2-40B4-BE49-F238E27FC236}">
                <a16:creationId xmlns:a16="http://schemas.microsoft.com/office/drawing/2014/main" id="{F2002415-60D0-F105-1CB8-12E8C7C7AF89}"/>
              </a:ext>
            </a:extLst>
          </p:cNvPr>
          <p:cNvSpPr/>
          <p:nvPr/>
        </p:nvSpPr>
        <p:spPr>
          <a:xfrm>
            <a:off x="429208" y="783771"/>
            <a:ext cx="8294914" cy="5728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01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125</TotalTime>
  <Words>2228</Words>
  <Application>Microsoft Office PowerPoint</Application>
  <PresentationFormat>On-screen Show (4:3)</PresentationFormat>
  <Paragraphs>139</Paragraphs>
  <Slides>30</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Arial Black</vt:lpstr>
      <vt:lpstr>Arial Unicode MS</vt:lpstr>
      <vt:lpstr>Calibri</vt:lpstr>
      <vt:lpstr>Calibri Light</vt:lpstr>
      <vt:lpstr>Ink Free</vt:lpstr>
      <vt:lpstr>Symbol</vt:lpstr>
      <vt:lpstr>Times New Roman</vt:lpstr>
      <vt:lpstr>Office Theme</vt:lpstr>
      <vt:lpstr>1_Office Theme</vt:lpstr>
      <vt:lpstr>2_Office Theme</vt:lpstr>
      <vt:lpstr>2_PhotoCompanion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that no root of bitterness springs up to trouble you</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7</cp:revision>
  <dcterms:created xsi:type="dcterms:W3CDTF">2023-08-02T18:39:27Z</dcterms:created>
  <dcterms:modified xsi:type="dcterms:W3CDTF">2023-10-23T20:16:38Z</dcterms:modified>
</cp:coreProperties>
</file>