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72" r:id="rId4"/>
    <p:sldId id="261" r:id="rId5"/>
    <p:sldId id="274" r:id="rId6"/>
    <p:sldId id="273" r:id="rId7"/>
    <p:sldId id="258" r:id="rId8"/>
    <p:sldId id="260" r:id="rId9"/>
    <p:sldId id="270" r:id="rId10"/>
    <p:sldId id="265" r:id="rId11"/>
    <p:sldId id="266" r:id="rId12"/>
    <p:sldId id="267" r:id="rId13"/>
    <p:sldId id="268" r:id="rId14"/>
    <p:sldId id="269"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N8j2qPrO2DvYeKalScvAA==" hashData="N5/FZG1MGeiLLWI6FQS0FOwHN2nseXqNY0v4wm2zSFSvHhsNW9ROuKDfHG+gndT7v9BGN2I67JnHhRkI50QMv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EADAEE-2F86-4167-8807-50A29FC8F5E9}"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191101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ADAEE-2F86-4167-8807-50A29FC8F5E9}"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423693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ADAEE-2F86-4167-8807-50A29FC8F5E9}"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69152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ADAEE-2F86-4167-8807-50A29FC8F5E9}"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57211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ADAEE-2F86-4167-8807-50A29FC8F5E9}"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4094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EADAEE-2F86-4167-8807-50A29FC8F5E9}"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346263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EADAEE-2F86-4167-8807-50A29FC8F5E9}"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14911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EADAEE-2F86-4167-8807-50A29FC8F5E9}"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397451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ADAEE-2F86-4167-8807-50A29FC8F5E9}"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296012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EADAEE-2F86-4167-8807-50A29FC8F5E9}"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206275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EADAEE-2F86-4167-8807-50A29FC8F5E9}"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51CB-1725-41C4-88CF-187614BFDFA8}" type="slidenum">
              <a:rPr lang="en-US" smtClean="0"/>
              <a:t>‹#›</a:t>
            </a:fld>
            <a:endParaRPr lang="en-US"/>
          </a:p>
        </p:txBody>
      </p:sp>
    </p:spTree>
    <p:extLst>
      <p:ext uri="{BB962C8B-B14F-4D97-AF65-F5344CB8AC3E}">
        <p14:creationId xmlns:p14="http://schemas.microsoft.com/office/powerpoint/2010/main" val="218189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ADAEE-2F86-4167-8807-50A29FC8F5E9}" type="datetimeFigureOut">
              <a:rPr lang="en-US" smtClean="0"/>
              <a:t>10/23/2023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551CB-1725-41C4-88CF-187614BFDFA8}" type="slidenum">
              <a:rPr lang="en-US" smtClean="0"/>
              <a:t>‹#›</a:t>
            </a:fld>
            <a:endParaRPr lang="en-US"/>
          </a:p>
        </p:txBody>
      </p:sp>
    </p:spTree>
    <p:extLst>
      <p:ext uri="{BB962C8B-B14F-4D97-AF65-F5344CB8AC3E}">
        <p14:creationId xmlns:p14="http://schemas.microsoft.com/office/powerpoint/2010/main" val="239283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definitions.net/definition/happened" TargetMode="External"/><Relationship Id="rId13" Type="http://schemas.openxmlformats.org/officeDocument/2006/relationships/hyperlink" Target="https://www.definitions.net/definition/shout" TargetMode="External"/><Relationship Id="rId3" Type="http://schemas.openxmlformats.org/officeDocument/2006/relationships/hyperlink" Target="https://www.definitions.net/definition/guilt" TargetMode="External"/><Relationship Id="rId7" Type="http://schemas.openxmlformats.org/officeDocument/2006/relationships/hyperlink" Target="https://www.definitions.net/definition/floods" TargetMode="External"/><Relationship Id="rId12" Type="http://schemas.openxmlformats.org/officeDocument/2006/relationships/hyperlink" Target="https://www.definitions.net/definition/praise" TargetMode="External"/><Relationship Id="rId2" Type="http://schemas.openxmlformats.org/officeDocument/2006/relationships/hyperlink" Target="https://www.definitions.net/definition/heavy" TargetMode="External"/><Relationship Id="rId1" Type="http://schemas.openxmlformats.org/officeDocument/2006/relationships/slideLayout" Target="../slideLayouts/slideLayout7.xml"/><Relationship Id="rId6" Type="http://schemas.openxmlformats.org/officeDocument/2006/relationships/hyperlink" Target="https://www.definitions.net/definition/touched" TargetMode="External"/><Relationship Id="rId11" Type="http://schemas.openxmlformats.org/officeDocument/2006/relationships/hyperlink" Target="https://www.definitions.net/definition/never" TargetMode="External"/><Relationship Id="rId5" Type="http://schemas.openxmlformats.org/officeDocument/2006/relationships/hyperlink" Target="https://www.definitions.net/definition/longer" TargetMode="External"/><Relationship Id="rId10" Type="http://schemas.openxmlformats.org/officeDocument/2006/relationships/hyperlink" Target="https://www.definitions.net/definition/cleansed" TargetMode="External"/><Relationship Id="rId4" Type="http://schemas.openxmlformats.org/officeDocument/2006/relationships/hyperlink" Target="https://www.definitions.net/definition/Jesus" TargetMode="External"/><Relationship Id="rId9" Type="http://schemas.openxmlformats.org/officeDocument/2006/relationships/hyperlink" Target="https://www.definitions.net/definition/blessed" TargetMode="External"/><Relationship Id="rId14" Type="http://schemas.openxmlformats.org/officeDocument/2006/relationships/hyperlink" Target="https://www.definitions.net/definition/whi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2050" name="Picture 2" descr="http://img.heartlight.org/articles/3398-large.jpg"/>
          <p:cNvPicPr>
            <a:picLocks noChangeAspect="1" noChangeArrowheads="1"/>
          </p:cNvPicPr>
          <p:nvPr/>
        </p:nvPicPr>
        <p:blipFill rotWithShape="1">
          <a:blip r:embed="rId2">
            <a:extLst>
              <a:ext uri="{28A0092B-C50C-407E-A947-70E740481C1C}">
                <a14:useLocalDpi xmlns:a14="http://schemas.microsoft.com/office/drawing/2010/main" val="0"/>
              </a:ext>
            </a:extLst>
          </a:blip>
          <a:srcRect r="26054"/>
          <a:stretch/>
        </p:blipFill>
        <p:spPr bwMode="auto">
          <a:xfrm>
            <a:off x="1965788" y="942470"/>
            <a:ext cx="5212423" cy="57273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9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2351" y="1093695"/>
            <a:ext cx="7897905" cy="1846659"/>
          </a:xfrm>
          <a:prstGeom prst="rect">
            <a:avLst/>
          </a:prstGeom>
          <a:noFill/>
        </p:spPr>
        <p:txBody>
          <a:bodyPr wrap="square" rtlCol="0">
            <a:spAutoFit/>
          </a:bodyPr>
          <a:lstStyle/>
          <a:p>
            <a:r>
              <a:rPr lang="en-US" sz="4800" dirty="0"/>
              <a:t>1. Miserable Condition</a:t>
            </a:r>
          </a:p>
          <a:p>
            <a:r>
              <a:rPr lang="en-US" sz="4800" dirty="0"/>
              <a:t>2. Inspiring Revelation</a:t>
            </a:r>
          </a:p>
          <a:p>
            <a:endParaRPr lang="en-US" dirty="0"/>
          </a:p>
        </p:txBody>
      </p:sp>
    </p:spTree>
    <p:extLst>
      <p:ext uri="{BB962C8B-B14F-4D97-AF65-F5344CB8AC3E}">
        <p14:creationId xmlns:p14="http://schemas.microsoft.com/office/powerpoint/2010/main" val="3431660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2351" y="1093695"/>
            <a:ext cx="7897905" cy="2585323"/>
          </a:xfrm>
          <a:prstGeom prst="rect">
            <a:avLst/>
          </a:prstGeom>
          <a:noFill/>
        </p:spPr>
        <p:txBody>
          <a:bodyPr wrap="square" rtlCol="0">
            <a:spAutoFit/>
          </a:bodyPr>
          <a:lstStyle/>
          <a:p>
            <a:r>
              <a:rPr lang="en-US" sz="4800" dirty="0"/>
              <a:t>1. Miserable Condition</a:t>
            </a:r>
          </a:p>
          <a:p>
            <a:r>
              <a:rPr lang="en-US" sz="4800" dirty="0"/>
              <a:t>2. Inspiring Revelation</a:t>
            </a:r>
          </a:p>
          <a:p>
            <a:r>
              <a:rPr lang="en-US" sz="4800" dirty="0"/>
              <a:t>3. Humble Position</a:t>
            </a:r>
          </a:p>
          <a:p>
            <a:endParaRPr lang="en-US" dirty="0"/>
          </a:p>
        </p:txBody>
      </p:sp>
    </p:spTree>
    <p:extLst>
      <p:ext uri="{BB962C8B-B14F-4D97-AF65-F5344CB8AC3E}">
        <p14:creationId xmlns:p14="http://schemas.microsoft.com/office/powerpoint/2010/main" val="1767529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2351" y="1093695"/>
            <a:ext cx="7897905" cy="3323987"/>
          </a:xfrm>
          <a:prstGeom prst="rect">
            <a:avLst/>
          </a:prstGeom>
          <a:noFill/>
        </p:spPr>
        <p:txBody>
          <a:bodyPr wrap="square" rtlCol="0">
            <a:spAutoFit/>
          </a:bodyPr>
          <a:lstStyle/>
          <a:p>
            <a:r>
              <a:rPr lang="en-US" sz="4800" dirty="0"/>
              <a:t>1. Miserable Condition</a:t>
            </a:r>
          </a:p>
          <a:p>
            <a:r>
              <a:rPr lang="en-US" sz="4800" dirty="0"/>
              <a:t>2. Inspiring Revelation</a:t>
            </a:r>
          </a:p>
          <a:p>
            <a:r>
              <a:rPr lang="en-US" sz="4800" dirty="0"/>
              <a:t>3. Humble Position</a:t>
            </a:r>
          </a:p>
          <a:p>
            <a:r>
              <a:rPr lang="en-US" sz="4800" dirty="0"/>
              <a:t>4. Sincere Petition</a:t>
            </a:r>
          </a:p>
          <a:p>
            <a:endParaRPr lang="en-US" dirty="0"/>
          </a:p>
        </p:txBody>
      </p:sp>
    </p:spTree>
    <p:extLst>
      <p:ext uri="{BB962C8B-B14F-4D97-AF65-F5344CB8AC3E}">
        <p14:creationId xmlns:p14="http://schemas.microsoft.com/office/powerpoint/2010/main" val="349602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2351" y="1093695"/>
            <a:ext cx="7897905" cy="4062651"/>
          </a:xfrm>
          <a:prstGeom prst="rect">
            <a:avLst/>
          </a:prstGeom>
          <a:noFill/>
        </p:spPr>
        <p:txBody>
          <a:bodyPr wrap="square" rtlCol="0">
            <a:spAutoFit/>
          </a:bodyPr>
          <a:lstStyle/>
          <a:p>
            <a:r>
              <a:rPr lang="en-US" sz="4800" dirty="0"/>
              <a:t>1. Miserable Condition</a:t>
            </a:r>
          </a:p>
          <a:p>
            <a:r>
              <a:rPr lang="en-US" sz="4800" dirty="0"/>
              <a:t>2. Inspiring Revelation</a:t>
            </a:r>
          </a:p>
          <a:p>
            <a:r>
              <a:rPr lang="en-US" sz="4800" dirty="0"/>
              <a:t>3. Humble Position</a:t>
            </a:r>
          </a:p>
          <a:p>
            <a:r>
              <a:rPr lang="en-US" sz="4800" dirty="0"/>
              <a:t>4. Sincere Petition</a:t>
            </a:r>
          </a:p>
          <a:p>
            <a:r>
              <a:rPr lang="en-US" sz="4800" dirty="0"/>
              <a:t>5. Instant and Perfect Salvation</a:t>
            </a:r>
          </a:p>
          <a:p>
            <a:endParaRPr lang="en-US" dirty="0"/>
          </a:p>
        </p:txBody>
      </p:sp>
    </p:spTree>
    <p:extLst>
      <p:ext uri="{BB962C8B-B14F-4D97-AF65-F5344CB8AC3E}">
        <p14:creationId xmlns:p14="http://schemas.microsoft.com/office/powerpoint/2010/main" val="2890270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2351" y="1093695"/>
            <a:ext cx="7897905" cy="4801314"/>
          </a:xfrm>
          <a:prstGeom prst="rect">
            <a:avLst/>
          </a:prstGeom>
          <a:noFill/>
        </p:spPr>
        <p:txBody>
          <a:bodyPr wrap="square" rtlCol="0">
            <a:spAutoFit/>
          </a:bodyPr>
          <a:lstStyle/>
          <a:p>
            <a:r>
              <a:rPr lang="en-US" sz="4800" dirty="0"/>
              <a:t>1. Miserable Condition</a:t>
            </a:r>
          </a:p>
          <a:p>
            <a:r>
              <a:rPr lang="en-US" sz="4800" dirty="0"/>
              <a:t>2. Inspiring Revelation</a:t>
            </a:r>
          </a:p>
          <a:p>
            <a:r>
              <a:rPr lang="en-US" sz="4800" dirty="0"/>
              <a:t>3. Humble Position</a:t>
            </a:r>
          </a:p>
          <a:p>
            <a:r>
              <a:rPr lang="en-US" sz="4800" dirty="0"/>
              <a:t>4. Sincere Petition</a:t>
            </a:r>
          </a:p>
          <a:p>
            <a:r>
              <a:rPr lang="en-US" sz="4800" dirty="0"/>
              <a:t>5. Instant and Perfect Salvation</a:t>
            </a:r>
          </a:p>
          <a:p>
            <a:r>
              <a:rPr lang="en-US" sz="4800" dirty="0"/>
              <a:t>6. Special Commission</a:t>
            </a:r>
          </a:p>
          <a:p>
            <a:endParaRPr lang="en-US" dirty="0"/>
          </a:p>
        </p:txBody>
      </p:sp>
    </p:spTree>
    <p:extLst>
      <p:ext uri="{BB962C8B-B14F-4D97-AF65-F5344CB8AC3E}">
        <p14:creationId xmlns:p14="http://schemas.microsoft.com/office/powerpoint/2010/main" val="1536054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137646"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2817" y="1739722"/>
            <a:ext cx="4659982" cy="2736601"/>
          </a:xfrm>
          <a:prstGeom prst="rect">
            <a:avLst/>
          </a:prstGeom>
        </p:spPr>
      </p:pic>
      <p:pic>
        <p:nvPicPr>
          <p:cNvPr id="5" name="Picture 4"/>
          <p:cNvPicPr>
            <a:picLocks noChangeAspect="1"/>
          </p:cNvPicPr>
          <p:nvPr/>
        </p:nvPicPr>
        <p:blipFill>
          <a:blip r:embed="rId3"/>
          <a:stretch>
            <a:fillRect/>
          </a:stretch>
        </p:blipFill>
        <p:spPr>
          <a:xfrm>
            <a:off x="4607859" y="1776085"/>
            <a:ext cx="4536141" cy="2663874"/>
          </a:xfrm>
          <a:prstGeom prst="rect">
            <a:avLst/>
          </a:prstGeom>
        </p:spPr>
      </p:pic>
      <p:sp>
        <p:nvSpPr>
          <p:cNvPr id="6" name="TextBox 5"/>
          <p:cNvSpPr txBox="1"/>
          <p:nvPr/>
        </p:nvSpPr>
        <p:spPr>
          <a:xfrm>
            <a:off x="340659" y="986113"/>
            <a:ext cx="8633012" cy="830997"/>
          </a:xfrm>
          <a:prstGeom prst="rect">
            <a:avLst/>
          </a:prstGeom>
          <a:noFill/>
        </p:spPr>
        <p:txBody>
          <a:bodyPr wrap="square" rtlCol="0">
            <a:spAutoFit/>
          </a:bodyPr>
          <a:lstStyle/>
          <a:p>
            <a:r>
              <a:rPr lang="en-US" dirty="0"/>
              <a:t>         </a:t>
            </a:r>
            <a:r>
              <a:rPr lang="en-US" sz="4800" dirty="0"/>
              <a:t>Then    </a:t>
            </a:r>
            <a:r>
              <a:rPr lang="en-US" dirty="0"/>
              <a:t>                                                    </a:t>
            </a:r>
            <a:r>
              <a:rPr lang="en-US" sz="4800" dirty="0"/>
              <a:t>Now</a:t>
            </a:r>
          </a:p>
        </p:txBody>
      </p:sp>
      <p:sp>
        <p:nvSpPr>
          <p:cNvPr id="7" name="TextBox 6"/>
          <p:cNvSpPr txBox="1"/>
          <p:nvPr/>
        </p:nvSpPr>
        <p:spPr>
          <a:xfrm>
            <a:off x="2796988" y="4778188"/>
            <a:ext cx="5961530" cy="1446550"/>
          </a:xfrm>
          <a:prstGeom prst="rect">
            <a:avLst/>
          </a:prstGeom>
          <a:noFill/>
        </p:spPr>
        <p:txBody>
          <a:bodyPr wrap="square" rtlCol="0">
            <a:spAutoFit/>
          </a:bodyPr>
          <a:lstStyle/>
          <a:p>
            <a:r>
              <a:rPr lang="en-US" sz="4400" b="1" dirty="0">
                <a:solidFill>
                  <a:srgbClr val="0070C0"/>
                </a:solidFill>
              </a:rPr>
              <a:t>Why do you wait?</a:t>
            </a:r>
          </a:p>
          <a:p>
            <a:r>
              <a:rPr lang="en-US" sz="4400" b="1" dirty="0">
                <a:solidFill>
                  <a:srgbClr val="0070C0"/>
                </a:solidFill>
              </a:rPr>
              <a:t>Come to the Lord TODAY.</a:t>
            </a:r>
          </a:p>
        </p:txBody>
      </p:sp>
    </p:spTree>
    <p:extLst>
      <p:ext uri="{BB962C8B-B14F-4D97-AF65-F5344CB8AC3E}">
        <p14:creationId xmlns:p14="http://schemas.microsoft.com/office/powerpoint/2010/main" val="289899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242047" y="914400"/>
            <a:ext cx="8588188" cy="5226424"/>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9625" y="1035366"/>
            <a:ext cx="8382001" cy="49844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49625" y="1192305"/>
            <a:ext cx="8337176" cy="4832092"/>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Shackled by a </a:t>
            </a:r>
            <a:r>
              <a:rPr lang="en-US" sz="2200" dirty="0">
                <a:solidFill>
                  <a:srgbClr val="222222"/>
                </a:solidFill>
                <a:ea typeface="Times New Roman" panose="02020603050405020304" pitchFamily="18" charset="0"/>
                <a:cs typeface="Times New Roman" panose="02020603050405020304" pitchFamily="18" charset="0"/>
                <a:hlinkClick r:id="rId2"/>
              </a:rPr>
              <a:t>heavy</a:t>
            </a:r>
            <a:r>
              <a:rPr lang="en-US" sz="2200" dirty="0">
                <a:solidFill>
                  <a:srgbClr val="111111"/>
                </a:solidFill>
                <a:ea typeface="Times New Roman" panose="02020603050405020304" pitchFamily="18" charset="0"/>
                <a:cs typeface="Times New Roman" panose="02020603050405020304" pitchFamily="18" charset="0"/>
              </a:rPr>
              <a:t> burden, 'Neath a load of </a:t>
            </a:r>
            <a:r>
              <a:rPr lang="en-US" sz="2200" dirty="0">
                <a:solidFill>
                  <a:srgbClr val="222222"/>
                </a:solidFill>
                <a:ea typeface="Times New Roman" panose="02020603050405020304" pitchFamily="18" charset="0"/>
                <a:cs typeface="Times New Roman" panose="02020603050405020304" pitchFamily="18" charset="0"/>
                <a:hlinkClick r:id="rId3"/>
              </a:rPr>
              <a:t>guilt</a:t>
            </a:r>
            <a:r>
              <a:rPr lang="en-US" sz="2200" dirty="0">
                <a:solidFill>
                  <a:srgbClr val="111111"/>
                </a:solidFill>
                <a:ea typeface="Times New Roman" panose="02020603050405020304" pitchFamily="18" charset="0"/>
                <a:cs typeface="Times New Roman" panose="02020603050405020304" pitchFamily="18" charset="0"/>
              </a:rPr>
              <a:t> and shame.</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Then the hand of </a:t>
            </a:r>
            <a:r>
              <a:rPr lang="en-US" sz="2200" dirty="0">
                <a:solidFill>
                  <a:srgbClr val="222222"/>
                </a:solidFill>
                <a:ea typeface="Times New Roman" panose="02020603050405020304" pitchFamily="18" charset="0"/>
                <a:cs typeface="Times New Roman" panose="02020603050405020304" pitchFamily="18" charset="0"/>
                <a:hlinkClick r:id="rId4"/>
              </a:rPr>
              <a:t>Jesus</a:t>
            </a:r>
            <a:r>
              <a:rPr lang="en-US" sz="2200" dirty="0">
                <a:solidFill>
                  <a:srgbClr val="111111"/>
                </a:solidFill>
                <a:ea typeface="Times New Roman" panose="02020603050405020304" pitchFamily="18" charset="0"/>
                <a:cs typeface="Times New Roman" panose="02020603050405020304" pitchFamily="18" charset="0"/>
              </a:rPr>
              <a:t> touched me,</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And now I am no </a:t>
            </a:r>
            <a:r>
              <a:rPr lang="en-US" sz="2200" dirty="0">
                <a:solidFill>
                  <a:srgbClr val="222222"/>
                </a:solidFill>
                <a:ea typeface="Times New Roman" panose="02020603050405020304" pitchFamily="18" charset="0"/>
                <a:cs typeface="Times New Roman" panose="02020603050405020304" pitchFamily="18" charset="0"/>
                <a:hlinkClick r:id="rId5"/>
              </a:rPr>
              <a:t>longer</a:t>
            </a:r>
            <a:r>
              <a:rPr lang="en-US" sz="2200" dirty="0">
                <a:solidFill>
                  <a:srgbClr val="111111"/>
                </a:solidFill>
                <a:ea typeface="Times New Roman" panose="02020603050405020304" pitchFamily="18" charset="0"/>
                <a:cs typeface="Times New Roman" panose="02020603050405020304" pitchFamily="18" charset="0"/>
              </a:rPr>
              <a:t> the same.</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 </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He </a:t>
            </a:r>
            <a:r>
              <a:rPr lang="en-US" sz="2200" dirty="0">
                <a:solidFill>
                  <a:srgbClr val="222222"/>
                </a:solidFill>
                <a:ea typeface="Times New Roman" panose="02020603050405020304" pitchFamily="18" charset="0"/>
                <a:cs typeface="Times New Roman" panose="02020603050405020304" pitchFamily="18" charset="0"/>
                <a:hlinkClick r:id="rId6"/>
              </a:rPr>
              <a:t>touched</a:t>
            </a:r>
            <a:r>
              <a:rPr lang="en-US" sz="2200" dirty="0">
                <a:solidFill>
                  <a:srgbClr val="111111"/>
                </a:solidFill>
                <a:ea typeface="Times New Roman" panose="02020603050405020304" pitchFamily="18" charset="0"/>
                <a:cs typeface="Times New Roman" panose="02020603050405020304" pitchFamily="18" charset="0"/>
              </a:rPr>
              <a:t> me, Oh He </a:t>
            </a:r>
            <a:r>
              <a:rPr lang="en-US" sz="2200" dirty="0">
                <a:solidFill>
                  <a:srgbClr val="222222"/>
                </a:solidFill>
                <a:ea typeface="Times New Roman" panose="02020603050405020304" pitchFamily="18" charset="0"/>
                <a:cs typeface="Times New Roman" panose="02020603050405020304" pitchFamily="18" charset="0"/>
                <a:hlinkClick r:id="rId6"/>
              </a:rPr>
              <a:t>touched</a:t>
            </a:r>
            <a:r>
              <a:rPr lang="en-US" sz="2200" dirty="0">
                <a:solidFill>
                  <a:srgbClr val="111111"/>
                </a:solidFill>
                <a:ea typeface="Times New Roman" panose="02020603050405020304" pitchFamily="18" charset="0"/>
                <a:cs typeface="Times New Roman" panose="02020603050405020304" pitchFamily="18" charset="0"/>
              </a:rPr>
              <a:t> me,</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And oh the joy that </a:t>
            </a:r>
            <a:r>
              <a:rPr lang="en-US" sz="2200" dirty="0">
                <a:solidFill>
                  <a:srgbClr val="222222"/>
                </a:solidFill>
                <a:ea typeface="Times New Roman" panose="02020603050405020304" pitchFamily="18" charset="0"/>
                <a:cs typeface="Times New Roman" panose="02020603050405020304" pitchFamily="18" charset="0"/>
                <a:hlinkClick r:id="rId7"/>
              </a:rPr>
              <a:t>floods</a:t>
            </a:r>
            <a:r>
              <a:rPr lang="en-US" sz="2200" dirty="0">
                <a:solidFill>
                  <a:srgbClr val="111111"/>
                </a:solidFill>
                <a:ea typeface="Times New Roman" panose="02020603050405020304" pitchFamily="18" charset="0"/>
                <a:cs typeface="Times New Roman" panose="02020603050405020304" pitchFamily="18" charset="0"/>
              </a:rPr>
              <a:t> my soul!</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Something </a:t>
            </a:r>
            <a:r>
              <a:rPr lang="en-US" sz="2200" dirty="0">
                <a:solidFill>
                  <a:srgbClr val="222222"/>
                </a:solidFill>
                <a:ea typeface="Times New Roman" panose="02020603050405020304" pitchFamily="18" charset="0"/>
                <a:cs typeface="Times New Roman" panose="02020603050405020304" pitchFamily="18" charset="0"/>
                <a:hlinkClick r:id="rId8"/>
              </a:rPr>
              <a:t>happened</a:t>
            </a:r>
            <a:r>
              <a:rPr lang="en-US" sz="2200" dirty="0">
                <a:solidFill>
                  <a:srgbClr val="111111"/>
                </a:solidFill>
                <a:ea typeface="Times New Roman" panose="02020603050405020304" pitchFamily="18" charset="0"/>
                <a:cs typeface="Times New Roman" panose="02020603050405020304" pitchFamily="18" charset="0"/>
              </a:rPr>
              <a:t> and now I know,</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He </a:t>
            </a:r>
            <a:r>
              <a:rPr lang="en-US" sz="2200" dirty="0">
                <a:solidFill>
                  <a:srgbClr val="222222"/>
                </a:solidFill>
                <a:ea typeface="Times New Roman" panose="02020603050405020304" pitchFamily="18" charset="0"/>
                <a:cs typeface="Times New Roman" panose="02020603050405020304" pitchFamily="18" charset="0"/>
                <a:hlinkClick r:id="rId6"/>
              </a:rPr>
              <a:t>touched</a:t>
            </a:r>
            <a:r>
              <a:rPr lang="en-US" sz="2200" dirty="0">
                <a:solidFill>
                  <a:srgbClr val="111111"/>
                </a:solidFill>
                <a:ea typeface="Times New Roman" panose="02020603050405020304" pitchFamily="18" charset="0"/>
                <a:cs typeface="Times New Roman" panose="02020603050405020304" pitchFamily="18" charset="0"/>
              </a:rPr>
              <a:t> me and made me whole.</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 </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Since I met this </a:t>
            </a:r>
            <a:r>
              <a:rPr lang="en-US" sz="2200" dirty="0">
                <a:solidFill>
                  <a:srgbClr val="222222"/>
                </a:solidFill>
                <a:ea typeface="Times New Roman" panose="02020603050405020304" pitchFamily="18" charset="0"/>
                <a:cs typeface="Times New Roman" panose="02020603050405020304" pitchFamily="18" charset="0"/>
                <a:hlinkClick r:id="rId9"/>
              </a:rPr>
              <a:t>blessed</a:t>
            </a:r>
            <a:r>
              <a:rPr lang="en-US" sz="2200" dirty="0">
                <a:solidFill>
                  <a:srgbClr val="111111"/>
                </a:solidFill>
                <a:ea typeface="Times New Roman" panose="02020603050405020304" pitchFamily="18" charset="0"/>
                <a:cs typeface="Times New Roman" panose="02020603050405020304" pitchFamily="18" charset="0"/>
              </a:rPr>
              <a:t> Savior,</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Since He </a:t>
            </a:r>
            <a:r>
              <a:rPr lang="en-US" sz="2200" dirty="0">
                <a:solidFill>
                  <a:srgbClr val="222222"/>
                </a:solidFill>
                <a:ea typeface="Times New Roman" panose="02020603050405020304" pitchFamily="18" charset="0"/>
                <a:cs typeface="Times New Roman" panose="02020603050405020304" pitchFamily="18" charset="0"/>
                <a:hlinkClick r:id="rId10"/>
              </a:rPr>
              <a:t>cleansed</a:t>
            </a:r>
            <a:r>
              <a:rPr lang="en-US" sz="2200" dirty="0">
                <a:solidFill>
                  <a:srgbClr val="111111"/>
                </a:solidFill>
                <a:ea typeface="Times New Roman" panose="02020603050405020304" pitchFamily="18" charset="0"/>
                <a:cs typeface="Times New Roman" panose="02020603050405020304" pitchFamily="18" charset="0"/>
              </a:rPr>
              <a:t> and made me whole,</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I will </a:t>
            </a:r>
            <a:r>
              <a:rPr lang="en-US" sz="2200" dirty="0">
                <a:solidFill>
                  <a:srgbClr val="222222"/>
                </a:solidFill>
                <a:ea typeface="Times New Roman" panose="02020603050405020304" pitchFamily="18" charset="0"/>
                <a:cs typeface="Times New Roman" panose="02020603050405020304" pitchFamily="18" charset="0"/>
                <a:hlinkClick r:id="rId11"/>
              </a:rPr>
              <a:t>never</a:t>
            </a:r>
            <a:r>
              <a:rPr lang="en-US" sz="2200" dirty="0">
                <a:solidFill>
                  <a:srgbClr val="111111"/>
                </a:solidFill>
                <a:ea typeface="Times New Roman" panose="02020603050405020304" pitchFamily="18" charset="0"/>
                <a:cs typeface="Times New Roman" panose="02020603050405020304" pitchFamily="18" charset="0"/>
              </a:rPr>
              <a:t> cease to </a:t>
            </a:r>
            <a:r>
              <a:rPr lang="en-US" sz="2200" dirty="0">
                <a:solidFill>
                  <a:srgbClr val="222222"/>
                </a:solidFill>
                <a:ea typeface="Times New Roman" panose="02020603050405020304" pitchFamily="18" charset="0"/>
                <a:cs typeface="Times New Roman" panose="02020603050405020304" pitchFamily="18" charset="0"/>
                <a:hlinkClick r:id="rId12"/>
              </a:rPr>
              <a:t>praise</a:t>
            </a:r>
            <a:r>
              <a:rPr lang="en-US" sz="2200" dirty="0">
                <a:solidFill>
                  <a:srgbClr val="111111"/>
                </a:solidFill>
                <a:ea typeface="Times New Roman" panose="02020603050405020304" pitchFamily="18" charset="0"/>
                <a:cs typeface="Times New Roman" panose="02020603050405020304" pitchFamily="18" charset="0"/>
              </a:rPr>
              <a:t> Him,</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I'll </a:t>
            </a:r>
            <a:r>
              <a:rPr lang="en-US" sz="2200" dirty="0">
                <a:solidFill>
                  <a:srgbClr val="222222"/>
                </a:solidFill>
                <a:ea typeface="Times New Roman" panose="02020603050405020304" pitchFamily="18" charset="0"/>
                <a:cs typeface="Times New Roman" panose="02020603050405020304" pitchFamily="18" charset="0"/>
                <a:hlinkClick r:id="rId13"/>
              </a:rPr>
              <a:t>shout</a:t>
            </a:r>
            <a:r>
              <a:rPr lang="en-US" sz="2200" dirty="0">
                <a:solidFill>
                  <a:srgbClr val="111111"/>
                </a:solidFill>
                <a:ea typeface="Times New Roman" panose="02020603050405020304" pitchFamily="18" charset="0"/>
                <a:cs typeface="Times New Roman" panose="02020603050405020304" pitchFamily="18" charset="0"/>
              </a:rPr>
              <a:t> it </a:t>
            </a:r>
            <a:r>
              <a:rPr lang="en-US" sz="2200" dirty="0">
                <a:solidFill>
                  <a:srgbClr val="222222"/>
                </a:solidFill>
                <a:ea typeface="Times New Roman" panose="02020603050405020304" pitchFamily="18" charset="0"/>
                <a:cs typeface="Times New Roman" panose="02020603050405020304" pitchFamily="18" charset="0"/>
                <a:hlinkClick r:id="rId14"/>
              </a:rPr>
              <a:t>while</a:t>
            </a:r>
            <a:r>
              <a:rPr lang="en-US" sz="2200" dirty="0">
                <a:solidFill>
                  <a:srgbClr val="111111"/>
                </a:solidFill>
                <a:ea typeface="Times New Roman" panose="02020603050405020304" pitchFamily="18" charset="0"/>
                <a:cs typeface="Times New Roman" panose="02020603050405020304" pitchFamily="18" charset="0"/>
              </a:rPr>
              <a:t> eternity rolls.</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 </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He </a:t>
            </a:r>
            <a:r>
              <a:rPr lang="en-US" sz="2200" dirty="0">
                <a:solidFill>
                  <a:srgbClr val="222222"/>
                </a:solidFill>
                <a:ea typeface="Times New Roman" panose="02020603050405020304" pitchFamily="18" charset="0"/>
                <a:cs typeface="Times New Roman" panose="02020603050405020304" pitchFamily="18" charset="0"/>
                <a:hlinkClick r:id="rId6"/>
              </a:rPr>
              <a:t>touched</a:t>
            </a:r>
            <a:r>
              <a:rPr lang="en-US" sz="2200" dirty="0">
                <a:solidFill>
                  <a:srgbClr val="111111"/>
                </a:solidFill>
                <a:ea typeface="Times New Roman" panose="02020603050405020304" pitchFamily="18" charset="0"/>
                <a:cs typeface="Times New Roman" panose="02020603050405020304" pitchFamily="18" charset="0"/>
              </a:rPr>
              <a:t> me, Oh He </a:t>
            </a:r>
            <a:r>
              <a:rPr lang="en-US" sz="2200" dirty="0">
                <a:solidFill>
                  <a:srgbClr val="222222"/>
                </a:solidFill>
                <a:ea typeface="Times New Roman" panose="02020603050405020304" pitchFamily="18" charset="0"/>
                <a:cs typeface="Times New Roman" panose="02020603050405020304" pitchFamily="18" charset="0"/>
                <a:hlinkClick r:id="rId6"/>
              </a:rPr>
              <a:t>touched</a:t>
            </a:r>
            <a:r>
              <a:rPr lang="en-US" sz="2200" dirty="0">
                <a:solidFill>
                  <a:srgbClr val="111111"/>
                </a:solidFill>
                <a:ea typeface="Times New Roman" panose="02020603050405020304" pitchFamily="18" charset="0"/>
                <a:cs typeface="Times New Roman" panose="02020603050405020304" pitchFamily="18" charset="0"/>
              </a:rPr>
              <a:t> me,</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And oh the joy that </a:t>
            </a:r>
            <a:r>
              <a:rPr lang="en-US" sz="2200" dirty="0">
                <a:solidFill>
                  <a:srgbClr val="222222"/>
                </a:solidFill>
                <a:ea typeface="Times New Roman" panose="02020603050405020304" pitchFamily="18" charset="0"/>
                <a:cs typeface="Times New Roman" panose="02020603050405020304" pitchFamily="18" charset="0"/>
                <a:hlinkClick r:id="rId7"/>
              </a:rPr>
              <a:t>floods</a:t>
            </a:r>
            <a:r>
              <a:rPr lang="en-US" sz="2200" dirty="0">
                <a:solidFill>
                  <a:srgbClr val="111111"/>
                </a:solidFill>
                <a:ea typeface="Times New Roman" panose="02020603050405020304" pitchFamily="18" charset="0"/>
                <a:cs typeface="Times New Roman" panose="02020603050405020304" pitchFamily="18" charset="0"/>
              </a:rPr>
              <a:t> my soul!</a:t>
            </a:r>
            <a:endParaRPr lang="en-US" sz="2200" dirty="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111111"/>
                </a:solidFill>
                <a:ea typeface="Times New Roman" panose="02020603050405020304" pitchFamily="18" charset="0"/>
                <a:cs typeface="Times New Roman" panose="02020603050405020304" pitchFamily="18" charset="0"/>
              </a:rPr>
              <a:t>Something </a:t>
            </a:r>
            <a:r>
              <a:rPr lang="en-US" sz="2200" dirty="0">
                <a:solidFill>
                  <a:srgbClr val="222222"/>
                </a:solidFill>
                <a:ea typeface="Times New Roman" panose="02020603050405020304" pitchFamily="18" charset="0"/>
                <a:cs typeface="Times New Roman" panose="02020603050405020304" pitchFamily="18" charset="0"/>
                <a:hlinkClick r:id="rId8"/>
              </a:rPr>
              <a:t>happened</a:t>
            </a:r>
            <a:r>
              <a:rPr lang="en-US" sz="2200" dirty="0">
                <a:solidFill>
                  <a:srgbClr val="111111"/>
                </a:solidFill>
                <a:ea typeface="Times New Roman" panose="02020603050405020304" pitchFamily="18" charset="0"/>
                <a:cs typeface="Times New Roman" panose="02020603050405020304" pitchFamily="18" charset="0"/>
              </a:rPr>
              <a:t> and now I know</a:t>
            </a:r>
            <a:r>
              <a:rPr lang="en-US" sz="2200" dirty="0">
                <a:ea typeface="Times New Roman" panose="02020603050405020304" pitchFamily="18" charset="0"/>
                <a:cs typeface="Times New Roman" panose="02020603050405020304" pitchFamily="18" charset="0"/>
              </a:rPr>
              <a:t>  </a:t>
            </a:r>
            <a:r>
              <a:rPr lang="en-US" sz="2200" dirty="0">
                <a:solidFill>
                  <a:srgbClr val="111111"/>
                </a:solidFill>
                <a:ea typeface="Times New Roman" panose="02020603050405020304" pitchFamily="18" charset="0"/>
                <a:cs typeface="Times New Roman" panose="02020603050405020304" pitchFamily="18" charset="0"/>
              </a:rPr>
              <a:t>He </a:t>
            </a:r>
            <a:r>
              <a:rPr lang="en-US" sz="2200" dirty="0">
                <a:solidFill>
                  <a:srgbClr val="222222"/>
                </a:solidFill>
                <a:ea typeface="Times New Roman" panose="02020603050405020304" pitchFamily="18" charset="0"/>
                <a:cs typeface="Times New Roman" panose="02020603050405020304" pitchFamily="18" charset="0"/>
                <a:hlinkClick r:id="rId6"/>
              </a:rPr>
              <a:t>touched</a:t>
            </a:r>
            <a:r>
              <a:rPr lang="en-US" sz="2200" dirty="0">
                <a:solidFill>
                  <a:srgbClr val="111111"/>
                </a:solidFill>
                <a:ea typeface="Times New Roman" panose="02020603050405020304" pitchFamily="18" charset="0"/>
                <a:cs typeface="Times New Roman" panose="02020603050405020304" pitchFamily="18" charset="0"/>
              </a:rPr>
              <a:t> me and made me whole.</a:t>
            </a:r>
            <a:endParaRPr lang="en-US"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45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i="0" u="none" strike="noStrike" kern="0" cap="none" spc="0" normalizeH="0" baseline="0" noProof="0" dirty="0">
                <a:ln>
                  <a:noFill/>
                </a:ln>
                <a:solidFill>
                  <a:srgbClr val="000000"/>
                </a:solidFill>
                <a:effectLst/>
                <a:uLnTx/>
                <a:uFillTx/>
                <a:latin typeface="Times New Roman"/>
                <a:ea typeface="+mj-ea"/>
                <a:cs typeface="+mj-cs"/>
              </a:rPr>
              <a:t>“</a:t>
            </a:r>
            <a:r>
              <a:rPr kumimoji="0" lang="en-US" sz="240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uLnTx/>
                <a:uFillTx/>
                <a:latin typeface="Arial" panose="020B0604020202020204" pitchFamily="34" charset="0"/>
                <a:cs typeface="Arial" panose="020B0604020202020204" pitchFamily="34" charset="0"/>
              </a:rPr>
              <a:t>Are You A New Testament Christian?</a:t>
            </a:r>
          </a:p>
        </p:txBody>
      </p:sp>
    </p:spTree>
    <p:extLst>
      <p:ext uri="{BB962C8B-B14F-4D97-AF65-F5344CB8AC3E}">
        <p14:creationId xmlns:p14="http://schemas.microsoft.com/office/powerpoint/2010/main" val="31195754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9929" y="1272990"/>
            <a:ext cx="7709647" cy="4957481"/>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137646"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1272990"/>
            <a:ext cx="7727576" cy="4892621"/>
          </a:xfrm>
          <a:prstGeom prst="rect">
            <a:avLst/>
          </a:prstGeom>
        </p:spPr>
        <p:txBody>
          <a:bodyPr wrap="square">
            <a:spAutoFit/>
          </a:bodyPr>
          <a:lstStyle/>
          <a:p>
            <a:pPr>
              <a:lnSpc>
                <a:spcPct val="115000"/>
              </a:lnSpc>
              <a:spcBef>
                <a:spcPts val="900"/>
              </a:spcBef>
              <a:spcAft>
                <a:spcPts val="1000"/>
              </a:spcAft>
            </a:pPr>
            <a:r>
              <a:rPr lang="en-US" sz="20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12 </a:t>
            </a: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And it happened when He was in a certain </a:t>
            </a:r>
            <a:r>
              <a:rPr lang="en-US" sz="2000"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city</a:t>
            </a: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behold, a man who was full of leprosy saw Jesus; and he fell on his face and implored Him, saying, “Lord, if You are willing, You can make me clean.”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13 </a:t>
            </a:r>
            <a:r>
              <a:rPr lang="en-US"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Then He put out His hand and touched him</a:t>
            </a: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saying, “I am willing; be cleansed.” Immediately the leprosy left him. </a:t>
            </a:r>
            <a:r>
              <a:rPr lang="en-US" sz="20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14 </a:t>
            </a: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And He charged him to tell no one, “But go and show yourself to the priest, and make an offering for your cleansing, as a testimony to 				them, just as Moses commanded.”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15 </a:t>
            </a: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However, the report went around concerning Him           				all the more; and great multitudes came together 				to hear, and to be healed by Him of their 						infirmities.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384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977153"/>
            <a:ext cx="7593106" cy="5324535"/>
          </a:xfrm>
          <a:prstGeom prst="rect">
            <a:avLst/>
          </a:prstGeom>
          <a:noFill/>
        </p:spPr>
        <p:txBody>
          <a:bodyPr wrap="square" rtlCol="0">
            <a:spAutoFit/>
          </a:bodyPr>
          <a:lstStyle/>
          <a:p>
            <a:r>
              <a:rPr lang="en-US" sz="2800" b="1" dirty="0">
                <a:solidFill>
                  <a:srgbClr val="0070C0"/>
                </a:solidFill>
              </a:rPr>
              <a:t>Matt 8:2 </a:t>
            </a:r>
            <a:r>
              <a:rPr lang="en-US" sz="2800" dirty="0"/>
              <a:t>And behold, a leper came to Him, and bowed down to Him, ---Bowed down. This is the word for “</a:t>
            </a:r>
            <a:r>
              <a:rPr lang="en-US" sz="3200" b="1" dirty="0">
                <a:solidFill>
                  <a:srgbClr val="0070C0"/>
                </a:solidFill>
              </a:rPr>
              <a:t>worship.</a:t>
            </a:r>
            <a:r>
              <a:rPr lang="en-US" sz="2800" dirty="0"/>
              <a:t>” This leper knew enough about Jesus to know He was worthy of worship.</a:t>
            </a:r>
          </a:p>
          <a:p>
            <a:endParaRPr lang="en-US" sz="2800" u="sng" dirty="0"/>
          </a:p>
          <a:p>
            <a:r>
              <a:rPr lang="en-US" sz="2800" u="sng" dirty="0"/>
              <a:t>If you are willing</a:t>
            </a:r>
            <a:r>
              <a:rPr lang="en-US" sz="2800" dirty="0"/>
              <a:t>. We can almost feel the pain, the loneliness, the rejection and the isolation of this man. He knows Jesus has the power to heal him, but does not know if He is willing to do so.              In reading the pitiful plea of the leper, we             can almost see him reach out to Jesus.             Would Jesus also reject him?</a:t>
            </a:r>
          </a:p>
        </p:txBody>
      </p:sp>
    </p:spTree>
    <p:extLst>
      <p:ext uri="{BB962C8B-B14F-4D97-AF65-F5344CB8AC3E}">
        <p14:creationId xmlns:p14="http://schemas.microsoft.com/office/powerpoint/2010/main" val="399018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21341" y="1246094"/>
            <a:ext cx="8184777" cy="5078313"/>
          </a:xfrm>
          <a:prstGeom prst="rect">
            <a:avLst/>
          </a:prstGeom>
          <a:noFill/>
        </p:spPr>
        <p:txBody>
          <a:bodyPr wrap="square" rtlCol="0">
            <a:spAutoFit/>
          </a:bodyPr>
          <a:lstStyle/>
          <a:p>
            <a:r>
              <a:rPr lang="en-US" sz="3600" u="sng" dirty="0"/>
              <a:t>He touched him</a:t>
            </a:r>
            <a:r>
              <a:rPr lang="en-US" sz="3600" dirty="0"/>
              <a:t>. How long it had been since the leper had been touched? Lepers were not people privileged to experience the joy of human touch. To have Jesus reach out and touch him was a demonstration of love and </a:t>
            </a:r>
          </a:p>
          <a:p>
            <a:r>
              <a:rPr lang="en-US" sz="3600" dirty="0"/>
              <a:t>compassion he had never seen</a:t>
            </a:r>
          </a:p>
          <a:p>
            <a:r>
              <a:rPr lang="en-US" sz="3600" dirty="0"/>
              <a:t> before or at least for a very long </a:t>
            </a:r>
          </a:p>
          <a:p>
            <a:r>
              <a:rPr lang="en-US" sz="3600" dirty="0"/>
              <a:t>time.</a:t>
            </a:r>
          </a:p>
        </p:txBody>
      </p:sp>
    </p:spTree>
    <p:extLst>
      <p:ext uri="{BB962C8B-B14F-4D97-AF65-F5344CB8AC3E}">
        <p14:creationId xmlns:p14="http://schemas.microsoft.com/office/powerpoint/2010/main" val="363902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860612" y="1013011"/>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708207" y="1380568"/>
            <a:ext cx="7924800" cy="4834337"/>
          </a:xfrm>
          <a:prstGeom prst="rect">
            <a:avLst/>
          </a:prstGeom>
        </p:spPr>
        <p:txBody>
          <a:bodyPr wrap="square">
            <a:spAutoFit/>
          </a:bodyPr>
          <a:lstStyle/>
          <a:p>
            <a:pPr>
              <a:lnSpc>
                <a:spcPct val="107000"/>
              </a:lnSpc>
              <a:spcBef>
                <a:spcPts val="900"/>
              </a:spcBef>
            </a:pPr>
            <a:r>
              <a:rPr lang="en-US" sz="2800" dirty="0">
                <a:latin typeface="Arial" panose="020B0604020202020204" pitchFamily="34" charset="0"/>
                <a:ea typeface="Calibri" panose="020F0502020204030204" pitchFamily="34" charset="0"/>
                <a:cs typeface="Times New Roman" panose="02020603050405020304" pitchFamily="18" charset="0"/>
              </a:rPr>
              <a:t>                        “</a:t>
            </a:r>
            <a:r>
              <a:rPr lang="en-US" sz="3600" dirty="0">
                <a:ea typeface="Calibri" panose="020F0502020204030204" pitchFamily="34" charset="0"/>
                <a:cs typeface="Times New Roman" panose="02020603050405020304" pitchFamily="18" charset="0"/>
              </a:rPr>
              <a:t>Leper”</a:t>
            </a:r>
            <a:r>
              <a:rPr lang="en-US" sz="2800" dirty="0">
                <a:ea typeface="Calibri" panose="020F0502020204030204" pitchFamily="34" charset="0"/>
                <a:cs typeface="Times New Roman" panose="02020603050405020304" pitchFamily="18" charset="0"/>
              </a:rPr>
              <a:t> is derived from “</a:t>
            </a:r>
            <a:r>
              <a:rPr lang="en-US" sz="2800" dirty="0" err="1">
                <a:ea typeface="Calibri" panose="020F0502020204030204" pitchFamily="34" charset="0"/>
                <a:cs typeface="Times New Roman" panose="02020603050405020304" pitchFamily="18" charset="0"/>
              </a:rPr>
              <a:t>Lepis</a:t>
            </a:r>
            <a:r>
              <a:rPr lang="en-US" sz="2800" dirty="0">
                <a:ea typeface="Calibri" panose="020F0502020204030204" pitchFamily="34" charset="0"/>
                <a:cs typeface="Times New Roman" panose="02020603050405020304" pitchFamily="18" charset="0"/>
              </a:rPr>
              <a:t>,”                                                                					  which means “a scale”; it is so 						        called because the disease 								   shows itself in dry, thick scales, or scabs, which are white in common leprosy.             </a:t>
            </a:r>
            <a:r>
              <a:rPr lang="en-US" sz="2800" b="1" dirty="0">
                <a:ea typeface="Calibri" panose="020F0502020204030204" pitchFamily="34" charset="0"/>
                <a:cs typeface="Times New Roman" panose="02020603050405020304" pitchFamily="18" charset="0"/>
              </a:rPr>
              <a:t>(</a:t>
            </a:r>
            <a:r>
              <a:rPr lang="en-US" sz="2800" b="1" u="sng" dirty="0">
                <a:ea typeface="Calibri" panose="020F0502020204030204" pitchFamily="34" charset="0"/>
                <a:cs typeface="Times New Roman" panose="02020603050405020304" pitchFamily="18" charset="0"/>
              </a:rPr>
              <a:t>Ex. 4:6</a:t>
            </a:r>
            <a:r>
              <a:rPr lang="en-US" sz="2800" b="1" dirty="0">
                <a:ea typeface="Calibri" panose="020F0502020204030204" pitchFamily="34" charset="0"/>
                <a:cs typeface="Times New Roman" panose="02020603050405020304" pitchFamily="18" charset="0"/>
              </a:rPr>
              <a:t>;  </a:t>
            </a:r>
            <a:r>
              <a:rPr lang="en-US" sz="2800" b="1" u="sng" dirty="0">
                <a:ea typeface="Calibri" panose="020F0502020204030204" pitchFamily="34" charset="0"/>
                <a:cs typeface="Times New Roman" panose="02020603050405020304" pitchFamily="18" charset="0"/>
              </a:rPr>
              <a:t>Num. 12:10</a:t>
            </a:r>
            <a:r>
              <a:rPr lang="en-US" sz="2800" b="1" dirty="0">
                <a:ea typeface="Calibri" panose="020F0502020204030204" pitchFamily="34" charset="0"/>
                <a:cs typeface="Times New Roman" panose="02020603050405020304" pitchFamily="18" charset="0"/>
              </a:rPr>
              <a:t>;  </a:t>
            </a:r>
            <a:r>
              <a:rPr lang="en-US" sz="2800" b="1" u="sng" dirty="0">
                <a:ea typeface="Calibri" panose="020F0502020204030204" pitchFamily="34" charset="0"/>
                <a:cs typeface="Times New Roman" panose="02020603050405020304" pitchFamily="18" charset="0"/>
              </a:rPr>
              <a:t>2 Kings 5:27</a:t>
            </a:r>
            <a:r>
              <a:rPr lang="en-US" sz="2800" b="1" dirty="0">
                <a:ea typeface="Calibri" panose="020F0502020204030204" pitchFamily="34" charset="0"/>
                <a:cs typeface="Times New Roman" panose="02020603050405020304" pitchFamily="18" charset="0"/>
              </a:rPr>
              <a:t>.)</a:t>
            </a:r>
            <a:r>
              <a:rPr lang="en-US" sz="2800" dirty="0">
                <a:ea typeface="Calibri" panose="020F0502020204030204" pitchFamily="34" charset="0"/>
                <a:cs typeface="Times New Roman" panose="02020603050405020304" pitchFamily="18" charset="0"/>
              </a:rPr>
              <a:t> The spots are usually about the size of a dollar. This man was “full of leprosy”; his body was thoroughly infected with the disease; the disease was in its worst form.</a:t>
            </a: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385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 prospective observational study of deformities in leprosy in tertiar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38" y="1842879"/>
            <a:ext cx="3912294" cy="307024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eprosy Patient | Flickr - Photo Shar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5128" y="1856491"/>
            <a:ext cx="4581371" cy="30566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and </a:t>
            </a:r>
            <a:r>
              <a:rPr lang="en-US" sz="3200" b="1" dirty="0" err="1">
                <a:solidFill>
                  <a:srgbClr val="0070C0"/>
                </a:solidFill>
                <a:latin typeface="Ink Free" panose="03080402000500000000" pitchFamily="66" charset="0"/>
                <a:ea typeface="Calibri" panose="020F0502020204030204" pitchFamily="34" charset="0"/>
                <a:cs typeface="Times New Roman" panose="02020603050405020304" pitchFamily="18" charset="0"/>
              </a:rPr>
              <a:t>and</a:t>
            </a: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 touched him.  Luke 5:13</a:t>
            </a:r>
            <a:endParaRPr lang="en-US" sz="3200" b="1" dirty="0">
              <a:solidFill>
                <a:srgbClr val="0070C0"/>
              </a:solidFill>
              <a:latin typeface="Ink Free" panose="03080402000500000000" pitchFamily="66" charset="0"/>
            </a:endParaRPr>
          </a:p>
        </p:txBody>
      </p:sp>
    </p:spTree>
    <p:extLst>
      <p:ext uri="{BB962C8B-B14F-4D97-AF65-F5344CB8AC3E}">
        <p14:creationId xmlns:p14="http://schemas.microsoft.com/office/powerpoint/2010/main" val="1635288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5"/>
            <a:ext cx="9144000" cy="584775"/>
          </a:xfrm>
          <a:prstGeom prst="rect">
            <a:avLst/>
          </a:prstGeom>
        </p:spPr>
        <p:txBody>
          <a:bodyPr wrap="square">
            <a:spAutoFit/>
          </a:bodyPr>
          <a:lstStyle/>
          <a:p>
            <a:pPr algn="ctr"/>
            <a:r>
              <a:rPr lang="en-US" sz="3200" b="1" dirty="0">
                <a:solidFill>
                  <a:srgbClr val="0070C0"/>
                </a:solidFill>
                <a:latin typeface="Ink Free" panose="03080402000500000000" pitchFamily="66" charset="0"/>
                <a:ea typeface="Calibri" panose="020F0502020204030204" pitchFamily="34" charset="0"/>
                <a:cs typeface="Times New Roman" panose="02020603050405020304" pitchFamily="18" charset="0"/>
              </a:rPr>
              <a:t>He put out His hand and touched him.  Luke 5:13</a:t>
            </a:r>
            <a:endParaRPr lang="en-US" sz="3200" b="1" dirty="0">
              <a:solidFill>
                <a:srgbClr val="0070C0"/>
              </a:solidFill>
              <a:latin typeface="Ink Free" panose="03080402000500000000" pitchFamily="66" charset="0"/>
            </a:endParaRPr>
          </a:p>
        </p:txBody>
      </p:sp>
      <p:pic>
        <p:nvPicPr>
          <p:cNvPr id="3" name="Picture 2" descr="http://img.heartlight.org/articles/3398-larg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6054"/>
          <a:stretch/>
        </p:blipFill>
        <p:spPr bwMode="auto">
          <a:xfrm>
            <a:off x="6780493" y="4320987"/>
            <a:ext cx="2194393" cy="2411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2351" y="1093695"/>
            <a:ext cx="7897905" cy="1107996"/>
          </a:xfrm>
          <a:prstGeom prst="rect">
            <a:avLst/>
          </a:prstGeom>
          <a:noFill/>
        </p:spPr>
        <p:txBody>
          <a:bodyPr wrap="square" rtlCol="0">
            <a:spAutoFit/>
          </a:bodyPr>
          <a:lstStyle/>
          <a:p>
            <a:r>
              <a:rPr lang="en-US" sz="4800" dirty="0"/>
              <a:t>1. Miserable Condition</a:t>
            </a:r>
          </a:p>
          <a:p>
            <a:endParaRPr lang="en-US" dirty="0"/>
          </a:p>
        </p:txBody>
      </p:sp>
    </p:spTree>
    <p:extLst>
      <p:ext uri="{BB962C8B-B14F-4D97-AF65-F5344CB8AC3E}">
        <p14:creationId xmlns:p14="http://schemas.microsoft.com/office/powerpoint/2010/main" val="1797373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TotalTime>
  <Words>908</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Ink Free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hastings</dc:creator>
  <cp:lastModifiedBy>New Lebanon church of Christ</cp:lastModifiedBy>
  <cp:revision>15</cp:revision>
  <dcterms:created xsi:type="dcterms:W3CDTF">2023-06-06T18:28:00Z</dcterms:created>
  <dcterms:modified xsi:type="dcterms:W3CDTF">2023-10-23T20:54:05Z</dcterms:modified>
</cp:coreProperties>
</file>