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9" r:id="rId4"/>
    <p:sldId id="263" r:id="rId5"/>
    <p:sldId id="260" r:id="rId6"/>
    <p:sldId id="264" r:id="rId7"/>
    <p:sldId id="265" r:id="rId8"/>
    <p:sldId id="266" r:id="rId9"/>
    <p:sldId id="261" r:id="rId10"/>
    <p:sldId id="269" r:id="rId11"/>
    <p:sldId id="270" r:id="rId12"/>
    <p:sldId id="271" r:id="rId13"/>
    <p:sldId id="268"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RZEPNE8xQ5RC5viUaPRAgg==" hashData="MwL69o8hihHX0dhZuChvHVUoTuPKzOCF1x0n5IR1+XR95wTBZpDSwm4PCwFqCMeFKj3Q05GvZtCSdDJOlHmF8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6980" autoAdjust="0"/>
    <p:restoredTop sz="94660"/>
  </p:normalViewPr>
  <p:slideViewPr>
    <p:cSldViewPr snapToGrid="0">
      <p:cViewPr varScale="1">
        <p:scale>
          <a:sx n="114" d="100"/>
          <a:sy n="114" d="100"/>
        </p:scale>
        <p:origin x="1446" y="120"/>
      </p:cViewPr>
      <p:guideLst/>
    </p:cSldViewPr>
  </p:slideViewPr>
  <p:notesTextViewPr>
    <p:cViewPr>
      <p:scale>
        <a:sx n="1" d="1"/>
        <a:sy n="1" d="1"/>
      </p:scale>
      <p:origin x="0" y="0"/>
    </p:cViewPr>
  </p:notesTextViewPr>
  <p:sorterViewPr>
    <p:cViewPr>
      <p:scale>
        <a:sx n="100" d="100"/>
        <a:sy n="100" d="100"/>
      </p:scale>
      <p:origin x="0" y="-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B0D309-41D1-4AB6-A73D-5B464C284FB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339293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0D309-41D1-4AB6-A73D-5B464C284FB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1633709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0D309-41D1-4AB6-A73D-5B464C284FB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1158636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CE097-EA66-44F1-B6E4-7FB05216B3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0169055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596E68-E92F-4B9C-9F2F-8DA9BFF061A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1404828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DFC60-92E1-42EC-ACD7-2F8732CC81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5585571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BC44111-8993-4EA0-BF6D-9CCE5285D8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01619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A1CFC8-5B3D-466B-8E8E-A775875811F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3125146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7B72D51-9E02-4E6F-BA7F-811A398022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86763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BC7BFF-140E-4F3E-AA7C-4D51343A00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8844786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C78BC6-DE8D-4B63-A36D-A69A33368B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6018522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0D309-41D1-4AB6-A73D-5B464C284FB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22355309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1B937-C9D4-4D5D-A41E-7BBAEE2AFB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289888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29FBE0-04D5-489F-8620-E8470E4A542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860198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100843-8768-42FE-ABC9-EBAC00B1535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6706002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B0D309-41D1-4AB6-A73D-5B464C284FB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61413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B0D309-41D1-4AB6-A73D-5B464C284FB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232629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B0D309-41D1-4AB6-A73D-5B464C284FB7}"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253616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B0D309-41D1-4AB6-A73D-5B464C284FB7}"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206354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0D309-41D1-4AB6-A73D-5B464C284FB7}"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175435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B0D309-41D1-4AB6-A73D-5B464C284FB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227153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B0D309-41D1-4AB6-A73D-5B464C284FB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73013C-696E-4565-99CC-48F5ADE5D8A6}" type="slidenum">
              <a:rPr lang="en-US" smtClean="0"/>
              <a:t>‹#›</a:t>
            </a:fld>
            <a:endParaRPr lang="en-US"/>
          </a:p>
        </p:txBody>
      </p:sp>
    </p:spTree>
    <p:extLst>
      <p:ext uri="{BB962C8B-B14F-4D97-AF65-F5344CB8AC3E}">
        <p14:creationId xmlns:p14="http://schemas.microsoft.com/office/powerpoint/2010/main" val="328178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0D309-41D1-4AB6-A73D-5B464C284FB7}" type="datetimeFigureOut">
              <a:rPr lang="en-US" smtClean="0"/>
              <a:t>10/23/2023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73013C-696E-4565-99CC-48F5ADE5D8A6}" type="slidenum">
              <a:rPr lang="en-US" smtClean="0"/>
              <a:t>‹#›</a:t>
            </a:fld>
            <a:endParaRPr lang="en-US"/>
          </a:p>
        </p:txBody>
      </p:sp>
    </p:spTree>
    <p:extLst>
      <p:ext uri="{BB962C8B-B14F-4D97-AF65-F5344CB8AC3E}">
        <p14:creationId xmlns:p14="http://schemas.microsoft.com/office/powerpoint/2010/main" val="3556445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02EEB5B-0C57-473B-A1BF-11CA541A6586}"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176060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2526732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55454" y="898217"/>
            <a:ext cx="7671249" cy="5010539"/>
          </a:xfrm>
          <a:prstGeom prst="rect">
            <a:avLst/>
          </a:prstGeom>
          <a:noFill/>
        </p:spPr>
        <p:txBody>
          <a:bodyPr wrap="square" rtlCol="0">
            <a:spAutoFit/>
          </a:bodyPr>
          <a:lstStyle/>
          <a:p>
            <a:pPr>
              <a:lnSpc>
                <a:spcPct val="107000"/>
              </a:lnSpc>
              <a:spcAft>
                <a:spcPts val="800"/>
              </a:spcAft>
            </a:pPr>
            <a:r>
              <a:rPr lang="en-US" sz="3200" b="1" dirty="0">
                <a:ea typeface="Calibri" panose="020F0502020204030204" pitchFamily="34" charset="0"/>
                <a:cs typeface="Times New Roman" panose="02020603050405020304" pitchFamily="18" charset="0"/>
              </a:rPr>
              <a:t>1.It is the good confession because Christ made it, under oath</a:t>
            </a:r>
            <a:r>
              <a:rPr lang="en-US" sz="3200" dirty="0">
                <a:ea typeface="Calibri" panose="020F0502020204030204" pitchFamily="34" charset="0"/>
                <a:cs typeface="Times New Roman" panose="02020603050405020304" pitchFamily="18" charset="0"/>
              </a:rPr>
              <a:t>       </a:t>
            </a:r>
            <a:r>
              <a:rPr lang="en-US" sz="2400" b="1" dirty="0">
                <a:solidFill>
                  <a:srgbClr val="0070C0"/>
                </a:solidFill>
                <a:ea typeface="Calibri" panose="020F0502020204030204" pitchFamily="34" charset="0"/>
                <a:cs typeface="Times New Roman" panose="02020603050405020304" pitchFamily="18" charset="0"/>
              </a:rPr>
              <a:t>(Mark 14:62),</a:t>
            </a:r>
            <a:r>
              <a:rPr lang="en-US" sz="2400" b="1" dirty="0">
                <a:solidFill>
                  <a:srgbClr val="0070C0"/>
                </a:solidFill>
                <a:ea typeface="Times New Roman" panose="02020603050405020304" pitchFamily="18" charset="0"/>
                <a:cs typeface="Times New Roman" panose="02020603050405020304" pitchFamily="18" charset="0"/>
              </a:rPr>
              <a:t>  </a:t>
            </a:r>
            <a:r>
              <a:rPr lang="en-US" sz="2400" baseline="30000" dirty="0">
                <a:ea typeface="Times New Roman" panose="02020603050405020304" pitchFamily="18" charset="0"/>
                <a:cs typeface="Times New Roman" panose="02020603050405020304" pitchFamily="18" charset="0"/>
              </a:rPr>
              <a:t>62 </a:t>
            </a:r>
            <a:r>
              <a:rPr lang="en-US" sz="2400" dirty="0">
                <a:ea typeface="Times New Roman" panose="02020603050405020304" pitchFamily="18" charset="0"/>
                <a:cs typeface="Times New Roman" panose="02020603050405020304" pitchFamily="18" charset="0"/>
              </a:rPr>
              <a:t>Jesus said, “I am. And you will see the Son of Man sitting at the right hand of the Power, and coming with the clouds of heaven.” </a:t>
            </a:r>
            <a:endParaRPr lang="en-US" sz="2400" dirty="0">
              <a:ea typeface="Calibri" panose="020F0502020204030204" pitchFamily="34" charset="0"/>
              <a:cs typeface="Times New Roman" panose="02020603050405020304" pitchFamily="18" charset="0"/>
            </a:endParaRPr>
          </a:p>
          <a:p>
            <a:pPr>
              <a:lnSpc>
                <a:spcPct val="107000"/>
              </a:lnSpc>
              <a:spcAft>
                <a:spcPts val="800"/>
              </a:spcAft>
            </a:pPr>
            <a:r>
              <a:rPr lang="en-US" sz="2400" dirty="0">
                <a:ea typeface="Calibri" panose="020F0502020204030204" pitchFamily="34" charset="0"/>
                <a:cs typeface="Times New Roman" panose="02020603050405020304" pitchFamily="18" charset="0"/>
              </a:rPr>
              <a:t> </a:t>
            </a:r>
          </a:p>
          <a:p>
            <a:pPr>
              <a:lnSpc>
                <a:spcPct val="107000"/>
              </a:lnSpc>
              <a:spcAft>
                <a:spcPts val="800"/>
              </a:spcAft>
            </a:pPr>
            <a:r>
              <a:rPr lang="en-US" sz="2400" dirty="0">
                <a:ea typeface="Calibri" panose="020F0502020204030204" pitchFamily="34" charset="0"/>
                <a:cs typeface="Times New Roman" panose="02020603050405020304" pitchFamily="18" charset="0"/>
              </a:rPr>
              <a:t> the same being the legal charge upon which our Lord was condemned to be crucified </a:t>
            </a:r>
            <a:r>
              <a:rPr lang="en-US" sz="2400" b="1" dirty="0">
                <a:solidFill>
                  <a:srgbClr val="0070C0"/>
                </a:solidFill>
                <a:ea typeface="Calibri" panose="020F0502020204030204" pitchFamily="34" charset="0"/>
                <a:cs typeface="Times New Roman" panose="02020603050405020304" pitchFamily="18" charset="0"/>
              </a:rPr>
              <a:t>(John 19:7).</a:t>
            </a:r>
            <a:r>
              <a:rPr lang="en-US" sz="2400" b="1" dirty="0">
                <a:solidFill>
                  <a:srgbClr val="0070C0"/>
                </a:solidFill>
                <a:ea typeface="Times New Roman" panose="02020603050405020304" pitchFamily="18" charset="0"/>
                <a:cs typeface="Times New Roman" panose="02020603050405020304" pitchFamily="18" charset="0"/>
              </a:rPr>
              <a:t> </a:t>
            </a:r>
            <a:r>
              <a:rPr lang="en-US" sz="2400" baseline="30000" dirty="0">
                <a:ea typeface="Times New Roman" panose="02020603050405020304" pitchFamily="18" charset="0"/>
                <a:cs typeface="Times New Roman" panose="02020603050405020304" pitchFamily="18" charset="0"/>
              </a:rPr>
              <a:t>7 </a:t>
            </a:r>
            <a:r>
              <a:rPr lang="en-US" sz="2400" dirty="0">
                <a:ea typeface="Times New Roman" panose="02020603050405020304" pitchFamily="18" charset="0"/>
                <a:cs typeface="Times New Roman" panose="02020603050405020304" pitchFamily="18" charset="0"/>
              </a:rPr>
              <a:t>The Jews answered him, “We have a law, and according to our law He ought to die, because He made Himself the Son of God.” </a:t>
            </a:r>
            <a:r>
              <a:rPr lang="en-US" sz="2400" dirty="0">
                <a:ea typeface="Calibri" panose="020F0502020204030204" pitchFamily="34" charset="0"/>
                <a:cs typeface="Times New Roman" panose="02020603050405020304" pitchFamily="18" charset="0"/>
              </a:rPr>
              <a:t> </a:t>
            </a:r>
          </a:p>
          <a:p>
            <a:pPr>
              <a:lnSpc>
                <a:spcPct val="107000"/>
              </a:lnSpc>
              <a:spcAft>
                <a:spcPts val="800"/>
              </a:spcAft>
            </a:pPr>
            <a:r>
              <a:rPr lang="en-US" sz="2400" dirty="0">
                <a:ea typeface="Calibri" panose="020F0502020204030204" pitchFamily="34" charset="0"/>
                <a:cs typeface="Times New Roman" panose="02020603050405020304" pitchFamily="18" charset="0"/>
              </a:rPr>
              <a:t>Christ made it and died for making it, in order that men might make it and live.</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3506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p:cNvSpPr txBox="1"/>
          <p:nvPr/>
        </p:nvSpPr>
        <p:spPr>
          <a:xfrm>
            <a:off x="1010156" y="2086396"/>
            <a:ext cx="7242371" cy="2164695"/>
          </a:xfrm>
          <a:prstGeom prst="rect">
            <a:avLst/>
          </a:prstGeom>
          <a:noFill/>
        </p:spPr>
        <p:txBody>
          <a:bodyPr wrap="square" rtlCol="0">
            <a:spAutoFit/>
          </a:bodyPr>
          <a:lstStyle/>
          <a:p>
            <a:pPr>
              <a:spcAft>
                <a:spcPts val="800"/>
              </a:spcAft>
            </a:pPr>
            <a:r>
              <a:rPr lang="en-US" sz="3200" b="1" dirty="0">
                <a:ea typeface="Calibri" panose="020F0502020204030204" pitchFamily="34" charset="0"/>
                <a:cs typeface="Times New Roman" panose="02020603050405020304" pitchFamily="18" charset="0"/>
              </a:rPr>
              <a:t>2.It is the good confession because </a:t>
            </a:r>
          </a:p>
          <a:p>
            <a:pPr>
              <a:spcAft>
                <a:spcPts val="800"/>
              </a:spcAft>
            </a:pPr>
            <a:r>
              <a:rPr lang="en-US" sz="3200" b="1" dirty="0">
                <a:ea typeface="Calibri" panose="020F0502020204030204" pitchFamily="34" charset="0"/>
                <a:cs typeface="Times New Roman" panose="02020603050405020304" pitchFamily="18" charset="0"/>
              </a:rPr>
              <a:t>God himself made it three times, speaking out of heaven in broad open daylight</a:t>
            </a:r>
            <a:r>
              <a:rPr lang="en-US" sz="3200" dirty="0">
                <a:ea typeface="Calibri" panose="020F0502020204030204" pitchFamily="34" charset="0"/>
                <a:cs typeface="Times New Roman" panose="02020603050405020304" pitchFamily="18" charset="0"/>
              </a:rPr>
              <a:t>, </a:t>
            </a:r>
            <a:endParaRPr lang="en-US"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754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87824" y="922492"/>
            <a:ext cx="7606512" cy="5376472"/>
          </a:xfrm>
          <a:prstGeom prst="rect">
            <a:avLst/>
          </a:prstGeom>
          <a:noFill/>
        </p:spPr>
        <p:txBody>
          <a:bodyPr wrap="square" rtlCol="0">
            <a:spAutoFit/>
          </a:bodyPr>
          <a:lstStyle/>
          <a:p>
            <a:pPr>
              <a:lnSpc>
                <a:spcPct val="107000"/>
              </a:lnSpc>
              <a:spcAft>
                <a:spcPts val="800"/>
              </a:spcAft>
            </a:pPr>
            <a:r>
              <a:rPr lang="en-US" sz="2400" dirty="0">
                <a:ea typeface="Calibri" panose="020F0502020204030204" pitchFamily="34" charset="0"/>
                <a:cs typeface="Times New Roman" panose="02020603050405020304" pitchFamily="18" charset="0"/>
              </a:rPr>
              <a:t>(1) </a:t>
            </a:r>
            <a:r>
              <a:rPr lang="en-US" sz="2400" b="1" dirty="0">
                <a:solidFill>
                  <a:srgbClr val="FF0000"/>
                </a:solidFill>
                <a:ea typeface="Calibri" panose="020F0502020204030204" pitchFamily="34" charset="0"/>
                <a:cs typeface="Times New Roman" panose="02020603050405020304" pitchFamily="18" charset="0"/>
              </a:rPr>
              <a:t>at the baptism of Christ </a:t>
            </a:r>
            <a:r>
              <a:rPr lang="en-US" sz="2400" b="1" dirty="0">
                <a:solidFill>
                  <a:srgbClr val="0070C0"/>
                </a:solidFill>
                <a:ea typeface="Calibri" panose="020F0502020204030204" pitchFamily="34" charset="0"/>
                <a:cs typeface="Times New Roman" panose="02020603050405020304" pitchFamily="18" charset="0"/>
              </a:rPr>
              <a:t>(Matt. 3:17),</a:t>
            </a:r>
            <a:r>
              <a:rPr lang="en-US" sz="2400" b="1" dirty="0">
                <a:solidFill>
                  <a:srgbClr val="0070C0"/>
                </a:solidFill>
                <a:ea typeface="Times New Roman" panose="02020603050405020304" pitchFamily="18" charset="0"/>
                <a:cs typeface="Times New Roman" panose="02020603050405020304" pitchFamily="18" charset="0"/>
              </a:rPr>
              <a:t>  </a:t>
            </a:r>
            <a:r>
              <a:rPr lang="en-US" sz="2400" baseline="30000" dirty="0">
                <a:ea typeface="Times New Roman" panose="02020603050405020304" pitchFamily="18" charset="0"/>
                <a:cs typeface="Times New Roman" panose="02020603050405020304" pitchFamily="18" charset="0"/>
              </a:rPr>
              <a:t>17 </a:t>
            </a:r>
            <a:r>
              <a:rPr lang="en-US" sz="2400" dirty="0">
                <a:ea typeface="Times New Roman" panose="02020603050405020304" pitchFamily="18" charset="0"/>
                <a:cs typeface="Times New Roman" panose="02020603050405020304" pitchFamily="18" charset="0"/>
              </a:rPr>
              <a:t>And suddenly a voice </a:t>
            </a:r>
            <a:r>
              <a:rPr lang="en-US" sz="2400" i="1" dirty="0">
                <a:ea typeface="Times New Roman" panose="02020603050405020304" pitchFamily="18" charset="0"/>
                <a:cs typeface="Times New Roman" panose="02020603050405020304" pitchFamily="18" charset="0"/>
              </a:rPr>
              <a:t>came</a:t>
            </a:r>
            <a:r>
              <a:rPr lang="en-US" sz="2400" dirty="0">
                <a:ea typeface="Times New Roman" panose="02020603050405020304" pitchFamily="18" charset="0"/>
                <a:cs typeface="Times New Roman" panose="02020603050405020304" pitchFamily="18" charset="0"/>
              </a:rPr>
              <a:t> from heaven, saying, “This is My beloved Son, in whom I am well pleased.” </a:t>
            </a:r>
            <a:endParaRPr lang="en-US" sz="2400" dirty="0">
              <a:ea typeface="Calibri" panose="020F0502020204030204" pitchFamily="34" charset="0"/>
              <a:cs typeface="Times New Roman" panose="02020603050405020304" pitchFamily="18" charset="0"/>
            </a:endParaRPr>
          </a:p>
          <a:p>
            <a:pPr>
              <a:lnSpc>
                <a:spcPct val="107000"/>
              </a:lnSpc>
              <a:spcAft>
                <a:spcPts val="800"/>
              </a:spcAft>
            </a:pPr>
            <a:r>
              <a:rPr lang="en-US" sz="2400" dirty="0">
                <a:ea typeface="Calibri" panose="020F0502020204030204" pitchFamily="34" charset="0"/>
                <a:cs typeface="Times New Roman" panose="02020603050405020304" pitchFamily="18" charset="0"/>
              </a:rPr>
              <a:t> </a:t>
            </a:r>
          </a:p>
          <a:p>
            <a:pPr>
              <a:lnSpc>
                <a:spcPct val="107000"/>
              </a:lnSpc>
              <a:spcAft>
                <a:spcPts val="800"/>
              </a:spcAft>
            </a:pPr>
            <a:r>
              <a:rPr lang="en-US" sz="2400" dirty="0">
                <a:ea typeface="Calibri" panose="020F0502020204030204" pitchFamily="34" charset="0"/>
                <a:cs typeface="Times New Roman" panose="02020603050405020304" pitchFamily="18" charset="0"/>
              </a:rPr>
              <a:t>(2) </a:t>
            </a:r>
            <a:r>
              <a:rPr lang="en-US" sz="2400" b="1" dirty="0">
                <a:solidFill>
                  <a:srgbClr val="FF0000"/>
                </a:solidFill>
                <a:ea typeface="Calibri" panose="020F0502020204030204" pitchFamily="34" charset="0"/>
                <a:cs typeface="Times New Roman" panose="02020603050405020304" pitchFamily="18" charset="0"/>
              </a:rPr>
              <a:t>at the transfiguration </a:t>
            </a:r>
            <a:r>
              <a:rPr lang="en-US" sz="2400" b="1" dirty="0">
                <a:solidFill>
                  <a:srgbClr val="0070C0"/>
                </a:solidFill>
                <a:ea typeface="Calibri" panose="020F0502020204030204" pitchFamily="34" charset="0"/>
                <a:cs typeface="Times New Roman" panose="02020603050405020304" pitchFamily="18" charset="0"/>
              </a:rPr>
              <a:t>(Matt. 17:5),</a:t>
            </a:r>
            <a:r>
              <a:rPr lang="en-US" sz="2400" b="1" dirty="0">
                <a:solidFill>
                  <a:srgbClr val="0070C0"/>
                </a:solidFill>
                <a:ea typeface="Times New Roman" panose="02020603050405020304" pitchFamily="18" charset="0"/>
                <a:cs typeface="Times New Roman" panose="02020603050405020304" pitchFamily="18" charset="0"/>
              </a:rPr>
              <a:t>  </a:t>
            </a:r>
            <a:r>
              <a:rPr lang="en-US" sz="2400" baseline="30000" dirty="0">
                <a:ea typeface="Times New Roman" panose="02020603050405020304" pitchFamily="18" charset="0"/>
                <a:cs typeface="Times New Roman" panose="02020603050405020304" pitchFamily="18" charset="0"/>
              </a:rPr>
              <a:t>5 </a:t>
            </a:r>
            <a:r>
              <a:rPr lang="en-US" sz="2400" dirty="0">
                <a:ea typeface="Times New Roman" panose="02020603050405020304" pitchFamily="18" charset="0"/>
                <a:cs typeface="Times New Roman" panose="02020603050405020304" pitchFamily="18" charset="0"/>
              </a:rPr>
              <a:t>While he was still speaking, behold, a bright cloud overshadowed them; and suddenly a voice came out of the cloud, saying, “This is My beloved Son, in whom I am well pleased. Hear Him!” </a:t>
            </a:r>
          </a:p>
          <a:p>
            <a:pPr>
              <a:lnSpc>
                <a:spcPct val="107000"/>
              </a:lnSpc>
              <a:spcAft>
                <a:spcPts val="800"/>
              </a:spcAft>
            </a:pPr>
            <a:endParaRPr lang="en-US" sz="800" dirty="0">
              <a:ea typeface="Calibri" panose="020F0502020204030204" pitchFamily="34" charset="0"/>
              <a:cs typeface="Times New Roman" panose="02020603050405020304" pitchFamily="18" charset="0"/>
            </a:endParaRPr>
          </a:p>
          <a:p>
            <a:pPr>
              <a:lnSpc>
                <a:spcPct val="107000"/>
              </a:lnSpc>
              <a:spcAft>
                <a:spcPts val="800"/>
              </a:spcAft>
            </a:pPr>
            <a:r>
              <a:rPr lang="en-US" sz="2400" dirty="0">
                <a:ea typeface="Calibri" panose="020F0502020204030204" pitchFamily="34" charset="0"/>
                <a:cs typeface="Times New Roman" panose="02020603050405020304" pitchFamily="18" charset="0"/>
              </a:rPr>
              <a:t>(3) </a:t>
            </a:r>
            <a:r>
              <a:rPr lang="en-US" sz="2400" b="1" dirty="0">
                <a:solidFill>
                  <a:srgbClr val="FF0000"/>
                </a:solidFill>
                <a:ea typeface="Calibri" panose="020F0502020204030204" pitchFamily="34" charset="0"/>
                <a:cs typeface="Times New Roman" panose="02020603050405020304" pitchFamily="18" charset="0"/>
              </a:rPr>
              <a:t>when the Greeks came to see Jesus </a:t>
            </a:r>
            <a:r>
              <a:rPr lang="en-US" sz="2400" b="1" dirty="0">
                <a:solidFill>
                  <a:srgbClr val="0070C0"/>
                </a:solidFill>
                <a:ea typeface="Calibri" panose="020F0502020204030204" pitchFamily="34" charset="0"/>
                <a:cs typeface="Times New Roman" panose="02020603050405020304" pitchFamily="18" charset="0"/>
              </a:rPr>
              <a:t>(John 12:28).</a:t>
            </a:r>
            <a:r>
              <a:rPr lang="en-US" sz="2400" b="1" dirty="0">
                <a:solidFill>
                  <a:srgbClr val="0070C0"/>
                </a:solidFill>
                <a:ea typeface="Times New Roman" panose="02020603050405020304" pitchFamily="18" charset="0"/>
                <a:cs typeface="Times New Roman" panose="02020603050405020304" pitchFamily="18" charset="0"/>
              </a:rPr>
              <a:t> </a:t>
            </a:r>
            <a:r>
              <a:rPr lang="en-US" sz="2400" baseline="30000" dirty="0">
                <a:ea typeface="Times New Roman" panose="02020603050405020304" pitchFamily="18" charset="0"/>
                <a:cs typeface="Times New Roman" panose="02020603050405020304" pitchFamily="18" charset="0"/>
              </a:rPr>
              <a:t>28 </a:t>
            </a:r>
            <a:r>
              <a:rPr lang="en-US" sz="2400" dirty="0">
                <a:ea typeface="Times New Roman" panose="02020603050405020304" pitchFamily="18" charset="0"/>
                <a:cs typeface="Times New Roman" panose="02020603050405020304" pitchFamily="18" charset="0"/>
              </a:rPr>
              <a:t>Father, glorify Your name.” Then a voice came from heaven, </a:t>
            </a:r>
            <a:r>
              <a:rPr lang="en-US" sz="2400" i="1" dirty="0">
                <a:ea typeface="Times New Roman" panose="02020603050405020304" pitchFamily="18" charset="0"/>
                <a:cs typeface="Times New Roman" panose="02020603050405020304" pitchFamily="18" charset="0"/>
              </a:rPr>
              <a:t>saying,</a:t>
            </a:r>
            <a:r>
              <a:rPr lang="en-US" sz="2400" dirty="0">
                <a:ea typeface="Times New Roman" panose="02020603050405020304" pitchFamily="18" charset="0"/>
                <a:cs typeface="Times New Roman" panose="02020603050405020304" pitchFamily="18" charset="0"/>
              </a:rPr>
              <a:t> “I have both glorified </a:t>
            </a:r>
            <a:r>
              <a:rPr lang="en-US" sz="2400" i="1" dirty="0">
                <a:ea typeface="Times New Roman" panose="02020603050405020304" pitchFamily="18" charset="0"/>
                <a:cs typeface="Times New Roman" panose="02020603050405020304" pitchFamily="18" charset="0"/>
              </a:rPr>
              <a:t>it</a:t>
            </a:r>
            <a:r>
              <a:rPr lang="en-US" sz="2400" dirty="0">
                <a:ea typeface="Times New Roman" panose="02020603050405020304" pitchFamily="18" charset="0"/>
                <a:cs typeface="Times New Roman" panose="02020603050405020304" pitchFamily="18" charset="0"/>
              </a:rPr>
              <a:t> and will glorify </a:t>
            </a:r>
            <a:r>
              <a:rPr lang="en-US" sz="2400" i="1" dirty="0">
                <a:ea typeface="Times New Roman" panose="02020603050405020304" pitchFamily="18" charset="0"/>
                <a:cs typeface="Times New Roman" panose="02020603050405020304" pitchFamily="18" charset="0"/>
              </a:rPr>
              <a:t>it</a:t>
            </a:r>
            <a:r>
              <a:rPr lang="en-US" sz="2400" dirty="0">
                <a:ea typeface="Times New Roman" panose="02020603050405020304" pitchFamily="18" charset="0"/>
                <a:cs typeface="Times New Roman" panose="02020603050405020304" pitchFamily="18" charset="0"/>
              </a:rPr>
              <a:t> again.”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894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39272" y="971044"/>
            <a:ext cx="7614604" cy="4647426"/>
          </a:xfrm>
          <a:prstGeom prst="rect">
            <a:avLst/>
          </a:prstGeom>
          <a:noFill/>
        </p:spPr>
        <p:txBody>
          <a:bodyPr wrap="square" rtlCol="0">
            <a:spAutoFit/>
          </a:bodyPr>
          <a:lstStyle/>
          <a:p>
            <a:pPr>
              <a:spcAft>
                <a:spcPts val="800"/>
              </a:spcAft>
            </a:pPr>
            <a:r>
              <a:rPr lang="en-US" sz="3200" b="1" dirty="0">
                <a:ea typeface="Calibri" panose="020F0502020204030204" pitchFamily="34" charset="0"/>
                <a:cs typeface="Times New Roman" panose="02020603050405020304" pitchFamily="18" charset="0"/>
              </a:rPr>
              <a:t>3.It is the good confession because all men, evil and righteous alike, shall at last make the good confession</a:t>
            </a:r>
            <a:r>
              <a:rPr lang="en-US" sz="3200" dirty="0">
                <a:ea typeface="Calibri" panose="020F0502020204030204" pitchFamily="34" charset="0"/>
                <a:cs typeface="Times New Roman" panose="02020603050405020304" pitchFamily="18" charset="0"/>
              </a:rPr>
              <a:t> </a:t>
            </a:r>
          </a:p>
          <a:p>
            <a:pPr>
              <a:spcAft>
                <a:spcPts val="800"/>
              </a:spcAft>
            </a:pPr>
            <a:r>
              <a:rPr lang="en-US" sz="3200" b="1" dirty="0">
                <a:solidFill>
                  <a:srgbClr val="0070C0"/>
                </a:solidFill>
                <a:ea typeface="Calibri" panose="020F0502020204030204" pitchFamily="34" charset="0"/>
                <a:cs typeface="Times New Roman" panose="02020603050405020304" pitchFamily="18" charset="0"/>
              </a:rPr>
              <a:t>(Phil. 2:11).</a:t>
            </a:r>
            <a:r>
              <a:rPr lang="en-US" sz="3200" b="1" dirty="0">
                <a:solidFill>
                  <a:srgbClr val="0070C0"/>
                </a:solidFill>
                <a:ea typeface="Times New Roman" panose="02020603050405020304" pitchFamily="18" charset="0"/>
                <a:cs typeface="Times New Roman" panose="02020603050405020304" pitchFamily="18" charset="0"/>
              </a:rPr>
              <a:t>  </a:t>
            </a:r>
            <a:r>
              <a:rPr lang="en-US" sz="3200" baseline="30000" dirty="0">
                <a:ea typeface="Times New Roman" panose="02020603050405020304" pitchFamily="18" charset="0"/>
                <a:cs typeface="Times New Roman" panose="02020603050405020304" pitchFamily="18" charset="0"/>
              </a:rPr>
              <a:t>11 </a:t>
            </a:r>
            <a:r>
              <a:rPr lang="en-US" sz="3200" dirty="0">
                <a:ea typeface="Times New Roman" panose="02020603050405020304" pitchFamily="18" charset="0"/>
                <a:cs typeface="Times New Roman" panose="02020603050405020304" pitchFamily="18" charset="0"/>
              </a:rPr>
              <a:t>and that every tongue should confess that Jesus Christ is Lord, to the glory of God the Father. </a:t>
            </a:r>
            <a:endParaRPr lang="en-US" sz="3200" dirty="0">
              <a:ea typeface="Calibri" panose="020F0502020204030204" pitchFamily="34" charset="0"/>
              <a:cs typeface="Times New Roman" panose="02020603050405020304" pitchFamily="18" charset="0"/>
            </a:endParaRPr>
          </a:p>
          <a:p>
            <a:pPr>
              <a:spcAft>
                <a:spcPts val="800"/>
              </a:spcAft>
            </a:pPr>
            <a:r>
              <a:rPr lang="en-US" sz="2800" dirty="0">
                <a:ea typeface="Calibri" panose="020F0502020204030204" pitchFamily="34" charset="0"/>
                <a:cs typeface="Times New Roman" panose="02020603050405020304" pitchFamily="18" charset="0"/>
              </a:rPr>
              <a:t> </a:t>
            </a:r>
          </a:p>
          <a:p>
            <a:pPr>
              <a:spcAft>
                <a:spcPts val="800"/>
              </a:spcAft>
            </a:pPr>
            <a:r>
              <a:rPr lang="en-US" sz="2800" dirty="0">
                <a:ea typeface="Calibri" panose="020F0502020204030204" pitchFamily="34" charset="0"/>
                <a:cs typeface="Times New Roman" panose="02020603050405020304" pitchFamily="18" charset="0"/>
              </a:rPr>
              <a:t>Since all must make it EVENTUALLY, why not make it in this life and be saved?</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1021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882032" y="1739788"/>
            <a:ext cx="7137175" cy="3375283"/>
          </a:xfrm>
          <a:prstGeom prst="rect">
            <a:avLst/>
          </a:prstGeom>
          <a:noFill/>
        </p:spPr>
        <p:txBody>
          <a:bodyPr wrap="square" rtlCol="0">
            <a:spAutoFit/>
          </a:bodyPr>
          <a:lstStyle/>
          <a:p>
            <a:pPr>
              <a:spcAft>
                <a:spcPts val="800"/>
              </a:spcAft>
            </a:pPr>
            <a:r>
              <a:rPr lang="en-US" sz="3200" b="1" dirty="0">
                <a:latin typeface="Arial" panose="020B0604020202020204" pitchFamily="34" charset="0"/>
                <a:ea typeface="Calibri" panose="020F0502020204030204" pitchFamily="34" charset="0"/>
                <a:cs typeface="Times New Roman" panose="02020603050405020304" pitchFamily="18" charset="0"/>
              </a:rPr>
              <a:t>4. It is “unto salvation.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800" dirty="0">
                <a:latin typeface="Arial" panose="020B0604020202020204" pitchFamily="34" charset="0"/>
                <a:ea typeface="Calibri" panose="020F0502020204030204" pitchFamily="34" charset="0"/>
                <a:cs typeface="Times New Roman" panose="02020603050405020304" pitchFamily="18" charset="0"/>
              </a:rPr>
              <a:t> </a:t>
            </a:r>
            <a:r>
              <a:rPr lang="en-US" sz="28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(Rom. 10:10). </a:t>
            </a:r>
            <a:r>
              <a:rPr lang="en-US" sz="2800" dirty="0">
                <a:latin typeface="Arial" panose="020B0604020202020204" pitchFamily="34" charset="0"/>
                <a:ea typeface="Calibri" panose="020F0502020204030204" pitchFamily="34" charset="0"/>
                <a:cs typeface="Times New Roman" panose="02020603050405020304" pitchFamily="18" charset="0"/>
              </a:rPr>
              <a:t>It is a vital part of the plan of salvation.</a:t>
            </a:r>
            <a:r>
              <a:rPr lang="en-US" sz="2800" dirty="0">
                <a:latin typeface="Arial" panose="020B0604020202020204" pitchFamily="34" charset="0"/>
                <a:ea typeface="Times New Roman" panose="02020603050405020304" pitchFamily="18" charset="0"/>
                <a:cs typeface="Times New Roman" panose="02020603050405020304" pitchFamily="18" charset="0"/>
              </a:rPr>
              <a:t> </a:t>
            </a:r>
            <a:r>
              <a:rPr lang="en-US" sz="28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Romans 10:10 </a:t>
            </a:r>
            <a:r>
              <a:rPr lang="en-US" sz="2800" baseline="30000" dirty="0">
                <a:latin typeface="Arial" panose="020B0604020202020204" pitchFamily="34" charset="0"/>
                <a:ea typeface="Times New Roman" panose="02020603050405020304" pitchFamily="18" charset="0"/>
                <a:cs typeface="Times New Roman" panose="02020603050405020304" pitchFamily="18" charset="0"/>
              </a:rPr>
              <a:t>10 </a:t>
            </a:r>
            <a:r>
              <a:rPr lang="en-US" sz="2800" dirty="0">
                <a:latin typeface="Arial" panose="020B0604020202020204" pitchFamily="34" charset="0"/>
                <a:ea typeface="Times New Roman" panose="02020603050405020304" pitchFamily="18" charset="0"/>
                <a:cs typeface="Times New Roman" panose="02020603050405020304" pitchFamily="18" charset="0"/>
              </a:rPr>
              <a:t>For with the heart one believes unto righteousness, and with the mouth confession is made unto salvation.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177340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79731" y="1537487"/>
            <a:ext cx="7679342" cy="619272"/>
          </a:xfrm>
          <a:prstGeom prst="rect">
            <a:avLst/>
          </a:prstGeom>
          <a:noFill/>
        </p:spPr>
        <p:txBody>
          <a:bodyPr wrap="square" rtlCol="0">
            <a:spAutoFit/>
          </a:bodyPr>
          <a:lstStyle/>
          <a:p>
            <a:pPr>
              <a:lnSpc>
                <a:spcPct val="107000"/>
              </a:lnSpc>
              <a:spcAft>
                <a:spcPts val="800"/>
              </a:spcAft>
            </a:pPr>
            <a:r>
              <a:rPr lang="en-US" sz="3200" b="1" dirty="0">
                <a:ea typeface="Calibri" panose="020F0502020204030204" pitchFamily="34" charset="0"/>
                <a:cs typeface="Times New Roman" panose="02020603050405020304" pitchFamily="18" charset="0"/>
              </a:rPr>
              <a:t>5.It has been made by the saints of all ages.</a:t>
            </a:r>
            <a:endParaRPr lang="en-US"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155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752560" y="979136"/>
            <a:ext cx="7331384" cy="5451469"/>
          </a:xfrm>
          <a:prstGeom prst="rect">
            <a:avLst/>
          </a:prstGeom>
          <a:noFill/>
        </p:spPr>
        <p:txBody>
          <a:bodyPr wrap="square" rtlCol="0">
            <a:spAutoFit/>
          </a:bodyPr>
          <a:lstStyle/>
          <a:p>
            <a:pPr>
              <a:lnSpc>
                <a:spcPct val="107000"/>
              </a:lnSpc>
              <a:spcAft>
                <a:spcPts val="800"/>
              </a:spcAft>
            </a:pPr>
            <a:r>
              <a:rPr lang="en-US" sz="2400" b="1" u="sng" dirty="0">
                <a:latin typeface="Arial" panose="020B0604020202020204" pitchFamily="34" charset="0"/>
                <a:ea typeface="Calibri" panose="020F0502020204030204" pitchFamily="34" charset="0"/>
                <a:cs typeface="Times New Roman" panose="02020603050405020304" pitchFamily="18" charset="0"/>
              </a:rPr>
              <a:t>Nathaniel </a:t>
            </a:r>
            <a:r>
              <a:rPr lang="en-US" sz="2400" dirty="0">
                <a:latin typeface="Arial" panose="020B0604020202020204" pitchFamily="34" charset="0"/>
                <a:ea typeface="Calibri" panose="020F0502020204030204" pitchFamily="34" charset="0"/>
                <a:cs typeface="Times New Roman" panose="02020603050405020304" pitchFamily="18" charset="0"/>
              </a:rPr>
              <a:t>made it (John 1:49),</a:t>
            </a:r>
            <a:r>
              <a:rPr lang="en-US" sz="2400" dirty="0">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49 </a:t>
            </a:r>
            <a:r>
              <a:rPr lang="en-US" sz="2400" dirty="0">
                <a:latin typeface="Arial" panose="020B0604020202020204" pitchFamily="34" charset="0"/>
                <a:ea typeface="Times New Roman" panose="02020603050405020304" pitchFamily="18" charset="0"/>
                <a:cs typeface="Times New Roman" panose="02020603050405020304" pitchFamily="18" charset="0"/>
              </a:rPr>
              <a:t>Nathanael answered and said to Him, “Rabbi, You are the Son of God! You are the King of Israel!”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u="sng" dirty="0">
                <a:latin typeface="Arial" panose="020B0604020202020204" pitchFamily="34" charset="0"/>
                <a:ea typeface="Calibri" panose="020F0502020204030204" pitchFamily="34" charset="0"/>
                <a:cs typeface="Times New Roman" panose="02020603050405020304" pitchFamily="18" charset="0"/>
              </a:rPr>
              <a:t>Peter</a:t>
            </a:r>
            <a:r>
              <a:rPr lang="en-US" sz="2400" dirty="0">
                <a:latin typeface="Arial" panose="020B0604020202020204" pitchFamily="34" charset="0"/>
                <a:ea typeface="Calibri" panose="020F0502020204030204" pitchFamily="34" charset="0"/>
                <a:cs typeface="Times New Roman" panose="02020603050405020304" pitchFamily="18" charset="0"/>
              </a:rPr>
              <a:t> made it (Matt. 16:16),</a:t>
            </a:r>
            <a:r>
              <a:rPr lang="en-US" sz="2400" dirty="0">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16 </a:t>
            </a:r>
            <a:r>
              <a:rPr lang="en-US" sz="2400" dirty="0">
                <a:latin typeface="Arial" panose="020B0604020202020204" pitchFamily="34" charset="0"/>
                <a:ea typeface="Times New Roman" panose="02020603050405020304" pitchFamily="18" charset="0"/>
                <a:cs typeface="Times New Roman" panose="02020603050405020304" pitchFamily="18" charset="0"/>
              </a:rPr>
              <a:t>Simon Peter answered and said, “You are the Christ, the Son of the living God.”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u="sng" dirty="0">
                <a:latin typeface="Arial" panose="020B0604020202020204" pitchFamily="34" charset="0"/>
                <a:ea typeface="Calibri" panose="020F0502020204030204" pitchFamily="34" charset="0"/>
                <a:cs typeface="Times New Roman" panose="02020603050405020304" pitchFamily="18" charset="0"/>
              </a:rPr>
              <a:t>Timothy</a:t>
            </a:r>
            <a:r>
              <a:rPr lang="en-US" sz="2400" dirty="0">
                <a:latin typeface="Arial" panose="020B0604020202020204" pitchFamily="34" charset="0"/>
                <a:ea typeface="Calibri" panose="020F0502020204030204" pitchFamily="34" charset="0"/>
                <a:cs typeface="Times New Roman" panose="02020603050405020304" pitchFamily="18" charset="0"/>
              </a:rPr>
              <a:t> made it (1 Tim. 6:12),</a:t>
            </a:r>
            <a:r>
              <a:rPr lang="en-US" sz="2400" dirty="0">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12 </a:t>
            </a:r>
            <a:r>
              <a:rPr lang="en-US" sz="2400" dirty="0">
                <a:latin typeface="Arial" panose="020B0604020202020204" pitchFamily="34" charset="0"/>
                <a:ea typeface="Times New Roman" panose="02020603050405020304" pitchFamily="18" charset="0"/>
                <a:cs typeface="Times New Roman" panose="02020603050405020304" pitchFamily="18" charset="0"/>
              </a:rPr>
              <a:t>Fight the good fight of faith, lay hold on eternal life, to which you were also called and have confessed the good confession in the presence of many witnesses.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127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704007" y="995320"/>
            <a:ext cx="7606513" cy="4829720"/>
          </a:xfrm>
          <a:prstGeom prst="rect">
            <a:avLst/>
          </a:prstGeom>
          <a:noFill/>
        </p:spPr>
        <p:txBody>
          <a:bodyPr wrap="square" rtlCol="0">
            <a:spAutoFit/>
          </a:bodyPr>
          <a:lstStyle/>
          <a:p>
            <a:pPr>
              <a:lnSpc>
                <a:spcPct val="107000"/>
              </a:lnSpc>
              <a:spcAft>
                <a:spcPts val="800"/>
              </a:spcAft>
            </a:pPr>
            <a:r>
              <a:rPr lang="en-US" sz="2400" b="1" u="sng" dirty="0">
                <a:latin typeface="Arial" panose="020B0604020202020204" pitchFamily="34" charset="0"/>
                <a:ea typeface="Calibri" panose="020F0502020204030204" pitchFamily="34" charset="0"/>
                <a:cs typeface="Times New Roman" panose="02020603050405020304" pitchFamily="18" charset="0"/>
              </a:rPr>
              <a:t>Nicodemus</a:t>
            </a:r>
            <a:r>
              <a:rPr lang="en-US" sz="2400" dirty="0">
                <a:latin typeface="Arial" panose="020B0604020202020204" pitchFamily="34" charset="0"/>
                <a:ea typeface="Calibri" panose="020F0502020204030204" pitchFamily="34" charset="0"/>
                <a:cs typeface="Times New Roman" panose="02020603050405020304" pitchFamily="18" charset="0"/>
              </a:rPr>
              <a:t> made it </a:t>
            </a:r>
            <a:r>
              <a:rPr lang="en-US" sz="24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(John 3:2),</a:t>
            </a:r>
            <a:r>
              <a:rPr lang="en-US"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2 </a:t>
            </a:r>
            <a:r>
              <a:rPr lang="en-US" sz="2400" dirty="0">
                <a:latin typeface="Arial" panose="020B0604020202020204" pitchFamily="34" charset="0"/>
                <a:ea typeface="Times New Roman" panose="02020603050405020304" pitchFamily="18" charset="0"/>
                <a:cs typeface="Times New Roman" panose="02020603050405020304" pitchFamily="18" charset="0"/>
              </a:rPr>
              <a:t>This man came to Jesus by night and said to Him, “Rabbi, we know that You are a teacher come from God; for no one can do these signs that You do unless God is with him.”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u="sng" dirty="0">
                <a:latin typeface="Arial" panose="020B0604020202020204" pitchFamily="34" charset="0"/>
                <a:ea typeface="Calibri" panose="020F0502020204030204" pitchFamily="34" charset="0"/>
                <a:cs typeface="Times New Roman" panose="02020603050405020304" pitchFamily="18" charset="0"/>
              </a:rPr>
              <a:t>Thomas</a:t>
            </a:r>
            <a:r>
              <a:rPr lang="en-US" sz="2400" dirty="0">
                <a:latin typeface="Arial" panose="020B0604020202020204" pitchFamily="34" charset="0"/>
                <a:ea typeface="Calibri" panose="020F0502020204030204" pitchFamily="34" charset="0"/>
                <a:cs typeface="Times New Roman" panose="02020603050405020304" pitchFamily="18" charset="0"/>
              </a:rPr>
              <a:t> made it </a:t>
            </a:r>
            <a:r>
              <a:rPr lang="en-US" sz="24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(John 20:28),</a:t>
            </a:r>
            <a:r>
              <a:rPr lang="en-US"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28 </a:t>
            </a:r>
            <a:r>
              <a:rPr lang="en-US" sz="2400" dirty="0">
                <a:latin typeface="Arial" panose="020B0604020202020204" pitchFamily="34" charset="0"/>
                <a:ea typeface="Times New Roman" panose="02020603050405020304" pitchFamily="18" charset="0"/>
                <a:cs typeface="Times New Roman" panose="02020603050405020304" pitchFamily="18" charset="0"/>
              </a:rPr>
              <a:t>And Thomas answered and said to Him, “My Lord and my God!”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a:highlight>
                  <a:srgbClr val="FFFF00"/>
                </a:highlight>
                <a:latin typeface="Arial" panose="020B0604020202020204" pitchFamily="34" charset="0"/>
                <a:ea typeface="Calibri" panose="020F0502020204030204" pitchFamily="34" charset="0"/>
                <a:cs typeface="Times New Roman" panose="02020603050405020304" pitchFamily="18" charset="0"/>
              </a:rPr>
              <a:t>Judas</a:t>
            </a:r>
            <a:r>
              <a:rPr lang="en-US" sz="2400" dirty="0">
                <a:latin typeface="Arial" panose="020B0604020202020204" pitchFamily="34" charset="0"/>
                <a:ea typeface="Calibri" panose="020F0502020204030204" pitchFamily="34" charset="0"/>
                <a:cs typeface="Times New Roman" panose="02020603050405020304" pitchFamily="18" charset="0"/>
              </a:rPr>
              <a:t> who betrayed him made it </a:t>
            </a:r>
            <a:r>
              <a:rPr lang="en-US" sz="24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(Matt. 27:4),</a:t>
            </a:r>
            <a:r>
              <a:rPr lang="en-US"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2400" baseline="30000" dirty="0">
                <a:latin typeface="Arial" panose="020B0604020202020204" pitchFamily="34" charset="0"/>
                <a:ea typeface="Times New Roman" panose="02020603050405020304" pitchFamily="18" charset="0"/>
                <a:cs typeface="Times New Roman" panose="02020603050405020304" pitchFamily="18" charset="0"/>
              </a:rPr>
              <a:t>4 </a:t>
            </a:r>
            <a:r>
              <a:rPr lang="en-US" sz="2400" dirty="0">
                <a:latin typeface="Arial" panose="020B0604020202020204" pitchFamily="34" charset="0"/>
                <a:ea typeface="Times New Roman" panose="02020603050405020304" pitchFamily="18" charset="0"/>
                <a:cs typeface="Times New Roman" panose="02020603050405020304" pitchFamily="18" charset="0"/>
              </a:rPr>
              <a:t>saying, “I have sinned by betraying innocent blood.” And they said, “What is that to us? You see to it!”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208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95915" y="946769"/>
            <a:ext cx="7606513" cy="5455981"/>
          </a:xfrm>
          <a:prstGeom prst="rect">
            <a:avLst/>
          </a:prstGeom>
          <a:noFill/>
        </p:spPr>
        <p:txBody>
          <a:bodyPr wrap="square" rtlCol="0">
            <a:spAutoFit/>
          </a:bodyPr>
          <a:lstStyle/>
          <a:p>
            <a:pPr>
              <a:lnSpc>
                <a:spcPct val="107000"/>
              </a:lnSpc>
              <a:spcAft>
                <a:spcPts val="800"/>
              </a:spcAft>
            </a:pPr>
            <a:r>
              <a:rPr lang="en-US" sz="2200" b="1" u="sng" dirty="0">
                <a:ea typeface="Calibri" panose="020F0502020204030204" pitchFamily="34" charset="0"/>
                <a:cs typeface="Times New Roman" panose="02020603050405020304" pitchFamily="18" charset="0"/>
              </a:rPr>
              <a:t>the judge who tried</a:t>
            </a:r>
            <a:r>
              <a:rPr lang="en-US" sz="2200" dirty="0">
                <a:ea typeface="Calibri" panose="020F0502020204030204" pitchFamily="34" charset="0"/>
                <a:cs typeface="Times New Roman" panose="02020603050405020304" pitchFamily="18" charset="0"/>
              </a:rPr>
              <a:t> him made it </a:t>
            </a:r>
            <a:r>
              <a:rPr lang="en-US" sz="2200" b="1" dirty="0">
                <a:solidFill>
                  <a:srgbClr val="0070C0"/>
                </a:solidFill>
                <a:ea typeface="Calibri" panose="020F0502020204030204" pitchFamily="34" charset="0"/>
                <a:cs typeface="Times New Roman" panose="02020603050405020304" pitchFamily="18" charset="0"/>
              </a:rPr>
              <a:t>(Matt 27:24),</a:t>
            </a:r>
            <a:r>
              <a:rPr lang="en-US" sz="2200" b="1" dirty="0">
                <a:solidFill>
                  <a:srgbClr val="0070C0"/>
                </a:solidFill>
                <a:ea typeface="Times New Roman" panose="02020603050405020304" pitchFamily="18" charset="0"/>
                <a:cs typeface="Times New Roman" panose="02020603050405020304" pitchFamily="18" charset="0"/>
              </a:rPr>
              <a:t>  </a:t>
            </a:r>
            <a:r>
              <a:rPr lang="en-US" sz="2200" baseline="30000" dirty="0">
                <a:ea typeface="Times New Roman" panose="02020603050405020304" pitchFamily="18" charset="0"/>
                <a:cs typeface="Times New Roman" panose="02020603050405020304" pitchFamily="18" charset="0"/>
              </a:rPr>
              <a:t>24 </a:t>
            </a:r>
            <a:r>
              <a:rPr lang="en-US" sz="2200" dirty="0">
                <a:ea typeface="Times New Roman" panose="02020603050405020304" pitchFamily="18" charset="0"/>
                <a:cs typeface="Times New Roman" panose="02020603050405020304" pitchFamily="18" charset="0"/>
              </a:rPr>
              <a:t>When Pilate saw that he could not prevail at all, but rather that a tumult was rising, he took water and washed his hands before the multitude, saying, “I am innocent of the blood of this just Person. You see to it.” </a:t>
            </a:r>
            <a:endParaRPr lang="en-US" sz="2200" dirty="0">
              <a:ea typeface="Calibri" panose="020F0502020204030204" pitchFamily="34" charset="0"/>
              <a:cs typeface="Times New Roman" panose="02020603050405020304" pitchFamily="18" charset="0"/>
            </a:endParaRPr>
          </a:p>
          <a:p>
            <a:pPr>
              <a:lnSpc>
                <a:spcPct val="107000"/>
              </a:lnSpc>
              <a:spcAft>
                <a:spcPts val="800"/>
              </a:spcAft>
            </a:pPr>
            <a:r>
              <a:rPr lang="en-US" sz="2200" dirty="0">
                <a:ea typeface="Calibri" panose="020F0502020204030204" pitchFamily="34" charset="0"/>
                <a:cs typeface="Times New Roman" panose="02020603050405020304" pitchFamily="18" charset="0"/>
              </a:rPr>
              <a:t> </a:t>
            </a:r>
          </a:p>
          <a:p>
            <a:pPr>
              <a:lnSpc>
                <a:spcPct val="107000"/>
              </a:lnSpc>
              <a:spcAft>
                <a:spcPts val="800"/>
              </a:spcAft>
            </a:pPr>
            <a:r>
              <a:rPr lang="en-US" sz="2200" b="1" u="sng" dirty="0">
                <a:ea typeface="Calibri" panose="020F0502020204030204" pitchFamily="34" charset="0"/>
                <a:cs typeface="Times New Roman" panose="02020603050405020304" pitchFamily="18" charset="0"/>
              </a:rPr>
              <a:t>Pilate’s wife</a:t>
            </a:r>
            <a:r>
              <a:rPr lang="en-US" sz="2200" dirty="0">
                <a:ea typeface="Calibri" panose="020F0502020204030204" pitchFamily="34" charset="0"/>
                <a:cs typeface="Times New Roman" panose="02020603050405020304" pitchFamily="18" charset="0"/>
              </a:rPr>
              <a:t> made it </a:t>
            </a:r>
            <a:r>
              <a:rPr lang="en-US" sz="2200" b="1" dirty="0">
                <a:solidFill>
                  <a:srgbClr val="0070C0"/>
                </a:solidFill>
                <a:ea typeface="Calibri" panose="020F0502020204030204" pitchFamily="34" charset="0"/>
                <a:cs typeface="Times New Roman" panose="02020603050405020304" pitchFamily="18" charset="0"/>
              </a:rPr>
              <a:t>(Matt. 27:19),</a:t>
            </a:r>
            <a:r>
              <a:rPr lang="en-US" sz="2200" b="1" dirty="0">
                <a:solidFill>
                  <a:srgbClr val="0070C0"/>
                </a:solidFill>
                <a:ea typeface="Times New Roman" panose="02020603050405020304" pitchFamily="18" charset="0"/>
                <a:cs typeface="Times New Roman" panose="02020603050405020304" pitchFamily="18" charset="0"/>
              </a:rPr>
              <a:t>  </a:t>
            </a:r>
            <a:r>
              <a:rPr lang="en-US" sz="2200" baseline="30000" dirty="0">
                <a:ea typeface="Times New Roman" panose="02020603050405020304" pitchFamily="18" charset="0"/>
                <a:cs typeface="Times New Roman" panose="02020603050405020304" pitchFamily="18" charset="0"/>
              </a:rPr>
              <a:t>19 </a:t>
            </a:r>
            <a:r>
              <a:rPr lang="en-US" sz="2200" dirty="0">
                <a:ea typeface="Times New Roman" panose="02020603050405020304" pitchFamily="18" charset="0"/>
                <a:cs typeface="Times New Roman" panose="02020603050405020304" pitchFamily="18" charset="0"/>
              </a:rPr>
              <a:t>While he was sitting on the judgment seat, his wife sent to him, saying, “Have nothing to do with that just Man, for I have suffered many things today in a dream because of Him.” </a:t>
            </a:r>
            <a:endParaRPr lang="en-US" sz="2200" dirty="0">
              <a:ea typeface="Calibri" panose="020F0502020204030204" pitchFamily="34" charset="0"/>
              <a:cs typeface="Times New Roman" panose="02020603050405020304" pitchFamily="18" charset="0"/>
            </a:endParaRPr>
          </a:p>
          <a:p>
            <a:pPr>
              <a:lnSpc>
                <a:spcPct val="107000"/>
              </a:lnSpc>
              <a:spcAft>
                <a:spcPts val="800"/>
              </a:spcAft>
            </a:pPr>
            <a:r>
              <a:rPr lang="en-US" sz="2200" b="1" u="sng" dirty="0">
                <a:ea typeface="Calibri" panose="020F0502020204030204" pitchFamily="34" charset="0"/>
                <a:cs typeface="Times New Roman" panose="02020603050405020304" pitchFamily="18" charset="0"/>
              </a:rPr>
              <a:t>the centurion</a:t>
            </a:r>
            <a:r>
              <a:rPr lang="en-US" sz="2200" dirty="0">
                <a:ea typeface="Calibri" panose="020F0502020204030204" pitchFamily="34" charset="0"/>
                <a:cs typeface="Times New Roman" panose="02020603050405020304" pitchFamily="18" charset="0"/>
              </a:rPr>
              <a:t> in charge of his execution made it </a:t>
            </a:r>
            <a:r>
              <a:rPr lang="en-US" sz="2200" b="1" dirty="0">
                <a:solidFill>
                  <a:srgbClr val="0070C0"/>
                </a:solidFill>
                <a:ea typeface="Calibri" panose="020F0502020204030204" pitchFamily="34" charset="0"/>
                <a:cs typeface="Times New Roman" panose="02020603050405020304" pitchFamily="18" charset="0"/>
              </a:rPr>
              <a:t>(Matt. 27:54),</a:t>
            </a:r>
            <a:r>
              <a:rPr lang="en-US" sz="2200" b="1" dirty="0">
                <a:solidFill>
                  <a:srgbClr val="0070C0"/>
                </a:solidFill>
                <a:ea typeface="Times New Roman" panose="02020603050405020304" pitchFamily="18" charset="0"/>
                <a:cs typeface="Times New Roman" panose="02020603050405020304" pitchFamily="18" charset="0"/>
              </a:rPr>
              <a:t> </a:t>
            </a:r>
            <a:r>
              <a:rPr lang="en-US" sz="2200" baseline="30000" dirty="0">
                <a:ea typeface="Times New Roman" panose="02020603050405020304" pitchFamily="18" charset="0"/>
                <a:cs typeface="Times New Roman" panose="02020603050405020304" pitchFamily="18" charset="0"/>
              </a:rPr>
              <a:t>54 </a:t>
            </a:r>
            <a:r>
              <a:rPr lang="en-US" sz="2200" dirty="0">
                <a:ea typeface="Times New Roman" panose="02020603050405020304" pitchFamily="18" charset="0"/>
                <a:cs typeface="Times New Roman" panose="02020603050405020304" pitchFamily="18" charset="0"/>
              </a:rPr>
              <a:t>So when the centurion and those with him, who were guarding Jesus, saw the earthquake and the things that had happened, they feared greatly, saying, “Truly this was the Son of God!” </a:t>
            </a:r>
            <a:endParaRPr lang="en-US"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754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841572" y="1707419"/>
            <a:ext cx="7315200" cy="1918474"/>
          </a:xfrm>
          <a:prstGeom prst="rect">
            <a:avLst/>
          </a:prstGeom>
          <a:noFill/>
        </p:spPr>
        <p:txBody>
          <a:bodyPr wrap="square" rtlCol="0">
            <a:spAutoFit/>
          </a:bodyPr>
          <a:lstStyle/>
          <a:p>
            <a:pPr>
              <a:spcAft>
                <a:spcPts val="800"/>
              </a:spcAft>
            </a:pPr>
            <a:r>
              <a:rPr lang="en-US" sz="2800" b="1" u="sng" dirty="0">
                <a:ea typeface="Calibri" panose="020F0502020204030204" pitchFamily="34" charset="0"/>
                <a:cs typeface="Times New Roman" panose="02020603050405020304" pitchFamily="18" charset="0"/>
              </a:rPr>
              <a:t>and a thief</a:t>
            </a:r>
            <a:r>
              <a:rPr lang="en-US" sz="2800" dirty="0">
                <a:ea typeface="Calibri" panose="020F0502020204030204" pitchFamily="34" charset="0"/>
                <a:cs typeface="Times New Roman" panose="02020603050405020304" pitchFamily="18" charset="0"/>
              </a:rPr>
              <a:t> on the cross confessed him          </a:t>
            </a:r>
            <a:r>
              <a:rPr lang="en-US" sz="2800" b="1" dirty="0">
                <a:solidFill>
                  <a:srgbClr val="0070C0"/>
                </a:solidFill>
                <a:ea typeface="Calibri" panose="020F0502020204030204" pitchFamily="34" charset="0"/>
                <a:cs typeface="Times New Roman" panose="02020603050405020304" pitchFamily="18" charset="0"/>
              </a:rPr>
              <a:t>(Luke 23:42).</a:t>
            </a:r>
            <a:r>
              <a:rPr lang="en-US" sz="2800" b="1" dirty="0">
                <a:solidFill>
                  <a:srgbClr val="0070C0"/>
                </a:solidFill>
                <a:ea typeface="Times New Roman" panose="02020603050405020304" pitchFamily="18" charset="0"/>
                <a:cs typeface="Times New Roman" panose="02020603050405020304" pitchFamily="18" charset="0"/>
              </a:rPr>
              <a:t>  </a:t>
            </a:r>
            <a:endParaRPr lang="en-US" sz="2800" b="1" dirty="0">
              <a:solidFill>
                <a:srgbClr val="0070C0"/>
              </a:solidFill>
              <a:ea typeface="Calibri" panose="020F0502020204030204" pitchFamily="34" charset="0"/>
              <a:cs typeface="Times New Roman" panose="02020603050405020304" pitchFamily="18" charset="0"/>
            </a:endParaRPr>
          </a:p>
          <a:p>
            <a:r>
              <a:rPr lang="en-US" sz="2800" baseline="30000" dirty="0">
                <a:ea typeface="Times New Roman" panose="02020603050405020304" pitchFamily="18" charset="0"/>
                <a:cs typeface="Times New Roman" panose="02020603050405020304" pitchFamily="18" charset="0"/>
              </a:rPr>
              <a:t>42 </a:t>
            </a:r>
            <a:r>
              <a:rPr lang="en-US" sz="2800" dirty="0">
                <a:ea typeface="Times New Roman" panose="02020603050405020304" pitchFamily="18" charset="0"/>
                <a:cs typeface="Times New Roman" panose="02020603050405020304" pitchFamily="18" charset="0"/>
              </a:rPr>
              <a:t>Then he said to Jesus, “Lord, remember me when You come into Your kingdom.” </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648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0" y="-32367"/>
            <a:ext cx="9144000" cy="830997"/>
          </a:xfrm>
          <a:prstGeom prst="rect">
            <a:avLst/>
          </a:prstGeom>
          <a:noFill/>
        </p:spPr>
        <p:txBody>
          <a:bodyPr wrap="square" rtlCol="0">
            <a:spAutoFit/>
          </a:bodyPr>
          <a:lstStyle/>
          <a:p>
            <a:pPr algn="ctr"/>
            <a:r>
              <a:rPr lang="en-US" sz="4400" dirty="0">
                <a:solidFill>
                  <a:schemeClr val="bg1"/>
                </a:solidFill>
                <a:latin typeface="Ink Free" panose="03080402000500000000" pitchFamily="66" charset="0"/>
              </a:rPr>
              <a:t>The Good Confession </a:t>
            </a:r>
            <a:r>
              <a:rPr lang="en-US" sz="4800" dirty="0">
                <a:solidFill>
                  <a:schemeClr val="bg1"/>
                </a:solidFill>
                <a:latin typeface="Ink Free" panose="03080402000500000000" pitchFamily="66" charset="0"/>
              </a:rPr>
              <a:t>- </a:t>
            </a:r>
            <a:r>
              <a:rPr lang="en-US" sz="3600" dirty="0">
                <a:solidFill>
                  <a:schemeClr val="bg1"/>
                </a:solidFill>
              </a:rPr>
              <a:t>1 Tim.6:12-13</a:t>
            </a:r>
          </a:p>
        </p:txBody>
      </p:sp>
      <p:sp>
        <p:nvSpPr>
          <p:cNvPr id="5" name="TextBox 4"/>
          <p:cNvSpPr txBox="1"/>
          <p:nvPr/>
        </p:nvSpPr>
        <p:spPr>
          <a:xfrm>
            <a:off x="768743" y="1035781"/>
            <a:ext cx="7452765" cy="4996240"/>
          </a:xfrm>
          <a:prstGeom prst="rect">
            <a:avLst/>
          </a:prstGeom>
          <a:noFill/>
        </p:spPr>
        <p:txBody>
          <a:bodyPr wrap="square" rtlCol="0">
            <a:spAutoFit/>
          </a:bodyPr>
          <a:lstStyle/>
          <a:p>
            <a:pPr>
              <a:spcAft>
                <a:spcPts val="800"/>
              </a:spcAft>
            </a:pPr>
            <a:r>
              <a:rPr lang="en-US" sz="2400" dirty="0">
                <a:ea typeface="Calibri" panose="020F0502020204030204" pitchFamily="34" charset="0"/>
                <a:cs typeface="Times New Roman" panose="02020603050405020304" pitchFamily="18" charset="0"/>
              </a:rPr>
              <a:t>1Tim6:11-15</a:t>
            </a:r>
            <a:r>
              <a:rPr lang="en-US" sz="2400" dirty="0">
                <a:ea typeface="Times New Roman" panose="02020603050405020304" pitchFamily="18" charset="0"/>
                <a:cs typeface="Times New Roman" panose="02020603050405020304" pitchFamily="18" charset="0"/>
              </a:rPr>
              <a:t> </a:t>
            </a:r>
            <a:endParaRPr lang="en-US" sz="2400" dirty="0">
              <a:ea typeface="Calibri" panose="020F0502020204030204" pitchFamily="34" charset="0"/>
              <a:cs typeface="Times New Roman" panose="02020603050405020304" pitchFamily="18" charset="0"/>
            </a:endParaRPr>
          </a:p>
          <a:p>
            <a:r>
              <a:rPr lang="en-US" sz="2400" baseline="30000" dirty="0">
                <a:ea typeface="Times New Roman" panose="02020603050405020304" pitchFamily="18" charset="0"/>
              </a:rPr>
              <a:t>11 </a:t>
            </a:r>
            <a:r>
              <a:rPr lang="en-US" sz="2400" dirty="0">
                <a:ea typeface="Times New Roman" panose="02020603050405020304" pitchFamily="18" charset="0"/>
              </a:rPr>
              <a:t>But you, O man of God, </a:t>
            </a:r>
            <a:r>
              <a:rPr lang="en-US" sz="2400" b="1" u="sng" dirty="0">
                <a:ea typeface="Times New Roman" panose="02020603050405020304" pitchFamily="18" charset="0"/>
              </a:rPr>
              <a:t>flee these things </a:t>
            </a:r>
            <a:r>
              <a:rPr lang="en-US" sz="2400" dirty="0">
                <a:ea typeface="Times New Roman" panose="02020603050405020304" pitchFamily="18" charset="0"/>
              </a:rPr>
              <a:t>and </a:t>
            </a:r>
            <a:r>
              <a:rPr lang="en-US" sz="2400" b="1" u="sng" dirty="0">
                <a:ea typeface="Times New Roman" panose="02020603050405020304" pitchFamily="18" charset="0"/>
              </a:rPr>
              <a:t>pursue </a:t>
            </a:r>
            <a:r>
              <a:rPr lang="en-US" sz="2400" dirty="0">
                <a:ea typeface="Times New Roman" panose="02020603050405020304" pitchFamily="18" charset="0"/>
              </a:rPr>
              <a:t>righteousness, godliness, faith, love, patience, gentleness. </a:t>
            </a:r>
            <a:r>
              <a:rPr lang="en-US" sz="2400" baseline="30000" dirty="0">
                <a:ea typeface="Times New Roman" panose="02020603050405020304" pitchFamily="18" charset="0"/>
              </a:rPr>
              <a:t>12 </a:t>
            </a:r>
            <a:r>
              <a:rPr lang="en-US" sz="2400" dirty="0">
                <a:ea typeface="Times New Roman" panose="02020603050405020304" pitchFamily="18" charset="0"/>
              </a:rPr>
              <a:t>Fight the good </a:t>
            </a:r>
            <a:r>
              <a:rPr lang="en-US" sz="2400" b="1" u="sng" dirty="0">
                <a:ea typeface="Times New Roman" panose="02020603050405020304" pitchFamily="18" charset="0"/>
              </a:rPr>
              <a:t>fight of faith</a:t>
            </a:r>
            <a:r>
              <a:rPr lang="en-US" sz="2400" dirty="0">
                <a:ea typeface="Times New Roman" panose="02020603050405020304" pitchFamily="18" charset="0"/>
              </a:rPr>
              <a:t>, </a:t>
            </a:r>
            <a:r>
              <a:rPr lang="en-US" sz="2400" b="1" dirty="0">
                <a:ea typeface="Times New Roman" panose="02020603050405020304" pitchFamily="18" charset="0"/>
              </a:rPr>
              <a:t>lay hold on eternal life</a:t>
            </a:r>
            <a:r>
              <a:rPr lang="en-US" sz="2400" dirty="0">
                <a:ea typeface="Times New Roman" panose="02020603050405020304" pitchFamily="18" charset="0"/>
              </a:rPr>
              <a:t>, to which you were also called </a:t>
            </a:r>
            <a:r>
              <a:rPr lang="en-US" sz="2400" b="1" dirty="0">
                <a:solidFill>
                  <a:srgbClr val="0070C0"/>
                </a:solidFill>
                <a:ea typeface="Times New Roman" panose="02020603050405020304" pitchFamily="18" charset="0"/>
              </a:rPr>
              <a:t>and have confessed the good confession in the presence of many witnesses</a:t>
            </a:r>
            <a:r>
              <a:rPr lang="en-US" sz="2400" dirty="0">
                <a:ea typeface="Times New Roman" panose="02020603050405020304" pitchFamily="18" charset="0"/>
              </a:rPr>
              <a:t>. </a:t>
            </a:r>
            <a:r>
              <a:rPr lang="en-US" sz="2400" baseline="30000" dirty="0">
                <a:ea typeface="Times New Roman" panose="02020603050405020304" pitchFamily="18" charset="0"/>
              </a:rPr>
              <a:t>13 </a:t>
            </a:r>
            <a:r>
              <a:rPr lang="en-US" sz="2400" dirty="0">
                <a:ea typeface="Times New Roman" panose="02020603050405020304" pitchFamily="18" charset="0"/>
              </a:rPr>
              <a:t>I urge you in the sight of God who gives life to all things, and </a:t>
            </a:r>
            <a:r>
              <a:rPr lang="en-US" sz="2400" i="1" dirty="0">
                <a:ea typeface="Times New Roman" panose="02020603050405020304" pitchFamily="18" charset="0"/>
              </a:rPr>
              <a:t>before</a:t>
            </a:r>
            <a:r>
              <a:rPr lang="en-US" sz="2400" dirty="0">
                <a:ea typeface="Times New Roman" panose="02020603050405020304" pitchFamily="18" charset="0"/>
              </a:rPr>
              <a:t> Christ Jesus who witnessed </a:t>
            </a:r>
            <a:r>
              <a:rPr lang="en-US" sz="2400" b="1" dirty="0">
                <a:solidFill>
                  <a:srgbClr val="0070C0"/>
                </a:solidFill>
                <a:ea typeface="Times New Roman" panose="02020603050405020304" pitchFamily="18" charset="0"/>
              </a:rPr>
              <a:t>the good confession </a:t>
            </a:r>
            <a:r>
              <a:rPr lang="en-US" sz="2400" dirty="0">
                <a:ea typeface="Times New Roman" panose="02020603050405020304" pitchFamily="18" charset="0"/>
              </a:rPr>
              <a:t>before Pontius Pilate, </a:t>
            </a:r>
            <a:r>
              <a:rPr lang="en-US" sz="2400" baseline="30000" dirty="0">
                <a:ea typeface="Times New Roman" panose="02020603050405020304" pitchFamily="18" charset="0"/>
              </a:rPr>
              <a:t>14 </a:t>
            </a:r>
            <a:r>
              <a:rPr lang="en-US" sz="2400" dirty="0">
                <a:ea typeface="Times New Roman" panose="02020603050405020304" pitchFamily="18" charset="0"/>
              </a:rPr>
              <a:t>that you keep </a:t>
            </a:r>
            <a:r>
              <a:rPr lang="en-US" sz="2400" i="1" dirty="0">
                <a:ea typeface="Times New Roman" panose="02020603050405020304" pitchFamily="18" charset="0"/>
              </a:rPr>
              <a:t>this</a:t>
            </a:r>
            <a:r>
              <a:rPr lang="en-US" sz="2400" dirty="0">
                <a:ea typeface="Times New Roman" panose="02020603050405020304" pitchFamily="18" charset="0"/>
              </a:rPr>
              <a:t> commandment without spot, blameless until our Lord Jesus Christ’s appearing, </a:t>
            </a:r>
            <a:r>
              <a:rPr lang="en-US" sz="2400" baseline="30000" dirty="0">
                <a:ea typeface="Times New Roman" panose="02020603050405020304" pitchFamily="18" charset="0"/>
              </a:rPr>
              <a:t>15 </a:t>
            </a:r>
            <a:r>
              <a:rPr lang="en-US" sz="2400" dirty="0">
                <a:ea typeface="Times New Roman" panose="02020603050405020304" pitchFamily="18" charset="0"/>
              </a:rPr>
              <a:t>which He will manifest in His own time, </a:t>
            </a:r>
            <a:r>
              <a:rPr lang="en-US" sz="2400" i="1" dirty="0">
                <a:ea typeface="Times New Roman" panose="02020603050405020304" pitchFamily="18" charset="0"/>
              </a:rPr>
              <a:t>He who is</a:t>
            </a:r>
            <a:r>
              <a:rPr lang="en-US" sz="2400" dirty="0">
                <a:ea typeface="Times New Roman" panose="02020603050405020304" pitchFamily="18" charset="0"/>
              </a:rPr>
              <a:t> the blessed and only Potentate, the King of kings and Lord of lords, </a:t>
            </a:r>
            <a:endParaRPr lang="en-US" sz="2400" dirty="0"/>
          </a:p>
        </p:txBody>
      </p:sp>
    </p:spTree>
    <p:extLst>
      <p:ext uri="{BB962C8B-B14F-4D97-AF65-F5344CB8AC3E}">
        <p14:creationId xmlns:p14="http://schemas.microsoft.com/office/powerpoint/2010/main" val="4057239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p:cNvSpPr txBox="1"/>
          <p:nvPr/>
        </p:nvSpPr>
        <p:spPr>
          <a:xfrm>
            <a:off x="639272" y="962952"/>
            <a:ext cx="7703616" cy="4667945"/>
          </a:xfrm>
          <a:prstGeom prst="rect">
            <a:avLst/>
          </a:prstGeom>
          <a:noFill/>
        </p:spPr>
        <p:txBody>
          <a:bodyPr wrap="square" rtlCol="0">
            <a:spAutoFit/>
          </a:bodyPr>
          <a:lstStyle/>
          <a:p>
            <a:pPr>
              <a:spcAft>
                <a:spcPts val="800"/>
              </a:spcAft>
            </a:pPr>
            <a:r>
              <a:rPr lang="en-US" sz="2400" b="1" dirty="0">
                <a:ea typeface="Calibri" panose="020F0502020204030204" pitchFamily="34" charset="0"/>
                <a:cs typeface="Times New Roman" panose="02020603050405020304" pitchFamily="18" charset="0"/>
              </a:rPr>
              <a:t>6.The same is true of the angels, and of demons.</a:t>
            </a:r>
            <a:endParaRPr lang="en-US" sz="2400" dirty="0">
              <a:ea typeface="Calibri" panose="020F0502020204030204" pitchFamily="34" charset="0"/>
              <a:cs typeface="Times New Roman" panose="02020603050405020304" pitchFamily="18" charset="0"/>
            </a:endParaRPr>
          </a:p>
          <a:p>
            <a:pPr>
              <a:spcAft>
                <a:spcPts val="800"/>
              </a:spcAft>
            </a:pPr>
            <a:r>
              <a:rPr lang="en-US" sz="2400" dirty="0">
                <a:ea typeface="Calibri" panose="020F0502020204030204" pitchFamily="34" charset="0"/>
                <a:cs typeface="Times New Roman" panose="02020603050405020304" pitchFamily="18" charset="0"/>
              </a:rPr>
              <a:t> </a:t>
            </a:r>
          </a:p>
          <a:p>
            <a:pPr>
              <a:spcAft>
                <a:spcPts val="800"/>
              </a:spcAft>
            </a:pPr>
            <a:r>
              <a:rPr lang="en-US" sz="2400" dirty="0">
                <a:ea typeface="Calibri" panose="020F0502020204030204" pitchFamily="34" charset="0"/>
                <a:cs typeface="Times New Roman" panose="02020603050405020304" pitchFamily="18" charset="0"/>
              </a:rPr>
              <a:t>The night he was born, the angels of heaven said, “Behold there is born to you this day in the city of David a </a:t>
            </a:r>
            <a:r>
              <a:rPr lang="en-US" sz="2400" dirty="0" err="1">
                <a:ea typeface="Calibri" panose="020F0502020204030204" pitchFamily="34" charset="0"/>
                <a:cs typeface="Times New Roman" panose="02020603050405020304" pitchFamily="18" charset="0"/>
              </a:rPr>
              <a:t>Saviour</a:t>
            </a:r>
            <a:r>
              <a:rPr lang="en-US" sz="2400" dirty="0">
                <a:ea typeface="Calibri" panose="020F0502020204030204" pitchFamily="34" charset="0"/>
                <a:cs typeface="Times New Roman" panose="02020603050405020304" pitchFamily="18" charset="0"/>
              </a:rPr>
              <a:t> which is Christ the Lord” </a:t>
            </a:r>
            <a:r>
              <a:rPr lang="en-US" sz="2400" b="1" dirty="0">
                <a:solidFill>
                  <a:srgbClr val="0070C0"/>
                </a:solidFill>
                <a:ea typeface="Calibri" panose="020F0502020204030204" pitchFamily="34" charset="0"/>
                <a:cs typeface="Times New Roman" panose="02020603050405020304" pitchFamily="18" charset="0"/>
              </a:rPr>
              <a:t>(Luke 2:11);</a:t>
            </a:r>
          </a:p>
          <a:p>
            <a:pPr>
              <a:spcAft>
                <a:spcPts val="800"/>
              </a:spcAft>
            </a:pPr>
            <a:r>
              <a:rPr lang="en-US" sz="2400" dirty="0">
                <a:ea typeface="Calibri" panose="020F0502020204030204" pitchFamily="34" charset="0"/>
                <a:cs typeface="Times New Roman" panose="02020603050405020304" pitchFamily="18" charset="0"/>
              </a:rPr>
              <a:t> and the demons said, “What have I to do with thee, Jesus, thou Son of the Most High God?” </a:t>
            </a:r>
            <a:r>
              <a:rPr lang="en-US" sz="2400" dirty="0">
                <a:solidFill>
                  <a:srgbClr val="0070C0"/>
                </a:solidFill>
                <a:ea typeface="Calibri" panose="020F0502020204030204" pitchFamily="34" charset="0"/>
                <a:cs typeface="Times New Roman" panose="02020603050405020304" pitchFamily="18" charset="0"/>
              </a:rPr>
              <a:t>(Mark 5:7). </a:t>
            </a:r>
          </a:p>
          <a:p>
            <a:pPr>
              <a:spcAft>
                <a:spcPts val="800"/>
              </a:spcAft>
            </a:pPr>
            <a:endParaRPr lang="en-US" sz="2400" b="1" dirty="0">
              <a:ea typeface="Calibri" panose="020F0502020204030204" pitchFamily="34" charset="0"/>
              <a:cs typeface="Times New Roman" panose="02020603050405020304" pitchFamily="18" charset="0"/>
            </a:endParaRPr>
          </a:p>
          <a:p>
            <a:pPr>
              <a:spcAft>
                <a:spcPts val="800"/>
              </a:spcAft>
            </a:pPr>
            <a:r>
              <a:rPr lang="en-US" sz="2400" b="1" dirty="0">
                <a:ea typeface="Calibri" panose="020F0502020204030204" pitchFamily="34" charset="0"/>
                <a:cs typeface="Times New Roman" panose="02020603050405020304" pitchFamily="18" charset="0"/>
              </a:rPr>
              <a:t>Heaven, earth and hell all have one word of Jesus Christ, “He is the only begotten of the Father, full of grace and truth, the Son of God Most High.”</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6349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63546" y="971045"/>
            <a:ext cx="7598421" cy="4144724"/>
          </a:xfrm>
          <a:prstGeom prst="rect">
            <a:avLst/>
          </a:prstGeom>
          <a:noFill/>
        </p:spPr>
        <p:txBody>
          <a:bodyPr wrap="square" rtlCol="0">
            <a:spAutoFit/>
          </a:bodyPr>
          <a:lstStyle/>
          <a:p>
            <a:pPr>
              <a:spcAft>
                <a:spcPts val="800"/>
              </a:spcAft>
            </a:pPr>
            <a:r>
              <a:rPr lang="en-US" sz="3200" b="1" dirty="0">
                <a:ea typeface="Calibri" panose="020F0502020204030204" pitchFamily="34" charset="0"/>
                <a:cs typeface="Times New Roman" panose="02020603050405020304" pitchFamily="18" charset="0"/>
              </a:rPr>
              <a:t>7.The good confession is “good” because it is a summary of all Christian doctrine.</a:t>
            </a:r>
            <a:endParaRPr lang="en-US" sz="3200" dirty="0">
              <a:ea typeface="Calibri" panose="020F0502020204030204" pitchFamily="34" charset="0"/>
              <a:cs typeface="Times New Roman" panose="02020603050405020304" pitchFamily="18" charset="0"/>
            </a:endParaRPr>
          </a:p>
          <a:p>
            <a:pPr>
              <a:spcAft>
                <a:spcPts val="800"/>
              </a:spcAft>
            </a:pPr>
            <a:r>
              <a:rPr lang="en-US" b="1" dirty="0">
                <a:ea typeface="Calibri" panose="020F0502020204030204" pitchFamily="34" charset="0"/>
                <a:cs typeface="Times New Roman" panose="02020603050405020304" pitchFamily="18" charset="0"/>
              </a:rPr>
              <a:t> </a:t>
            </a:r>
            <a:endParaRPr lang="en-US" sz="1400" dirty="0">
              <a:ea typeface="Calibri" panose="020F0502020204030204" pitchFamily="34" charset="0"/>
              <a:cs typeface="Times New Roman" panose="02020603050405020304" pitchFamily="18" charset="0"/>
            </a:endParaRPr>
          </a:p>
          <a:p>
            <a:pPr>
              <a:spcAft>
                <a:spcPts val="800"/>
              </a:spcAft>
            </a:pPr>
            <a:r>
              <a:rPr lang="en-US" dirty="0">
                <a:ea typeface="Calibri" panose="020F0502020204030204" pitchFamily="34" charset="0"/>
                <a:cs typeface="Times New Roman" panose="02020603050405020304" pitchFamily="18" charset="0"/>
              </a:rPr>
              <a:t> </a:t>
            </a:r>
            <a:r>
              <a:rPr lang="en-US" sz="2800" dirty="0">
                <a:ea typeface="Calibri" panose="020F0502020204030204" pitchFamily="34" charset="0"/>
                <a:cs typeface="Times New Roman" panose="02020603050405020304" pitchFamily="18" charset="0"/>
              </a:rPr>
              <a:t>Everything depends upon this, the rock of our salvation. It is the profoundest fact revealed in Scripture, and yet, paradoxically, it is easily understood. Like the mighty ocean, it has shallows where a child may play, and great deeps that have never been fathomed.</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16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3" name="Rectangle 12"/>
          <p:cNvSpPr/>
          <p:nvPr/>
        </p:nvSpPr>
        <p:spPr>
          <a:xfrm>
            <a:off x="707822" y="12701"/>
            <a:ext cx="8409673" cy="6845299"/>
          </a:xfrm>
          <a:prstGeom prst="rect">
            <a:avLst/>
          </a:prstGeom>
          <a:solidFill>
            <a:schemeClr val="bg1"/>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tangle 2"/>
          <p:cNvSpPr txBox="1">
            <a:spLocks noChangeArrowheads="1"/>
          </p:cNvSpPr>
          <p:nvPr/>
        </p:nvSpPr>
        <p:spPr>
          <a:xfrm>
            <a:off x="1752600" y="4205287"/>
            <a:ext cx="6324600" cy="2119313"/>
          </a:xfrm>
          <a:prstGeom prst="horizontalScroll">
            <a:avLst/>
          </a:prstGeom>
          <a:solidFill>
            <a:schemeClr val="bg1"/>
          </a:solidFill>
          <a:ln>
            <a:solidFill>
              <a:schemeClr val="tx1"/>
            </a:solidFill>
          </a:ln>
          <a:effectLst>
            <a:outerShdw blurRad="63500" sx="102000" sy="102000" algn="ctr" rotWithShape="0">
              <a:prstClr val="black">
                <a:alpha val="40000"/>
              </a:prstClr>
            </a:outerShdw>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1 Timothy 4:16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a:t>
            </a:r>
            <a:r>
              <a:rPr kumimoji="0" lang="en-US" sz="2400" b="0" i="0" u="none" strike="noStrike" kern="1200" cap="none" spc="0" normalizeH="0" baseline="0" noProof="0" dirty="0">
                <a:ln>
                  <a:noFill/>
                </a:ln>
                <a:solidFill>
                  <a:srgbClr val="000000"/>
                </a:solidFill>
                <a:effectLst/>
                <a:uLnTx/>
                <a:uFillTx/>
                <a:latin typeface="Times New Roman"/>
                <a:ea typeface="+mj-ea"/>
                <a:cs typeface="+mj-cs"/>
              </a:rPr>
              <a:t>Take heed unto thyself, and unto the doctrine; continue in them: for in doing this thou shalt both save thyself, and them that hear thee.”</a:t>
            </a:r>
            <a:endParaRPr kumimoji="0" lang="en-US" sz="2400" b="0" i="0" u="none" strike="noStrike" kern="0" cap="none" spc="0" normalizeH="0" baseline="0" noProof="0" dirty="0">
              <a:ln>
                <a:noFill/>
              </a:ln>
              <a:solidFill>
                <a:srgbClr val="000000"/>
              </a:solidFill>
              <a:effectLst/>
              <a:uLnTx/>
              <a:uFillTx/>
              <a:latin typeface="Times New Roman"/>
              <a:ea typeface="+mj-ea"/>
              <a:cs typeface="+mj-cs"/>
            </a:endParaRPr>
          </a:p>
        </p:txBody>
      </p:sp>
      <p:sp>
        <p:nvSpPr>
          <p:cNvPr id="6" name="Rectangle 3" descr="Rectangle: Click to edit Master text styles&#10;Second level&#10;Third level&#10;Fourth level&#10;Fifth level"/>
          <p:cNvSpPr txBox="1">
            <a:spLocks noChangeArrowheads="1"/>
          </p:cNvSpPr>
          <p:nvPr/>
        </p:nvSpPr>
        <p:spPr>
          <a:xfrm>
            <a:off x="1447800" y="2138919"/>
            <a:ext cx="6484938" cy="2905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Hear the Gospel (Rom.10:14).</a:t>
            </a:r>
          </a:p>
        </p:txBody>
      </p:sp>
      <p:sp>
        <p:nvSpPr>
          <p:cNvPr id="8" name="Rectangle 3" descr="Rectangle: Click to edit Master text styles&#10;Second level&#10;Third level&#10;Fourth level&#10;Fifth level"/>
          <p:cNvSpPr txBox="1">
            <a:spLocks noChangeArrowheads="1"/>
          </p:cNvSpPr>
          <p:nvPr/>
        </p:nvSpPr>
        <p:spPr>
          <a:xfrm>
            <a:off x="1447800" y="2547238"/>
            <a:ext cx="6484938" cy="32146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Believe the Gospel (Heb. 11:6).</a:t>
            </a:r>
          </a:p>
        </p:txBody>
      </p:sp>
      <p:sp>
        <p:nvSpPr>
          <p:cNvPr id="9" name="Rectangle 3" descr="Rectangle: Click to edit Master text styles&#10;Second level&#10;Third level&#10;Fourth level&#10;Fifth level"/>
          <p:cNvSpPr txBox="1">
            <a:spLocks noChangeArrowheads="1"/>
          </p:cNvSpPr>
          <p:nvPr/>
        </p:nvSpPr>
        <p:spPr>
          <a:xfrm>
            <a:off x="1439862" y="2949808"/>
            <a:ext cx="6484938" cy="33575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Repent of Sins (Acts 3:19).</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0" name="Rectangle 3" descr="Rectangle: Click to edit Master text styles&#10;Second level&#10;Third level&#10;Fourth level&#10;Fifth level"/>
          <p:cNvSpPr txBox="1">
            <a:spLocks noChangeArrowheads="1"/>
          </p:cNvSpPr>
          <p:nvPr/>
        </p:nvSpPr>
        <p:spPr>
          <a:xfrm>
            <a:off x="1447800" y="3370730"/>
            <a:ext cx="6484938"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1" i="0" u="none" strike="noStrike" kern="0" cap="none" spc="0" normalizeH="0" baseline="0" noProof="0" dirty="0">
                <a:ln>
                  <a:noFill/>
                </a:ln>
                <a:solidFill>
                  <a:srgbClr val="00B0F0"/>
                </a:solidFill>
                <a:effectLst/>
                <a:uLnTx/>
                <a:uFillTx/>
                <a:latin typeface="Calibri" panose="020F0502020204030204" pitchFamily="34" charset="0"/>
                <a:ea typeface="+mn-ea"/>
                <a:cs typeface="Calibri" panose="020F0502020204030204" pitchFamily="34" charset="0"/>
              </a:rPr>
              <a:t>Confess Christ (Rom.10:9).</a:t>
            </a:r>
          </a:p>
        </p:txBody>
      </p:sp>
      <p:sp>
        <p:nvSpPr>
          <p:cNvPr id="11" name="Rectangle 3" descr="Rectangle: Click to edit Master text styles&#10;Second level&#10;Third level&#10;Fourth level&#10;Fifth level"/>
          <p:cNvSpPr txBox="1">
            <a:spLocks noChangeArrowheads="1"/>
          </p:cNvSpPr>
          <p:nvPr/>
        </p:nvSpPr>
        <p:spPr>
          <a:xfrm>
            <a:off x="1447799" y="3757052"/>
            <a:ext cx="7203141" cy="4429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 Baptized Into Christ (1 Cor.12:13).</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5" name="Rectangle 14"/>
          <p:cNvSpPr/>
          <p:nvPr/>
        </p:nvSpPr>
        <p:spPr>
          <a:xfrm>
            <a:off x="1143001" y="865094"/>
            <a:ext cx="7974495" cy="457200"/>
          </a:xfrm>
          <a:prstGeom prst="rect">
            <a:avLst/>
          </a:prstGeom>
          <a:noFill/>
          <a:ln>
            <a:noFill/>
          </a:ln>
          <a:effectLst/>
          <a:scene3d>
            <a:camera prst="orthographicFront"/>
            <a:lightRig rig="threePt" dir="t"/>
          </a:scene3d>
          <a:sp3d prstMaterial="dkEdge">
            <a:bevelT w="311150"/>
            <a:bevelB w="285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50" normalizeH="0" baseline="0" noProof="0" dirty="0">
                <a:ln w="11430"/>
                <a:solidFill>
                  <a:srgbClr val="0070C0"/>
                </a:solidFill>
                <a:effectLst/>
                <a:uLnTx/>
                <a:uFillTx/>
                <a:latin typeface="Arial" panose="020B0604020202020204" pitchFamily="34" charset="0"/>
                <a:ea typeface="+mn-ea"/>
                <a:cs typeface="Arial" panose="020B0604020202020204" pitchFamily="34" charset="0"/>
              </a:rPr>
              <a:t>Are You A New Testament Christian?</a:t>
            </a:r>
          </a:p>
        </p:txBody>
      </p:sp>
    </p:spTree>
    <p:extLst>
      <p:ext uri="{BB962C8B-B14F-4D97-AF65-F5344CB8AC3E}">
        <p14:creationId xmlns:p14="http://schemas.microsoft.com/office/powerpoint/2010/main" val="42290179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47364" y="922492"/>
            <a:ext cx="7655064" cy="5550237"/>
          </a:xfrm>
          <a:prstGeom prst="rect">
            <a:avLst/>
          </a:prstGeom>
          <a:noFill/>
        </p:spPr>
        <p:txBody>
          <a:bodyPr wrap="square" rtlCol="0">
            <a:spAutoFit/>
          </a:bodyPr>
          <a:lstStyle/>
          <a:p>
            <a:pPr>
              <a:spcAft>
                <a:spcPts val="800"/>
              </a:spcAft>
            </a:pPr>
            <a:r>
              <a:rPr lang="en-US" sz="2200" dirty="0">
                <a:ea typeface="Calibri" panose="020F0502020204030204" pitchFamily="34" charset="0"/>
                <a:cs typeface="Times New Roman" panose="02020603050405020304" pitchFamily="18" charset="0"/>
              </a:rPr>
              <a:t>(:13-16). In these verses, Paul gave Timothy an urgent exhortation.</a:t>
            </a:r>
          </a:p>
          <a:p>
            <a:pPr>
              <a:spcAft>
                <a:spcPts val="800"/>
              </a:spcAft>
            </a:pPr>
            <a:r>
              <a:rPr lang="en-US" sz="2200" dirty="0">
                <a:ea typeface="Calibri" panose="020F0502020204030204" pitchFamily="34" charset="0"/>
                <a:cs typeface="Times New Roman" panose="02020603050405020304" pitchFamily="18" charset="0"/>
              </a:rPr>
              <a:t> </a:t>
            </a:r>
          </a:p>
          <a:p>
            <a:pPr>
              <a:spcAft>
                <a:spcPts val="800"/>
              </a:spcAft>
            </a:pPr>
            <a:r>
              <a:rPr lang="en-US" sz="2200" dirty="0">
                <a:ea typeface="Calibri" panose="020F0502020204030204" pitchFamily="34" charset="0"/>
                <a:cs typeface="Times New Roman" panose="02020603050405020304" pitchFamily="18" charset="0"/>
              </a:rPr>
              <a:t>13 </a:t>
            </a:r>
            <a:r>
              <a:rPr lang="en-US" sz="2200" b="1" dirty="0">
                <a:ea typeface="Calibri" panose="020F0502020204030204" pitchFamily="34" charset="0"/>
                <a:cs typeface="Times New Roman" panose="02020603050405020304" pitchFamily="18" charset="0"/>
              </a:rPr>
              <a:t>I charge thee in the sight of God,</a:t>
            </a:r>
            <a:r>
              <a:rPr lang="en-US" sz="2200" dirty="0">
                <a:ea typeface="Calibri" panose="020F0502020204030204" pitchFamily="34" charset="0"/>
                <a:cs typeface="Times New Roman" panose="02020603050405020304" pitchFamily="18" charset="0"/>
              </a:rPr>
              <a:t>—He cautions him to remember that God witnesses and will hold him to strict account if he fails to meet the responsibility thus taken upon himself.</a:t>
            </a:r>
          </a:p>
          <a:p>
            <a:pPr>
              <a:spcAft>
                <a:spcPts val="800"/>
              </a:spcAft>
            </a:pPr>
            <a:r>
              <a:rPr lang="en-US" sz="2200" dirty="0">
                <a:ea typeface="Calibri" panose="020F0502020204030204" pitchFamily="34" charset="0"/>
                <a:cs typeface="Times New Roman" panose="02020603050405020304" pitchFamily="18" charset="0"/>
              </a:rPr>
              <a:t> </a:t>
            </a:r>
          </a:p>
          <a:p>
            <a:pPr>
              <a:spcAft>
                <a:spcPts val="800"/>
              </a:spcAft>
            </a:pPr>
            <a:r>
              <a:rPr lang="en-US" sz="2200" dirty="0">
                <a:ea typeface="Calibri" panose="020F0502020204030204" pitchFamily="34" charset="0"/>
                <a:cs typeface="Times New Roman" panose="02020603050405020304" pitchFamily="18" charset="0"/>
              </a:rPr>
              <a:t>And he gave weight to his exhortation by saying it was given in the sight of God the Father and Jesus Christ.</a:t>
            </a:r>
          </a:p>
          <a:p>
            <a:pPr>
              <a:spcAft>
                <a:spcPts val="800"/>
              </a:spcAft>
            </a:pPr>
            <a:r>
              <a:rPr lang="en-US" sz="2200" dirty="0">
                <a:ea typeface="Calibri" panose="020F0502020204030204" pitchFamily="34" charset="0"/>
                <a:cs typeface="Times New Roman" panose="02020603050405020304" pitchFamily="18" charset="0"/>
              </a:rPr>
              <a:t>He described God as the one who gives life to all things.</a:t>
            </a:r>
          </a:p>
          <a:p>
            <a:pPr>
              <a:spcAft>
                <a:spcPts val="800"/>
              </a:spcAft>
            </a:pPr>
            <a:r>
              <a:rPr lang="en-US" sz="2200" dirty="0">
                <a:ea typeface="Calibri" panose="020F0502020204030204" pitchFamily="34" charset="0"/>
                <a:cs typeface="Times New Roman" panose="02020603050405020304" pitchFamily="18" charset="0"/>
              </a:rPr>
              <a:t>Indeed, He gives to all life, breath and all things (Acts 17:25)! </a:t>
            </a:r>
          </a:p>
          <a:p>
            <a:pPr>
              <a:spcAft>
                <a:spcPts val="800"/>
              </a:spcAft>
            </a:pPr>
            <a:r>
              <a:rPr lang="en-US" sz="2200" b="1" dirty="0">
                <a:ea typeface="Calibri" panose="020F0502020204030204" pitchFamily="34" charset="0"/>
                <a:cs typeface="Times New Roman" panose="02020603050405020304" pitchFamily="18" charset="0"/>
              </a:rPr>
              <a:t>who giveth life to all things,</a:t>
            </a:r>
            <a:r>
              <a:rPr lang="en-US" sz="2200" dirty="0">
                <a:ea typeface="Calibri" panose="020F0502020204030204" pitchFamily="34" charset="0"/>
                <a:cs typeface="Times New Roman" panose="02020603050405020304" pitchFamily="18" charset="0"/>
              </a:rPr>
              <a:t>—God is the source of all life, and from him all life comes. “In him was life; and the life was the light of men.” (John 1:4.)</a:t>
            </a:r>
            <a:endParaRPr lang="en-US"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280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809204" y="1043873"/>
            <a:ext cx="7290923" cy="4883388"/>
          </a:xfrm>
          <a:prstGeom prst="rect">
            <a:avLst/>
          </a:prstGeom>
          <a:noFill/>
        </p:spPr>
        <p:txBody>
          <a:bodyPr wrap="square" rtlCol="0">
            <a:spAutoFit/>
          </a:bodyPr>
          <a:lstStyle/>
          <a:p>
            <a:pPr>
              <a:spcAft>
                <a:spcPts val="800"/>
              </a:spcAft>
            </a:pPr>
            <a:r>
              <a:rPr lang="en-US" sz="3600" dirty="0">
                <a:ea typeface="Calibri" panose="020F0502020204030204" pitchFamily="34" charset="0"/>
                <a:cs typeface="Times New Roman" panose="02020603050405020304" pitchFamily="18" charset="0"/>
              </a:rPr>
              <a:t>And  he referred to Jesus as the one who made the good confession before Pontius Pilate</a:t>
            </a:r>
            <a:r>
              <a:rPr lang="en-US" sz="3600">
                <a:ea typeface="Calibri" panose="020F0502020204030204" pitchFamily="34" charset="0"/>
                <a:cs typeface="Times New Roman" panose="02020603050405020304" pitchFamily="18" charset="0"/>
              </a:rPr>
              <a:t>. </a:t>
            </a:r>
          </a:p>
          <a:p>
            <a:pPr>
              <a:spcAft>
                <a:spcPts val="800"/>
              </a:spcAft>
            </a:pPr>
            <a:endParaRPr lang="en-US" sz="1000" dirty="0">
              <a:ea typeface="Calibri" panose="020F0502020204030204" pitchFamily="34" charset="0"/>
              <a:cs typeface="Times New Roman" panose="02020603050405020304" pitchFamily="18" charset="0"/>
            </a:endParaRPr>
          </a:p>
          <a:p>
            <a:pPr>
              <a:spcAft>
                <a:spcPts val="800"/>
              </a:spcAft>
            </a:pPr>
            <a:r>
              <a:rPr lang="en-US" sz="3600" dirty="0">
                <a:ea typeface="Calibri" panose="020F0502020204030204" pitchFamily="34" charset="0"/>
                <a:cs typeface="Times New Roman" panose="02020603050405020304" pitchFamily="18" charset="0"/>
              </a:rPr>
              <a:t>This is probably a reference to Jesus’ admission before Pilate that He was the King of the Jews, but that His Kingdom And was NOT of this world (cf. </a:t>
            </a:r>
            <a:r>
              <a:rPr lang="en-US" sz="3600" dirty="0" err="1">
                <a:ea typeface="Calibri" panose="020F0502020204030204" pitchFamily="34" charset="0"/>
                <a:cs typeface="Times New Roman" panose="02020603050405020304" pitchFamily="18" charset="0"/>
              </a:rPr>
              <a:t>Jn</a:t>
            </a:r>
            <a:r>
              <a:rPr lang="en-US" sz="3600" dirty="0">
                <a:ea typeface="Calibri" panose="020F0502020204030204" pitchFamily="34" charset="0"/>
                <a:cs typeface="Times New Roman" panose="02020603050405020304" pitchFamily="18" charset="0"/>
              </a:rPr>
              <a:t> 18:36,37). </a:t>
            </a:r>
            <a:endParaRPr lang="en-US" sz="3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79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736376" y="922493"/>
            <a:ext cx="7307108" cy="5170646"/>
          </a:xfrm>
          <a:prstGeom prst="rect">
            <a:avLst/>
          </a:prstGeom>
          <a:noFill/>
        </p:spPr>
        <p:txBody>
          <a:bodyPr wrap="square" rtlCol="0">
            <a:spAutoFit/>
          </a:bodyPr>
          <a:lstStyle/>
          <a:p>
            <a:pPr>
              <a:spcAft>
                <a:spcPts val="800"/>
              </a:spcAft>
            </a:pPr>
            <a:r>
              <a:rPr lang="en-US" sz="2200" dirty="0">
                <a:solidFill>
                  <a:srgbClr val="FF0000"/>
                </a:solidFill>
                <a:ea typeface="Calibri" panose="020F0502020204030204" pitchFamily="34" charset="0"/>
                <a:cs typeface="Times New Roman" panose="02020603050405020304" pitchFamily="18" charset="0"/>
              </a:rPr>
              <a:t>This confession of Jesus Christ was made when he was on trial for his life before Pontius Pilate. The special merit in the confession was in making it in the face of danger and death—an occasion similar to that in which he warned the twelve to confess and not to deny him. Paul says: “Because if thou shalt confess with thy mouth Jesus as Lord, and shalt believe in thy heart that God raised him from the dead, thou shalt be saved: for with the heart man believeth unto righteousness; and with the mouth confession is made unto salvation.” (Rom. 10:9, 10.) </a:t>
            </a:r>
            <a:r>
              <a:rPr lang="en-US" sz="2200" dirty="0">
                <a:ea typeface="Calibri" panose="020F0502020204030204" pitchFamily="34" charset="0"/>
                <a:cs typeface="Times New Roman" panose="02020603050405020304" pitchFamily="18" charset="0"/>
              </a:rPr>
              <a:t>This was addressed to Christians, not concerning the plan of entering into the church and having their sins pardoned, but of the course that would lead to eternal life. Faith in God and the courage to confess Christ is just as essential to salvation at every step through life down to death itself as they are at the beginning.</a:t>
            </a:r>
            <a:endParaRPr lang="en-US"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7218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744466" y="1003412"/>
            <a:ext cx="7533685" cy="5427127"/>
          </a:xfrm>
          <a:prstGeom prst="rect">
            <a:avLst/>
          </a:prstGeom>
          <a:noFill/>
        </p:spPr>
        <p:txBody>
          <a:bodyPr wrap="square" rtlCol="0">
            <a:spAutoFit/>
          </a:bodyPr>
          <a:lstStyle/>
          <a:p>
            <a:pPr>
              <a:spcAft>
                <a:spcPts val="800"/>
              </a:spcAft>
            </a:pPr>
            <a:r>
              <a:rPr lang="en-US" sz="2000" dirty="0">
                <a:latin typeface="Arial" panose="020B0604020202020204" pitchFamily="34" charset="0"/>
                <a:ea typeface="Calibri" panose="020F0502020204030204" pitchFamily="34" charset="0"/>
                <a:cs typeface="Times New Roman" panose="02020603050405020304" pitchFamily="18" charset="0"/>
              </a:rPr>
              <a:t>Paul exhorted Timothy to keep “this commandment.”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dirty="0">
                <a:latin typeface="Arial" panose="020B0604020202020204" pitchFamily="34" charset="0"/>
                <a:ea typeface="Calibri" panose="020F0502020204030204" pitchFamily="34" charset="0"/>
                <a:cs typeface="Times New Roman" panose="02020603050405020304" pitchFamily="18" charset="0"/>
              </a:rPr>
              <a:t>In this context, the commandment was to flee the evil, pursue the good and fight the good fight of faith (:11,12).</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dirty="0">
                <a:latin typeface="Arial" panose="020B0604020202020204" pitchFamily="34" charset="0"/>
                <a:ea typeface="Calibri" panose="020F0502020204030204" pitchFamily="34" charset="0"/>
                <a:cs typeface="Times New Roman" panose="02020603050405020304" pitchFamily="18" charset="0"/>
              </a:rPr>
              <a:t>Indeed, that is God’s commandment to each Gospel preacher and each Christian!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u="sng" dirty="0">
                <a:latin typeface="Arial" panose="020B0604020202020204" pitchFamily="34" charset="0"/>
                <a:ea typeface="Calibri" panose="020F0502020204030204" pitchFamily="34" charset="0"/>
                <a:cs typeface="Times New Roman" panose="02020603050405020304" pitchFamily="18" charset="0"/>
              </a:rPr>
              <a:t>14 </a:t>
            </a:r>
            <a:r>
              <a:rPr lang="en-US" sz="2000" b="1" u="sng" dirty="0">
                <a:latin typeface="Arial" panose="020B0604020202020204" pitchFamily="34" charset="0"/>
                <a:ea typeface="Calibri" panose="020F0502020204030204" pitchFamily="34" charset="0"/>
                <a:cs typeface="Times New Roman" panose="02020603050405020304" pitchFamily="18" charset="0"/>
              </a:rPr>
              <a:t>that thou keep the commandment, without spot, without reproach,</a:t>
            </a:r>
            <a:r>
              <a:rPr lang="en-US" sz="2000" u="sng" dirty="0">
                <a:latin typeface="Arial" panose="020B0604020202020204" pitchFamily="34" charset="0"/>
                <a:ea typeface="Calibri" panose="020F0502020204030204" pitchFamily="34" charset="0"/>
                <a:cs typeface="Times New Roman" panose="02020603050405020304" pitchFamily="18" charset="0"/>
              </a:rPr>
              <a:t>—</a:t>
            </a:r>
            <a:r>
              <a:rPr lang="en-US" sz="2000" dirty="0">
                <a:latin typeface="Arial" panose="020B0604020202020204" pitchFamily="34" charset="0"/>
                <a:ea typeface="Calibri" panose="020F0502020204030204" pitchFamily="34" charset="0"/>
                <a:cs typeface="Times New Roman" panose="02020603050405020304" pitchFamily="18" charset="0"/>
              </a:rPr>
              <a:t>Here Paul specifies what the charge was that he was commanding in such earnest, solemn language to Timothy. The commandment was the teaching of Jesus Christ, the gospel message, that was to be proclaimed in all its fullness; and that it might be done effectually it was needful that Timothy should be without flaw—should live the life he preached. The false teachers of whom he had been speaking (well known to Timothy) by their lives had dishonored the glorious commandment which they professed to love and teach.</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7905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55455" y="890124"/>
            <a:ext cx="7744077" cy="5255926"/>
          </a:xfrm>
          <a:prstGeom prst="rect">
            <a:avLst/>
          </a:prstGeom>
          <a:noFill/>
        </p:spPr>
        <p:txBody>
          <a:bodyPr wrap="square" rtlCol="0">
            <a:spAutoFit/>
          </a:bodyPr>
          <a:lstStyle/>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Timothy was to keep the commandment, “without spot” and “blameless.” a. That is, he was to do this in the best possible way, striving for perfection. b. However, from other passages, we know the phrases “without spot” and “blameless” do NOT mean perfect or without sin (cf. Rom 3:23; 1 </a:t>
            </a:r>
            <a:r>
              <a:rPr lang="en-US" dirty="0" err="1">
                <a:latin typeface="Arial" panose="020B0604020202020204" pitchFamily="34" charset="0"/>
                <a:ea typeface="Calibri" panose="020F0502020204030204" pitchFamily="34" charset="0"/>
                <a:cs typeface="Times New Roman" panose="02020603050405020304" pitchFamily="18" charset="0"/>
              </a:rPr>
              <a:t>Jn</a:t>
            </a:r>
            <a:r>
              <a:rPr lang="en-US" dirty="0">
                <a:latin typeface="Arial" panose="020B0604020202020204" pitchFamily="34" charset="0"/>
                <a:ea typeface="Calibri" panose="020F0502020204030204" pitchFamily="34" charset="0"/>
                <a:cs typeface="Times New Roman" panose="02020603050405020304" pitchFamily="18" charset="0"/>
              </a:rPr>
              <a:t> 1:8).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In fact, when we studied the word translated “blameless” in 3:2, we found that it means the following: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No legitimate charge can be made against a person.</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There is no outstanding flaw in his character or life.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The person is morally upright, honorable and has deep integrity.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Thus, Timothy was to keep the commandment in an excellent, honorable way where no one would have any legitimate grounds to rebuke him for his actions.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And he was to do that, “until our Lord Jesus Christ’s appearing.”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That is, Timothy was to strive to keep the commandment faithfully until he died, or until the Lord came again, whichever came first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02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509798" y="752559"/>
            <a:ext cx="7978747" cy="565633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0" y="0"/>
            <a:ext cx="9144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687823" y="1391830"/>
            <a:ext cx="7606513" cy="2513509"/>
          </a:xfrm>
          <a:prstGeom prst="rect">
            <a:avLst/>
          </a:prstGeom>
          <a:noFill/>
        </p:spPr>
        <p:txBody>
          <a:bodyPr wrap="square" rtlCol="0">
            <a:spAutoFit/>
          </a:bodyPr>
          <a:lstStyle/>
          <a:p>
            <a:pPr>
              <a:spcAft>
                <a:spcPts val="800"/>
              </a:spcAft>
            </a:pPr>
            <a:r>
              <a:rPr lang="en-US" sz="3600" dirty="0">
                <a:ea typeface="Calibri" panose="020F0502020204030204" pitchFamily="34" charset="0"/>
                <a:cs typeface="Times New Roman" panose="02020603050405020304" pitchFamily="18" charset="0"/>
              </a:rPr>
              <a:t>THE GOOD CONFESSION</a:t>
            </a:r>
          </a:p>
          <a:p>
            <a:pPr>
              <a:spcAft>
                <a:spcPts val="800"/>
              </a:spcAft>
            </a:pPr>
            <a:endParaRPr lang="en-US" sz="3600" dirty="0">
              <a:ea typeface="Calibri" panose="020F0502020204030204" pitchFamily="34" charset="0"/>
              <a:cs typeface="Times New Roman" panose="02020603050405020304" pitchFamily="18" charset="0"/>
            </a:endParaRPr>
          </a:p>
          <a:p>
            <a:pPr>
              <a:spcAft>
                <a:spcPts val="800"/>
              </a:spcAft>
            </a:pPr>
            <a:r>
              <a:rPr lang="en-US" sz="3600" b="1" dirty="0">
                <a:ea typeface="Calibri" panose="020F0502020204030204" pitchFamily="34" charset="0"/>
                <a:cs typeface="Times New Roman" panose="02020603050405020304" pitchFamily="18" charset="0"/>
              </a:rPr>
              <a:t>Why is this called the good confession twice in a single short paragraph?</a:t>
            </a:r>
            <a:endParaRPr lang="en-US" sz="3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9317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55</TotalTime>
  <Words>2038</Words>
  <Application>Microsoft Office PowerPoint</Application>
  <PresentationFormat>On-screen Show (4:3)</PresentationFormat>
  <Paragraphs>88</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Arial Unicode MS</vt:lpstr>
      <vt:lpstr>Calibri</vt:lpstr>
      <vt:lpstr>Calibri Light</vt:lpstr>
      <vt:lpstr>Ink Free</vt:lpstr>
      <vt:lpstr>Times New Roman</vt:lpstr>
      <vt:lpstr>Office Theme</vt:lpstr>
      <vt:lpstr>14_Default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hastings</dc:creator>
  <cp:lastModifiedBy>New Lebanon church of Christ</cp:lastModifiedBy>
  <cp:revision>9</cp:revision>
  <dcterms:created xsi:type="dcterms:W3CDTF">2023-07-13T11:34:52Z</dcterms:created>
  <dcterms:modified xsi:type="dcterms:W3CDTF">2023-10-23T20:26:22Z</dcterms:modified>
</cp:coreProperties>
</file>