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76" r:id="rId3"/>
    <p:sldMasterId id="2147483688" r:id="rId4"/>
  </p:sldMasterIdLst>
  <p:notesMasterIdLst>
    <p:notesMasterId r:id="rId45"/>
  </p:notesMasterIdLst>
  <p:sldIdLst>
    <p:sldId id="308" r:id="rId5"/>
    <p:sldId id="260" r:id="rId6"/>
    <p:sldId id="306" r:id="rId7"/>
    <p:sldId id="257" r:id="rId8"/>
    <p:sldId id="258" r:id="rId9"/>
    <p:sldId id="259" r:id="rId10"/>
    <p:sldId id="262" r:id="rId11"/>
    <p:sldId id="261" r:id="rId12"/>
    <p:sldId id="263" r:id="rId13"/>
    <p:sldId id="264" r:id="rId14"/>
    <p:sldId id="270" r:id="rId15"/>
    <p:sldId id="303" r:id="rId16"/>
    <p:sldId id="266" r:id="rId17"/>
    <p:sldId id="301" r:id="rId18"/>
    <p:sldId id="273" r:id="rId19"/>
    <p:sldId id="304" r:id="rId20"/>
    <p:sldId id="288" r:id="rId21"/>
    <p:sldId id="269" r:id="rId22"/>
    <p:sldId id="267" r:id="rId23"/>
    <p:sldId id="271" r:id="rId24"/>
    <p:sldId id="265" r:id="rId25"/>
    <p:sldId id="290" r:id="rId26"/>
    <p:sldId id="310" r:id="rId27"/>
    <p:sldId id="311" r:id="rId28"/>
    <p:sldId id="272" r:id="rId29"/>
    <p:sldId id="268" r:id="rId30"/>
    <p:sldId id="298" r:id="rId31"/>
    <p:sldId id="276" r:id="rId32"/>
    <p:sldId id="274" r:id="rId33"/>
    <p:sldId id="278" r:id="rId34"/>
    <p:sldId id="280" r:id="rId35"/>
    <p:sldId id="282" r:id="rId36"/>
    <p:sldId id="283" r:id="rId37"/>
    <p:sldId id="279" r:id="rId38"/>
    <p:sldId id="292" r:id="rId39"/>
    <p:sldId id="284" r:id="rId40"/>
    <p:sldId id="312" r:id="rId41"/>
    <p:sldId id="281" r:id="rId42"/>
    <p:sldId id="309" r:id="rId43"/>
    <p:sldId id="28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zb7Fq5LN8sF9zByGyQf/A==" hashData="vmZiOrPUMIBVYYsxmH65awXXQYnoUN/+UYYfFaa5IAzdIZ4lHjxFg+U0zPGN1VYikxEgUaB9Q7mulcn3EIlAvQ=="/>
  <p:extLst>
    <p:ext uri="{521415D9-36F7-43E2-AB2F-B90AF26B5E84}">
      <p14:sectionLst xmlns:p14="http://schemas.microsoft.com/office/powerpoint/2010/main">
        <p14:section name="Default Section" id="{EF472169-6458-408F-9FCD-EEDDDF06EA51}">
          <p14:sldIdLst>
            <p14:sldId id="308"/>
            <p14:sldId id="260"/>
            <p14:sldId id="306"/>
            <p14:sldId id="257"/>
            <p14:sldId id="258"/>
            <p14:sldId id="259"/>
            <p14:sldId id="262"/>
            <p14:sldId id="261"/>
            <p14:sldId id="263"/>
            <p14:sldId id="264"/>
            <p14:sldId id="270"/>
            <p14:sldId id="303"/>
            <p14:sldId id="266"/>
            <p14:sldId id="301"/>
            <p14:sldId id="273"/>
            <p14:sldId id="304"/>
            <p14:sldId id="288"/>
            <p14:sldId id="269"/>
            <p14:sldId id="267"/>
            <p14:sldId id="271"/>
            <p14:sldId id="265"/>
            <p14:sldId id="290"/>
            <p14:sldId id="310"/>
            <p14:sldId id="311"/>
            <p14:sldId id="272"/>
            <p14:sldId id="268"/>
            <p14:sldId id="298"/>
            <p14:sldId id="276"/>
            <p14:sldId id="274"/>
            <p14:sldId id="278"/>
            <p14:sldId id="280"/>
            <p14:sldId id="282"/>
            <p14:sldId id="283"/>
            <p14:sldId id="279"/>
            <p14:sldId id="292"/>
          </p14:sldIdLst>
        </p14:section>
        <p14:section name="Untitled Section" id="{EFA57913-CA01-41B8-982E-1D2D3EAE6598}">
          <p14:sldIdLst>
            <p14:sldId id="284"/>
            <p14:sldId id="312"/>
            <p14:sldId id="281"/>
            <p14:sldId id="309"/>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93" autoAdjust="0"/>
    <p:restoredTop sz="94660"/>
  </p:normalViewPr>
  <p:slideViewPr>
    <p:cSldViewPr snapToGrid="0">
      <p:cViewPr varScale="1">
        <p:scale>
          <a:sx n="114" d="100"/>
          <a:sy n="114" d="100"/>
        </p:scale>
        <p:origin x="1332" y="120"/>
      </p:cViewPr>
      <p:guideLst/>
    </p:cSldViewPr>
  </p:slideViewPr>
  <p:notesTextViewPr>
    <p:cViewPr>
      <p:scale>
        <a:sx n="1" d="1"/>
        <a:sy n="1" d="1"/>
      </p:scale>
      <p:origin x="0" y="0"/>
    </p:cViewPr>
  </p:notesTextViewPr>
  <p:sorterViewPr>
    <p:cViewPr varScale="1">
      <p:scale>
        <a:sx n="100" d="100"/>
        <a:sy n="100" d="100"/>
      </p:scale>
      <p:origin x="0" y="-51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C98EF-A72D-4E0B-9788-237771FFA411}" type="datetimeFigureOut">
              <a:rPr lang="en-US" smtClean="0"/>
              <a:t>10/23/2023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909A9-135A-49C6-9916-E529DEBC58CE}" type="slidenum">
              <a:rPr lang="en-US" smtClean="0"/>
              <a:t>‹#›</a:t>
            </a:fld>
            <a:endParaRPr lang="en-US"/>
          </a:p>
        </p:txBody>
      </p:sp>
    </p:spTree>
    <p:extLst>
      <p:ext uri="{BB962C8B-B14F-4D97-AF65-F5344CB8AC3E}">
        <p14:creationId xmlns:p14="http://schemas.microsoft.com/office/powerpoint/2010/main" val="2811512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A71DFB-4943-4537-842F-CAE432A7283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Paul does not criticize</a:t>
            </a:r>
            <a:r>
              <a:rPr lang="en-US" baseline="0" dirty="0"/>
              <a:t> those who have wealth, but those who desire wealth. </a:t>
            </a:r>
            <a:r>
              <a:rPr lang="en-US" dirty="0"/>
              <a:t>This hoard of silver coins comes</a:t>
            </a:r>
            <a:r>
              <a:rPr lang="en-US" baseline="0" dirty="0"/>
              <a:t> from </a:t>
            </a:r>
            <a:r>
              <a:rPr lang="en-US" baseline="0" dirty="0" err="1"/>
              <a:t>Isfiya</a:t>
            </a:r>
            <a:r>
              <a:rPr lang="en-US" baseline="0" dirty="0"/>
              <a:t>, a site along the Carmel Mountains in northern Israel. It </a:t>
            </a:r>
            <a:r>
              <a:rPr lang="en-US" dirty="0"/>
              <a:t>was photographed at the Eretz Israel Museum in Tel Aviv.</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tb061804589gr</a:t>
            </a:r>
          </a:p>
        </p:txBody>
      </p:sp>
    </p:spTree>
    <p:extLst>
      <p:ext uri="{BB962C8B-B14F-4D97-AF65-F5344CB8AC3E}">
        <p14:creationId xmlns:p14="http://schemas.microsoft.com/office/powerpoint/2010/main" val="182530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relief, which is part of the British Museum collection, was photographed while on loan to the Getty Villa in southern California. </a:t>
            </a:r>
          </a:p>
          <a:p>
            <a:endParaRPr lang="en-US" dirty="0"/>
          </a:p>
          <a:p>
            <a:r>
              <a:rPr lang="en-US" dirty="0"/>
              <a:t>tb100919331</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125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Roman Army and Chariot Experience, pictured here, takes place daily during most of the year at Jerash (Gerasa). </a:t>
            </a:r>
            <a:endParaRPr lang="sv-SE" dirty="0"/>
          </a:p>
          <a:p>
            <a:endParaRPr lang="sv-SE" dirty="0"/>
          </a:p>
          <a:p>
            <a:r>
              <a:rPr lang="sv-SE" dirty="0"/>
              <a:t>fj0411080310</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287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85BDF0-1746-4C91-8282-C7DED2DFEEB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103759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85BDF0-1746-4C91-8282-C7DED2DFEEB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304178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85BDF0-1746-4C91-8282-C7DED2DFEEB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2466519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2519736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a:solidFill>
                  <a:srgbClr val="FEFFFF"/>
                </a:solidFill>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923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13319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850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8803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4711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9231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462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85BDF0-1746-4C91-8282-C7DED2DFEEB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3996170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2460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6206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4739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9986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1255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907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32167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71281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0245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6992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85BDF0-1746-4C91-8282-C7DED2DFEEB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1189676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74308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690040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42837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85889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50520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35184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10/23/2023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1720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85BDF0-1746-4C91-8282-C7DED2DFEEB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380826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85BDF0-1746-4C91-8282-C7DED2DFEEBC}"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231115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85BDF0-1746-4C91-8282-C7DED2DFEEBC}"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221649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5BDF0-1746-4C91-8282-C7DED2DFEEBC}"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285059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85BDF0-1746-4C91-8282-C7DED2DFEEB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293257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85BDF0-1746-4C91-8282-C7DED2DFEEB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ABFDB2-4ED9-4F72-82E5-A49A0608937A}" type="slidenum">
              <a:rPr lang="en-US" smtClean="0"/>
              <a:t>‹#›</a:t>
            </a:fld>
            <a:endParaRPr lang="en-US"/>
          </a:p>
        </p:txBody>
      </p:sp>
    </p:spTree>
    <p:extLst>
      <p:ext uri="{BB962C8B-B14F-4D97-AF65-F5344CB8AC3E}">
        <p14:creationId xmlns:p14="http://schemas.microsoft.com/office/powerpoint/2010/main" val="163853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5BDF0-1746-4C91-8282-C7DED2DFEEBC}" type="datetimeFigureOut">
              <a:rPr lang="en-US" smtClean="0"/>
              <a:t>10/23/2023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BFDB2-4ED9-4F72-82E5-A49A0608937A}" type="slidenum">
              <a:rPr lang="en-US" smtClean="0"/>
              <a:t>‹#›</a:t>
            </a:fld>
            <a:endParaRPr lang="en-US"/>
          </a:p>
        </p:txBody>
      </p:sp>
    </p:spTree>
    <p:extLst>
      <p:ext uri="{BB962C8B-B14F-4D97-AF65-F5344CB8AC3E}">
        <p14:creationId xmlns:p14="http://schemas.microsoft.com/office/powerpoint/2010/main" val="3918993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10/23/2023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362888006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C0638-A36C-4526-A5B1-1483D90F6988}" type="datetimeFigureOut">
              <a:rPr lang="en-US" smtClean="0">
                <a:solidFill>
                  <a:prstClr val="black">
                    <a:tint val="75000"/>
                  </a:prstClr>
                </a:solidFill>
              </a:rPr>
              <a:pPr/>
              <a:t>10/23/2023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79780-3478-4A08-9BA3-04820D4E029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081560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10/23/2023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44217922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3150110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150" y="1200150"/>
            <a:ext cx="8267700" cy="5057775"/>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FF0000"/>
                </a:solidFill>
                <a:latin typeface="Ink Free" panose="03080402000500000000" pitchFamily="66" charset="0"/>
              </a:rPr>
              <a:t>Godliness With Contentment   </a:t>
            </a:r>
            <a:r>
              <a:rPr lang="en-US" sz="3200" dirty="0">
                <a:solidFill>
                  <a:srgbClr val="FF0000"/>
                </a:solidFill>
              </a:rPr>
              <a:t>1Timothy 6:6</a:t>
            </a:r>
          </a:p>
        </p:txBody>
      </p:sp>
      <p:sp>
        <p:nvSpPr>
          <p:cNvPr id="3" name="Rectangle 2"/>
          <p:cNvSpPr/>
          <p:nvPr/>
        </p:nvSpPr>
        <p:spPr>
          <a:xfrm>
            <a:off x="906307" y="1529393"/>
            <a:ext cx="7396121" cy="4154984"/>
          </a:xfrm>
          <a:prstGeom prst="rect">
            <a:avLst/>
          </a:prstGeom>
        </p:spPr>
        <p:txBody>
          <a:bodyPr wrap="square">
            <a:spAutoFit/>
          </a:bodyPr>
          <a:lstStyle/>
          <a:p>
            <a:pPr indent="228600" algn="just"/>
            <a:r>
              <a:rPr lang="en-US" sz="2400" dirty="0">
                <a:solidFill>
                  <a:srgbClr val="000000"/>
                </a:solidFill>
                <a:ea typeface="Calibri" panose="020F0502020204030204" pitchFamily="34" charset="0"/>
                <a:cs typeface="Times New Roman" panose="02020603050405020304" pitchFamily="18" charset="0"/>
              </a:rPr>
              <a:t>—The </a:t>
            </a:r>
            <a:r>
              <a:rPr lang="en-US" sz="2400" b="1" u="sng" dirty="0">
                <a:solidFill>
                  <a:srgbClr val="000000"/>
                </a:solidFill>
                <a:ea typeface="Calibri" panose="020F0502020204030204" pitchFamily="34" charset="0"/>
                <a:cs typeface="Times New Roman" panose="02020603050405020304" pitchFamily="18" charset="0"/>
              </a:rPr>
              <a:t>eagerness</a:t>
            </a:r>
            <a:r>
              <a:rPr lang="en-US" sz="2400" u="sng" dirty="0">
                <a:solidFill>
                  <a:srgbClr val="000000"/>
                </a:solidFill>
                <a:ea typeface="Calibri" panose="020F0502020204030204" pitchFamily="34" charset="0"/>
                <a:cs typeface="Times New Roman" panose="02020603050405020304" pitchFamily="18" charset="0"/>
              </a:rPr>
              <a:t> for riches brings temptation to sin</a:t>
            </a:r>
            <a:r>
              <a:rPr lang="en-US" sz="2400" dirty="0">
                <a:solidFill>
                  <a:srgbClr val="000000"/>
                </a:solidFill>
                <a:ea typeface="Calibri" panose="020F0502020204030204" pitchFamily="34" charset="0"/>
                <a:cs typeface="Times New Roman" panose="02020603050405020304" pitchFamily="18" charset="0"/>
              </a:rPr>
              <a:t>. </a:t>
            </a:r>
            <a:r>
              <a:rPr lang="en-US" sz="2400" b="1" dirty="0">
                <a:solidFill>
                  <a:srgbClr val="FF0000"/>
                </a:solidFill>
                <a:ea typeface="Calibri" panose="020F0502020204030204" pitchFamily="34" charset="0"/>
                <a:cs typeface="Times New Roman" panose="02020603050405020304" pitchFamily="18" charset="0"/>
              </a:rPr>
              <a:t>They are led into a snare of Satan. The effort to gain riches and enjoy them excites many hurtful lusts</a:t>
            </a:r>
            <a:r>
              <a:rPr lang="en-US" sz="2400" dirty="0">
                <a:solidFill>
                  <a:srgbClr val="000000"/>
                </a:solidFill>
                <a:ea typeface="Calibri" panose="020F0502020204030204" pitchFamily="34" charset="0"/>
                <a:cs typeface="Times New Roman" panose="02020603050405020304" pitchFamily="18" charset="0"/>
              </a:rPr>
              <a:t>, which </a:t>
            </a:r>
            <a:r>
              <a:rPr lang="en-US" sz="2400" u="sng" dirty="0">
                <a:solidFill>
                  <a:srgbClr val="000000"/>
                </a:solidFill>
                <a:ea typeface="Calibri" panose="020F0502020204030204" pitchFamily="34" charset="0"/>
                <a:cs typeface="Times New Roman" panose="02020603050405020304" pitchFamily="18" charset="0"/>
              </a:rPr>
              <a:t>burden the heart</a:t>
            </a:r>
            <a:r>
              <a:rPr lang="en-US" sz="2400" dirty="0">
                <a:solidFill>
                  <a:srgbClr val="000000"/>
                </a:solidFill>
                <a:ea typeface="Calibri" panose="020F0502020204030204" pitchFamily="34" charset="0"/>
                <a:cs typeface="Times New Roman" panose="02020603050405020304" pitchFamily="18" charset="0"/>
              </a:rPr>
              <a:t>, </a:t>
            </a:r>
            <a:r>
              <a:rPr lang="en-US" sz="2400" u="sng" dirty="0">
                <a:solidFill>
                  <a:srgbClr val="000000"/>
                </a:solidFill>
                <a:ea typeface="Calibri" panose="020F0502020204030204" pitchFamily="34" charset="0"/>
                <a:cs typeface="Times New Roman" panose="02020603050405020304" pitchFamily="18" charset="0"/>
              </a:rPr>
              <a:t>destroys the desires of the spirit</a:t>
            </a:r>
            <a:r>
              <a:rPr lang="en-US" sz="2400" dirty="0">
                <a:solidFill>
                  <a:srgbClr val="000000"/>
                </a:solidFill>
                <a:ea typeface="Calibri" panose="020F0502020204030204" pitchFamily="34" charset="0"/>
                <a:cs typeface="Times New Roman" panose="02020603050405020304" pitchFamily="18" charset="0"/>
              </a:rPr>
              <a:t>, and </a:t>
            </a:r>
            <a:r>
              <a:rPr lang="en-US" sz="2400" u="sng" dirty="0">
                <a:solidFill>
                  <a:srgbClr val="000000"/>
                </a:solidFill>
                <a:ea typeface="Calibri" panose="020F0502020204030204" pitchFamily="34" charset="0"/>
                <a:cs typeface="Times New Roman" panose="02020603050405020304" pitchFamily="18" charset="0"/>
              </a:rPr>
              <a:t>makes one a selfish being</a:t>
            </a:r>
            <a:r>
              <a:rPr lang="en-US" sz="2400" dirty="0">
                <a:solidFill>
                  <a:srgbClr val="000000"/>
                </a:solidFill>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gn="just"/>
            <a:r>
              <a:rPr lang="en-US" sz="2400" dirty="0">
                <a:solidFill>
                  <a:srgbClr val="000000"/>
                </a:solidFill>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algn="just"/>
            <a:r>
              <a:rPr lang="en-US" sz="2400" dirty="0">
                <a:solidFill>
                  <a:srgbClr val="000000"/>
                </a:solidFill>
                <a:ea typeface="Calibri" panose="020F0502020204030204" pitchFamily="34" charset="0"/>
                <a:cs typeface="Times New Roman" panose="02020603050405020304" pitchFamily="18" charset="0"/>
              </a:rPr>
              <a:t>such as </a:t>
            </a:r>
            <a:r>
              <a:rPr lang="en-US" sz="2400" u="sng" dirty="0">
                <a:solidFill>
                  <a:srgbClr val="000000"/>
                </a:solidFill>
                <a:ea typeface="Calibri" panose="020F0502020204030204" pitchFamily="34" charset="0"/>
                <a:cs typeface="Times New Roman" panose="02020603050405020304" pitchFamily="18" charset="0"/>
              </a:rPr>
              <a:t>drown men in destruction and perdition</a:t>
            </a:r>
            <a:r>
              <a:rPr lang="en-US" sz="2400" dirty="0">
                <a:solidFill>
                  <a:srgbClr val="000000"/>
                </a:solidFill>
                <a:ea typeface="Calibri" panose="020F0502020204030204" pitchFamily="34" charset="0"/>
                <a:cs typeface="Times New Roman" panose="02020603050405020304" pitchFamily="18" charset="0"/>
              </a:rPr>
              <a:t>.—There is no truth more plainly taught on the pages of inspiration than all unjust means—or means gained </a:t>
            </a:r>
            <a:r>
              <a:rPr lang="en-US" sz="2400" b="1" dirty="0">
                <a:solidFill>
                  <a:srgbClr val="000000"/>
                </a:solidFill>
                <a:ea typeface="Calibri" panose="020F0502020204030204" pitchFamily="34" charset="0"/>
                <a:cs typeface="Times New Roman" panose="02020603050405020304" pitchFamily="18" charset="0"/>
              </a:rPr>
              <a:t>when we make anxiety for money the chief end of our labors</a:t>
            </a:r>
            <a:r>
              <a:rPr lang="en-US" sz="2400" dirty="0">
                <a:solidFill>
                  <a:srgbClr val="000000"/>
                </a:solidFill>
                <a:ea typeface="Calibri" panose="020F0502020204030204" pitchFamily="34" charset="0"/>
                <a:cs typeface="Times New Roman" panose="02020603050405020304" pitchFamily="18" charset="0"/>
              </a:rPr>
              <a:t>—bring ruin, poverty, and shame upon men and their families. </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79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075" y="1076325"/>
            <a:ext cx="8029575" cy="5267325"/>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0070C0"/>
                </a:solidFill>
                <a:latin typeface="Ink Free" panose="03080402000500000000" pitchFamily="66" charset="0"/>
              </a:rPr>
              <a:t>Godliness With Contentment   </a:t>
            </a:r>
            <a:r>
              <a:rPr lang="en-US" sz="3200" dirty="0">
                <a:solidFill>
                  <a:srgbClr val="0070C0"/>
                </a:solidFill>
              </a:rPr>
              <a:t>1Timothy 6:6</a:t>
            </a:r>
          </a:p>
        </p:txBody>
      </p:sp>
      <p:sp>
        <p:nvSpPr>
          <p:cNvPr id="3" name="Rectangle 2"/>
          <p:cNvSpPr/>
          <p:nvPr/>
        </p:nvSpPr>
        <p:spPr>
          <a:xfrm>
            <a:off x="1027773" y="1649427"/>
            <a:ext cx="7323292" cy="4160113"/>
          </a:xfrm>
          <a:prstGeom prst="rect">
            <a:avLst/>
          </a:prstGeom>
        </p:spPr>
        <p:txBody>
          <a:bodyPr wrap="square">
            <a:spAutoFit/>
          </a:bodyPr>
          <a:lstStyle/>
          <a:p>
            <a:pPr>
              <a:spcAft>
                <a:spcPts val="1000"/>
              </a:spcAft>
            </a:pPr>
            <a:r>
              <a:rPr lang="en-US" sz="3200" dirty="0">
                <a:solidFill>
                  <a:srgbClr val="000000"/>
                </a:solidFill>
                <a:ea typeface="Calibri" panose="020F0502020204030204" pitchFamily="34" charset="0"/>
                <a:cs typeface="Times New Roman" panose="02020603050405020304" pitchFamily="18" charset="0"/>
              </a:rPr>
              <a:t>Paul used metaphors in this verse to describe the people whose minds are set upon becoming rich. </a:t>
            </a:r>
            <a:r>
              <a:rPr lang="en-US" sz="3200" u="sng" dirty="0">
                <a:solidFill>
                  <a:srgbClr val="0070C0"/>
                </a:solidFill>
                <a:ea typeface="Calibri" panose="020F0502020204030204" pitchFamily="34" charset="0"/>
                <a:cs typeface="Times New Roman" panose="02020603050405020304" pitchFamily="18" charset="0"/>
              </a:rPr>
              <a:t>They are caught in a “snare</a:t>
            </a:r>
            <a:r>
              <a:rPr lang="en-US" sz="3200" dirty="0">
                <a:solidFill>
                  <a:srgbClr val="0070C0"/>
                </a:solidFill>
                <a:ea typeface="Calibri" panose="020F0502020204030204" pitchFamily="34" charset="0"/>
                <a:cs typeface="Times New Roman" panose="02020603050405020304" pitchFamily="18" charset="0"/>
              </a:rPr>
              <a:t>,” in the sense of a trapped animal, which once captured is unable to recover itself. </a:t>
            </a:r>
          </a:p>
          <a:p>
            <a:pPr>
              <a:spcAft>
                <a:spcPts val="1000"/>
              </a:spcAft>
            </a:pPr>
            <a:r>
              <a:rPr lang="en-US" sz="3200" dirty="0">
                <a:solidFill>
                  <a:srgbClr val="000000"/>
                </a:solidFill>
                <a:ea typeface="Calibri" panose="020F0502020204030204" pitchFamily="34" charset="0"/>
                <a:cs typeface="Times New Roman" panose="02020603050405020304" pitchFamily="18" charset="0"/>
              </a:rPr>
              <a:t>The other is that of an </a:t>
            </a:r>
            <a:r>
              <a:rPr lang="en-US" sz="3200" u="sng" dirty="0">
                <a:solidFill>
                  <a:srgbClr val="000000"/>
                </a:solidFill>
                <a:ea typeface="Calibri" panose="020F0502020204030204" pitchFamily="34" charset="0"/>
                <a:cs typeface="Times New Roman" panose="02020603050405020304" pitchFamily="18" charset="0"/>
              </a:rPr>
              <a:t>exhausted swimmer who is drowned in the flood</a:t>
            </a:r>
            <a:r>
              <a:rPr lang="en-US" sz="3200" dirty="0">
                <a:solidFill>
                  <a:srgbClr val="000000"/>
                </a:solidFill>
                <a:ea typeface="Calibri" panose="020F0502020204030204" pitchFamily="34" charset="0"/>
                <a:cs typeface="Times New Roman" panose="02020603050405020304" pitchFamily="18" charset="0"/>
              </a:rPr>
              <a:t>.</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3011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890" y="461246"/>
            <a:ext cx="8148680" cy="6125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https://as1.ftcdn.net/jpg/01/52/59/08/220_F_152590839_ANj7tM9IW02Feo8imG4g0mVFCih6ZD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671" y="1055614"/>
            <a:ext cx="6767117" cy="507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825" y="1257300"/>
            <a:ext cx="8162925" cy="5295900"/>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0070C0"/>
                </a:solidFill>
                <a:latin typeface="Ink Free" panose="03080402000500000000" pitchFamily="66" charset="0"/>
              </a:rPr>
              <a:t>Godliness With Contentment   </a:t>
            </a:r>
            <a:r>
              <a:rPr lang="en-US" sz="3200" dirty="0">
                <a:solidFill>
                  <a:srgbClr val="0070C0"/>
                </a:solidFill>
              </a:rPr>
              <a:t>1Timothy 6:6</a:t>
            </a:r>
          </a:p>
        </p:txBody>
      </p:sp>
      <p:sp>
        <p:nvSpPr>
          <p:cNvPr id="3" name="Rectangle 2"/>
          <p:cNvSpPr/>
          <p:nvPr/>
        </p:nvSpPr>
        <p:spPr>
          <a:xfrm>
            <a:off x="962951" y="1391830"/>
            <a:ext cx="7258557" cy="5037276"/>
          </a:xfrm>
          <a:prstGeom prst="rect">
            <a:avLst/>
          </a:prstGeom>
        </p:spPr>
        <p:txBody>
          <a:bodyPr wrap="square">
            <a:spAutoFit/>
          </a:bodyPr>
          <a:lstStyle/>
          <a:p>
            <a:pPr>
              <a:spcAft>
                <a:spcPts val="800"/>
              </a:spcAft>
            </a:pPr>
            <a:r>
              <a:rPr lang="en-US" sz="2400" b="1" u="sng" dirty="0">
                <a:solidFill>
                  <a:srgbClr val="0070C0"/>
                </a:solidFill>
                <a:ea typeface="Calibri" panose="020F0502020204030204" pitchFamily="34" charset="0"/>
                <a:cs typeface="Times New Roman" panose="02020603050405020304" pitchFamily="18" charset="0"/>
              </a:rPr>
              <a:t>10</a:t>
            </a:r>
            <a:r>
              <a:rPr lang="en-US" sz="2400" u="sng" dirty="0">
                <a:solidFill>
                  <a:srgbClr val="0070C0"/>
                </a:solidFill>
                <a:ea typeface="Calibri" panose="020F0502020204030204" pitchFamily="34" charset="0"/>
                <a:cs typeface="Times New Roman" panose="02020603050405020304" pitchFamily="18" charset="0"/>
              </a:rPr>
              <a:t> </a:t>
            </a:r>
            <a:r>
              <a:rPr lang="en-US" sz="2400" dirty="0">
                <a:solidFill>
                  <a:srgbClr val="000000"/>
                </a:solidFill>
                <a:ea typeface="Calibri" panose="020F0502020204030204" pitchFamily="34" charset="0"/>
                <a:cs typeface="Times New Roman" panose="02020603050405020304" pitchFamily="18" charset="0"/>
              </a:rPr>
              <a:t>For the </a:t>
            </a:r>
            <a:r>
              <a:rPr lang="en-US" sz="2400" b="1" u="sng" dirty="0">
                <a:solidFill>
                  <a:srgbClr val="000000"/>
                </a:solidFill>
                <a:ea typeface="Calibri" panose="020F0502020204030204" pitchFamily="34" charset="0"/>
                <a:cs typeface="Times New Roman" panose="02020603050405020304" pitchFamily="18" charset="0"/>
              </a:rPr>
              <a:t>love of money is a root of </a:t>
            </a:r>
            <a:r>
              <a:rPr lang="en-US" sz="2400" dirty="0">
                <a:solidFill>
                  <a:srgbClr val="000000"/>
                </a:solidFill>
                <a:ea typeface="Calibri" panose="020F0502020204030204" pitchFamily="34" charset="0"/>
                <a:cs typeface="Times New Roman" panose="02020603050405020304" pitchFamily="18" charset="0"/>
              </a:rPr>
              <a:t>all kinds of evil:</a:t>
            </a:r>
            <a:endParaRPr lang="en-US" sz="2400" dirty="0">
              <a:ea typeface="Calibri" panose="020F0502020204030204" pitchFamily="34" charset="0"/>
              <a:cs typeface="Times New Roman" panose="02020603050405020304" pitchFamily="18" charset="0"/>
            </a:endParaRPr>
          </a:p>
          <a:p>
            <a:pPr>
              <a:spcAft>
                <a:spcPts val="800"/>
              </a:spcAft>
            </a:pPr>
            <a:r>
              <a:rPr lang="en-US" sz="2400" dirty="0">
                <a:solidFill>
                  <a:srgbClr val="000000"/>
                </a:solidFill>
                <a:ea typeface="Calibri" panose="020F0502020204030204" pitchFamily="34" charset="0"/>
                <a:cs typeface="Times New Roman" panose="02020603050405020304" pitchFamily="18" charset="0"/>
              </a:rPr>
              <a:t>—An inordinate desire of earthly things or of what belongs to our neighbor. which some reaching after have been led astray from the faith,—</a:t>
            </a:r>
          </a:p>
          <a:p>
            <a:pPr>
              <a:spcAft>
                <a:spcPts val="800"/>
              </a:spcAft>
            </a:pPr>
            <a:endParaRPr lang="en-US" sz="2400" dirty="0">
              <a:ea typeface="Calibri" panose="020F0502020204030204" pitchFamily="34" charset="0"/>
              <a:cs typeface="Times New Roman" panose="02020603050405020304" pitchFamily="18" charset="0"/>
            </a:endParaRPr>
          </a:p>
          <a:p>
            <a:pPr>
              <a:spcAft>
                <a:spcPts val="800"/>
              </a:spcAft>
            </a:pPr>
            <a:r>
              <a:rPr lang="en-US" sz="2400" dirty="0">
                <a:solidFill>
                  <a:srgbClr val="000000"/>
                </a:solidFill>
                <a:ea typeface="Calibri" panose="020F0502020204030204" pitchFamily="34" charset="0"/>
                <a:cs typeface="Times New Roman" panose="02020603050405020304" pitchFamily="18" charset="0"/>
              </a:rPr>
              <a:t>Some had been so deceived as to depart from the faith or living according to the requirements of God. [The one who covets gold longs for opportunities in which his love of money finds a field for exercise.]</a:t>
            </a:r>
            <a:endParaRPr lang="en-US" sz="2400" dirty="0">
              <a:ea typeface="Calibri" panose="020F0502020204030204" pitchFamily="34" charset="0"/>
              <a:cs typeface="Times New Roman" panose="02020603050405020304" pitchFamily="18" charset="0"/>
            </a:endParaRPr>
          </a:p>
          <a:p>
            <a:pPr>
              <a:spcAft>
                <a:spcPts val="800"/>
              </a:spcAft>
            </a:pPr>
            <a:endParaRPr lang="en-US" sz="2400" dirty="0">
              <a:solidFill>
                <a:srgbClr val="000000"/>
              </a:solidFill>
              <a:ea typeface="Calibri" panose="020F0502020204030204" pitchFamily="34" charset="0"/>
              <a:cs typeface="Times New Roman" panose="02020603050405020304" pitchFamily="18" charset="0"/>
            </a:endParaRPr>
          </a:p>
          <a:p>
            <a:pPr>
              <a:spcAft>
                <a:spcPts val="800"/>
              </a:spcAft>
            </a:pPr>
            <a:r>
              <a:rPr lang="en-US" sz="2400" b="1" dirty="0">
                <a:solidFill>
                  <a:srgbClr val="FF0000"/>
                </a:solidFill>
                <a:ea typeface="Calibri" panose="020F0502020204030204" pitchFamily="34" charset="0"/>
                <a:cs typeface="Times New Roman" panose="02020603050405020304" pitchFamily="18" charset="0"/>
              </a:rPr>
              <a:t>and have pierced themselves through with many sorrows.</a:t>
            </a:r>
            <a:r>
              <a:rPr lang="en-US" sz="2400" dirty="0">
                <a:solidFill>
                  <a:srgbClr val="000000"/>
                </a:solidFill>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71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350" y="461246"/>
            <a:ext cx="8100128" cy="60690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ize mat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2141" y="1002833"/>
            <a:ext cx="6532545" cy="51471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08453" y="4888875"/>
            <a:ext cx="2629911" cy="4369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21742" y="4830946"/>
            <a:ext cx="3196354" cy="523220"/>
          </a:xfrm>
          <a:prstGeom prst="rect">
            <a:avLst/>
          </a:prstGeom>
          <a:noFill/>
        </p:spPr>
        <p:txBody>
          <a:bodyPr wrap="square" rtlCol="0">
            <a:spAutoFit/>
          </a:bodyPr>
          <a:lstStyle/>
          <a:p>
            <a:r>
              <a:rPr lang="en-US" sz="2800" dirty="0"/>
              <a:t>Love of money</a:t>
            </a:r>
          </a:p>
        </p:txBody>
      </p:sp>
      <p:sp>
        <p:nvSpPr>
          <p:cNvPr id="5" name="Rectangle 4"/>
          <p:cNvSpPr/>
          <p:nvPr/>
        </p:nvSpPr>
        <p:spPr>
          <a:xfrm>
            <a:off x="4110754" y="2354782"/>
            <a:ext cx="3561064" cy="4288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64503" y="2290047"/>
            <a:ext cx="3285366" cy="523220"/>
          </a:xfrm>
          <a:prstGeom prst="rect">
            <a:avLst/>
          </a:prstGeom>
          <a:noFill/>
        </p:spPr>
        <p:txBody>
          <a:bodyPr wrap="square" rtlCol="0">
            <a:spAutoFit/>
          </a:bodyPr>
          <a:lstStyle/>
          <a:p>
            <a:r>
              <a:rPr lang="en-US" sz="2800" dirty="0"/>
              <a:t>Fruit: all sorts of evil</a:t>
            </a:r>
          </a:p>
        </p:txBody>
      </p:sp>
    </p:spTree>
    <p:extLst>
      <p:ext uri="{BB962C8B-B14F-4D97-AF65-F5344CB8AC3E}">
        <p14:creationId xmlns:p14="http://schemas.microsoft.com/office/powerpoint/2010/main" val="3525014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1639" y="1019597"/>
            <a:ext cx="7897826" cy="5381204"/>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FF0000"/>
                </a:solidFill>
                <a:latin typeface="Ink Free" panose="03080402000500000000" pitchFamily="66" charset="0"/>
              </a:rPr>
              <a:t>Godliness With Contentment   </a:t>
            </a:r>
            <a:r>
              <a:rPr lang="en-US" sz="3200" dirty="0">
                <a:solidFill>
                  <a:srgbClr val="FF0000"/>
                </a:solidFill>
              </a:rPr>
              <a:t>1Timothy 6:6</a:t>
            </a:r>
          </a:p>
        </p:txBody>
      </p:sp>
      <p:sp>
        <p:nvSpPr>
          <p:cNvPr id="3" name="Rectangle 2"/>
          <p:cNvSpPr/>
          <p:nvPr/>
        </p:nvSpPr>
        <p:spPr>
          <a:xfrm>
            <a:off x="898216" y="1205713"/>
            <a:ext cx="7549869" cy="5206554"/>
          </a:xfrm>
          <a:prstGeom prst="rect">
            <a:avLst/>
          </a:prstGeom>
        </p:spPr>
        <p:txBody>
          <a:bodyPr wrap="square">
            <a:spAutoFit/>
          </a:bodyPr>
          <a:lstStyle/>
          <a:p>
            <a:pPr>
              <a:spcAft>
                <a:spcPts val="1000"/>
              </a:spcAft>
            </a:pPr>
            <a:r>
              <a:rPr lang="en-US" sz="3200" dirty="0">
                <a:solidFill>
                  <a:srgbClr val="000000"/>
                </a:solidFill>
                <a:ea typeface="Calibri" panose="020F0502020204030204" pitchFamily="34" charset="0"/>
                <a:cs typeface="Times New Roman" panose="02020603050405020304" pitchFamily="18" charset="0"/>
              </a:rPr>
              <a:t> </a:t>
            </a:r>
            <a:r>
              <a:rPr lang="en-US" sz="3200" b="1" dirty="0">
                <a:solidFill>
                  <a:srgbClr val="000000"/>
                </a:solidFill>
                <a:ea typeface="Calibri" panose="020F0502020204030204" pitchFamily="34" charset="0"/>
                <a:cs typeface="Times New Roman" panose="02020603050405020304" pitchFamily="18" charset="0"/>
              </a:rPr>
              <a:t>A tree.</a:t>
            </a:r>
            <a:r>
              <a:rPr lang="en-US" sz="3200" dirty="0">
                <a:solidFill>
                  <a:srgbClr val="000000"/>
                </a:solidFill>
                <a:ea typeface="Calibri" panose="020F0502020204030204" pitchFamily="34" charset="0"/>
                <a:cs typeface="Times New Roman" panose="02020603050405020304" pitchFamily="18" charset="0"/>
              </a:rPr>
              <a:t> </a:t>
            </a:r>
            <a:r>
              <a:rPr lang="en-US" sz="3200" b="1" dirty="0">
                <a:solidFill>
                  <a:srgbClr val="0070C0"/>
                </a:solidFill>
                <a:ea typeface="Calibri" panose="020F0502020204030204" pitchFamily="34" charset="0"/>
                <a:cs typeface="Times New Roman" panose="02020603050405020304" pitchFamily="18" charset="0"/>
              </a:rPr>
              <a:t>The love of money – </a:t>
            </a:r>
            <a:r>
              <a:rPr lang="en-US" sz="3200" b="1" u="sng" dirty="0">
                <a:solidFill>
                  <a:srgbClr val="0070C0"/>
                </a:solidFill>
                <a:ea typeface="Calibri" panose="020F0502020204030204" pitchFamily="34" charset="0"/>
                <a:cs typeface="Times New Roman" panose="02020603050405020304" pitchFamily="18" charset="0"/>
              </a:rPr>
              <a:t>the root</a:t>
            </a:r>
            <a:r>
              <a:rPr lang="en-US" sz="3200" dirty="0">
                <a:solidFill>
                  <a:srgbClr val="000000"/>
                </a:solidFill>
                <a:ea typeface="Calibri" panose="020F0502020204030204" pitchFamily="34" charset="0"/>
                <a:cs typeface="Times New Roman" panose="02020603050405020304" pitchFamily="18" charset="0"/>
              </a:rPr>
              <a:t>. Temptations, lusts, unbelief, sorrow, destructions, perdition – </a:t>
            </a:r>
            <a:r>
              <a:rPr lang="en-US" sz="3200" b="1" u="sng" dirty="0">
                <a:solidFill>
                  <a:srgbClr val="0070C0"/>
                </a:solidFill>
                <a:ea typeface="Calibri" panose="020F0502020204030204" pitchFamily="34" charset="0"/>
                <a:cs typeface="Times New Roman" panose="02020603050405020304" pitchFamily="18" charset="0"/>
              </a:rPr>
              <a:t>spring up from the root</a:t>
            </a:r>
            <a:r>
              <a:rPr lang="en-US" sz="3200" b="1" dirty="0">
                <a:solidFill>
                  <a:srgbClr val="0070C0"/>
                </a:solidFill>
                <a:ea typeface="Calibri" panose="020F0502020204030204" pitchFamily="34" charset="0"/>
                <a:cs typeface="Times New Roman" panose="02020603050405020304" pitchFamily="18" charset="0"/>
              </a:rPr>
              <a:t>.</a:t>
            </a:r>
          </a:p>
          <a:p>
            <a:pPr>
              <a:spcAft>
                <a:spcPts val="1000"/>
              </a:spcAft>
            </a:pPr>
            <a:r>
              <a:rPr lang="en-US" sz="3200" dirty="0">
                <a:solidFill>
                  <a:srgbClr val="000000"/>
                </a:solidFill>
                <a:ea typeface="Calibri" panose="020F0502020204030204" pitchFamily="34" charset="0"/>
                <a:cs typeface="Times New Roman" panose="02020603050405020304" pitchFamily="18" charset="0"/>
              </a:rPr>
              <a:t>compare- </a:t>
            </a:r>
            <a:r>
              <a:rPr lang="en-US" sz="3600" b="1" dirty="0">
                <a:solidFill>
                  <a:srgbClr val="0070C0"/>
                </a:solidFill>
                <a:ea typeface="Calibri" panose="020F0502020204030204" pitchFamily="34" charset="0"/>
                <a:cs typeface="Times New Roman" panose="02020603050405020304" pitchFamily="18" charset="0"/>
              </a:rPr>
              <a:t>(</a:t>
            </a:r>
            <a:r>
              <a:rPr lang="en-US" sz="3600" b="1" u="sng" dirty="0">
                <a:solidFill>
                  <a:srgbClr val="0070C0"/>
                </a:solidFill>
                <a:ea typeface="Calibri" panose="020F0502020204030204" pitchFamily="34" charset="0"/>
                <a:cs typeface="Times New Roman" panose="02020603050405020304" pitchFamily="18" charset="0"/>
              </a:rPr>
              <a:t>James 1:21</a:t>
            </a:r>
            <a:r>
              <a:rPr lang="en-US" sz="3600" b="1" dirty="0">
                <a:solidFill>
                  <a:srgbClr val="0070C0"/>
                </a:solidFill>
                <a:ea typeface="Calibri" panose="020F0502020204030204" pitchFamily="34" charset="0"/>
                <a:cs typeface="Times New Roman" panose="02020603050405020304" pitchFamily="18" charset="0"/>
              </a:rPr>
              <a:t>)  </a:t>
            </a:r>
            <a:r>
              <a:rPr lang="en-US" sz="3200" dirty="0">
                <a:solidFill>
                  <a:srgbClr val="000000"/>
                </a:solidFill>
                <a:ea typeface="Calibri" panose="020F0502020204030204" pitchFamily="34" charset="0"/>
                <a:cs typeface="Times New Roman" panose="02020603050405020304" pitchFamily="18" charset="0"/>
              </a:rPr>
              <a:t>Therefore lay aside all filthiness and overflow of wickedness, and receive with meekness the </a:t>
            </a:r>
            <a:r>
              <a:rPr lang="en-US" sz="3200" b="1" u="sng" dirty="0">
                <a:solidFill>
                  <a:srgbClr val="0070C0"/>
                </a:solidFill>
                <a:ea typeface="Calibri" panose="020F0502020204030204" pitchFamily="34" charset="0"/>
                <a:cs typeface="Times New Roman" panose="02020603050405020304" pitchFamily="18" charset="0"/>
              </a:rPr>
              <a:t>implanted word</a:t>
            </a:r>
            <a:r>
              <a:rPr lang="en-US" sz="3200" dirty="0">
                <a:solidFill>
                  <a:srgbClr val="0070C0"/>
                </a:solidFill>
                <a:ea typeface="Calibri" panose="020F0502020204030204" pitchFamily="34" charset="0"/>
                <a:cs typeface="Times New Roman" panose="02020603050405020304" pitchFamily="18" charset="0"/>
              </a:rPr>
              <a:t>, </a:t>
            </a:r>
            <a:r>
              <a:rPr lang="en-US" sz="3200" dirty="0">
                <a:solidFill>
                  <a:srgbClr val="000000"/>
                </a:solidFill>
                <a:ea typeface="Calibri" panose="020F0502020204030204" pitchFamily="34" charset="0"/>
                <a:cs typeface="Times New Roman" panose="02020603050405020304" pitchFamily="18" charset="0"/>
              </a:rPr>
              <a:t>which is able to save your souls.</a:t>
            </a:r>
            <a:r>
              <a:rPr lang="en-US" sz="3200" dirty="0">
                <a:ea typeface="Calibri" panose="020F0502020204030204" pitchFamily="34" charset="0"/>
                <a:cs typeface="Times New Roman" panose="02020603050405020304" pitchFamily="18" charset="0"/>
              </a:rPr>
              <a:t> - </a:t>
            </a:r>
            <a:r>
              <a:rPr lang="en-US" sz="3200" dirty="0">
                <a:solidFill>
                  <a:srgbClr val="000000"/>
                </a:solidFill>
                <a:ea typeface="Calibri" panose="020F0502020204030204" pitchFamily="34" charset="0"/>
                <a:cs typeface="Times New Roman" panose="02020603050405020304" pitchFamily="18" charset="0"/>
              </a:rPr>
              <a:t>Word needs to be planted in our heart</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224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reebibleimages.org/images/16-9-spac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6525"/>
            <a:ext cx="152400" cy="85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ab obeyed the order. He put Uriah at a place where he knew the strongest defenders of the city would be. Several of Joab’s soldiers were killed, one of them was Uriah, who was shot with arrows. – Slid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079" y="1250710"/>
            <a:ext cx="6706472" cy="50298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186118"/>
            <a:ext cx="9144000" cy="523220"/>
          </a:xfrm>
          <a:prstGeom prst="rect">
            <a:avLst/>
          </a:prstGeom>
        </p:spPr>
        <p:txBody>
          <a:bodyPr wrap="square">
            <a:spAutoFit/>
          </a:bodyPr>
          <a:lstStyle/>
          <a:p>
            <a:pPr lvl="0" algn="ctr">
              <a:spcAft>
                <a:spcPts val="800"/>
              </a:spcAft>
            </a:pPr>
            <a:r>
              <a:rPr lang="en-US" sz="2800" b="1" dirty="0">
                <a:ea typeface="Calibri" panose="020F0502020204030204" pitchFamily="34" charset="0"/>
                <a:cs typeface="Times New Roman" panose="02020603050405020304" pitchFamily="18" charset="0"/>
              </a:rPr>
              <a:t>and have pierced themselves through with many sorrows.</a:t>
            </a:r>
            <a:r>
              <a:rPr lang="en-US" sz="2800" dirty="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95519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 y="0"/>
            <a:ext cx="9144012" cy="685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p:txBody>
          <a:bodyPr/>
          <a:lstStyle/>
          <a:p>
            <a:r>
              <a:rPr lang="en-US" dirty="0"/>
              <a:t>Tyrian shekel hoard from </a:t>
            </a:r>
            <a:r>
              <a:rPr lang="en-US" dirty="0" err="1"/>
              <a:t>Isfiya</a:t>
            </a:r>
            <a:r>
              <a:rPr lang="en-US" dirty="0"/>
              <a:t>, possibly collected for the Temple tax, 1st century AD</a:t>
            </a:r>
          </a:p>
        </p:txBody>
      </p:sp>
      <p:sp>
        <p:nvSpPr>
          <p:cNvPr id="4" name="Text Placeholder 3"/>
          <p:cNvSpPr>
            <a:spLocks noGrp="1"/>
          </p:cNvSpPr>
          <p:nvPr>
            <p:ph type="body" sz="quarter" idx="12"/>
          </p:nvPr>
        </p:nvSpPr>
        <p:spPr/>
        <p:txBody>
          <a:bodyPr/>
          <a:lstStyle/>
          <a:p>
            <a:r>
              <a:rPr lang="en-US"/>
              <a:t>6:9</a:t>
            </a:r>
            <a:endParaRPr lang="en-US" dirty="0"/>
          </a:p>
        </p:txBody>
      </p:sp>
      <p:sp>
        <p:nvSpPr>
          <p:cNvPr id="2" name="Title 1"/>
          <p:cNvSpPr>
            <a:spLocks noGrp="1"/>
          </p:cNvSpPr>
          <p:nvPr>
            <p:ph type="title"/>
          </p:nvPr>
        </p:nvSpPr>
        <p:spPr/>
        <p:txBody>
          <a:bodyPr/>
          <a:lstStyle/>
          <a:p>
            <a:r>
              <a:rPr lang="en-US"/>
              <a:t>But those who want to get rich fall into temptation and a trap</a:t>
            </a:r>
            <a:endParaRPr lang="en-US" dirty="0"/>
          </a:p>
        </p:txBody>
      </p:sp>
    </p:spTree>
    <p:extLst>
      <p:ext uri="{BB962C8B-B14F-4D97-AF65-F5344CB8AC3E}">
        <p14:creationId xmlns:p14="http://schemas.microsoft.com/office/powerpoint/2010/main" val="937952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1112" y="1100517"/>
            <a:ext cx="7800722" cy="5259823"/>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latin typeface="Ink Free" panose="03080402000500000000" pitchFamily="66" charset="0"/>
              </a:rPr>
              <a:t>Godliness With Contentment   </a:t>
            </a:r>
            <a:r>
              <a:rPr lang="en-US" sz="3200" dirty="0"/>
              <a:t>1Timothy 6:6</a:t>
            </a:r>
          </a:p>
        </p:txBody>
      </p:sp>
      <p:sp>
        <p:nvSpPr>
          <p:cNvPr id="3" name="Rectangle 2"/>
          <p:cNvSpPr/>
          <p:nvPr/>
        </p:nvSpPr>
        <p:spPr>
          <a:xfrm>
            <a:off x="962953" y="1238081"/>
            <a:ext cx="7299016" cy="4878259"/>
          </a:xfrm>
          <a:prstGeom prst="rect">
            <a:avLst/>
          </a:prstGeom>
        </p:spPr>
        <p:txBody>
          <a:bodyPr wrap="square">
            <a:spAutoFit/>
          </a:bodyPr>
          <a:lstStyle/>
          <a:p>
            <a:pPr algn="just">
              <a:spcBef>
                <a:spcPts val="900"/>
              </a:spcBef>
            </a:pPr>
            <a:r>
              <a:rPr lang="en-US" sz="2400" b="1" u="sng" dirty="0">
                <a:solidFill>
                  <a:srgbClr val="000000"/>
                </a:solidFill>
                <a:ea typeface="Calibri" panose="020F0502020204030204" pitchFamily="34" charset="0"/>
                <a:cs typeface="Times New Roman" panose="02020603050405020304" pitchFamily="18" charset="0"/>
              </a:rPr>
              <a:t>Destruction and perdition </a:t>
            </a:r>
            <a:r>
              <a:rPr lang="en-US" sz="2400" b="1" dirty="0">
                <a:solidFill>
                  <a:srgbClr val="000000"/>
                </a:solidFill>
                <a:ea typeface="Calibri" panose="020F0502020204030204" pitchFamily="34" charset="0"/>
                <a:cs typeface="Times New Roman" panose="02020603050405020304" pitchFamily="18" charset="0"/>
              </a:rPr>
              <a:t>…</a:t>
            </a:r>
            <a:r>
              <a:rPr lang="en-US" sz="2400" dirty="0">
                <a:solidFill>
                  <a:srgbClr val="000000"/>
                </a:solidFill>
                <a:ea typeface="Calibri" panose="020F0502020204030204" pitchFamily="34" charset="0"/>
                <a:cs typeface="Times New Roman" panose="02020603050405020304" pitchFamily="18" charset="0"/>
              </a:rPr>
              <a:t> “The two words taken together imply the utter ruin and destruction of body and soul,” being the double disaster brought on by the foolish and hurtful lusts by which the seekers of riches destroy themselves.</a:t>
            </a:r>
            <a:endParaRPr lang="en-US" sz="2400" dirty="0">
              <a:ea typeface="Calibri" panose="020F0502020204030204" pitchFamily="34" charset="0"/>
              <a:cs typeface="Times New Roman" panose="02020603050405020304" pitchFamily="18" charset="0"/>
            </a:endParaRPr>
          </a:p>
          <a:p>
            <a:pPr marL="457200" marR="228600" algn="just">
              <a:spcBef>
                <a:spcPts val="900"/>
              </a:spcBef>
              <a:spcAft>
                <a:spcPts val="0"/>
              </a:spcAft>
            </a:pPr>
            <a:r>
              <a:rPr lang="en-US" sz="2800" b="1" dirty="0">
                <a:solidFill>
                  <a:srgbClr val="0070C0"/>
                </a:solidFill>
                <a:ea typeface="Calibri" panose="020F0502020204030204" pitchFamily="34" charset="0"/>
                <a:cs typeface="Times New Roman" panose="02020603050405020304" pitchFamily="18" charset="0"/>
              </a:rPr>
              <a:t>1 Tim 6:10 </a:t>
            </a:r>
            <a:r>
              <a:rPr lang="en-US" sz="2400" dirty="0">
                <a:solidFill>
                  <a:srgbClr val="000000"/>
                </a:solidFill>
                <a:ea typeface="Calibri" panose="020F0502020204030204" pitchFamily="34" charset="0"/>
                <a:cs typeface="Times New Roman" panose="02020603050405020304" pitchFamily="18" charset="0"/>
              </a:rPr>
              <a:t>For the love of money is </a:t>
            </a:r>
            <a:r>
              <a:rPr lang="en-US" sz="2400" u="sng" dirty="0">
                <a:solidFill>
                  <a:srgbClr val="000000"/>
                </a:solidFill>
                <a:ea typeface="Calibri" panose="020F0502020204030204" pitchFamily="34" charset="0"/>
                <a:cs typeface="Times New Roman" panose="02020603050405020304" pitchFamily="18" charset="0"/>
              </a:rPr>
              <a:t>a root</a:t>
            </a:r>
            <a:r>
              <a:rPr lang="en-US" sz="2400" dirty="0">
                <a:solidFill>
                  <a:srgbClr val="000000"/>
                </a:solidFill>
                <a:ea typeface="Calibri" panose="020F0502020204030204" pitchFamily="34" charset="0"/>
                <a:cs typeface="Times New Roman" panose="02020603050405020304" pitchFamily="18" charset="0"/>
              </a:rPr>
              <a:t> of all kinds of evil: which some reaching after have been led astray from the faith, and have pierced themselves through with many sorrows.</a:t>
            </a:r>
            <a:endParaRPr lang="en-US" sz="2400" dirty="0">
              <a:ea typeface="Calibri" panose="020F0502020204030204" pitchFamily="34" charset="0"/>
              <a:cs typeface="Times New Roman" panose="02020603050405020304" pitchFamily="18" charset="0"/>
            </a:endParaRPr>
          </a:p>
          <a:p>
            <a:pPr marR="228600" algn="just">
              <a:spcBef>
                <a:spcPts val="900"/>
              </a:spcBef>
            </a:pPr>
            <a:r>
              <a:rPr lang="en-US" sz="2400" b="1" dirty="0">
                <a:solidFill>
                  <a:srgbClr val="000000"/>
                </a:solidFill>
                <a:ea typeface="Calibri" panose="020F0502020204030204" pitchFamily="34" charset="0"/>
                <a:cs typeface="Times New Roman" panose="02020603050405020304" pitchFamily="18" charset="0"/>
              </a:rPr>
              <a:t>Pierced themselves through with many sorrows …</a:t>
            </a:r>
            <a:r>
              <a:rPr lang="en-US" sz="2400" dirty="0">
                <a:solidFill>
                  <a:srgbClr val="000000"/>
                </a:solidFill>
                <a:ea typeface="Calibri" panose="020F0502020204030204" pitchFamily="34" charset="0"/>
                <a:cs typeface="Times New Roman" panose="02020603050405020304" pitchFamily="18" charset="0"/>
              </a:rPr>
              <a:t> This is the sam</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e thought of being drowned in destruction and perdition, mentioned in </a:t>
            </a:r>
            <a:r>
              <a:rPr lang="en-US" sz="2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1 Tim. 6:9.</a:t>
            </a:r>
            <a:endPar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477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19200"/>
            <a:ext cx="7943850" cy="5105400"/>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C00000"/>
                </a:solidFill>
                <a:latin typeface="Ink Free" panose="03080402000500000000" pitchFamily="66" charset="0"/>
              </a:rPr>
              <a:t>Godliness With Contentment   </a:t>
            </a:r>
            <a:r>
              <a:rPr lang="en-US" sz="3200" dirty="0">
                <a:solidFill>
                  <a:srgbClr val="C00000"/>
                </a:solidFill>
              </a:rPr>
              <a:t>1Timothy 6:6</a:t>
            </a:r>
          </a:p>
        </p:txBody>
      </p:sp>
      <p:sp>
        <p:nvSpPr>
          <p:cNvPr id="3" name="Rectangle 2"/>
          <p:cNvSpPr/>
          <p:nvPr/>
        </p:nvSpPr>
        <p:spPr>
          <a:xfrm>
            <a:off x="938675" y="1335186"/>
            <a:ext cx="7690975" cy="4237057"/>
          </a:xfrm>
          <a:prstGeom prst="rect">
            <a:avLst/>
          </a:prstGeom>
        </p:spPr>
        <p:txBody>
          <a:bodyPr wrap="square">
            <a:spAutoFit/>
          </a:bodyPr>
          <a:lstStyle/>
          <a:p>
            <a:pPr>
              <a:spcAft>
                <a:spcPts val="800"/>
              </a:spcAft>
            </a:pPr>
            <a:r>
              <a:rPr lang="en-US" sz="3200" dirty="0">
                <a:solidFill>
                  <a:srgbClr val="000000"/>
                </a:solidFill>
                <a:ea typeface="Calibri" panose="020F0502020204030204" pitchFamily="34" charset="0"/>
              </a:rPr>
              <a:t>They have overwhelmed themselves with many sorrows and afflictions. </a:t>
            </a:r>
          </a:p>
          <a:p>
            <a:pPr>
              <a:spcAft>
                <a:spcPts val="800"/>
              </a:spcAft>
            </a:pPr>
            <a:endParaRPr lang="en-US" sz="3200" dirty="0">
              <a:solidFill>
                <a:srgbClr val="000000"/>
              </a:solidFill>
              <a:ea typeface="Calibri" panose="020F0502020204030204" pitchFamily="34" charset="0"/>
            </a:endParaRPr>
          </a:p>
          <a:p>
            <a:pPr>
              <a:spcAft>
                <a:spcPts val="800"/>
              </a:spcAft>
            </a:pPr>
            <a:r>
              <a:rPr lang="en-US" sz="3200" dirty="0">
                <a:solidFill>
                  <a:srgbClr val="000000"/>
                </a:solidFill>
                <a:ea typeface="Calibri" panose="020F0502020204030204" pitchFamily="34" charset="0"/>
              </a:rPr>
              <a:t>The reference here is most likely to the many </a:t>
            </a:r>
            <a:r>
              <a:rPr lang="en-US" sz="3200" b="1" u="sng" dirty="0">
                <a:solidFill>
                  <a:srgbClr val="0070C0"/>
                </a:solidFill>
                <a:ea typeface="Calibri" panose="020F0502020204030204" pitchFamily="34" charset="0"/>
              </a:rPr>
              <a:t>pains</a:t>
            </a:r>
            <a:r>
              <a:rPr lang="en-US" sz="3200" b="1" dirty="0">
                <a:solidFill>
                  <a:srgbClr val="0070C0"/>
                </a:solidFill>
                <a:ea typeface="Calibri" panose="020F0502020204030204" pitchFamily="34" charset="0"/>
              </a:rPr>
              <a:t>, </a:t>
            </a:r>
            <a:r>
              <a:rPr lang="en-US" sz="3200" b="1" u="sng" dirty="0">
                <a:solidFill>
                  <a:srgbClr val="0070C0"/>
                </a:solidFill>
                <a:ea typeface="Calibri" panose="020F0502020204030204" pitchFamily="34" charset="0"/>
              </a:rPr>
              <a:t>agonies</a:t>
            </a:r>
            <a:r>
              <a:rPr lang="en-US" sz="3200" b="1" dirty="0">
                <a:solidFill>
                  <a:srgbClr val="0070C0"/>
                </a:solidFill>
                <a:ea typeface="Calibri" panose="020F0502020204030204" pitchFamily="34" charset="0"/>
              </a:rPr>
              <a:t>, </a:t>
            </a:r>
            <a:r>
              <a:rPr lang="en-US" sz="3200" b="1" u="sng" dirty="0">
                <a:solidFill>
                  <a:srgbClr val="0070C0"/>
                </a:solidFill>
                <a:ea typeface="Calibri" panose="020F0502020204030204" pitchFamily="34" charset="0"/>
              </a:rPr>
              <a:t>troubles attending money seeking</a:t>
            </a:r>
            <a:r>
              <a:rPr lang="en-US" sz="3200" u="sng" dirty="0">
                <a:solidFill>
                  <a:srgbClr val="000000"/>
                </a:solidFill>
                <a:ea typeface="Calibri" panose="020F0502020204030204" pitchFamily="34" charset="0"/>
              </a:rPr>
              <a:t>,</a:t>
            </a:r>
            <a:r>
              <a:rPr lang="en-US" sz="3200" dirty="0">
                <a:solidFill>
                  <a:srgbClr val="000000"/>
                </a:solidFill>
                <a:ea typeface="Calibri" panose="020F0502020204030204" pitchFamily="34" charset="0"/>
              </a:rPr>
              <a:t> </a:t>
            </a:r>
            <a:r>
              <a:rPr lang="en-US" sz="3200" b="1" u="sng" dirty="0">
                <a:solidFill>
                  <a:srgbClr val="FF0000"/>
                </a:solidFill>
                <a:ea typeface="Calibri" panose="020F0502020204030204" pitchFamily="34" charset="0"/>
              </a:rPr>
              <a:t>the pangs of conscience</a:t>
            </a:r>
            <a:r>
              <a:rPr lang="en-US" sz="3200" b="1" dirty="0">
                <a:solidFill>
                  <a:srgbClr val="FF0000"/>
                </a:solidFill>
                <a:ea typeface="Calibri" panose="020F0502020204030204" pitchFamily="34" charset="0"/>
              </a:rPr>
              <a:t>, </a:t>
            </a:r>
            <a:r>
              <a:rPr lang="en-US" sz="3200" b="1" u="sng" dirty="0">
                <a:solidFill>
                  <a:srgbClr val="FF0000"/>
                </a:solidFill>
                <a:ea typeface="Calibri" panose="020F0502020204030204" pitchFamily="34" charset="0"/>
              </a:rPr>
              <a:t>the miseries of unsatisfied greed</a:t>
            </a:r>
            <a:r>
              <a:rPr lang="en-US" sz="3200" b="1" dirty="0">
                <a:solidFill>
                  <a:srgbClr val="FF0000"/>
                </a:solidFill>
                <a:ea typeface="Calibri" panose="020F0502020204030204" pitchFamily="34" charset="0"/>
              </a:rPr>
              <a:t>, </a:t>
            </a:r>
            <a:r>
              <a:rPr lang="en-US" sz="3200" b="1" u="sng" dirty="0">
                <a:solidFill>
                  <a:srgbClr val="FF0000"/>
                </a:solidFill>
                <a:ea typeface="Calibri" panose="020F0502020204030204" pitchFamily="34" charset="0"/>
              </a:rPr>
              <a:t>and the conscious failure of attaining life’s best end</a:t>
            </a:r>
            <a:r>
              <a:rPr lang="en-US" sz="3200" b="1" dirty="0">
                <a:solidFill>
                  <a:srgbClr val="FF0000"/>
                </a:solidFill>
                <a:ea typeface="Calibri" panose="020F0502020204030204" pitchFamily="34" charset="0"/>
              </a:rPr>
              <a:t>.</a:t>
            </a:r>
            <a:r>
              <a:rPr lang="en-US" sz="3200" b="1" dirty="0">
                <a:solidFill>
                  <a:srgbClr val="FF0000"/>
                </a:solidFill>
              </a:rPr>
              <a:t> </a:t>
            </a: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96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8647" y="1229988"/>
            <a:ext cx="8411671" cy="49118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08647" y="1472748"/>
            <a:ext cx="8342889" cy="4467890"/>
          </a:xfrm>
          <a:prstGeom prst="rect">
            <a:avLst/>
          </a:prstGeom>
        </p:spPr>
        <p:txBody>
          <a:bodyPr wrap="square">
            <a:spAutoFit/>
          </a:bodyPr>
          <a:lstStyle/>
          <a:p>
            <a:pPr>
              <a:lnSpc>
                <a:spcPct val="115000"/>
              </a:lnSpc>
              <a:spcAft>
                <a:spcPts val="1000"/>
              </a:spcAft>
            </a:pPr>
            <a:r>
              <a:rPr lang="en-US" sz="2400" b="1" dirty="0">
                <a:solidFill>
                  <a:srgbClr val="0070C0"/>
                </a:solidFill>
                <a:latin typeface="Arial Black" panose="020B0A04020102020204" pitchFamily="34" charset="0"/>
                <a:ea typeface="Times New Roman" panose="02020603050405020304" pitchFamily="18" charset="0"/>
                <a:cs typeface="Times New Roman" panose="02020603050405020304" pitchFamily="18" charset="0"/>
              </a:rPr>
              <a:t>1 Timothy 6:6–14  </a:t>
            </a:r>
            <a:endParaRPr lang="en-US" sz="2400" b="1" dirty="0">
              <a:solidFill>
                <a:srgbClr val="0070C0"/>
              </a:solidFill>
              <a:latin typeface="Arial Black" panose="020B0A04020102020204" pitchFamily="34" charset="0"/>
              <a:ea typeface="Calibri" panose="020F0502020204030204" pitchFamily="34" charset="0"/>
              <a:cs typeface="Times New Roman" panose="02020603050405020304" pitchFamily="18" charset="0"/>
            </a:endParaRPr>
          </a:p>
          <a:p>
            <a:pPr indent="228600">
              <a:lnSpc>
                <a:spcPct val="115000"/>
              </a:lnSpc>
            </a:pPr>
            <a:r>
              <a:rPr lang="en-US" sz="2400"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6 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Now godliness with contentment is great gain. </a:t>
            </a:r>
            <a:r>
              <a:rPr lang="en-US" sz="2400"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7 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we brought nothing into this world, and it is certain we can carry nothing out. </a:t>
            </a:r>
            <a:r>
              <a:rPr lang="en-US" sz="2400"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8 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And having food and clothing, with these we shall be content. </a:t>
            </a:r>
            <a:r>
              <a:rPr lang="en-US" sz="2400"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9 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But those who desire to be rich fall into temptation and a snare, and into many foolish and harmful lusts which drown men in </a:t>
            </a:r>
            <a:r>
              <a:rPr lang="en-US" sz="2400" b="1"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destruction and perdition</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baseline="30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10 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the </a:t>
            </a:r>
            <a:r>
              <a:rPr lang="en-US" sz="2400"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love of money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is </a:t>
            </a:r>
            <a:r>
              <a:rPr lang="en-US" sz="2400" b="1" u="sng"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root </a:t>
            </a:r>
            <a:r>
              <a:rPr lang="en-US"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of all kinds of evil, for which some have strayed from the faith in their greediness, and pierced themselves through with many sorrows.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0" y="72828"/>
            <a:ext cx="9144000" cy="646331"/>
          </a:xfrm>
          <a:prstGeom prst="rect">
            <a:avLst/>
          </a:prstGeom>
          <a:noFill/>
        </p:spPr>
        <p:txBody>
          <a:bodyPr wrap="square" rtlCol="0">
            <a:spAutoFit/>
          </a:bodyPr>
          <a:lstStyle/>
          <a:p>
            <a:pPr algn="ctr"/>
            <a:r>
              <a:rPr lang="en-US" sz="3600" b="1" dirty="0">
                <a:solidFill>
                  <a:srgbClr val="0070C0"/>
                </a:solidFill>
                <a:latin typeface="Ink Free" panose="03080402000500000000" pitchFamily="66" charset="0"/>
              </a:rPr>
              <a:t>Godliness With Contentment   </a:t>
            </a:r>
            <a:r>
              <a:rPr lang="en-US" sz="3200" dirty="0"/>
              <a:t>1Tim.6:6-12</a:t>
            </a:r>
          </a:p>
        </p:txBody>
      </p:sp>
      <p:sp>
        <p:nvSpPr>
          <p:cNvPr id="4" name="Rectangle 3"/>
          <p:cNvSpPr/>
          <p:nvPr/>
        </p:nvSpPr>
        <p:spPr>
          <a:xfrm>
            <a:off x="368187" y="1229988"/>
            <a:ext cx="8452131" cy="491186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12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825" y="1266826"/>
            <a:ext cx="8162925" cy="5125798"/>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C00000"/>
                </a:solidFill>
                <a:latin typeface="Ink Free" panose="03080402000500000000" pitchFamily="66" charset="0"/>
              </a:rPr>
              <a:t>Godliness With Contentment   </a:t>
            </a:r>
            <a:r>
              <a:rPr lang="en-US" sz="3200" dirty="0">
                <a:solidFill>
                  <a:srgbClr val="C00000"/>
                </a:solidFill>
              </a:rPr>
              <a:t>1Timothy 6:6</a:t>
            </a:r>
          </a:p>
        </p:txBody>
      </p:sp>
      <p:sp>
        <p:nvSpPr>
          <p:cNvPr id="3" name="Rectangle 2"/>
          <p:cNvSpPr/>
          <p:nvPr/>
        </p:nvSpPr>
        <p:spPr>
          <a:xfrm>
            <a:off x="857757" y="1432291"/>
            <a:ext cx="7703616" cy="4960332"/>
          </a:xfrm>
          <a:prstGeom prst="rect">
            <a:avLst/>
          </a:prstGeom>
        </p:spPr>
        <p:txBody>
          <a:bodyPr wrap="square">
            <a:spAutoFit/>
          </a:bodyPr>
          <a:lstStyle/>
          <a:p>
            <a:pPr>
              <a:spcAft>
                <a:spcPts val="1000"/>
              </a:spcAft>
            </a:pPr>
            <a:r>
              <a:rPr lang="en-US" sz="2800" u="sng" dirty="0">
                <a:solidFill>
                  <a:srgbClr val="000000"/>
                </a:solidFill>
                <a:ea typeface="Calibri" panose="020F0502020204030204" pitchFamily="34" charset="0"/>
                <a:cs typeface="Times New Roman" panose="02020603050405020304" pitchFamily="18" charset="0"/>
              </a:rPr>
              <a:t>They that are minded … is also translated “they that desire to be</a:t>
            </a:r>
            <a:r>
              <a:rPr lang="en-US" sz="2800" dirty="0">
                <a:solidFill>
                  <a:srgbClr val="000000"/>
                </a:solidFill>
                <a:ea typeface="Calibri" panose="020F0502020204030204" pitchFamily="34" charset="0"/>
                <a:cs typeface="Times New Roman" panose="02020603050405020304" pitchFamily="18" charset="0"/>
              </a:rPr>
              <a:t>.” The people here condemned </a:t>
            </a:r>
            <a:r>
              <a:rPr lang="en-US" sz="2800" b="1" dirty="0">
                <a:solidFill>
                  <a:srgbClr val="000000"/>
                </a:solidFill>
                <a:ea typeface="Calibri" panose="020F0502020204030204" pitchFamily="34" charset="0"/>
                <a:cs typeface="Times New Roman" panose="02020603050405020304" pitchFamily="18" charset="0"/>
              </a:rPr>
              <a:t>are not merely the rich, specifically, but those whose desire and intention </a:t>
            </a:r>
            <a:r>
              <a:rPr lang="en-US" sz="2800" dirty="0">
                <a:solidFill>
                  <a:srgbClr val="000000"/>
                </a:solidFill>
                <a:ea typeface="Calibri" panose="020F0502020204030204" pitchFamily="34" charset="0"/>
                <a:cs typeface="Times New Roman" panose="02020603050405020304" pitchFamily="18" charset="0"/>
              </a:rPr>
              <a:t>are focused upon that one thing. This does not decry lawful ambition and application in one’s work. </a:t>
            </a:r>
            <a:endParaRPr lang="en-US" sz="2800" dirty="0">
              <a:ea typeface="Calibri" panose="020F0502020204030204" pitchFamily="34" charset="0"/>
              <a:cs typeface="Times New Roman" panose="02020603050405020304" pitchFamily="18" charset="0"/>
            </a:endParaRPr>
          </a:p>
          <a:p>
            <a:pPr>
              <a:spcAft>
                <a:spcPts val="1000"/>
              </a:spcAft>
            </a:pPr>
            <a:r>
              <a:rPr lang="en-US" sz="2800" dirty="0">
                <a:solidFill>
                  <a:srgbClr val="000000"/>
                </a:solidFill>
                <a:ea typeface="Calibri" panose="020F0502020204030204" pitchFamily="34" charset="0"/>
                <a:cs typeface="Times New Roman" panose="02020603050405020304" pitchFamily="18" charset="0"/>
              </a:rPr>
              <a:t>What is condemned here is not ambition to excel in some lawful department of human activity, which indeed may bring an increase in riches … but the having of a single eye to the accumulation of money by any means.</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721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1000125"/>
            <a:ext cx="7819435" cy="5324475"/>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FF0000"/>
                </a:solidFill>
                <a:latin typeface="Ink Free" panose="03080402000500000000" pitchFamily="66" charset="0"/>
              </a:rPr>
              <a:t>Godliness With Contentment   </a:t>
            </a:r>
            <a:r>
              <a:rPr lang="en-US" sz="3200" dirty="0">
                <a:solidFill>
                  <a:srgbClr val="FF0000"/>
                </a:solidFill>
              </a:rPr>
              <a:t>1Timothy 6:6</a:t>
            </a:r>
          </a:p>
        </p:txBody>
      </p:sp>
      <p:sp>
        <p:nvSpPr>
          <p:cNvPr id="3" name="Rectangle 2"/>
          <p:cNvSpPr/>
          <p:nvPr/>
        </p:nvSpPr>
        <p:spPr>
          <a:xfrm>
            <a:off x="1043873" y="1262358"/>
            <a:ext cx="7404212" cy="5144998"/>
          </a:xfrm>
          <a:prstGeom prst="rect">
            <a:avLst/>
          </a:prstGeom>
        </p:spPr>
        <p:txBody>
          <a:bodyPr wrap="square">
            <a:spAutoFit/>
          </a:bodyPr>
          <a:lstStyle/>
          <a:p>
            <a:r>
              <a:rPr lang="en-US" sz="3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1.Flee</a:t>
            </a:r>
            <a:r>
              <a:rPr lang="en-US" sz="3200" dirty="0">
                <a:solidFill>
                  <a:srgbClr val="000000"/>
                </a:solidFill>
                <a:ea typeface="Calibri" panose="020F0502020204030204" pitchFamily="34" charset="0"/>
                <a:cs typeface="Times New Roman" panose="02020603050405020304" pitchFamily="18" charset="0"/>
              </a:rPr>
              <a:t> – from sin and wrath to come</a:t>
            </a:r>
            <a:endParaRPr lang="en-US" sz="3200" dirty="0">
              <a:ea typeface="Calibri" panose="020F0502020204030204" pitchFamily="34" charset="0"/>
              <a:cs typeface="Times New Roman" panose="02020603050405020304" pitchFamily="18" charset="0"/>
            </a:endParaRPr>
          </a:p>
          <a:p>
            <a:r>
              <a:rPr lang="en-US" sz="3200" dirty="0">
                <a:solidFill>
                  <a:srgbClr val="000000"/>
                </a:solidFill>
                <a:ea typeface="Calibri" panose="020F0502020204030204" pitchFamily="34" charset="0"/>
                <a:cs typeface="Times New Roman" panose="02020603050405020304" pitchFamily="18" charset="0"/>
              </a:rPr>
              <a:t>Sin is our most deadly and dangerous enemy.</a:t>
            </a:r>
            <a:endParaRPr lang="en-US" sz="3200" dirty="0">
              <a:ea typeface="Calibri" panose="020F0502020204030204" pitchFamily="34" charset="0"/>
              <a:cs typeface="Times New Roman" panose="02020603050405020304" pitchFamily="18" charset="0"/>
            </a:endParaRPr>
          </a:p>
          <a:p>
            <a:r>
              <a:rPr lang="en-US" sz="3200" dirty="0">
                <a:solidFill>
                  <a:srgbClr val="FF0000"/>
                </a:solidFill>
                <a:ea typeface="Calibri" panose="020F0502020204030204" pitchFamily="34" charset="0"/>
                <a:cs typeface="Times New Roman" panose="02020603050405020304" pitchFamily="18" charset="0"/>
              </a:rPr>
              <a:t>Our surest safety is to FLEE.</a:t>
            </a:r>
          </a:p>
          <a:p>
            <a:r>
              <a:rPr lang="en-US" sz="3200" dirty="0">
                <a:solidFill>
                  <a:srgbClr val="FF0000"/>
                </a:solidFill>
                <a:ea typeface="Calibri" panose="020F0502020204030204" pitchFamily="34" charset="0"/>
                <a:cs typeface="Times New Roman" panose="02020603050405020304" pitchFamily="18" charset="0"/>
              </a:rPr>
              <a:t>We should flee it as we would run from a rattlesnake, or run from a lion.</a:t>
            </a:r>
          </a:p>
          <a:p>
            <a:pPr>
              <a:spcAft>
                <a:spcPts val="1000"/>
              </a:spcAft>
            </a:pPr>
            <a:r>
              <a:rPr lang="en-US" sz="3200" dirty="0">
                <a:solidFill>
                  <a:srgbClr val="FF0000"/>
                </a:solidFill>
                <a:ea typeface="Calibri" panose="020F0502020204030204" pitchFamily="34" charset="0"/>
                <a:cs typeface="Times New Roman" panose="02020603050405020304" pitchFamily="18" charset="0"/>
              </a:rPr>
              <a:t> </a:t>
            </a:r>
          </a:p>
          <a:p>
            <a:pPr>
              <a:spcAft>
                <a:spcPts val="1000"/>
              </a:spcAft>
            </a:pPr>
            <a:r>
              <a:rPr lang="en-US" sz="3200" u="sng" dirty="0">
                <a:solidFill>
                  <a:srgbClr val="000000"/>
                </a:solidFill>
                <a:ea typeface="Calibri" panose="020F0502020204030204" pitchFamily="34" charset="0"/>
                <a:cs typeface="Times New Roman" panose="02020603050405020304" pitchFamily="18" charset="0"/>
              </a:rPr>
              <a:t>So In </a:t>
            </a:r>
            <a:r>
              <a:rPr lang="en-US" sz="3200" b="1" u="sng" dirty="0">
                <a:solidFill>
                  <a:srgbClr val="0070C0"/>
                </a:solidFill>
                <a:ea typeface="Calibri" panose="020F0502020204030204" pitchFamily="34" charset="0"/>
                <a:cs typeface="Times New Roman" panose="02020603050405020304" pitchFamily="18" charset="0"/>
              </a:rPr>
              <a:t>v. 9 and 10</a:t>
            </a:r>
            <a:r>
              <a:rPr lang="en-US" sz="3200" u="sng" dirty="0">
                <a:solidFill>
                  <a:srgbClr val="000000"/>
                </a:solidFill>
                <a:ea typeface="Calibri" panose="020F0502020204030204" pitchFamily="34" charset="0"/>
                <a:cs typeface="Times New Roman" panose="02020603050405020304" pitchFamily="18" charset="0"/>
              </a:rPr>
              <a:t>, we are warned to flee</a:t>
            </a:r>
            <a:r>
              <a:rPr lang="en-US" sz="3200" dirty="0">
                <a:solidFill>
                  <a:srgbClr val="000000"/>
                </a:solidFill>
                <a:ea typeface="Calibri" panose="020F0502020204030204" pitchFamily="34" charset="0"/>
                <a:cs typeface="Times New Roman" panose="02020603050405020304" pitchFamily="18" charset="0"/>
              </a:rPr>
              <a:t> from the love of money and its associated evils.</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171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Relief of a fleeing camel rider in battle, from the central palace at Nimrud, 728 BC</a:t>
            </a:r>
          </a:p>
        </p:txBody>
      </p:sp>
      <p:sp>
        <p:nvSpPr>
          <p:cNvPr id="3" name="Text Placeholder 2"/>
          <p:cNvSpPr>
            <a:spLocks noGrp="1"/>
          </p:cNvSpPr>
          <p:nvPr>
            <p:ph type="body" sz="quarter" idx="12"/>
          </p:nvPr>
        </p:nvSpPr>
        <p:spPr/>
        <p:txBody>
          <a:bodyPr/>
          <a:lstStyle/>
          <a:p>
            <a:r>
              <a:rPr lang="en-US" dirty="0"/>
              <a:t>6:11</a:t>
            </a:r>
          </a:p>
        </p:txBody>
      </p:sp>
      <p:sp>
        <p:nvSpPr>
          <p:cNvPr id="4" name="Title 3"/>
          <p:cNvSpPr>
            <a:spLocks noGrp="1"/>
          </p:cNvSpPr>
          <p:nvPr>
            <p:ph type="title"/>
          </p:nvPr>
        </p:nvSpPr>
        <p:spPr/>
        <p:txBody>
          <a:bodyPr/>
          <a:lstStyle/>
          <a:p>
            <a:r>
              <a:rPr lang="en-US" dirty="0"/>
              <a:t>But you, O man of God, flee these things</a:t>
            </a:r>
          </a:p>
        </p:txBody>
      </p:sp>
      <p:pic>
        <p:nvPicPr>
          <p:cNvPr id="1026" name="Picture 2" descr="C:\Users\Kris\Documents\Bolen\PCB size\Getty Villa\Assyrian reliefs\Relief of battle with camel rider, Assyrian, from central palace at Nimrud, 728 BC, tb100919331.jpg"/>
          <p:cNvPicPr>
            <a:picLocks noChangeAspect="1" noChangeArrowheads="1"/>
          </p:cNvPicPr>
          <p:nvPr/>
        </p:nvPicPr>
        <p:blipFill rotWithShape="1">
          <a:blip r:embed="rId3">
            <a:extLst>
              <a:ext uri="{28A0092B-C50C-407E-A947-70E740481C1C}">
                <a14:useLocalDpi xmlns:a14="http://schemas.microsoft.com/office/drawing/2010/main" val="0"/>
              </a:ext>
            </a:extLst>
          </a:blip>
          <a:srcRect r="1581"/>
          <a:stretch/>
        </p:blipFill>
        <p:spPr bwMode="auto">
          <a:xfrm>
            <a:off x="-1" y="369332"/>
            <a:ext cx="9144001" cy="615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79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ruptingmind.com/wp-content/uploads/HLIC/773b057473323cc0ec6de02e19cf6d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224" y="112153"/>
            <a:ext cx="6457860" cy="660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15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ebra Foal Escapes Lions | Max Wa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53" y="1100515"/>
            <a:ext cx="8592494" cy="459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2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204" y="1764064"/>
            <a:ext cx="7752169" cy="4151214"/>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0070C0"/>
                </a:solidFill>
                <a:latin typeface="Ink Free" panose="03080402000500000000" pitchFamily="66" charset="0"/>
              </a:rPr>
              <a:t>Godliness With Contentment   </a:t>
            </a:r>
            <a:r>
              <a:rPr lang="en-US" sz="3200" dirty="0">
                <a:solidFill>
                  <a:srgbClr val="0070C0"/>
                </a:solidFill>
              </a:rPr>
              <a:t>1Timothy 6:6</a:t>
            </a:r>
          </a:p>
        </p:txBody>
      </p:sp>
      <p:sp>
        <p:nvSpPr>
          <p:cNvPr id="3" name="Rectangle 2"/>
          <p:cNvSpPr/>
          <p:nvPr/>
        </p:nvSpPr>
        <p:spPr>
          <a:xfrm>
            <a:off x="1043873" y="2087745"/>
            <a:ext cx="7679341" cy="2047740"/>
          </a:xfrm>
          <a:prstGeom prst="rect">
            <a:avLst/>
          </a:prstGeom>
        </p:spPr>
        <p:txBody>
          <a:bodyPr wrap="square">
            <a:spAutoFit/>
          </a:bodyPr>
          <a:lstStyle/>
          <a:p>
            <a:pPr>
              <a:lnSpc>
                <a:spcPct val="115000"/>
              </a:lnSpc>
              <a:spcAft>
                <a:spcPts val="1000"/>
              </a:spcAft>
            </a:pP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A trapped animal:  </a:t>
            </a:r>
          </a:p>
          <a:p>
            <a:pPr>
              <a:lnSpc>
                <a:spcPct val="115000"/>
              </a:lnSpc>
              <a:spcAft>
                <a:spcPts val="1000"/>
              </a:spcAft>
            </a:pP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Fall into a snare – </a:t>
            </a:r>
          </a:p>
          <a:p>
            <a:pPr>
              <a:lnSpc>
                <a:spcPct val="115000"/>
              </a:lnSpc>
              <a:spcAft>
                <a:spcPts val="1000"/>
              </a:spcAft>
            </a:pPr>
            <a:r>
              <a:rPr lang="en-US" sz="3200" dirty="0">
                <a:solidFill>
                  <a:srgbClr val="000000"/>
                </a:solidFill>
                <a:latin typeface="Arial" panose="020B0604020202020204" pitchFamily="34" charset="0"/>
                <a:ea typeface="Calibri" panose="020F0502020204030204" pitchFamily="34" charset="0"/>
                <a:cs typeface="Times New Roman" panose="02020603050405020304" pitchFamily="18" charset="0"/>
              </a:rPr>
              <a:t>pierced through with many sorrows.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348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576" y="1038225"/>
            <a:ext cx="8343900" cy="53721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latin typeface="Ink Free" panose="03080402000500000000" pitchFamily="66" charset="0"/>
              </a:rPr>
              <a:t>Godliness With Contentment   </a:t>
            </a:r>
            <a:r>
              <a:rPr lang="en-US" sz="3200" b="1" dirty="0"/>
              <a:t>1Timothy 6:6</a:t>
            </a:r>
          </a:p>
        </p:txBody>
      </p:sp>
      <p:sp>
        <p:nvSpPr>
          <p:cNvPr id="3" name="Rectangle 2"/>
          <p:cNvSpPr/>
          <p:nvPr/>
        </p:nvSpPr>
        <p:spPr>
          <a:xfrm>
            <a:off x="663547" y="1499556"/>
            <a:ext cx="7870853" cy="4585871"/>
          </a:xfrm>
          <a:prstGeom prst="rect">
            <a:avLst/>
          </a:prstGeom>
        </p:spPr>
        <p:txBody>
          <a:bodyPr wrap="square">
            <a:spAutoFit/>
          </a:bodyPr>
          <a:lstStyle/>
          <a:p>
            <a:pPr>
              <a:spcAft>
                <a:spcPts val="800"/>
              </a:spcAft>
            </a:pPr>
            <a:r>
              <a:rPr lang="en-US" sz="2400" b="1" dirty="0">
                <a:solidFill>
                  <a:srgbClr val="000000"/>
                </a:solidFill>
                <a:ea typeface="Calibri" panose="020F0502020204030204" pitchFamily="34" charset="0"/>
                <a:cs typeface="Times New Roman" panose="02020603050405020304" pitchFamily="18" charset="0"/>
              </a:rPr>
              <a:t>Fight the Good Fight of Faith </a:t>
            </a:r>
            <a:r>
              <a:rPr lang="en-US" sz="2800" b="1" dirty="0">
                <a:solidFill>
                  <a:srgbClr val="0070C0"/>
                </a:solidFill>
                <a:ea typeface="Calibri" panose="020F0502020204030204" pitchFamily="34" charset="0"/>
                <a:cs typeface="Times New Roman" panose="02020603050405020304" pitchFamily="18" charset="0"/>
              </a:rPr>
              <a:t>(6:11–16)</a:t>
            </a:r>
            <a:endParaRPr lang="en-US" sz="2800" dirty="0">
              <a:solidFill>
                <a:srgbClr val="0070C0"/>
              </a:solidFill>
              <a:ea typeface="Calibri" panose="020F0502020204030204" pitchFamily="34" charset="0"/>
              <a:cs typeface="Times New Roman" panose="02020603050405020304" pitchFamily="18" charset="0"/>
            </a:endParaRPr>
          </a:p>
          <a:p>
            <a:pPr>
              <a:spcAft>
                <a:spcPts val="800"/>
              </a:spcAft>
            </a:pPr>
            <a:r>
              <a:rPr lang="en-US" sz="2400" b="1" dirty="0">
                <a:solidFill>
                  <a:srgbClr val="000000"/>
                </a:solidFill>
                <a:ea typeface="Calibri" panose="020F0502020204030204" pitchFamily="34" charset="0"/>
                <a:cs typeface="Times New Roman" panose="02020603050405020304" pitchFamily="18" charset="0"/>
              </a:rPr>
              <a:t>(but – contrast)</a:t>
            </a:r>
            <a:endParaRPr lang="en-US" sz="2400" dirty="0">
              <a:ea typeface="Calibri" panose="020F0502020204030204" pitchFamily="34" charset="0"/>
              <a:cs typeface="Times New Roman" panose="02020603050405020304" pitchFamily="18" charset="0"/>
            </a:endParaRPr>
          </a:p>
          <a:p>
            <a:pPr>
              <a:spcAft>
                <a:spcPts val="800"/>
              </a:spcAft>
            </a:pPr>
            <a:r>
              <a:rPr lang="en-US" sz="2400" b="1" u="sng" dirty="0">
                <a:solidFill>
                  <a:srgbClr val="0070C0"/>
                </a:solidFill>
                <a:ea typeface="Calibri" panose="020F0502020204030204" pitchFamily="34" charset="0"/>
                <a:cs typeface="Times New Roman" panose="02020603050405020304" pitchFamily="18" charset="0"/>
              </a:rPr>
              <a:t>11</a:t>
            </a:r>
            <a:r>
              <a:rPr lang="en-US" sz="2400" u="sng" dirty="0">
                <a:solidFill>
                  <a:srgbClr val="000000"/>
                </a:solidFill>
                <a:ea typeface="Calibri" panose="020F0502020204030204" pitchFamily="34" charset="0"/>
                <a:cs typeface="Times New Roman" panose="02020603050405020304" pitchFamily="18" charset="0"/>
              </a:rPr>
              <a:t> But thou, O man of God</a:t>
            </a:r>
            <a:r>
              <a:rPr lang="en-US" sz="2400" dirty="0">
                <a:solidFill>
                  <a:srgbClr val="000000"/>
                </a:solidFill>
                <a:ea typeface="Calibri" panose="020F0502020204030204" pitchFamily="34" charset="0"/>
                <a:cs typeface="Times New Roman" panose="02020603050405020304" pitchFamily="18" charset="0"/>
              </a:rPr>
              <a:t>,—“</a:t>
            </a:r>
            <a:r>
              <a:rPr lang="en-US" sz="2400" b="1" dirty="0">
                <a:solidFill>
                  <a:srgbClr val="000000"/>
                </a:solidFill>
                <a:ea typeface="Calibri" panose="020F0502020204030204" pitchFamily="34" charset="0"/>
                <a:cs typeface="Times New Roman" panose="02020603050405020304" pitchFamily="18" charset="0"/>
              </a:rPr>
              <a:t>Man of God” is one devoted to the service of God</a:t>
            </a:r>
            <a:r>
              <a:rPr lang="en-US" sz="2400" dirty="0">
                <a:solidFill>
                  <a:srgbClr val="000000"/>
                </a:solidFill>
                <a:ea typeface="Calibri" panose="020F0502020204030204" pitchFamily="34" charset="0"/>
                <a:cs typeface="Times New Roman" panose="02020603050405020304" pitchFamily="18" charset="0"/>
              </a:rPr>
              <a:t>. It frequently in the Old Testament means the prophets inspired of God and sent to teach the people, but under the new covenant the name is extended to all faithful men in the Lord Jesus Christ. </a:t>
            </a:r>
            <a:r>
              <a:rPr lang="en-US" sz="2800" b="1" dirty="0">
                <a:solidFill>
                  <a:srgbClr val="0070C0"/>
                </a:solidFill>
                <a:ea typeface="Calibri" panose="020F0502020204030204" pitchFamily="34" charset="0"/>
                <a:cs typeface="Times New Roman" panose="02020603050405020304" pitchFamily="18" charset="0"/>
              </a:rPr>
              <a:t>(2 Tim. 3:17.)</a:t>
            </a:r>
          </a:p>
          <a:p>
            <a:r>
              <a:rPr lang="en-US" sz="2400" b="1" dirty="0">
                <a:solidFill>
                  <a:srgbClr val="FF0000"/>
                </a:solidFill>
                <a:ea typeface="Calibri" panose="020F0502020204030204" pitchFamily="34" charset="0"/>
                <a:cs typeface="Times New Roman" panose="02020603050405020304" pitchFamily="18" charset="0"/>
              </a:rPr>
              <a:t>flee these things</a:t>
            </a:r>
            <a:r>
              <a:rPr lang="en-US" sz="2400" dirty="0">
                <a:solidFill>
                  <a:srgbClr val="000000"/>
                </a:solidFill>
                <a:ea typeface="Calibri" panose="020F0502020204030204" pitchFamily="34" charset="0"/>
                <a:cs typeface="Times New Roman" panose="02020603050405020304" pitchFamily="18" charset="0"/>
              </a:rPr>
              <a:t>;—Paul gives Timothy and all teachers of the Lord Jesus Christ </a:t>
            </a:r>
            <a:r>
              <a:rPr lang="en-US" sz="2400" b="1" dirty="0">
                <a:solidFill>
                  <a:srgbClr val="000000"/>
                </a:solidFill>
                <a:ea typeface="Calibri" panose="020F0502020204030204" pitchFamily="34" charset="0"/>
                <a:cs typeface="Times New Roman" panose="02020603050405020304" pitchFamily="18" charset="0"/>
              </a:rPr>
              <a:t>the warning to flee from the love of money, and get far away from such desires and all the evils and dangers it brings</a:t>
            </a:r>
            <a:r>
              <a:rPr lang="en-US" sz="2400" dirty="0">
                <a:solidFill>
                  <a:srgbClr val="000000"/>
                </a:solidFill>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366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475" y="1247776"/>
            <a:ext cx="7687518" cy="5238750"/>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C00000"/>
                </a:solidFill>
                <a:latin typeface="Ink Free" panose="03080402000500000000" pitchFamily="66" charset="0"/>
              </a:rPr>
              <a:t>Godliness With Contentment   </a:t>
            </a:r>
            <a:r>
              <a:rPr lang="en-US" sz="3200" dirty="0">
                <a:solidFill>
                  <a:srgbClr val="C00000"/>
                </a:solidFill>
              </a:rPr>
              <a:t>1Timothy 6:6</a:t>
            </a:r>
          </a:p>
        </p:txBody>
      </p:sp>
      <p:sp>
        <p:nvSpPr>
          <p:cNvPr id="3" name="Rectangle 2"/>
          <p:cNvSpPr/>
          <p:nvPr/>
        </p:nvSpPr>
        <p:spPr>
          <a:xfrm>
            <a:off x="1076241" y="1569854"/>
            <a:ext cx="7363752" cy="4669612"/>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Godliness </a:t>
            </a:r>
            <a:r>
              <a:rPr lang="en-US" sz="40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with contentment</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Godliness </a:t>
            </a:r>
            <a:r>
              <a:rPr lang="en-US" sz="40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IS contentment</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Becoming godly</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Protect the MIND.</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Flee</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Follow</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Fight</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22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510" y="1027689"/>
            <a:ext cx="8278153" cy="538929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latin typeface="Ink Free" panose="03080402000500000000" pitchFamily="66" charset="0"/>
              </a:rPr>
              <a:t>Godliness With Contentment   </a:t>
            </a:r>
            <a:r>
              <a:rPr lang="en-US" sz="3200" dirty="0"/>
              <a:t>1Timothy 6:6</a:t>
            </a:r>
          </a:p>
        </p:txBody>
      </p:sp>
      <p:sp>
        <p:nvSpPr>
          <p:cNvPr id="3" name="Rectangle 2"/>
          <p:cNvSpPr/>
          <p:nvPr/>
        </p:nvSpPr>
        <p:spPr>
          <a:xfrm>
            <a:off x="647365" y="1254265"/>
            <a:ext cx="7784538" cy="4958822"/>
          </a:xfrm>
          <a:prstGeom prst="rect">
            <a:avLst/>
          </a:prstGeom>
        </p:spPr>
        <p:txBody>
          <a:bodyPr wrap="square">
            <a:spAutoFit/>
          </a:bodyPr>
          <a:lstStyle/>
          <a:p>
            <a:pPr>
              <a:spcAft>
                <a:spcPts val="1000"/>
              </a:spcAft>
            </a:pPr>
            <a:r>
              <a:rPr lang="en-US" sz="3200" dirty="0">
                <a:solidFill>
                  <a:srgbClr val="000000"/>
                </a:solidFill>
                <a:ea typeface="Calibri" panose="020F0502020204030204" pitchFamily="34" charset="0"/>
                <a:cs typeface="Times New Roman" panose="02020603050405020304" pitchFamily="18" charset="0"/>
              </a:rPr>
              <a:t>“</a:t>
            </a:r>
            <a:r>
              <a:rPr lang="en-US" sz="3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Flee</a:t>
            </a:r>
            <a:r>
              <a:rPr lang="en-US" sz="3200" dirty="0">
                <a:solidFill>
                  <a:srgbClr val="000000"/>
                </a:solidFill>
                <a:ea typeface="Calibri" panose="020F0502020204030204" pitchFamily="34" charset="0"/>
                <a:cs typeface="Times New Roman" panose="02020603050405020304" pitchFamily="18" charset="0"/>
              </a:rPr>
              <a:t> … “(</a:t>
            </a:r>
            <a:r>
              <a:rPr lang="en-US" sz="3200" b="1" dirty="0">
                <a:solidFill>
                  <a:srgbClr val="0070C0"/>
                </a:solidFill>
                <a:ea typeface="Calibri" panose="020F0502020204030204" pitchFamily="34" charset="0"/>
                <a:cs typeface="Times New Roman" panose="02020603050405020304" pitchFamily="18" charset="0"/>
              </a:rPr>
              <a:t>1Tim.6:11</a:t>
            </a:r>
            <a:r>
              <a:rPr lang="en-US" sz="3200" dirty="0">
                <a:solidFill>
                  <a:srgbClr val="000000"/>
                </a:solidFill>
                <a:ea typeface="Calibri" panose="020F0502020204030204" pitchFamily="34" charset="0"/>
                <a:cs typeface="Times New Roman" panose="02020603050405020304" pitchFamily="18" charset="0"/>
              </a:rPr>
              <a:t>). One of the best influences is a pair of heels.</a:t>
            </a:r>
            <a:endParaRPr lang="en-US" sz="3200" dirty="0">
              <a:ea typeface="Calibri" panose="020F0502020204030204" pitchFamily="34" charset="0"/>
              <a:cs typeface="Times New Roman" panose="02020603050405020304" pitchFamily="18" charset="0"/>
            </a:endParaRPr>
          </a:p>
          <a:p>
            <a:pPr>
              <a:spcAft>
                <a:spcPts val="1000"/>
              </a:spcAft>
            </a:pPr>
            <a:r>
              <a:rPr lang="en-US" sz="3200" dirty="0">
                <a:solidFill>
                  <a:srgbClr val="000000"/>
                </a:solidFill>
                <a:ea typeface="Calibri" panose="020F0502020204030204" pitchFamily="34" charset="0"/>
                <a:cs typeface="Times New Roman" panose="02020603050405020304" pitchFamily="18" charset="0"/>
              </a:rPr>
              <a:t>“</a:t>
            </a:r>
            <a:r>
              <a:rPr lang="en-US" sz="3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Follow</a:t>
            </a:r>
            <a:r>
              <a:rPr lang="en-US" sz="3200" dirty="0">
                <a:solidFill>
                  <a:srgbClr val="000000"/>
                </a:solidFill>
                <a:ea typeface="Calibri" panose="020F0502020204030204" pitchFamily="34" charset="0"/>
                <a:cs typeface="Times New Roman" panose="02020603050405020304" pitchFamily="18" charset="0"/>
              </a:rPr>
              <a:t> …” To flee is not enough, being only negative; the positive counterpart of flight is following the Lord.</a:t>
            </a:r>
            <a:endParaRPr lang="en-US" sz="3200" dirty="0">
              <a:ea typeface="Calibri" panose="020F0502020204030204" pitchFamily="34" charset="0"/>
              <a:cs typeface="Times New Roman" panose="02020603050405020304" pitchFamily="18" charset="0"/>
            </a:endParaRPr>
          </a:p>
          <a:p>
            <a:pPr>
              <a:spcAft>
                <a:spcPts val="1000"/>
              </a:spcAft>
            </a:pPr>
            <a:r>
              <a:rPr lang="en-US" sz="3200" dirty="0">
                <a:solidFill>
                  <a:srgbClr val="000000"/>
                </a:solidFill>
                <a:ea typeface="Calibri" panose="020F0502020204030204" pitchFamily="34" charset="0"/>
                <a:cs typeface="Times New Roman" panose="02020603050405020304" pitchFamily="18" charset="0"/>
              </a:rPr>
              <a:t>“</a:t>
            </a:r>
            <a:r>
              <a:rPr lang="en-US" sz="3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Fight</a:t>
            </a:r>
            <a:r>
              <a:rPr lang="en-US" sz="3200" dirty="0">
                <a:solidFill>
                  <a:srgbClr val="000000"/>
                </a:solidFill>
                <a:ea typeface="Calibri" panose="020F0502020204030204" pitchFamily="34" charset="0"/>
                <a:cs typeface="Times New Roman" panose="02020603050405020304" pitchFamily="18" charset="0"/>
              </a:rPr>
              <a:t> … “(</a:t>
            </a:r>
            <a:r>
              <a:rPr lang="en-US" sz="3200" b="1" dirty="0">
                <a:solidFill>
                  <a:srgbClr val="0070C0"/>
                </a:solidFill>
                <a:ea typeface="Calibri" panose="020F0502020204030204" pitchFamily="34" charset="0"/>
                <a:cs typeface="Times New Roman" panose="02020603050405020304" pitchFamily="18" charset="0"/>
              </a:rPr>
              <a:t>1Tim.6:12</a:t>
            </a:r>
            <a:r>
              <a:rPr lang="en-US" sz="3200" dirty="0">
                <a:solidFill>
                  <a:srgbClr val="000000"/>
                </a:solidFill>
                <a:ea typeface="Calibri" panose="020F0502020204030204" pitchFamily="34" charset="0"/>
                <a:cs typeface="Times New Roman" panose="02020603050405020304" pitchFamily="18" charset="0"/>
              </a:rPr>
              <a:t>). Whatever metaphor Paul had in mind, whether athletic or military, one phase of Christian living is certainly that of … active resistance to evil.</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4923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614" y="1084333"/>
            <a:ext cx="8197232" cy="5405479"/>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FF0000"/>
                </a:solidFill>
                <a:latin typeface="Ink Free" panose="03080402000500000000" pitchFamily="66" charset="0"/>
              </a:rPr>
              <a:t>Godliness With Contentment   </a:t>
            </a:r>
            <a:r>
              <a:rPr lang="en-US" sz="3200" dirty="0">
                <a:solidFill>
                  <a:srgbClr val="FF0000"/>
                </a:solidFill>
              </a:rPr>
              <a:t>1Timothy 6:6</a:t>
            </a:r>
          </a:p>
        </p:txBody>
      </p:sp>
      <p:sp>
        <p:nvSpPr>
          <p:cNvPr id="3" name="Rectangle 2"/>
          <p:cNvSpPr/>
          <p:nvPr/>
        </p:nvSpPr>
        <p:spPr>
          <a:xfrm>
            <a:off x="598811" y="1246173"/>
            <a:ext cx="8092035" cy="4955203"/>
          </a:xfrm>
          <a:prstGeom prst="rect">
            <a:avLst/>
          </a:prstGeom>
        </p:spPr>
        <p:txBody>
          <a:bodyPr wrap="square">
            <a:spAutoFit/>
          </a:bodyPr>
          <a:lstStyle/>
          <a:p>
            <a:pPr>
              <a:spcAft>
                <a:spcPts val="800"/>
              </a:spcAft>
            </a:pPr>
            <a:r>
              <a:rPr lang="en-US" sz="2400" b="1" dirty="0">
                <a:solidFill>
                  <a:srgbClr val="0070C0"/>
                </a:solidFill>
                <a:ea typeface="Calibri" panose="020F0502020204030204" pitchFamily="34" charset="0"/>
                <a:cs typeface="Times New Roman" panose="02020603050405020304" pitchFamily="18" charset="0"/>
              </a:rPr>
              <a:t>(v11)</a:t>
            </a:r>
            <a:r>
              <a:rPr lang="en-US" sz="2400" dirty="0">
                <a:solidFill>
                  <a:srgbClr val="0070C0"/>
                </a:solidFill>
                <a:ea typeface="Calibri" panose="020F0502020204030204" pitchFamily="34" charset="0"/>
                <a:cs typeface="Times New Roman" panose="02020603050405020304" pitchFamily="18" charset="0"/>
              </a:rPr>
              <a:t> </a:t>
            </a:r>
            <a:r>
              <a:rPr lang="en-US" sz="2400" dirty="0">
                <a:solidFill>
                  <a:srgbClr val="000000"/>
                </a:solidFill>
                <a:ea typeface="Calibri" panose="020F0502020204030204" pitchFamily="34" charset="0"/>
                <a:cs typeface="Times New Roman" panose="02020603050405020304" pitchFamily="18" charset="0"/>
              </a:rPr>
              <a:t>and follow after righteousness,—The apostle says: “Be not overcome of evil, but overcome evil with good.              (</a:t>
            </a:r>
            <a:r>
              <a:rPr lang="en-US" sz="2800" b="1" dirty="0">
                <a:solidFill>
                  <a:srgbClr val="0070C0"/>
                </a:solidFill>
                <a:ea typeface="Calibri" panose="020F0502020204030204" pitchFamily="34" charset="0"/>
                <a:cs typeface="Times New Roman" panose="02020603050405020304" pitchFamily="18" charset="0"/>
              </a:rPr>
              <a:t>Rom. 12:21</a:t>
            </a:r>
            <a:r>
              <a:rPr lang="en-US" sz="2400" dirty="0">
                <a:solidFill>
                  <a:srgbClr val="000000"/>
                </a:solidFill>
                <a:ea typeface="Calibri" panose="020F0502020204030204" pitchFamily="34" charset="0"/>
                <a:cs typeface="Times New Roman" panose="02020603050405020304" pitchFamily="18" charset="0"/>
              </a:rPr>
              <a:t>.) The “man of God” fleeing from all covetous longings for money must follow after righteousness, shape his inner life after “the law of the Spirit of life in Christ Jesus,” which makes “free from the law of sin and of death.”          (</a:t>
            </a:r>
            <a:r>
              <a:rPr lang="en-US" sz="2800" b="1" dirty="0">
                <a:solidFill>
                  <a:srgbClr val="0070C0"/>
                </a:solidFill>
                <a:ea typeface="Calibri" panose="020F0502020204030204" pitchFamily="34" charset="0"/>
                <a:cs typeface="Times New Roman" panose="02020603050405020304" pitchFamily="18" charset="0"/>
              </a:rPr>
              <a:t>Rom. 8:2</a:t>
            </a:r>
            <a:r>
              <a:rPr lang="en-US" sz="2400" dirty="0">
                <a:solidFill>
                  <a:srgbClr val="000000"/>
                </a:solidFill>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spcAft>
                <a:spcPts val="800"/>
              </a:spcAft>
            </a:pPr>
            <a:r>
              <a:rPr lang="en-US" sz="2400" dirty="0">
                <a:solidFill>
                  <a:srgbClr val="000000"/>
                </a:solidFill>
                <a:ea typeface="Calibri" panose="020F0502020204030204" pitchFamily="34" charset="0"/>
                <a:cs typeface="Times New Roman" panose="02020603050405020304" pitchFamily="18" charset="0"/>
              </a:rPr>
              <a:t>It is </a:t>
            </a:r>
            <a:r>
              <a:rPr lang="en-US" sz="2400" u="sng" dirty="0">
                <a:solidFill>
                  <a:srgbClr val="000000"/>
                </a:solidFill>
                <a:ea typeface="Calibri" panose="020F0502020204030204" pitchFamily="34" charset="0"/>
                <a:cs typeface="Times New Roman" panose="02020603050405020304" pitchFamily="18" charset="0"/>
              </a:rPr>
              <a:t>fear on the one hand</a:t>
            </a:r>
            <a:r>
              <a:rPr lang="en-US" sz="2400" dirty="0">
                <a:solidFill>
                  <a:srgbClr val="000000"/>
                </a:solidFill>
                <a:ea typeface="Calibri" panose="020F0502020204030204" pitchFamily="34" charset="0"/>
                <a:cs typeface="Times New Roman" panose="02020603050405020304" pitchFamily="18" charset="0"/>
              </a:rPr>
              <a:t>; </a:t>
            </a:r>
            <a:r>
              <a:rPr lang="en-US" sz="2400" u="sng" dirty="0">
                <a:solidFill>
                  <a:srgbClr val="000000"/>
                </a:solidFill>
                <a:ea typeface="Calibri" panose="020F0502020204030204" pitchFamily="34" charset="0"/>
                <a:cs typeface="Times New Roman" panose="02020603050405020304" pitchFamily="18" charset="0"/>
              </a:rPr>
              <a:t>eagerness of desire</a:t>
            </a:r>
            <a:r>
              <a:rPr lang="en-US" sz="2400" dirty="0">
                <a:solidFill>
                  <a:srgbClr val="000000"/>
                </a:solidFill>
                <a:ea typeface="Calibri" panose="020F0502020204030204" pitchFamily="34" charset="0"/>
                <a:cs typeface="Times New Roman" panose="02020603050405020304" pitchFamily="18" charset="0"/>
              </a:rPr>
              <a:t> is on the other.</a:t>
            </a:r>
            <a:endParaRPr lang="en-US" sz="2400" dirty="0">
              <a:ea typeface="Calibri" panose="020F0502020204030204" pitchFamily="34" charset="0"/>
              <a:cs typeface="Times New Roman" panose="02020603050405020304" pitchFamily="18" charset="0"/>
            </a:endParaRPr>
          </a:p>
          <a:p>
            <a:pPr>
              <a:spcAft>
                <a:spcPts val="800"/>
              </a:spcAft>
            </a:pPr>
            <a:r>
              <a:rPr lang="en-US" sz="2400" dirty="0">
                <a:solidFill>
                  <a:srgbClr val="000000"/>
                </a:solidFill>
                <a:ea typeface="Calibri" panose="020F0502020204030204" pitchFamily="34" charset="0"/>
                <a:cs typeface="Times New Roman" panose="02020603050405020304" pitchFamily="18" charset="0"/>
              </a:rPr>
              <a:t>We are to pursue the good things of life in an effort to attain them. </a:t>
            </a:r>
            <a:endParaRPr lang="en-US" sz="2400" dirty="0">
              <a:ea typeface="Calibri" panose="020F0502020204030204" pitchFamily="34" charset="0"/>
              <a:cs typeface="Times New Roman" panose="02020603050405020304" pitchFamily="18" charset="0"/>
            </a:endParaRPr>
          </a:p>
          <a:p>
            <a:pPr>
              <a:spcAft>
                <a:spcPts val="800"/>
              </a:spcAft>
            </a:pPr>
            <a:r>
              <a:rPr lang="en-US" sz="2400" dirty="0">
                <a:solidFill>
                  <a:srgbClr val="000000"/>
                </a:solidFill>
                <a:ea typeface="Calibri" panose="020F0502020204030204" pitchFamily="34" charset="0"/>
                <a:cs typeface="Times New Roman" panose="02020603050405020304" pitchFamily="18" charset="0"/>
              </a:rPr>
              <a:t>Life’s best prizes are those that come as a result of hard, honest work. </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061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895600"/>
            <a:ext cx="8305800" cy="3505200"/>
          </a:xfrm>
          <a:prstGeom prst="rect">
            <a:avLst/>
          </a:prstGeom>
          <a:noFill/>
          <a:ln w="38100">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508000" y="533400"/>
            <a:ext cx="8178800" cy="22098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4" name="Up Arrow 43"/>
          <p:cNvSpPr/>
          <p:nvPr/>
        </p:nvSpPr>
        <p:spPr>
          <a:xfrm>
            <a:off x="609600" y="914400"/>
            <a:ext cx="228600" cy="958850"/>
          </a:xfrm>
          <a:prstGeom prst="upArrow">
            <a:avLst>
              <a:gd name="adj1" fmla="val 50000"/>
              <a:gd name="adj2" fmla="val 55479"/>
            </a:avLst>
          </a:prstGeom>
          <a:solidFill>
            <a:srgbClr val="0070C0"/>
          </a:solidFill>
          <a:ln>
            <a:noFill/>
          </a:ln>
          <a:effectLst>
            <a:glow rad="1016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glow rad="101600">
                  <a:prstClr val="white">
                    <a:alpha val="60000"/>
                  </a:prstClr>
                </a:glow>
              </a:effectLst>
              <a:uLnTx/>
              <a:uFillTx/>
              <a:latin typeface="Calibri"/>
              <a:ea typeface="+mn-ea"/>
              <a:cs typeface="+mn-cs"/>
            </a:endParaRPr>
          </a:p>
        </p:txBody>
      </p:sp>
      <p:sp>
        <p:nvSpPr>
          <p:cNvPr id="43" name="Up Arrow 42"/>
          <p:cNvSpPr/>
          <p:nvPr/>
        </p:nvSpPr>
        <p:spPr>
          <a:xfrm>
            <a:off x="3276600" y="914400"/>
            <a:ext cx="228600" cy="958850"/>
          </a:xfrm>
          <a:prstGeom prst="upArrow">
            <a:avLst>
              <a:gd name="adj1" fmla="val 50000"/>
              <a:gd name="adj2" fmla="val 55479"/>
            </a:avLst>
          </a:prstGeom>
          <a:solidFill>
            <a:srgbClr val="0070C0"/>
          </a:solidFill>
          <a:ln>
            <a:noFill/>
          </a:ln>
          <a:effectLst>
            <a:glow rad="1016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Up Arrow 26"/>
          <p:cNvSpPr/>
          <p:nvPr/>
        </p:nvSpPr>
        <p:spPr>
          <a:xfrm>
            <a:off x="4876800" y="914400"/>
            <a:ext cx="228600" cy="958850"/>
          </a:xfrm>
          <a:prstGeom prst="upArrow">
            <a:avLst>
              <a:gd name="adj1" fmla="val 50000"/>
              <a:gd name="adj2" fmla="val 55479"/>
            </a:avLst>
          </a:prstGeom>
          <a:solidFill>
            <a:srgbClr val="0070C0"/>
          </a:solidFill>
          <a:ln>
            <a:noFill/>
          </a:ln>
          <a:effectLst>
            <a:glow rad="1016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ight Arrow 22"/>
          <p:cNvSpPr/>
          <p:nvPr/>
        </p:nvSpPr>
        <p:spPr>
          <a:xfrm>
            <a:off x="508000" y="1600200"/>
            <a:ext cx="8178800" cy="546100"/>
          </a:xfrm>
          <a:prstGeom prst="rightArrow">
            <a:avLst/>
          </a:prstGeom>
          <a:solidFill>
            <a:srgbClr val="0070C0"/>
          </a:solidFill>
          <a:ln>
            <a:noFill/>
          </a:ln>
          <a:effectLst>
            <a:glow rad="101600">
              <a:schemeClr val="bg1">
                <a:alpha val="40000"/>
              </a:schemeClr>
            </a:glow>
          </a:effectLst>
          <a:scene3d>
            <a:camera prst="orthographicFront"/>
            <a:lightRig rig="threePt" dir="t"/>
          </a:scene3d>
          <a:sp3d>
            <a:bevelT w="107950" h="107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914400" y="1168400"/>
            <a:ext cx="990600" cy="1346200"/>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Second Missionary Journey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Macedonia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Achaia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Greece</a:t>
            </a:r>
          </a:p>
        </p:txBody>
      </p:sp>
      <p:sp>
        <p:nvSpPr>
          <p:cNvPr id="6" name="Rectangle 5"/>
          <p:cNvSpPr/>
          <p:nvPr/>
        </p:nvSpPr>
        <p:spPr>
          <a:xfrm>
            <a:off x="2260600" y="1143000"/>
            <a:ext cx="939800" cy="1371600"/>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Third Missionary Journey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Asia</a:t>
            </a:r>
          </a:p>
        </p:txBody>
      </p:sp>
      <p:sp>
        <p:nvSpPr>
          <p:cNvPr id="7" name="Rectangle 6"/>
          <p:cNvSpPr/>
          <p:nvPr/>
        </p:nvSpPr>
        <p:spPr>
          <a:xfrm>
            <a:off x="3733800" y="1143000"/>
            <a:ext cx="1219200" cy="1371600"/>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First Roman Imprisonment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60 - 63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Rome</a:t>
            </a:r>
          </a:p>
        </p:txBody>
      </p:sp>
      <p:sp>
        <p:nvSpPr>
          <p:cNvPr id="8" name="Rectangle 7"/>
          <p:cNvSpPr/>
          <p:nvPr/>
        </p:nvSpPr>
        <p:spPr>
          <a:xfrm>
            <a:off x="5369739" y="1111250"/>
            <a:ext cx="1209085" cy="1403350"/>
          </a:xfrm>
          <a:prstGeom prst="rect">
            <a:avLst/>
          </a:prstGeom>
          <a:solidFill>
            <a:schemeClr val="bg1"/>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Second Roman Imprisonment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67 - 68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Rome</a:t>
            </a:r>
          </a:p>
        </p:txBody>
      </p:sp>
      <p:sp>
        <p:nvSpPr>
          <p:cNvPr id="9" name="Rectangle 8"/>
          <p:cNvSpPr/>
          <p:nvPr/>
        </p:nvSpPr>
        <p:spPr>
          <a:xfrm>
            <a:off x="457200" y="533400"/>
            <a:ext cx="1828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Jerusalem Council</a:t>
            </a:r>
          </a:p>
        </p:txBody>
      </p:sp>
      <p:sp>
        <p:nvSpPr>
          <p:cNvPr id="10" name="Rectangle 9"/>
          <p:cNvSpPr/>
          <p:nvPr/>
        </p:nvSpPr>
        <p:spPr>
          <a:xfrm>
            <a:off x="3048000" y="533400"/>
            <a:ext cx="914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Trials</a:t>
            </a:r>
          </a:p>
        </p:txBody>
      </p:sp>
      <p:sp>
        <p:nvSpPr>
          <p:cNvPr id="11" name="Rectangle 10"/>
          <p:cNvSpPr/>
          <p:nvPr/>
        </p:nvSpPr>
        <p:spPr>
          <a:xfrm>
            <a:off x="4800600" y="5334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Paul Before Caesar</a:t>
            </a:r>
          </a:p>
        </p:txBody>
      </p:sp>
      <p:sp>
        <p:nvSpPr>
          <p:cNvPr id="14" name="Rectangle 13"/>
          <p:cNvSpPr/>
          <p:nvPr/>
        </p:nvSpPr>
        <p:spPr>
          <a:xfrm>
            <a:off x="914400" y="3429000"/>
            <a:ext cx="1212850" cy="6604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Thess</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Corinth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51 - 52</a:t>
            </a:r>
          </a:p>
        </p:txBody>
      </p:sp>
      <p:sp>
        <p:nvSpPr>
          <p:cNvPr id="15" name="Rectangle 14"/>
          <p:cNvSpPr/>
          <p:nvPr/>
        </p:nvSpPr>
        <p:spPr>
          <a:xfrm>
            <a:off x="2286000" y="3429000"/>
            <a:ext cx="1282700" cy="6604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Corinthians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Ephesus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56 - 57</a:t>
            </a:r>
          </a:p>
        </p:txBody>
      </p:sp>
      <p:sp>
        <p:nvSpPr>
          <p:cNvPr id="16" name="Rectangle 15"/>
          <p:cNvSpPr/>
          <p:nvPr/>
        </p:nvSpPr>
        <p:spPr>
          <a:xfrm>
            <a:off x="3733800" y="3429000"/>
            <a:ext cx="1168400" cy="6604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Ephesians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Rome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60 - 63</a:t>
            </a:r>
          </a:p>
        </p:txBody>
      </p:sp>
      <p:sp>
        <p:nvSpPr>
          <p:cNvPr id="30" name="Rectangle 29"/>
          <p:cNvSpPr/>
          <p:nvPr/>
        </p:nvSpPr>
        <p:spPr>
          <a:xfrm>
            <a:off x="920750" y="4191000"/>
            <a:ext cx="1212850" cy="6096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Thess</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Corinth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51 - 52</a:t>
            </a:r>
          </a:p>
        </p:txBody>
      </p:sp>
      <p:sp>
        <p:nvSpPr>
          <p:cNvPr id="31" name="Rectangle 30"/>
          <p:cNvSpPr/>
          <p:nvPr/>
        </p:nvSpPr>
        <p:spPr>
          <a:xfrm>
            <a:off x="2286000" y="4191000"/>
            <a:ext cx="1282700" cy="6096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Corinthians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Macedonia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56 - 57</a:t>
            </a:r>
          </a:p>
        </p:txBody>
      </p:sp>
      <p:sp>
        <p:nvSpPr>
          <p:cNvPr id="32" name="Rectangle 31"/>
          <p:cNvSpPr/>
          <p:nvPr/>
        </p:nvSpPr>
        <p:spPr>
          <a:xfrm>
            <a:off x="2286000" y="4876800"/>
            <a:ext cx="1282700" cy="6096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Galatians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Antioch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57?</a:t>
            </a:r>
          </a:p>
        </p:txBody>
      </p:sp>
      <p:sp>
        <p:nvSpPr>
          <p:cNvPr id="33" name="Rectangle 32"/>
          <p:cNvSpPr/>
          <p:nvPr/>
        </p:nvSpPr>
        <p:spPr>
          <a:xfrm>
            <a:off x="2286000" y="5562600"/>
            <a:ext cx="1282700" cy="6096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Romans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Corinth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57?</a:t>
            </a:r>
          </a:p>
        </p:txBody>
      </p:sp>
      <p:sp>
        <p:nvSpPr>
          <p:cNvPr id="34" name="Rectangle 33"/>
          <p:cNvSpPr/>
          <p:nvPr/>
        </p:nvSpPr>
        <p:spPr>
          <a:xfrm>
            <a:off x="3733800" y="4191000"/>
            <a:ext cx="1168400" cy="6096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Colossians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Rome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60 - 63</a:t>
            </a:r>
          </a:p>
        </p:txBody>
      </p:sp>
      <p:sp>
        <p:nvSpPr>
          <p:cNvPr id="35" name="Rectangle 34"/>
          <p:cNvSpPr/>
          <p:nvPr/>
        </p:nvSpPr>
        <p:spPr>
          <a:xfrm>
            <a:off x="3733800" y="4876800"/>
            <a:ext cx="1168400" cy="6096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Philemon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Rome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60 - 63</a:t>
            </a:r>
          </a:p>
        </p:txBody>
      </p:sp>
      <p:sp>
        <p:nvSpPr>
          <p:cNvPr id="36" name="Rectangle 35"/>
          <p:cNvSpPr/>
          <p:nvPr/>
        </p:nvSpPr>
        <p:spPr>
          <a:xfrm>
            <a:off x="3733800" y="5562600"/>
            <a:ext cx="1168400" cy="6096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Philippians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Rome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60 - 63</a:t>
            </a:r>
          </a:p>
        </p:txBody>
      </p:sp>
      <p:sp>
        <p:nvSpPr>
          <p:cNvPr id="37" name="Rectangle 36"/>
          <p:cNvSpPr/>
          <p:nvPr/>
        </p:nvSpPr>
        <p:spPr>
          <a:xfrm>
            <a:off x="5105400" y="3441700"/>
            <a:ext cx="1447800" cy="660400"/>
          </a:xfrm>
          <a:prstGeom prst="rect">
            <a:avLst/>
          </a:prstGeom>
          <a:noFill/>
          <a:ln w="38100">
            <a:solidFill>
              <a:srgbClr val="FF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Arial" pitchFamily="34" charset="0"/>
                <a:ea typeface="+mn-ea"/>
                <a:cs typeface="Arial" pitchFamily="34" charset="0"/>
              </a:rPr>
              <a:t>1 Timothy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Arial" pitchFamily="34" charset="0"/>
                <a:ea typeface="+mn-ea"/>
                <a:cs typeface="Arial" pitchFamily="34" charset="0"/>
              </a:rPr>
              <a:t>Place: Macedonia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FF0000"/>
                </a:solidFill>
                <a:effectLst/>
                <a:uLnTx/>
                <a:uFillTx/>
                <a:latin typeface="Arial" pitchFamily="34" charset="0"/>
                <a:ea typeface="+mn-ea"/>
                <a:cs typeface="Arial" pitchFamily="34" charset="0"/>
              </a:rPr>
              <a:t>Date: 63 - 66</a:t>
            </a:r>
          </a:p>
        </p:txBody>
      </p:sp>
      <p:sp>
        <p:nvSpPr>
          <p:cNvPr id="38" name="Rectangle 37"/>
          <p:cNvSpPr/>
          <p:nvPr/>
        </p:nvSpPr>
        <p:spPr>
          <a:xfrm>
            <a:off x="5105400" y="4876800"/>
            <a:ext cx="1435100" cy="6604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Timothy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Rome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67 - 68</a:t>
            </a:r>
          </a:p>
        </p:txBody>
      </p:sp>
      <p:sp>
        <p:nvSpPr>
          <p:cNvPr id="39" name="Rectangle 38"/>
          <p:cNvSpPr/>
          <p:nvPr/>
        </p:nvSpPr>
        <p:spPr>
          <a:xfrm>
            <a:off x="5105400" y="4216400"/>
            <a:ext cx="1447800" cy="5842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Titus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Place: Macedonia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63 - 66</a:t>
            </a:r>
          </a:p>
        </p:txBody>
      </p:sp>
      <p:sp>
        <p:nvSpPr>
          <p:cNvPr id="40" name="Rectangle 39"/>
          <p:cNvSpPr/>
          <p:nvPr/>
        </p:nvSpPr>
        <p:spPr>
          <a:xfrm>
            <a:off x="7035800" y="3429000"/>
            <a:ext cx="1435100" cy="2743200"/>
          </a:xfrm>
          <a:prstGeom prst="rect">
            <a:avLst/>
          </a:prstGeom>
          <a:no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A.D. 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Destruction of Jerusalem, continued scattering, and growth of the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Date: 70</a:t>
            </a:r>
          </a:p>
        </p:txBody>
      </p:sp>
      <p:sp>
        <p:nvSpPr>
          <p:cNvPr id="41" name="Rectangle 40"/>
          <p:cNvSpPr/>
          <p:nvPr/>
        </p:nvSpPr>
        <p:spPr>
          <a:xfrm>
            <a:off x="5410200" y="1149350"/>
            <a:ext cx="1130300" cy="1403350"/>
          </a:xfrm>
          <a:prstGeom prst="rect">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Rectangle 44"/>
          <p:cNvSpPr/>
          <p:nvPr/>
        </p:nvSpPr>
        <p:spPr>
          <a:xfrm>
            <a:off x="5119048" y="4882487"/>
            <a:ext cx="1421452" cy="660400"/>
          </a:xfrm>
          <a:prstGeom prst="rect">
            <a:avLst/>
          </a:prstGeom>
          <a:noFill/>
          <a:ln w="19050">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Right Arrow 41"/>
          <p:cNvSpPr/>
          <p:nvPr/>
        </p:nvSpPr>
        <p:spPr>
          <a:xfrm>
            <a:off x="508000" y="2971800"/>
            <a:ext cx="8026400" cy="457200"/>
          </a:xfrm>
          <a:prstGeom prst="rightArrow">
            <a:avLst/>
          </a:prstGeom>
          <a:noFill/>
          <a:ln w="3810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A.D.</a:t>
            </a:r>
            <a:r>
              <a:rPr kumimoji="0" lang="en-US" sz="12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 </a:t>
            </a:r>
            <a:r>
              <a:rPr kumimoji="0" lang="en-US" sz="1400" b="1" i="0" u="none" strike="noStrike" kern="1200" cap="none" spc="0" normalizeH="0" baseline="0" noProof="0" dirty="0">
                <a:ln>
                  <a:noFill/>
                </a:ln>
                <a:solidFill>
                  <a:srgbClr val="C00000"/>
                </a:solidFill>
                <a:effectLst/>
                <a:uLnTx/>
                <a:uFillTx/>
                <a:latin typeface="Arial" pitchFamily="34" charset="0"/>
                <a:ea typeface="+mn-ea"/>
                <a:cs typeface="Arial" pitchFamily="34" charset="0"/>
              </a:rPr>
              <a:t>51          53	           57	        60                            66             68	            70</a:t>
            </a:r>
            <a:r>
              <a:rPr kumimoji="0" lang="en-US"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sp>
        <p:nvSpPr>
          <p:cNvPr id="3" name="Rectangle 2"/>
          <p:cNvSpPr/>
          <p:nvPr/>
        </p:nvSpPr>
        <p:spPr>
          <a:xfrm>
            <a:off x="0" y="0"/>
            <a:ext cx="9144000" cy="68580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own Arrow 3"/>
          <p:cNvSpPr/>
          <p:nvPr/>
        </p:nvSpPr>
        <p:spPr>
          <a:xfrm rot="2071739">
            <a:off x="6786804" y="2310186"/>
            <a:ext cx="471310" cy="13438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0040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up)">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2032" y="898217"/>
            <a:ext cx="7574145" cy="54783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23220"/>
          </a:xfrm>
          <a:prstGeom prst="rect">
            <a:avLst/>
          </a:prstGeom>
          <a:noFill/>
        </p:spPr>
        <p:txBody>
          <a:bodyPr wrap="square" rtlCol="0">
            <a:spAutoFit/>
          </a:bodyPr>
          <a:lstStyle/>
          <a:p>
            <a:pPr algn="ctr"/>
            <a:r>
              <a:rPr lang="en-US" sz="2800" b="1" dirty="0">
                <a:solidFill>
                  <a:srgbClr val="0070C0"/>
                </a:solidFill>
                <a:latin typeface="Ink Free" panose="03080402000500000000" pitchFamily="66" charset="0"/>
              </a:rPr>
              <a:t>Godliness With Contentment   </a:t>
            </a:r>
            <a:r>
              <a:rPr lang="en-US" sz="2800" dirty="0"/>
              <a:t>1Timothy 6:6</a:t>
            </a:r>
          </a:p>
        </p:txBody>
      </p:sp>
      <p:sp>
        <p:nvSpPr>
          <p:cNvPr id="3" name="Rectangle 2"/>
          <p:cNvSpPr/>
          <p:nvPr/>
        </p:nvSpPr>
        <p:spPr>
          <a:xfrm>
            <a:off x="1" y="914402"/>
            <a:ext cx="9144000" cy="1302921"/>
          </a:xfrm>
          <a:prstGeom prst="rect">
            <a:avLst/>
          </a:prstGeom>
        </p:spPr>
        <p:txBody>
          <a:bodyPr wrap="square">
            <a:spAutoFit/>
          </a:bodyPr>
          <a:lstStyle/>
          <a:p>
            <a:pPr algn="ctr">
              <a:spcAft>
                <a:spcPts val="800"/>
              </a:spcAft>
            </a:pPr>
            <a:r>
              <a:rPr lang="en-US" sz="3600" dirty="0">
                <a:solidFill>
                  <a:srgbClr val="000000"/>
                </a:solidFill>
                <a:ea typeface="Calibri" panose="020F0502020204030204" pitchFamily="34" charset="0"/>
                <a:cs typeface="Times New Roman" panose="02020603050405020304" pitchFamily="18" charset="0"/>
              </a:rPr>
              <a:t>Let us follow /pursue them. </a:t>
            </a:r>
            <a:r>
              <a:rPr lang="en-US" sz="3600" u="sng" dirty="0">
                <a:solidFill>
                  <a:srgbClr val="000000"/>
                </a:solidFill>
                <a:ea typeface="Calibri" panose="020F0502020204030204" pitchFamily="34" charset="0"/>
                <a:cs typeface="Times New Roman" panose="02020603050405020304" pitchFamily="18" charset="0"/>
              </a:rPr>
              <a:t>PURSUE</a:t>
            </a:r>
            <a:r>
              <a:rPr lang="en-US" sz="3600" dirty="0">
                <a:solidFill>
                  <a:srgbClr val="000000"/>
                </a:solidFill>
                <a:ea typeface="Calibri" panose="020F0502020204030204" pitchFamily="34" charset="0"/>
                <a:cs typeface="Times New Roman" panose="02020603050405020304" pitchFamily="18" charset="0"/>
              </a:rPr>
              <a:t> </a:t>
            </a:r>
          </a:p>
          <a:p>
            <a:pPr algn="ctr">
              <a:spcAft>
                <a:spcPts val="800"/>
              </a:spcAft>
            </a:pPr>
            <a:r>
              <a:rPr lang="en-US" sz="3600" dirty="0">
                <a:solidFill>
                  <a:srgbClr val="000000"/>
                </a:solidFill>
                <a:ea typeface="Calibri" panose="020F0502020204030204" pitchFamily="34" charset="0"/>
                <a:cs typeface="Times New Roman" panose="02020603050405020304" pitchFamily="18" charset="0"/>
              </a:rPr>
              <a:t>(hunter going after his catch)</a:t>
            </a:r>
            <a:endParaRPr lang="en-US" sz="3600" dirty="0">
              <a:effectLst/>
              <a:ea typeface="Calibri" panose="020F0502020204030204" pitchFamily="34" charset="0"/>
              <a:cs typeface="Times New Roman" panose="02020603050405020304" pitchFamily="18" charset="0"/>
            </a:endParaRPr>
          </a:p>
        </p:txBody>
      </p:sp>
      <p:pic>
        <p:nvPicPr>
          <p:cNvPr id="6" name="Picture 2" descr="Fox Hunting Hounds | www.pixshark.com - Images Galleries With A B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028" y="2159763"/>
            <a:ext cx="3803257" cy="415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090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695" y="1019596"/>
            <a:ext cx="8350980" cy="564014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0070C0"/>
                </a:solidFill>
                <a:latin typeface="Ink Free" panose="03080402000500000000" pitchFamily="66" charset="0"/>
              </a:rPr>
              <a:t>Godliness With Contentment   </a:t>
            </a:r>
            <a:r>
              <a:rPr lang="en-US" sz="3200" dirty="0">
                <a:solidFill>
                  <a:srgbClr val="0070C0"/>
                </a:solidFill>
              </a:rPr>
              <a:t>1Timothy 6:6</a:t>
            </a:r>
          </a:p>
        </p:txBody>
      </p:sp>
      <p:sp>
        <p:nvSpPr>
          <p:cNvPr id="3" name="Rectangle 2"/>
          <p:cNvSpPr/>
          <p:nvPr/>
        </p:nvSpPr>
        <p:spPr>
          <a:xfrm>
            <a:off x="768743" y="1100517"/>
            <a:ext cx="7849275" cy="832023"/>
          </a:xfrm>
          <a:prstGeom prst="rect">
            <a:avLst/>
          </a:prstGeom>
        </p:spPr>
        <p:txBody>
          <a:bodyPr wrap="square">
            <a:spAutoFit/>
          </a:bodyPr>
          <a:lstStyle/>
          <a:p>
            <a:pPr>
              <a:spcAft>
                <a:spcPts val="800"/>
              </a:spcAft>
            </a:pPr>
            <a:r>
              <a:rPr lang="en-US" sz="2000" b="1" dirty="0">
                <a:solidFill>
                  <a:srgbClr val="0070C0"/>
                </a:solidFill>
                <a:ea typeface="Calibri" panose="020F0502020204030204" pitchFamily="34" charset="0"/>
                <a:cs typeface="Times New Roman" panose="02020603050405020304" pitchFamily="18" charset="0"/>
              </a:rPr>
              <a:t>Righteousness</a:t>
            </a:r>
            <a:r>
              <a:rPr lang="en-US" sz="2000" dirty="0">
                <a:solidFill>
                  <a:srgbClr val="000000"/>
                </a:solidFill>
                <a:ea typeface="Calibri" panose="020F0502020204030204" pitchFamily="34" charset="0"/>
                <a:cs typeface="Times New Roman" panose="02020603050405020304" pitchFamily="18" charset="0"/>
              </a:rPr>
              <a:t> – just dealings with God and our fellowman. </a:t>
            </a:r>
            <a:endParaRPr lang="en-US" sz="2000" dirty="0">
              <a:ea typeface="Calibri" panose="020F0502020204030204" pitchFamily="34" charset="0"/>
              <a:cs typeface="Times New Roman" panose="02020603050405020304" pitchFamily="18" charset="0"/>
            </a:endParaRPr>
          </a:p>
          <a:p>
            <a:r>
              <a:rPr lang="en-US" sz="2000" b="1" dirty="0">
                <a:solidFill>
                  <a:srgbClr val="0070C0"/>
                </a:solidFill>
                <a:ea typeface="Calibri" panose="020F0502020204030204" pitchFamily="34" charset="0"/>
              </a:rPr>
              <a:t>(Prov.14:34</a:t>
            </a:r>
            <a:r>
              <a:rPr lang="en-US" sz="2000" dirty="0">
                <a:solidFill>
                  <a:srgbClr val="000000"/>
                </a:solidFill>
                <a:ea typeface="Calibri" panose="020F0502020204030204" pitchFamily="34" charset="0"/>
              </a:rPr>
              <a:t>) Righteousness exalts a nation, But sin is a reproach to any </a:t>
            </a:r>
            <a:endParaRPr lang="en-US" sz="2000" dirty="0"/>
          </a:p>
        </p:txBody>
      </p:sp>
      <p:sp>
        <p:nvSpPr>
          <p:cNvPr id="9" name="Rectangle 8"/>
          <p:cNvSpPr/>
          <p:nvPr/>
        </p:nvSpPr>
        <p:spPr>
          <a:xfrm>
            <a:off x="833480" y="2065727"/>
            <a:ext cx="7784537" cy="4503797"/>
          </a:xfrm>
          <a:prstGeom prst="rect">
            <a:avLst/>
          </a:prstGeom>
        </p:spPr>
        <p:txBody>
          <a:bodyPr wrap="square">
            <a:spAutoFit/>
          </a:bodyPr>
          <a:lstStyle/>
          <a:p>
            <a:pPr>
              <a:spcAft>
                <a:spcPts val="800"/>
              </a:spcAft>
            </a:pPr>
            <a:r>
              <a:rPr lang="en-US" sz="2000" b="1" dirty="0">
                <a:solidFill>
                  <a:srgbClr val="0070C0"/>
                </a:solidFill>
                <a:ea typeface="Calibri" panose="020F0502020204030204" pitchFamily="34" charset="0"/>
                <a:cs typeface="Times New Roman" panose="02020603050405020304" pitchFamily="18" charset="0"/>
              </a:rPr>
              <a:t>godliness</a:t>
            </a:r>
            <a:r>
              <a:rPr lang="en-US" sz="2000" dirty="0">
                <a:solidFill>
                  <a:srgbClr val="000000"/>
                </a:solidFill>
                <a:ea typeface="Calibri" panose="020F0502020204030204" pitchFamily="34" charset="0"/>
                <a:cs typeface="Times New Roman" panose="02020603050405020304" pitchFamily="18" charset="0"/>
              </a:rPr>
              <a:t>,—Godliness gives contentment with food, raiment, and what at present we enjoy.</a:t>
            </a:r>
            <a:endParaRPr lang="en-US" sz="2000" dirty="0">
              <a:ea typeface="Calibri" panose="020F0502020204030204" pitchFamily="34" charset="0"/>
              <a:cs typeface="Times New Roman" panose="02020603050405020304" pitchFamily="18" charset="0"/>
            </a:endParaRPr>
          </a:p>
          <a:p>
            <a:pPr>
              <a:spcAft>
                <a:spcPts val="800"/>
              </a:spcAft>
            </a:pPr>
            <a:r>
              <a:rPr lang="en-US" sz="2000" b="1" dirty="0">
                <a:solidFill>
                  <a:srgbClr val="0070C0"/>
                </a:solidFill>
                <a:ea typeface="Calibri" panose="020F0502020204030204" pitchFamily="34" charset="0"/>
                <a:cs typeface="Times New Roman" panose="02020603050405020304" pitchFamily="18" charset="0"/>
              </a:rPr>
              <a:t>faith,</a:t>
            </a:r>
            <a:r>
              <a:rPr lang="en-US" sz="2000" dirty="0">
                <a:solidFill>
                  <a:srgbClr val="000000"/>
                </a:solidFill>
                <a:ea typeface="Calibri" panose="020F0502020204030204" pitchFamily="34" charset="0"/>
                <a:cs typeface="Times New Roman" panose="02020603050405020304" pitchFamily="18" charset="0"/>
              </a:rPr>
              <a:t>—Faith in God and Christ assures of a better and more abiding substance reserved in heaven for us. (</a:t>
            </a:r>
            <a:r>
              <a:rPr lang="en-US" sz="2000" b="1" dirty="0">
                <a:solidFill>
                  <a:srgbClr val="0070C0"/>
                </a:solidFill>
                <a:ea typeface="Calibri" panose="020F0502020204030204" pitchFamily="34" charset="0"/>
                <a:cs typeface="Times New Roman" panose="02020603050405020304" pitchFamily="18" charset="0"/>
              </a:rPr>
              <a:t>1 Pet. 1:3–12</a:t>
            </a:r>
            <a:r>
              <a:rPr lang="en-US" sz="2000" dirty="0">
                <a:solidFill>
                  <a:srgbClr val="000000"/>
                </a:solidFill>
                <a:ea typeface="Calibri" panose="020F0502020204030204" pitchFamily="34" charset="0"/>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a:p>
            <a:pPr>
              <a:spcAft>
                <a:spcPts val="800"/>
              </a:spcAft>
            </a:pPr>
            <a:r>
              <a:rPr lang="en-US" sz="2000" b="1" dirty="0">
                <a:solidFill>
                  <a:srgbClr val="0070C0"/>
                </a:solidFill>
                <a:ea typeface="Calibri" panose="020F0502020204030204" pitchFamily="34" charset="0"/>
                <a:cs typeface="Times New Roman" panose="02020603050405020304" pitchFamily="18" charset="0"/>
              </a:rPr>
              <a:t>love</a:t>
            </a:r>
            <a:r>
              <a:rPr lang="en-US" sz="2000" dirty="0">
                <a:solidFill>
                  <a:srgbClr val="000000"/>
                </a:solidFill>
                <a:ea typeface="Calibri" panose="020F0502020204030204" pitchFamily="34" charset="0"/>
                <a:cs typeface="Times New Roman" panose="02020603050405020304" pitchFamily="18" charset="0"/>
              </a:rPr>
              <a:t>,—Love is manifested in doing good to our fellow men, and the divine law tells us that it is the only way we can do it, hence “love therefore is the fulfillment of the law.” (</a:t>
            </a:r>
            <a:r>
              <a:rPr lang="en-US" sz="2000" b="1" dirty="0">
                <a:solidFill>
                  <a:srgbClr val="0070C0"/>
                </a:solidFill>
                <a:ea typeface="Calibri" panose="020F0502020204030204" pitchFamily="34" charset="0"/>
                <a:cs typeface="Times New Roman" panose="02020603050405020304" pitchFamily="18" charset="0"/>
              </a:rPr>
              <a:t>Rom. 13:10</a:t>
            </a:r>
            <a:r>
              <a:rPr lang="en-US" sz="2000" dirty="0">
                <a:solidFill>
                  <a:srgbClr val="000000"/>
                </a:solidFill>
                <a:ea typeface="Calibri" panose="020F0502020204030204" pitchFamily="34" charset="0"/>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a:p>
            <a:pPr>
              <a:spcAft>
                <a:spcPts val="800"/>
              </a:spcAft>
            </a:pPr>
            <a:r>
              <a:rPr lang="en-US" sz="2000" b="1" dirty="0">
                <a:solidFill>
                  <a:srgbClr val="0070C0"/>
                </a:solidFill>
                <a:ea typeface="Calibri" panose="020F0502020204030204" pitchFamily="34" charset="0"/>
                <a:cs typeface="Times New Roman" panose="02020603050405020304" pitchFamily="18" charset="0"/>
              </a:rPr>
              <a:t>patience</a:t>
            </a:r>
            <a:r>
              <a:rPr lang="en-US" sz="2000" dirty="0">
                <a:solidFill>
                  <a:srgbClr val="000000"/>
                </a:solidFill>
                <a:ea typeface="Calibri" panose="020F0502020204030204" pitchFamily="34" charset="0"/>
                <a:cs typeface="Times New Roman" panose="02020603050405020304" pitchFamily="18" charset="0"/>
              </a:rPr>
              <a:t>,—[Patience is that state of mind and heart that enables one to face difficulties and obstacles that make him willing to toil and suffer adversity in order to maintain his loyalty to God.]</a:t>
            </a:r>
            <a:endParaRPr lang="en-US" sz="2000" dirty="0">
              <a:ea typeface="Calibri" panose="020F0502020204030204" pitchFamily="34" charset="0"/>
              <a:cs typeface="Times New Roman" panose="02020603050405020304" pitchFamily="18" charset="0"/>
            </a:endParaRPr>
          </a:p>
          <a:p>
            <a:r>
              <a:rPr lang="en-US" sz="2000" b="1" dirty="0">
                <a:solidFill>
                  <a:srgbClr val="0070C0"/>
                </a:solidFill>
                <a:ea typeface="Calibri" panose="020F0502020204030204" pitchFamily="34" charset="0"/>
              </a:rPr>
              <a:t>meekness</a:t>
            </a:r>
            <a:r>
              <a:rPr lang="en-US" sz="2000" dirty="0">
                <a:solidFill>
                  <a:srgbClr val="0070C0"/>
                </a:solidFill>
                <a:ea typeface="Calibri" panose="020F0502020204030204" pitchFamily="34" charset="0"/>
              </a:rPr>
              <a:t>.</a:t>
            </a:r>
            <a:r>
              <a:rPr lang="en-US" sz="2000" dirty="0">
                <a:solidFill>
                  <a:srgbClr val="000000"/>
                </a:solidFill>
                <a:ea typeface="Calibri" panose="020F0502020204030204" pitchFamily="34" charset="0"/>
              </a:rPr>
              <a:t>—Meekness suppresses our wrath and indignation against those who are injurious to us and takes away from us that which is our own—submission to the divine will</a:t>
            </a:r>
            <a:endParaRPr lang="en-US" sz="2000" dirty="0"/>
          </a:p>
        </p:txBody>
      </p:sp>
    </p:spTree>
    <p:extLst>
      <p:ext uri="{BB962C8B-B14F-4D97-AF65-F5344CB8AC3E}">
        <p14:creationId xmlns:p14="http://schemas.microsoft.com/office/powerpoint/2010/main" val="804920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523" y="1100519"/>
            <a:ext cx="8172956" cy="5462122"/>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C00000"/>
                </a:solidFill>
                <a:latin typeface="Ink Free" panose="03080402000500000000" pitchFamily="66" charset="0"/>
              </a:rPr>
              <a:t>Godliness With Contentment   </a:t>
            </a:r>
            <a:r>
              <a:rPr lang="en-US" sz="3200" dirty="0">
                <a:solidFill>
                  <a:srgbClr val="C00000"/>
                </a:solidFill>
              </a:rPr>
              <a:t>1Timothy 6:6</a:t>
            </a:r>
          </a:p>
        </p:txBody>
      </p:sp>
      <p:sp>
        <p:nvSpPr>
          <p:cNvPr id="3" name="Rectangle 2"/>
          <p:cNvSpPr/>
          <p:nvPr/>
        </p:nvSpPr>
        <p:spPr>
          <a:xfrm>
            <a:off x="768745" y="1213807"/>
            <a:ext cx="7703616" cy="5345053"/>
          </a:xfrm>
          <a:prstGeom prst="rect">
            <a:avLst/>
          </a:prstGeom>
        </p:spPr>
        <p:txBody>
          <a:bodyPr wrap="square">
            <a:spAutoFit/>
          </a:bodyPr>
          <a:lstStyle/>
          <a:p>
            <a:pPr>
              <a:spcAft>
                <a:spcPts val="1000"/>
              </a:spcAft>
            </a:pPr>
            <a:r>
              <a:rPr lang="en-US" sz="2800" dirty="0">
                <a:ea typeface="Calibri" panose="020F0502020204030204" pitchFamily="34" charset="0"/>
                <a:cs typeface="Times New Roman" panose="02020603050405020304" pitchFamily="18" charset="0"/>
              </a:rPr>
              <a:t>“</a:t>
            </a:r>
            <a:r>
              <a:rPr lang="en-US" sz="28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Flee</a:t>
            </a:r>
            <a:r>
              <a:rPr lang="en-US" sz="2800" dirty="0">
                <a:ea typeface="Calibri" panose="020F0502020204030204" pitchFamily="34" charset="0"/>
                <a:cs typeface="Times New Roman" panose="02020603050405020304" pitchFamily="18" charset="0"/>
              </a:rPr>
              <a:t> … “(</a:t>
            </a:r>
            <a:r>
              <a:rPr lang="en-US" sz="2800" b="1" dirty="0">
                <a:solidFill>
                  <a:srgbClr val="0070C0"/>
                </a:solidFill>
                <a:ea typeface="Calibri" panose="020F0502020204030204" pitchFamily="34" charset="0"/>
                <a:cs typeface="Times New Roman" panose="02020603050405020304" pitchFamily="18" charset="0"/>
              </a:rPr>
              <a:t>1Tim.6:11</a:t>
            </a:r>
            <a:r>
              <a:rPr lang="en-US" sz="2800" dirty="0">
                <a:ea typeface="Calibri" panose="020F0502020204030204" pitchFamily="34" charset="0"/>
                <a:cs typeface="Times New Roman" panose="02020603050405020304" pitchFamily="18" charset="0"/>
              </a:rPr>
              <a:t>). One of the best influences is a pair of feet.</a:t>
            </a:r>
          </a:p>
          <a:p>
            <a:pPr>
              <a:spcAft>
                <a:spcPts val="1000"/>
              </a:spcAft>
            </a:pPr>
            <a:endParaRPr lang="en-US" sz="2800" dirty="0">
              <a:ea typeface="Calibri" panose="020F0502020204030204" pitchFamily="34" charset="0"/>
              <a:cs typeface="Times New Roman" panose="02020603050405020304" pitchFamily="18" charset="0"/>
            </a:endParaRPr>
          </a:p>
          <a:p>
            <a:pPr>
              <a:spcAft>
                <a:spcPts val="1000"/>
              </a:spcAft>
            </a:pPr>
            <a:r>
              <a:rPr lang="en-US" sz="2800" dirty="0">
                <a:ea typeface="Calibri" panose="020F0502020204030204" pitchFamily="34" charset="0"/>
                <a:cs typeface="Times New Roman" panose="02020603050405020304" pitchFamily="18" charset="0"/>
              </a:rPr>
              <a:t>“</a:t>
            </a:r>
            <a:r>
              <a:rPr lang="en-US" sz="28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Follow</a:t>
            </a:r>
            <a:r>
              <a:rPr lang="en-US" sz="2800" dirty="0">
                <a:ea typeface="Calibri" panose="020F0502020204030204" pitchFamily="34" charset="0"/>
                <a:cs typeface="Times New Roman" panose="02020603050405020304" pitchFamily="18" charset="0"/>
              </a:rPr>
              <a:t> …” To flee is not enough, being only negative; the positive counterpart of flight is following the Lord.</a:t>
            </a:r>
          </a:p>
          <a:p>
            <a:pPr>
              <a:spcAft>
                <a:spcPts val="1000"/>
              </a:spcAft>
            </a:pPr>
            <a:endParaRPr lang="en-US" sz="2800" dirty="0">
              <a:ea typeface="Calibri" panose="020F0502020204030204" pitchFamily="34" charset="0"/>
              <a:cs typeface="Times New Roman" panose="02020603050405020304" pitchFamily="18" charset="0"/>
            </a:endParaRPr>
          </a:p>
          <a:p>
            <a:pPr>
              <a:spcAft>
                <a:spcPts val="1000"/>
              </a:spcAft>
            </a:pPr>
            <a:r>
              <a:rPr lang="en-US" sz="2800" dirty="0">
                <a:ea typeface="Calibri" panose="020F0502020204030204" pitchFamily="34" charset="0"/>
                <a:cs typeface="Times New Roman" panose="02020603050405020304" pitchFamily="18" charset="0"/>
              </a:rPr>
              <a:t>“</a:t>
            </a:r>
            <a:r>
              <a:rPr lang="en-US" sz="2800"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Fight </a:t>
            </a:r>
            <a:r>
              <a:rPr lang="en-US" sz="2800" dirty="0">
                <a:ea typeface="Calibri" panose="020F0502020204030204" pitchFamily="34" charset="0"/>
                <a:cs typeface="Times New Roman" panose="02020603050405020304" pitchFamily="18" charset="0"/>
              </a:rPr>
              <a:t>… “(</a:t>
            </a:r>
            <a:r>
              <a:rPr lang="en-US" sz="2800" b="1" dirty="0">
                <a:solidFill>
                  <a:srgbClr val="0070C0"/>
                </a:solidFill>
                <a:ea typeface="Calibri" panose="020F0502020204030204" pitchFamily="34" charset="0"/>
                <a:cs typeface="Times New Roman" panose="02020603050405020304" pitchFamily="18" charset="0"/>
              </a:rPr>
              <a:t>1Tim.6:12</a:t>
            </a:r>
            <a:r>
              <a:rPr lang="en-US" sz="2800" dirty="0">
                <a:ea typeface="Calibri" panose="020F0502020204030204" pitchFamily="34" charset="0"/>
                <a:cs typeface="Times New Roman" panose="02020603050405020304" pitchFamily="18" charset="0"/>
              </a:rPr>
              <a:t>). Whatever metaphor Paul had in mind, whether athletic or military, one phase of Christian living is certainly that of … active resistance to evil.</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0837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166" y="1084333"/>
            <a:ext cx="8197232" cy="544594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latin typeface="Ink Free" panose="03080402000500000000" pitchFamily="66" charset="0"/>
              </a:rPr>
              <a:t>Godliness With Contentment   </a:t>
            </a:r>
            <a:r>
              <a:rPr lang="en-US" sz="3200" dirty="0"/>
              <a:t>1Timothy 6:6</a:t>
            </a:r>
          </a:p>
        </p:txBody>
      </p:sp>
      <p:sp>
        <p:nvSpPr>
          <p:cNvPr id="3" name="Rectangle 2"/>
          <p:cNvSpPr/>
          <p:nvPr/>
        </p:nvSpPr>
        <p:spPr>
          <a:xfrm>
            <a:off x="922491" y="1189529"/>
            <a:ext cx="7590329" cy="5273238"/>
          </a:xfrm>
          <a:prstGeom prst="rect">
            <a:avLst/>
          </a:prstGeom>
        </p:spPr>
        <p:txBody>
          <a:bodyPr wrap="square">
            <a:spAutoFit/>
          </a:bodyPr>
          <a:lstStyle/>
          <a:p>
            <a:pPr>
              <a:spcAft>
                <a:spcPts val="1000"/>
              </a:spcAft>
            </a:pPr>
            <a:r>
              <a:rPr lang="en-US" sz="3200" dirty="0">
                <a:ea typeface="Calibri" panose="020F0502020204030204" pitchFamily="34" charset="0"/>
                <a:cs typeface="Times New Roman" panose="02020603050405020304" pitchFamily="18" charset="0"/>
              </a:rPr>
              <a:t>“</a:t>
            </a:r>
            <a:r>
              <a:rPr lang="en-US" sz="3200" dirty="0">
                <a:latin typeface="Arial Black" panose="020B0A04020102020204" pitchFamily="34" charset="0"/>
                <a:ea typeface="Calibri" panose="020F0502020204030204" pitchFamily="34" charset="0"/>
                <a:cs typeface="Times New Roman" panose="02020603050405020304" pitchFamily="18" charset="0"/>
              </a:rPr>
              <a:t>Lay hold </a:t>
            </a:r>
            <a:r>
              <a:rPr lang="en-US" sz="3200" dirty="0">
                <a:ea typeface="Calibri" panose="020F0502020204030204" pitchFamily="34" charset="0"/>
                <a:cs typeface="Times New Roman" panose="02020603050405020304" pitchFamily="18" charset="0"/>
              </a:rPr>
              <a:t>… “(</a:t>
            </a:r>
            <a:r>
              <a:rPr lang="en-US" sz="3200" b="1" dirty="0">
                <a:solidFill>
                  <a:srgbClr val="0070C0"/>
                </a:solidFill>
                <a:ea typeface="Calibri" panose="020F0502020204030204" pitchFamily="34" charset="0"/>
                <a:cs typeface="Times New Roman" panose="02020603050405020304" pitchFamily="18" charset="0"/>
              </a:rPr>
              <a:t>1Tim.6:12</a:t>
            </a:r>
            <a:r>
              <a:rPr lang="en-US" sz="3200" dirty="0">
                <a:ea typeface="Calibri" panose="020F0502020204030204" pitchFamily="34" charset="0"/>
                <a:cs typeface="Times New Roman" panose="02020603050405020304" pitchFamily="18" charset="0"/>
              </a:rPr>
              <a:t>). Salvation is freely offered, but it must be grasped. This is a term which means “</a:t>
            </a:r>
            <a:r>
              <a:rPr lang="en-US" sz="3200" b="1" dirty="0">
                <a:solidFill>
                  <a:srgbClr val="0070C0"/>
                </a:solidFill>
                <a:ea typeface="Calibri" panose="020F0502020204030204" pitchFamily="34" charset="0"/>
                <a:cs typeface="Times New Roman" panose="02020603050405020304" pitchFamily="18" charset="0"/>
              </a:rPr>
              <a:t>take hold once for all</a:t>
            </a:r>
            <a:r>
              <a:rPr lang="en-US" sz="3200" dirty="0">
                <a:ea typeface="Calibri" panose="020F0502020204030204" pitchFamily="34" charset="0"/>
                <a:cs typeface="Times New Roman" panose="02020603050405020304" pitchFamily="18" charset="0"/>
              </a:rPr>
              <a:t>.”</a:t>
            </a:r>
          </a:p>
          <a:p>
            <a:pPr>
              <a:spcAft>
                <a:spcPts val="1000"/>
              </a:spcAft>
            </a:pPr>
            <a:endParaRPr lang="en-US" sz="3200" dirty="0">
              <a:ea typeface="Calibri" panose="020F0502020204030204" pitchFamily="34" charset="0"/>
              <a:cs typeface="Times New Roman" panose="02020603050405020304" pitchFamily="18" charset="0"/>
            </a:endParaRPr>
          </a:p>
          <a:p>
            <a:r>
              <a:rPr lang="en-US" sz="3200" dirty="0">
                <a:ea typeface="Calibri" panose="020F0502020204030204" pitchFamily="34" charset="0"/>
              </a:rPr>
              <a:t>“</a:t>
            </a:r>
            <a:r>
              <a:rPr lang="en-US" sz="3200" dirty="0">
                <a:latin typeface="Arial Black" panose="020B0A04020102020204" pitchFamily="34" charset="0"/>
                <a:ea typeface="Calibri" panose="020F0502020204030204" pitchFamily="34" charset="0"/>
              </a:rPr>
              <a:t>Keep </a:t>
            </a:r>
            <a:r>
              <a:rPr lang="en-US" sz="3200" dirty="0">
                <a:ea typeface="Calibri" panose="020F0502020204030204" pitchFamily="34" charset="0"/>
              </a:rPr>
              <a:t>…” Excavations at Pompeii found the body of a soldier buried alive because no one came to relieve him at his post of duty. </a:t>
            </a:r>
          </a:p>
          <a:p>
            <a:endParaRPr lang="en-US" sz="3200" dirty="0">
              <a:ea typeface="Calibri" panose="020F0502020204030204" pitchFamily="34" charset="0"/>
            </a:endParaRPr>
          </a:p>
          <a:p>
            <a:r>
              <a:rPr lang="en-US" sz="3200" dirty="0">
                <a:ea typeface="Calibri" panose="020F0502020204030204" pitchFamily="34" charset="0"/>
              </a:rPr>
              <a:t>A similar faithful endurance to death is indicated by this</a:t>
            </a:r>
            <a:endParaRPr lang="en-US" sz="3200" dirty="0"/>
          </a:p>
        </p:txBody>
      </p:sp>
    </p:spTree>
    <p:extLst>
      <p:ext uri="{BB962C8B-B14F-4D97-AF65-F5344CB8AC3E}">
        <p14:creationId xmlns:p14="http://schemas.microsoft.com/office/powerpoint/2010/main" val="2153565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695" y="1003412"/>
            <a:ext cx="8278152" cy="5526861"/>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FF0000"/>
                </a:solidFill>
                <a:latin typeface="Ink Free" panose="03080402000500000000" pitchFamily="66" charset="0"/>
              </a:rPr>
              <a:t>Godliness With Contentment   </a:t>
            </a:r>
            <a:r>
              <a:rPr lang="en-US" sz="3200" dirty="0">
                <a:solidFill>
                  <a:srgbClr val="FF0000"/>
                </a:solidFill>
              </a:rPr>
              <a:t>1Timothy 6:6</a:t>
            </a:r>
          </a:p>
        </p:txBody>
      </p:sp>
      <p:sp>
        <p:nvSpPr>
          <p:cNvPr id="3" name="Rectangle 2"/>
          <p:cNvSpPr/>
          <p:nvPr/>
        </p:nvSpPr>
        <p:spPr>
          <a:xfrm>
            <a:off x="744467" y="1140977"/>
            <a:ext cx="7930195" cy="5345053"/>
          </a:xfrm>
          <a:prstGeom prst="rect">
            <a:avLst/>
          </a:prstGeom>
        </p:spPr>
        <p:txBody>
          <a:bodyPr wrap="square">
            <a:spAutoFit/>
          </a:bodyPr>
          <a:lstStyle/>
          <a:p>
            <a:pPr>
              <a:spcAft>
                <a:spcPts val="1000"/>
              </a:spcAft>
            </a:pPr>
            <a:r>
              <a:rPr lang="en-US" sz="2800" dirty="0">
                <a:ea typeface="Calibri" panose="020F0502020204030204" pitchFamily="34" charset="0"/>
                <a:cs typeface="Times New Roman" panose="02020603050405020304" pitchFamily="18" charset="0"/>
              </a:rPr>
              <a:t>3. </a:t>
            </a:r>
            <a:r>
              <a:rPr lang="en-US" sz="28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Fight.  The sword of the spirit. </a:t>
            </a:r>
          </a:p>
          <a:p>
            <a:pPr>
              <a:spcAft>
                <a:spcPts val="1000"/>
              </a:spcAft>
            </a:pPr>
            <a:r>
              <a:rPr lang="en-US" sz="2800" dirty="0">
                <a:ea typeface="Calibri" panose="020F0502020204030204" pitchFamily="34" charset="0"/>
                <a:cs typeface="Times New Roman" panose="02020603050405020304" pitchFamily="18" charset="0"/>
              </a:rPr>
              <a:t>The figure changes </a:t>
            </a:r>
            <a:r>
              <a:rPr lang="en-US" sz="2800" u="sng" dirty="0">
                <a:ea typeface="Calibri" panose="020F0502020204030204" pitchFamily="34" charset="0"/>
                <a:cs typeface="Times New Roman" panose="02020603050405020304" pitchFamily="18" charset="0"/>
              </a:rPr>
              <a:t>from that of a runner to that external – the world.</a:t>
            </a:r>
          </a:p>
          <a:p>
            <a:pPr>
              <a:spcAft>
                <a:spcPts val="1000"/>
              </a:spcAft>
            </a:pPr>
            <a:r>
              <a:rPr lang="en-US" sz="2800" dirty="0">
                <a:ea typeface="Calibri" panose="020F0502020204030204" pitchFamily="34" charset="0"/>
                <a:cs typeface="Times New Roman" panose="02020603050405020304" pitchFamily="18" charset="0"/>
              </a:rPr>
              <a:t>(</a:t>
            </a:r>
            <a:r>
              <a:rPr lang="en-US" sz="2800" b="1" u="sng" dirty="0">
                <a:solidFill>
                  <a:srgbClr val="0070C0"/>
                </a:solidFill>
                <a:ea typeface="Calibri" panose="020F0502020204030204" pitchFamily="34" charset="0"/>
                <a:cs typeface="Times New Roman" panose="02020603050405020304" pitchFamily="18" charset="0"/>
              </a:rPr>
              <a:t>1 John 2:15-16</a:t>
            </a:r>
            <a:r>
              <a:rPr lang="en-US" sz="2800" dirty="0">
                <a:ea typeface="Calibri" panose="020F0502020204030204" pitchFamily="34" charset="0"/>
                <a:cs typeface="Times New Roman" panose="02020603050405020304" pitchFamily="18" charset="0"/>
              </a:rPr>
              <a:t>) Do not love the world or the things in the world. If anyone loves the world, the love of the Father is not in him. 16 For all that is in the world--the lust of the flesh, the lust of the eyes, and the pride of life--is not of the Father but is of the world.</a:t>
            </a:r>
          </a:p>
          <a:p>
            <a:pPr>
              <a:spcAft>
                <a:spcPts val="1000"/>
              </a:spcAft>
            </a:pPr>
            <a:r>
              <a:rPr lang="en-US" sz="2800" dirty="0">
                <a:ea typeface="Calibri" panose="020F0502020204030204" pitchFamily="34" charset="0"/>
                <a:cs typeface="Times New Roman" panose="02020603050405020304" pitchFamily="18" charset="0"/>
              </a:rPr>
              <a:t> </a:t>
            </a:r>
          </a:p>
          <a:p>
            <a:pPr>
              <a:spcAft>
                <a:spcPts val="1000"/>
              </a:spcAft>
            </a:pPr>
            <a:r>
              <a:rPr lang="en-US" sz="2800" b="1" dirty="0">
                <a:ea typeface="Calibri" panose="020F0502020204030204" pitchFamily="34" charset="0"/>
                <a:cs typeface="Times New Roman" panose="02020603050405020304" pitchFamily="18" charset="0"/>
              </a:rPr>
              <a:t>The time come when we are forced to face them</a:t>
            </a:r>
            <a:r>
              <a:rPr lang="en-US" sz="2800" dirty="0">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010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386" y="0"/>
            <a:ext cx="5253228" cy="6858000"/>
          </a:xfrm>
          <a:prstGeom prst="rect">
            <a:avLst/>
          </a:prstGeom>
        </p:spPr>
      </p:pic>
      <p:sp>
        <p:nvSpPr>
          <p:cNvPr id="2" name="Text Placeholder 1"/>
          <p:cNvSpPr>
            <a:spLocks noGrp="1"/>
          </p:cNvSpPr>
          <p:nvPr>
            <p:ph type="body" sz="quarter" idx="10"/>
          </p:nvPr>
        </p:nvSpPr>
        <p:spPr/>
        <p:txBody>
          <a:bodyPr/>
          <a:lstStyle/>
          <a:p>
            <a:r>
              <a:rPr lang="en-US" dirty="0"/>
              <a:t>“Gladiator” in the hippodrome at </a:t>
            </a:r>
            <a:r>
              <a:rPr lang="en-US" dirty="0" err="1"/>
              <a:t>Gerasa</a:t>
            </a:r>
            <a:endParaRPr lang="en-US" dirty="0"/>
          </a:p>
        </p:txBody>
      </p:sp>
      <p:sp>
        <p:nvSpPr>
          <p:cNvPr id="3" name="Text Placeholder 2"/>
          <p:cNvSpPr>
            <a:spLocks noGrp="1"/>
          </p:cNvSpPr>
          <p:nvPr>
            <p:ph type="body" sz="quarter" idx="12"/>
          </p:nvPr>
        </p:nvSpPr>
        <p:spPr/>
        <p:txBody>
          <a:bodyPr/>
          <a:lstStyle/>
          <a:p>
            <a:r>
              <a:rPr lang="en-US" dirty="0"/>
              <a:t>6:12</a:t>
            </a:r>
          </a:p>
        </p:txBody>
      </p:sp>
      <p:sp>
        <p:nvSpPr>
          <p:cNvPr id="4" name="Title 3"/>
          <p:cNvSpPr>
            <a:spLocks noGrp="1"/>
          </p:cNvSpPr>
          <p:nvPr>
            <p:ph type="title"/>
          </p:nvPr>
        </p:nvSpPr>
        <p:spPr/>
        <p:txBody>
          <a:bodyPr/>
          <a:lstStyle/>
          <a:p>
            <a:r>
              <a:rPr lang="en-US" dirty="0"/>
              <a:t>Fight the good fight of the faith</a:t>
            </a:r>
          </a:p>
        </p:txBody>
      </p:sp>
    </p:spTree>
    <p:extLst>
      <p:ext uri="{BB962C8B-B14F-4D97-AF65-F5344CB8AC3E}">
        <p14:creationId xmlns:p14="http://schemas.microsoft.com/office/powerpoint/2010/main" val="3054820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154" y="979136"/>
            <a:ext cx="8197232" cy="5526860"/>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0070C0"/>
                </a:solidFill>
                <a:latin typeface="Ink Free" panose="03080402000500000000" pitchFamily="66" charset="0"/>
              </a:rPr>
              <a:t>Godliness With Contentment   </a:t>
            </a:r>
            <a:r>
              <a:rPr lang="en-US" sz="3200" dirty="0">
                <a:solidFill>
                  <a:srgbClr val="0070C0"/>
                </a:solidFill>
              </a:rPr>
              <a:t>1Timothy 6:6</a:t>
            </a:r>
          </a:p>
        </p:txBody>
      </p:sp>
      <p:sp>
        <p:nvSpPr>
          <p:cNvPr id="3" name="Rectangle 2"/>
          <p:cNvSpPr/>
          <p:nvPr/>
        </p:nvSpPr>
        <p:spPr>
          <a:xfrm>
            <a:off x="728283" y="1035781"/>
            <a:ext cx="7808814" cy="5052665"/>
          </a:xfrm>
          <a:prstGeom prst="rect">
            <a:avLst/>
          </a:prstGeom>
        </p:spPr>
        <p:txBody>
          <a:bodyPr wrap="square">
            <a:spAutoFit/>
          </a:bodyPr>
          <a:lstStyle/>
          <a:p>
            <a:pPr>
              <a:spcAft>
                <a:spcPts val="1000"/>
              </a:spcAft>
            </a:pPr>
            <a:r>
              <a:rPr lang="en-US" sz="2400"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Our enemy is </a:t>
            </a:r>
          </a:p>
          <a:p>
            <a:pPr>
              <a:spcAft>
                <a:spcPts val="1000"/>
              </a:spcAft>
            </a:pPr>
            <a:r>
              <a:rPr lang="en-US" sz="2400" b="1" u="sng"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External </a:t>
            </a:r>
            <a:r>
              <a:rPr lang="en-US" sz="2400" u="sng"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 the world.  (</a:t>
            </a:r>
            <a:r>
              <a:rPr lang="en-US" sz="2400" b="1" u="sng" dirty="0">
                <a:solidFill>
                  <a:srgbClr val="0070C0"/>
                </a:solidFill>
                <a:ea typeface="Calibri" panose="020F0502020204030204" pitchFamily="34" charset="0"/>
                <a:cs typeface="Times New Roman" panose="02020603050405020304" pitchFamily="18" charset="0"/>
              </a:rPr>
              <a:t>James 4:4</a:t>
            </a:r>
            <a:r>
              <a:rPr lang="en-US" sz="2400" u="sng" dirty="0">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 Adulterers and adulteresses! Do you not know that friendship with the world is enmity with God? Whoever therefore wants to be a friend of the world makes himself an enemy of God.</a:t>
            </a:r>
          </a:p>
          <a:p>
            <a:pPr>
              <a:spcAft>
                <a:spcPts val="1000"/>
              </a:spcAft>
            </a:pPr>
            <a:r>
              <a:rPr lang="en-US" sz="2400" b="1" u="sng" dirty="0">
                <a:solidFill>
                  <a:srgbClr val="0070C0"/>
                </a:solidFill>
                <a:latin typeface="Arial Black" panose="020B0A04020102020204" pitchFamily="34" charset="0"/>
                <a:ea typeface="Calibri" panose="020F0502020204030204" pitchFamily="34" charset="0"/>
                <a:cs typeface="Times New Roman" panose="02020603050405020304" pitchFamily="18" charset="0"/>
              </a:rPr>
              <a:t>Internal </a:t>
            </a:r>
            <a:r>
              <a:rPr lang="en-US" sz="2400" dirty="0">
                <a:ea typeface="Calibri" panose="020F0502020204030204" pitchFamily="34" charset="0"/>
                <a:cs typeface="Times New Roman" panose="02020603050405020304" pitchFamily="18" charset="0"/>
              </a:rPr>
              <a:t>– the flesh – lust of eyes, lust of flesh, pride of life </a:t>
            </a:r>
          </a:p>
          <a:p>
            <a:pPr>
              <a:spcAft>
                <a:spcPts val="1000"/>
              </a:spcAft>
            </a:pPr>
            <a:r>
              <a:rPr lang="en-US" sz="2400" dirty="0">
                <a:ea typeface="Calibri" panose="020F0502020204030204" pitchFamily="34" charset="0"/>
                <a:cs typeface="Times New Roman" panose="02020603050405020304" pitchFamily="18" charset="0"/>
              </a:rPr>
              <a:t>Because our enemy is strong, we must arm ourselves with </a:t>
            </a:r>
          </a:p>
          <a:p>
            <a:pPr>
              <a:spcAft>
                <a:spcPts val="1000"/>
              </a:spcAft>
            </a:pPr>
            <a:r>
              <a:rPr lang="en-US" sz="2400" dirty="0">
                <a:ea typeface="Calibri" panose="020F0502020204030204" pitchFamily="34" charset="0"/>
                <a:cs typeface="Times New Roman" panose="02020603050405020304" pitchFamily="18" charset="0"/>
              </a:rPr>
              <a:t>The divine armor. (</a:t>
            </a:r>
            <a:r>
              <a:rPr lang="en-US" sz="2400" b="1" u="sng" dirty="0">
                <a:solidFill>
                  <a:srgbClr val="0070C0"/>
                </a:solidFill>
                <a:ea typeface="Calibri" panose="020F0502020204030204" pitchFamily="34" charset="0"/>
                <a:cs typeface="Times New Roman" panose="02020603050405020304" pitchFamily="18" charset="0"/>
              </a:rPr>
              <a:t>Eph. 6:10-17</a:t>
            </a:r>
            <a:r>
              <a:rPr lang="en-US" sz="2400" u="sng" dirty="0">
                <a:ea typeface="Calibri" panose="020F0502020204030204" pitchFamily="34" charset="0"/>
                <a:cs typeface="Times New Roman" panose="02020603050405020304" pitchFamily="18" charset="0"/>
              </a:rPr>
              <a:t>)</a:t>
            </a:r>
          </a:p>
          <a:p>
            <a:pPr>
              <a:spcAft>
                <a:spcPts val="1000"/>
              </a:spcAft>
            </a:pPr>
            <a:endParaRPr lang="en-US" sz="2400" dirty="0">
              <a:ea typeface="Calibri" panose="020F0502020204030204" pitchFamily="34" charset="0"/>
              <a:cs typeface="Times New Roman" panose="02020603050405020304" pitchFamily="18" charset="0"/>
            </a:endParaRPr>
          </a:p>
          <a:p>
            <a:pPr>
              <a:spcAft>
                <a:spcPts val="1000"/>
              </a:spcAft>
            </a:pPr>
            <a:r>
              <a:rPr lang="en-US" sz="2400" u="sng" dirty="0">
                <a:ea typeface="Calibri" panose="020F0502020204030204" pitchFamily="34" charset="0"/>
                <a:cs typeface="Times New Roman" panose="02020603050405020304" pitchFamily="18" charset="0"/>
              </a:rPr>
              <a:t>Can you list the pieces?</a:t>
            </a:r>
            <a:endParaRPr lang="en-US" sz="2400" dirty="0">
              <a:ea typeface="Calibri" panose="020F0502020204030204" pitchFamily="34" charset="0"/>
              <a:cs typeface="Times New Roman" panose="02020603050405020304" pitchFamily="18" charset="0"/>
            </a:endParaRPr>
          </a:p>
          <a:p>
            <a:pPr marL="457200" marR="0" indent="457200">
              <a:spcBef>
                <a:spcPts val="0"/>
              </a:spcBef>
              <a:spcAft>
                <a:spcPts val="1000"/>
              </a:spcAft>
            </a:pPr>
            <a:r>
              <a:rPr lang="en-US" sz="2400" u="sng" dirty="0">
                <a:ea typeface="Calibri" panose="020F0502020204030204" pitchFamily="34" charset="0"/>
                <a:cs typeface="Times New Roman" panose="02020603050405020304" pitchFamily="18" charset="0"/>
              </a:rPr>
              <a:t>How do you know if you have them on?</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031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C00000"/>
                </a:solidFill>
                <a:latin typeface="Ink Free" panose="03080402000500000000" pitchFamily="66" charset="0"/>
              </a:rPr>
              <a:t>Godliness With Contentment   </a:t>
            </a:r>
            <a:r>
              <a:rPr lang="en-US" sz="3200" dirty="0">
                <a:solidFill>
                  <a:srgbClr val="C00000"/>
                </a:solidFill>
              </a:rPr>
              <a:t>1Timothy 6:6</a:t>
            </a:r>
          </a:p>
        </p:txBody>
      </p:sp>
      <p:sp>
        <p:nvSpPr>
          <p:cNvPr id="4" name="Rectangle 3"/>
          <p:cNvSpPr/>
          <p:nvPr/>
        </p:nvSpPr>
        <p:spPr>
          <a:xfrm>
            <a:off x="517890" y="1861168"/>
            <a:ext cx="7975321" cy="3617140"/>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9798" y="2724882"/>
            <a:ext cx="7975321" cy="1919500"/>
          </a:xfrm>
          <a:prstGeom prst="rect">
            <a:avLst/>
          </a:prstGeom>
        </p:spPr>
        <p:txBody>
          <a:bodyPr wrap="square">
            <a:spAutoFit/>
          </a:bodyPr>
          <a:lstStyle/>
          <a:p>
            <a:pPr algn="ctr">
              <a:lnSpc>
                <a:spcPct val="115000"/>
              </a:lnSpc>
              <a:spcAft>
                <a:spcPts val="1000"/>
              </a:spcAft>
            </a:pPr>
            <a:r>
              <a:rPr lang="en-US" sz="4800" b="1" dirty="0">
                <a:latin typeface="Arial" panose="020B0604020202020204" pitchFamily="34" charset="0"/>
                <a:ea typeface="Calibri" panose="020F0502020204030204" pitchFamily="34" charset="0"/>
                <a:cs typeface="Times New Roman" panose="02020603050405020304" pitchFamily="18" charset="0"/>
              </a:rPr>
              <a:t>The object of the battle : </a:t>
            </a:r>
          </a:p>
          <a:p>
            <a:pPr algn="ctr">
              <a:lnSpc>
                <a:spcPct val="115000"/>
              </a:lnSpc>
              <a:spcAft>
                <a:spcPts val="1000"/>
              </a:spcAft>
            </a:pPr>
            <a:r>
              <a:rPr lang="en-US" sz="4800" b="1" dirty="0">
                <a:latin typeface="Arial" panose="020B0604020202020204" pitchFamily="34" charset="0"/>
                <a:ea typeface="Calibri" panose="020F0502020204030204" pitchFamily="34" charset="0"/>
                <a:cs typeface="Times New Roman" panose="02020603050405020304" pitchFamily="18" charset="0"/>
              </a:rPr>
              <a:t>		Eternal life.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944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350" y="954861"/>
            <a:ext cx="7986839" cy="5429756"/>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84683"/>
            <a:ext cx="9144000" cy="584775"/>
          </a:xfrm>
          <a:prstGeom prst="rect">
            <a:avLst/>
          </a:prstGeom>
          <a:noFill/>
        </p:spPr>
        <p:txBody>
          <a:bodyPr wrap="square" rtlCol="0">
            <a:spAutoFit/>
          </a:bodyPr>
          <a:lstStyle/>
          <a:p>
            <a:pPr algn="ctr"/>
            <a:r>
              <a:rPr lang="en-US" sz="3200" b="1" dirty="0">
                <a:solidFill>
                  <a:srgbClr val="0070C0"/>
                </a:solidFill>
                <a:latin typeface="Ink Free" panose="03080402000500000000" pitchFamily="66" charset="0"/>
              </a:rPr>
              <a:t>Godliness With Contentment   </a:t>
            </a:r>
            <a:r>
              <a:rPr lang="en-US" sz="3200" dirty="0">
                <a:solidFill>
                  <a:srgbClr val="0070C0"/>
                </a:solidFill>
              </a:rPr>
              <a:t>1Timothy 6:6</a:t>
            </a:r>
          </a:p>
        </p:txBody>
      </p:sp>
      <p:sp>
        <p:nvSpPr>
          <p:cNvPr id="3" name="Rectangle 2"/>
          <p:cNvSpPr/>
          <p:nvPr/>
        </p:nvSpPr>
        <p:spPr>
          <a:xfrm>
            <a:off x="784927" y="1189529"/>
            <a:ext cx="7646974" cy="4934684"/>
          </a:xfrm>
          <a:prstGeom prst="rect">
            <a:avLst/>
          </a:prstGeom>
        </p:spPr>
        <p:txBody>
          <a:bodyPr wrap="square">
            <a:spAutoFit/>
          </a:bodyPr>
          <a:lstStyle/>
          <a:p>
            <a:pPr>
              <a:spcAft>
                <a:spcPts val="800"/>
              </a:spcAft>
            </a:pPr>
            <a:r>
              <a:rPr lang="en-US" sz="2800" dirty="0">
                <a:solidFill>
                  <a:srgbClr val="000000"/>
                </a:solidFill>
                <a:ea typeface="Calibri" panose="020F0502020204030204" pitchFamily="34" charset="0"/>
                <a:cs typeface="Times New Roman" panose="02020603050405020304" pitchFamily="18" charset="0"/>
              </a:rPr>
              <a:t>12 </a:t>
            </a:r>
            <a:r>
              <a:rPr lang="en-US" sz="2800" u="sng" dirty="0">
                <a:solidFill>
                  <a:srgbClr val="000000"/>
                </a:solidFill>
                <a:ea typeface="Calibri" panose="020F0502020204030204" pitchFamily="34" charset="0"/>
                <a:cs typeface="Times New Roman" panose="02020603050405020304" pitchFamily="18" charset="0"/>
              </a:rPr>
              <a:t>Fight the good fight of the faith</a:t>
            </a:r>
            <a:r>
              <a:rPr lang="en-US" sz="2800" dirty="0">
                <a:solidFill>
                  <a:srgbClr val="000000"/>
                </a:solidFill>
                <a:ea typeface="Calibri" panose="020F0502020204030204" pitchFamily="34" charset="0"/>
                <a:cs typeface="Times New Roman" panose="02020603050405020304" pitchFamily="18" charset="0"/>
              </a:rPr>
              <a:t>,—Faith in God calls man to a vigorous fight with evil in his own soul that he against the influences of the flesh may keep the faith, and then it summons him to maintain the faith in the world. -  </a:t>
            </a:r>
            <a:r>
              <a:rPr lang="en-US" sz="2800" b="1" dirty="0">
                <a:solidFill>
                  <a:srgbClr val="FF0000"/>
                </a:solidFill>
                <a:ea typeface="Calibri" panose="020F0502020204030204" pitchFamily="34" charset="0"/>
                <a:cs typeface="Times New Roman" panose="02020603050405020304" pitchFamily="18" charset="0"/>
              </a:rPr>
              <a:t>The Christian teacher especially had to maintain that truth against the fierce opposition of the world, and before the world both in precept and example of what faith in Christ will make of a man.</a:t>
            </a:r>
          </a:p>
          <a:p>
            <a:r>
              <a:rPr lang="en-US" sz="2800" dirty="0">
                <a:solidFill>
                  <a:srgbClr val="000000"/>
                </a:solidFill>
                <a:ea typeface="Calibri" panose="020F0502020204030204" pitchFamily="34" charset="0"/>
              </a:rPr>
              <a:t>lay hold on the life eternal,—He was to do the things required to gain eternal life. </a:t>
            </a:r>
            <a:endParaRPr lang="en-US" sz="2800" dirty="0"/>
          </a:p>
        </p:txBody>
      </p:sp>
    </p:spTree>
    <p:extLst>
      <p:ext uri="{BB962C8B-B14F-4D97-AF65-F5344CB8AC3E}">
        <p14:creationId xmlns:p14="http://schemas.microsoft.com/office/powerpoint/2010/main" val="3479501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475" y="1247776"/>
            <a:ext cx="7687518" cy="5238750"/>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C00000"/>
                </a:solidFill>
                <a:latin typeface="Ink Free" panose="03080402000500000000" pitchFamily="66" charset="0"/>
              </a:rPr>
              <a:t>Godliness With Contentment   </a:t>
            </a:r>
            <a:r>
              <a:rPr lang="en-US" sz="3200" dirty="0">
                <a:solidFill>
                  <a:srgbClr val="C00000"/>
                </a:solidFill>
              </a:rPr>
              <a:t>1Timothy 6:6</a:t>
            </a:r>
          </a:p>
        </p:txBody>
      </p:sp>
      <p:sp>
        <p:nvSpPr>
          <p:cNvPr id="3" name="Rectangle 2"/>
          <p:cNvSpPr/>
          <p:nvPr/>
        </p:nvSpPr>
        <p:spPr>
          <a:xfrm>
            <a:off x="1076241" y="1569854"/>
            <a:ext cx="7363752" cy="4669612"/>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Godliness </a:t>
            </a:r>
            <a:r>
              <a:rPr lang="en-US" sz="40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with contentment</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Godliness </a:t>
            </a:r>
            <a:r>
              <a:rPr lang="en-US" sz="40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IS contentment</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Becoming godly</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Protect the MIND.</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Flee</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Follow</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Fight</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48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476" y="1171575"/>
            <a:ext cx="8382000" cy="5181600"/>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93019" y="1367554"/>
            <a:ext cx="7800723" cy="4652556"/>
          </a:xfrm>
          <a:prstGeom prst="rect">
            <a:avLst/>
          </a:prstGeom>
        </p:spPr>
        <p:txBody>
          <a:bodyPr wrap="square">
            <a:spAutoFit/>
          </a:bodyPr>
          <a:lstStyle/>
          <a:p>
            <a:pPr>
              <a:spcAft>
                <a:spcPts val="1000"/>
              </a:spcAft>
            </a:pPr>
            <a:r>
              <a:rPr lang="en-US" sz="3200" dirty="0">
                <a:solidFill>
                  <a:srgbClr val="000000"/>
                </a:solidFill>
                <a:ea typeface="Calibri" panose="020F0502020204030204" pitchFamily="34" charset="0"/>
                <a:cs typeface="Times New Roman" panose="02020603050405020304" pitchFamily="18" charset="0"/>
              </a:rPr>
              <a:t>Life is not about the stuff you have, but about the stuff you are made of. It’s about the stuff we put in our heart and fill our mind with. Life is about the things God wants us to fill our heart and mind with. And what does God want us to fill our heart and mind with??? Jesus Christ.</a:t>
            </a:r>
            <a:endParaRPr lang="en-US" sz="3200" dirty="0">
              <a:ea typeface="Calibri" panose="020F0502020204030204" pitchFamily="34" charset="0"/>
              <a:cs typeface="Times New Roman" panose="02020603050405020304" pitchFamily="18" charset="0"/>
            </a:endParaRPr>
          </a:p>
          <a:p>
            <a:pPr indent="228600" algn="just"/>
            <a:r>
              <a:rPr lang="en-US" sz="3200" b="1" dirty="0">
                <a:solidFill>
                  <a:srgbClr val="0070C0"/>
                </a:solidFill>
                <a:ea typeface="Calibri" panose="020F0502020204030204" pitchFamily="34" charset="0"/>
                <a:cs typeface="Times New Roman" panose="02020603050405020304" pitchFamily="18" charset="0"/>
              </a:rPr>
              <a:t>6 But godliness with contentment is great gain:—</a:t>
            </a:r>
            <a:endParaRPr lang="en-US" sz="3200" b="1" dirty="0">
              <a:solidFill>
                <a:srgbClr val="0070C0"/>
              </a:solidFill>
              <a:effectLst/>
              <a:ea typeface="Calibri" panose="020F0502020204030204" pitchFamily="34" charset="0"/>
              <a:cs typeface="Times New Roman" panose="02020603050405020304" pitchFamily="18" charset="0"/>
            </a:endParaRPr>
          </a:p>
        </p:txBody>
      </p:sp>
      <p:sp>
        <p:nvSpPr>
          <p:cNvPr id="3" name="TextBox 2"/>
          <p:cNvSpPr txBox="1"/>
          <p:nvPr/>
        </p:nvSpPr>
        <p:spPr>
          <a:xfrm>
            <a:off x="0" y="194208"/>
            <a:ext cx="9144000" cy="584775"/>
          </a:xfrm>
          <a:prstGeom prst="rect">
            <a:avLst/>
          </a:prstGeom>
          <a:noFill/>
        </p:spPr>
        <p:txBody>
          <a:bodyPr wrap="square" rtlCol="0">
            <a:spAutoFit/>
          </a:bodyPr>
          <a:lstStyle/>
          <a:p>
            <a:pPr algn="ctr"/>
            <a:r>
              <a:rPr lang="en-US" sz="3200" b="1" dirty="0">
                <a:solidFill>
                  <a:srgbClr val="C00000"/>
                </a:solidFill>
                <a:latin typeface="Ink Free" panose="03080402000500000000" pitchFamily="66" charset="0"/>
              </a:rPr>
              <a:t>Godliness With Contentment   </a:t>
            </a:r>
            <a:r>
              <a:rPr lang="en-US" sz="3200" b="1" dirty="0">
                <a:solidFill>
                  <a:srgbClr val="C00000"/>
                </a:solidFill>
              </a:rPr>
              <a:t>1Timothy 6:6</a:t>
            </a:r>
          </a:p>
        </p:txBody>
      </p:sp>
    </p:spTree>
    <p:extLst>
      <p:ext uri="{BB962C8B-B14F-4D97-AF65-F5344CB8AC3E}">
        <p14:creationId xmlns:p14="http://schemas.microsoft.com/office/powerpoint/2010/main" val="2586968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C00000"/>
                </a:solidFill>
                <a:latin typeface="Ink Free" panose="03080402000500000000" pitchFamily="66" charset="0"/>
              </a:rPr>
              <a:t>Godliness With Contentment   </a:t>
            </a:r>
            <a:r>
              <a:rPr lang="en-US" sz="3200" dirty="0">
                <a:solidFill>
                  <a:srgbClr val="C00000"/>
                </a:solidFill>
              </a:rPr>
              <a:t>1Timothy 6:6</a:t>
            </a:r>
          </a:p>
        </p:txBody>
      </p:sp>
      <p:sp>
        <p:nvSpPr>
          <p:cNvPr id="4" name="Rectangle 3"/>
          <p:cNvSpPr/>
          <p:nvPr/>
        </p:nvSpPr>
        <p:spPr>
          <a:xfrm>
            <a:off x="517890" y="1861168"/>
            <a:ext cx="7975321" cy="3617140"/>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2087743"/>
            <a:ext cx="9143999" cy="3139321"/>
          </a:xfrm>
          <a:prstGeom prst="rect">
            <a:avLst/>
          </a:prstGeom>
          <a:noFill/>
        </p:spPr>
        <p:txBody>
          <a:bodyPr wrap="square" rtlCol="0">
            <a:spAutoFit/>
          </a:bodyPr>
          <a:lstStyle/>
          <a:p>
            <a:pPr algn="ctr"/>
            <a:r>
              <a:rPr lang="en-US" sz="6600" dirty="0"/>
              <a:t>Do you have</a:t>
            </a:r>
          </a:p>
          <a:p>
            <a:pPr algn="ctr"/>
            <a:r>
              <a:rPr lang="en-US" sz="6600" dirty="0"/>
              <a:t>godliness with contentment?</a:t>
            </a:r>
          </a:p>
        </p:txBody>
      </p:sp>
    </p:spTree>
    <p:extLst>
      <p:ext uri="{BB962C8B-B14F-4D97-AF65-F5344CB8AC3E}">
        <p14:creationId xmlns:p14="http://schemas.microsoft.com/office/powerpoint/2010/main" val="270946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561" y="1359462"/>
            <a:ext cx="7881641" cy="48320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latin typeface="Ink Free" panose="03080402000500000000" pitchFamily="66" charset="0"/>
              </a:rPr>
              <a:t>Godliness With Contentment   </a:t>
            </a:r>
            <a:r>
              <a:rPr lang="en-US" sz="3200" b="1" dirty="0"/>
              <a:t>1Timothy 6:6</a:t>
            </a:r>
          </a:p>
        </p:txBody>
      </p:sp>
      <p:sp>
        <p:nvSpPr>
          <p:cNvPr id="3" name="Rectangle 2"/>
          <p:cNvSpPr/>
          <p:nvPr/>
        </p:nvSpPr>
        <p:spPr>
          <a:xfrm>
            <a:off x="752561" y="1359462"/>
            <a:ext cx="7881641" cy="4401205"/>
          </a:xfrm>
          <a:prstGeom prst="rect">
            <a:avLst/>
          </a:prstGeom>
          <a:ln w="76200">
            <a:solidFill>
              <a:schemeClr val="tx1"/>
            </a:solidFill>
          </a:ln>
        </p:spPr>
        <p:txBody>
          <a:bodyPr wrap="square">
            <a:spAutoFit/>
          </a:bodyPr>
          <a:lstStyle/>
          <a:p>
            <a:pPr indent="228600" algn="ctr"/>
            <a:r>
              <a:rPr lang="en-US" sz="2800" dirty="0">
                <a:solidFill>
                  <a:srgbClr val="000000"/>
                </a:solidFill>
                <a:ea typeface="Calibri" panose="020F0502020204030204" pitchFamily="34" charset="0"/>
                <a:cs typeface="Times New Roman" panose="02020603050405020304" pitchFamily="18" charset="0"/>
              </a:rPr>
              <a:t>Contentment pertains </a:t>
            </a:r>
            <a:r>
              <a:rPr lang="en-US" sz="2800" b="1" dirty="0">
                <a:solidFill>
                  <a:srgbClr val="000000"/>
                </a:solidFill>
                <a:ea typeface="Calibri" panose="020F0502020204030204" pitchFamily="34" charset="0"/>
                <a:cs typeface="Times New Roman" panose="02020603050405020304" pitchFamily="18" charset="0"/>
              </a:rPr>
              <a:t>not</a:t>
            </a:r>
            <a:r>
              <a:rPr lang="en-US" sz="2800" dirty="0">
                <a:solidFill>
                  <a:srgbClr val="000000"/>
                </a:solidFill>
                <a:ea typeface="Calibri" panose="020F0502020204030204" pitchFamily="34" charset="0"/>
                <a:cs typeface="Times New Roman" panose="02020603050405020304" pitchFamily="18" charset="0"/>
              </a:rPr>
              <a:t> to the place or condition, but to the heart. </a:t>
            </a:r>
          </a:p>
          <a:p>
            <a:pPr indent="228600" algn="ctr"/>
            <a:endParaRPr lang="en-US" sz="2800" dirty="0">
              <a:solidFill>
                <a:srgbClr val="000000"/>
              </a:solidFill>
              <a:ea typeface="Calibri" panose="020F0502020204030204" pitchFamily="34" charset="0"/>
              <a:cs typeface="Times New Roman" panose="02020603050405020304" pitchFamily="18" charset="0"/>
            </a:endParaRPr>
          </a:p>
          <a:p>
            <a:pPr indent="228600" algn="ctr"/>
            <a:r>
              <a:rPr lang="en-US" sz="2800" dirty="0">
                <a:solidFill>
                  <a:srgbClr val="000000"/>
                </a:solidFill>
                <a:ea typeface="Calibri" panose="020F0502020204030204" pitchFamily="34" charset="0"/>
                <a:cs typeface="Times New Roman" panose="02020603050405020304" pitchFamily="18" charset="0"/>
              </a:rPr>
              <a:t>Being contented in our lot is great gain. It is a precious treasure that brings much joy in this world, and then an unfailing treasure in the world to come. It is great gain to learn to be content without riches or earthly treasures. In this  </a:t>
            </a:r>
            <a:r>
              <a:rPr lang="en-US" sz="2800" u="sng" dirty="0">
                <a:solidFill>
                  <a:srgbClr val="000000"/>
                </a:solidFill>
                <a:ea typeface="Calibri" panose="020F0502020204030204" pitchFamily="34" charset="0"/>
                <a:cs typeface="Times New Roman" panose="02020603050405020304" pitchFamily="18" charset="0"/>
              </a:rPr>
              <a:t>sentence Paul expresses both these main ideas that godliness makes us </a:t>
            </a:r>
            <a:r>
              <a:rPr lang="en-US" sz="2800" b="1" u="sng" dirty="0">
                <a:solidFill>
                  <a:srgbClr val="0070C0"/>
                </a:solidFill>
                <a:ea typeface="Calibri" panose="020F0502020204030204" pitchFamily="34" charset="0"/>
                <a:cs typeface="Times New Roman" panose="02020603050405020304" pitchFamily="18" charset="0"/>
              </a:rPr>
              <a:t>content</a:t>
            </a:r>
            <a:r>
              <a:rPr lang="en-US" sz="2800" u="sng" dirty="0">
                <a:solidFill>
                  <a:srgbClr val="000000"/>
                </a:solidFill>
                <a:ea typeface="Calibri" panose="020F0502020204030204" pitchFamily="34" charset="0"/>
                <a:cs typeface="Times New Roman" panose="02020603050405020304" pitchFamily="18" charset="0"/>
              </a:rPr>
              <a:t>, and </a:t>
            </a:r>
            <a:r>
              <a:rPr lang="en-US" sz="2800" b="1" u="sng" dirty="0">
                <a:solidFill>
                  <a:srgbClr val="0070C0"/>
                </a:solidFill>
                <a:ea typeface="Calibri" panose="020F0502020204030204" pitchFamily="34" charset="0"/>
                <a:cs typeface="Times New Roman" panose="02020603050405020304" pitchFamily="18" charset="0"/>
              </a:rPr>
              <a:t>to be content is the highest good</a:t>
            </a:r>
            <a:r>
              <a:rPr lang="en-US" sz="2800" dirty="0">
                <a:solidFill>
                  <a:srgbClr val="000000"/>
                </a:solidFill>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31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475" y="1247776"/>
            <a:ext cx="7687518" cy="5238750"/>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FF0000"/>
                </a:solidFill>
                <a:latin typeface="Ink Free" panose="03080402000500000000" pitchFamily="66" charset="0"/>
              </a:rPr>
              <a:t>Godliness With Contentment   </a:t>
            </a:r>
            <a:r>
              <a:rPr lang="en-US" sz="3200" dirty="0">
                <a:solidFill>
                  <a:srgbClr val="FF0000"/>
                </a:solidFill>
              </a:rPr>
              <a:t>1Timothy 6:6</a:t>
            </a:r>
          </a:p>
        </p:txBody>
      </p:sp>
      <p:sp>
        <p:nvSpPr>
          <p:cNvPr id="3" name="Rectangle 2"/>
          <p:cNvSpPr/>
          <p:nvPr/>
        </p:nvSpPr>
        <p:spPr>
          <a:xfrm>
            <a:off x="1076241" y="1569854"/>
            <a:ext cx="7363752" cy="4669612"/>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Godliness </a:t>
            </a:r>
            <a:r>
              <a:rPr lang="en-US" sz="40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with contentment</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Godliness </a:t>
            </a:r>
            <a:r>
              <a:rPr lang="en-US" sz="4000" u="sng" dirty="0">
                <a:solidFill>
                  <a:srgbClr val="000000"/>
                </a:solidFill>
                <a:latin typeface="Arial" panose="020B0604020202020204" pitchFamily="34" charset="0"/>
                <a:ea typeface="Calibri" panose="020F0502020204030204" pitchFamily="34" charset="0"/>
                <a:cs typeface="Times New Roman" panose="02020603050405020304" pitchFamily="18" charset="0"/>
              </a:rPr>
              <a:t>IS contentment</a:t>
            </a:r>
            <a:endParaRPr lang="en-US" sz="4000" u="sng"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Becoming godly</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Protect the MIND.</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Flee</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Follow</a:t>
            </a:r>
            <a:endParaRPr lang="en-US" sz="4000" b="1"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n-US"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Fight</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47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6250" y="981075"/>
            <a:ext cx="8220075" cy="5400675"/>
          </a:xfrm>
          <a:prstGeom prst="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0070C0"/>
                </a:solidFill>
                <a:latin typeface="Ink Free" panose="03080402000500000000" pitchFamily="66" charset="0"/>
              </a:rPr>
              <a:t>Godliness With Contentment   </a:t>
            </a:r>
            <a:r>
              <a:rPr lang="en-US" sz="3200" dirty="0">
                <a:solidFill>
                  <a:srgbClr val="0070C0"/>
                </a:solidFill>
              </a:rPr>
              <a:t>1Timothy 6:6</a:t>
            </a:r>
          </a:p>
        </p:txBody>
      </p:sp>
      <p:sp>
        <p:nvSpPr>
          <p:cNvPr id="3" name="Rectangle 2"/>
          <p:cNvSpPr/>
          <p:nvPr/>
        </p:nvSpPr>
        <p:spPr>
          <a:xfrm>
            <a:off x="778183" y="1327095"/>
            <a:ext cx="7614605" cy="5021888"/>
          </a:xfrm>
          <a:prstGeom prst="rect">
            <a:avLst/>
          </a:prstGeom>
        </p:spPr>
        <p:txBody>
          <a:bodyPr wrap="square">
            <a:spAutoFit/>
          </a:bodyPr>
          <a:lstStyle/>
          <a:p>
            <a:pPr>
              <a:spcAft>
                <a:spcPts val="1000"/>
              </a:spcAft>
            </a:pPr>
            <a:r>
              <a:rPr lang="en-US" sz="2400" b="1" dirty="0">
                <a:solidFill>
                  <a:srgbClr val="000000"/>
                </a:solidFill>
                <a:ea typeface="Calibri" panose="020F0502020204030204" pitchFamily="34" charset="0"/>
                <a:cs typeface="Times New Roman" panose="02020603050405020304" pitchFamily="18" charset="0"/>
              </a:rPr>
              <a:t>Protect our MIND.</a:t>
            </a:r>
            <a:endParaRPr lang="en-US" sz="2400" dirty="0">
              <a:ea typeface="Calibri" panose="020F0502020204030204" pitchFamily="34" charset="0"/>
              <a:cs typeface="Times New Roman" panose="02020603050405020304" pitchFamily="18" charset="0"/>
            </a:endParaRPr>
          </a:p>
          <a:p>
            <a:pPr indent="228600" algn="just"/>
            <a:r>
              <a:rPr lang="en-US" sz="2400" dirty="0">
                <a:solidFill>
                  <a:srgbClr val="000000"/>
                </a:solidFill>
                <a:ea typeface="Calibri" panose="020F0502020204030204" pitchFamily="34" charset="0"/>
                <a:cs typeface="Times New Roman" panose="02020603050405020304" pitchFamily="18" charset="0"/>
              </a:rPr>
              <a:t>God wants us to recognize that our hearts are his temple.    It is the sacred ground on which God himself walks amongst us because our hearts are God's dwelling place… </a:t>
            </a:r>
          </a:p>
          <a:p>
            <a:pPr indent="228600" algn="just"/>
            <a:endParaRPr lang="en-US" sz="2400" b="1" dirty="0">
              <a:solidFill>
                <a:srgbClr val="000000"/>
              </a:solidFill>
              <a:ea typeface="Calibri" panose="020F0502020204030204" pitchFamily="34" charset="0"/>
              <a:cs typeface="Times New Roman" panose="02020603050405020304" pitchFamily="18" charset="0"/>
            </a:endParaRPr>
          </a:p>
          <a:p>
            <a:pPr indent="228600" algn="just"/>
            <a:r>
              <a:rPr lang="en-US" sz="2400" b="1" dirty="0">
                <a:solidFill>
                  <a:srgbClr val="000000"/>
                </a:solidFill>
                <a:ea typeface="Calibri" panose="020F0502020204030204" pitchFamily="34" charset="0"/>
                <a:cs typeface="Times New Roman" panose="02020603050405020304" pitchFamily="18" charset="0"/>
              </a:rPr>
              <a:t>it is imperative that we separate them from the ordinary ground of the world… this does not mean that we are to go off and live by ourselves never interacting with the world</a:t>
            </a:r>
            <a:r>
              <a:rPr lang="en-US" sz="2400" dirty="0">
                <a:solidFill>
                  <a:srgbClr val="000000"/>
                </a:solidFill>
                <a:ea typeface="Calibri" panose="020F0502020204030204" pitchFamily="34" charset="0"/>
                <a:cs typeface="Times New Roman" panose="02020603050405020304" pitchFamily="18" charset="0"/>
              </a:rPr>
              <a:t>… </a:t>
            </a:r>
            <a:r>
              <a:rPr lang="en-US" sz="2400" b="1" dirty="0">
                <a:solidFill>
                  <a:srgbClr val="0070C0"/>
                </a:solidFill>
                <a:ea typeface="Calibri" panose="020F0502020204030204" pitchFamily="34" charset="0"/>
                <a:cs typeface="Times New Roman" panose="02020603050405020304" pitchFamily="18" charset="0"/>
              </a:rPr>
              <a:t>rather it is a  call to recognize that our lives are God’s home and to disentangle ourselves from the snares that might pull us into compromising the place of God's dwelling…</a:t>
            </a:r>
            <a:r>
              <a:rPr lang="en-US" sz="2400" dirty="0">
                <a:solidFill>
                  <a:srgbClr val="000000"/>
                </a:solidFill>
                <a:ea typeface="Calibri" panose="020F0502020204030204" pitchFamily="34" charset="0"/>
                <a:cs typeface="Times New Roman" panose="02020603050405020304" pitchFamily="18" charset="0"/>
              </a:rPr>
              <a:t> they are places where we </a:t>
            </a:r>
            <a:r>
              <a:rPr lang="en-US" sz="2400" u="sng" dirty="0">
                <a:solidFill>
                  <a:srgbClr val="000000"/>
                </a:solidFill>
                <a:ea typeface="Calibri" panose="020F0502020204030204" pitchFamily="34" charset="0"/>
                <a:cs typeface="Times New Roman" panose="02020603050405020304" pitchFamily="18" charset="0"/>
              </a:rPr>
              <a:t>feel safe</a:t>
            </a:r>
            <a:r>
              <a:rPr lang="en-US" sz="2400" dirty="0">
                <a:solidFill>
                  <a:srgbClr val="000000"/>
                </a:solidFill>
                <a:ea typeface="Calibri" panose="020F0502020204030204" pitchFamily="34" charset="0"/>
                <a:cs typeface="Times New Roman" panose="02020603050405020304" pitchFamily="18" charset="0"/>
              </a:rPr>
              <a:t>, </a:t>
            </a:r>
            <a:r>
              <a:rPr lang="en-US" sz="2400" u="sng" dirty="0">
                <a:solidFill>
                  <a:srgbClr val="000000"/>
                </a:solidFill>
                <a:ea typeface="Calibri" panose="020F0502020204030204" pitchFamily="34" charset="0"/>
                <a:cs typeface="Times New Roman" panose="02020603050405020304" pitchFamily="18" charset="0"/>
              </a:rPr>
              <a:t>loved</a:t>
            </a:r>
            <a:r>
              <a:rPr lang="en-US" sz="2400" dirty="0">
                <a:solidFill>
                  <a:srgbClr val="000000"/>
                </a:solidFill>
                <a:ea typeface="Calibri" panose="020F0502020204030204" pitchFamily="34" charset="0"/>
                <a:cs typeface="Times New Roman" panose="02020603050405020304" pitchFamily="18" charset="0"/>
              </a:rPr>
              <a:t>, and </a:t>
            </a:r>
            <a:r>
              <a:rPr lang="en-US" sz="2400" u="sng" dirty="0">
                <a:solidFill>
                  <a:srgbClr val="000000"/>
                </a:solidFill>
                <a:ea typeface="Calibri" panose="020F0502020204030204" pitchFamily="34" charset="0"/>
                <a:cs typeface="Times New Roman" panose="02020603050405020304" pitchFamily="18" charset="0"/>
              </a:rPr>
              <a:t>relaxing…</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390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4074" y="1076241"/>
            <a:ext cx="8051577" cy="5510676"/>
          </a:xfrm>
          <a:prstGeom prst="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4208"/>
            <a:ext cx="9144000" cy="584775"/>
          </a:xfrm>
          <a:prstGeom prst="rect">
            <a:avLst/>
          </a:prstGeom>
          <a:noFill/>
        </p:spPr>
        <p:txBody>
          <a:bodyPr wrap="square" rtlCol="0">
            <a:spAutoFit/>
          </a:bodyPr>
          <a:lstStyle/>
          <a:p>
            <a:pPr algn="ctr"/>
            <a:r>
              <a:rPr lang="en-US" sz="3200" b="1" dirty="0">
                <a:solidFill>
                  <a:srgbClr val="C00000"/>
                </a:solidFill>
                <a:latin typeface="Ink Free" panose="03080402000500000000" pitchFamily="66" charset="0"/>
              </a:rPr>
              <a:t>Godliness With Contentment   </a:t>
            </a:r>
            <a:r>
              <a:rPr lang="en-US" sz="3200" dirty="0">
                <a:solidFill>
                  <a:srgbClr val="C00000"/>
                </a:solidFill>
              </a:rPr>
              <a:t>1Timothy 6:6</a:t>
            </a:r>
          </a:p>
        </p:txBody>
      </p:sp>
      <p:sp>
        <p:nvSpPr>
          <p:cNvPr id="4" name="Rectangle 3"/>
          <p:cNvSpPr/>
          <p:nvPr/>
        </p:nvSpPr>
        <p:spPr>
          <a:xfrm>
            <a:off x="1205714" y="1238081"/>
            <a:ext cx="7015794" cy="4161652"/>
          </a:xfrm>
          <a:prstGeom prst="rect">
            <a:avLst/>
          </a:prstGeom>
        </p:spPr>
        <p:txBody>
          <a:bodyPr wrap="square">
            <a:spAutoFit/>
          </a:bodyPr>
          <a:lstStyle/>
          <a:p>
            <a:pPr>
              <a:lnSpc>
                <a:spcPct val="115000"/>
              </a:lnSpc>
              <a:spcAft>
                <a:spcPts val="1000"/>
              </a:spcAft>
            </a:pP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4000" dirty="0">
                <a:ea typeface="Calibri" panose="020F0502020204030204" pitchFamily="34" charset="0"/>
              </a:rPr>
              <a:t>While we go to great lengths to protect our physical homes from invasion it is amazing how little we do to protect our hearts are being violated by                       the world… </a:t>
            </a:r>
            <a:endParaRPr lang="en-US" sz="4000" dirty="0"/>
          </a:p>
        </p:txBody>
      </p:sp>
      <p:pic>
        <p:nvPicPr>
          <p:cNvPr id="6" name="Picture 2" descr="https://external-content.duckduckgo.com/iu/?u=https%3A%2F%2Ftse2.mm.bing.net%2Fth%3Fid%3DOIP.qAtOmGAT82I4bIFSlnLD4AHaHZ%26pid%3DApi&amp;f=1&amp;ipt=61b287fa99be39926d01712a4faebd7a09084db2abfd7cd49c41c36bc6cd41e9&amp;ipo=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916" y="4012899"/>
            <a:ext cx="2485576" cy="248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1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525" y="885825"/>
            <a:ext cx="8324850" cy="5676900"/>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050" y="139100"/>
            <a:ext cx="9144000" cy="584775"/>
          </a:xfrm>
          <a:prstGeom prst="rect">
            <a:avLst/>
          </a:prstGeom>
          <a:noFill/>
        </p:spPr>
        <p:txBody>
          <a:bodyPr wrap="square" rtlCol="0">
            <a:spAutoFit/>
          </a:bodyPr>
          <a:lstStyle/>
          <a:p>
            <a:pPr algn="ctr"/>
            <a:r>
              <a:rPr lang="en-US" sz="3200" b="1" dirty="0">
                <a:latin typeface="Ink Free" panose="03080402000500000000" pitchFamily="66" charset="0"/>
              </a:rPr>
              <a:t>Godliness With Contentment   </a:t>
            </a:r>
            <a:r>
              <a:rPr lang="en-US" sz="3200" dirty="0"/>
              <a:t>1Timothy 6:6</a:t>
            </a:r>
          </a:p>
        </p:txBody>
      </p:sp>
      <p:sp>
        <p:nvSpPr>
          <p:cNvPr id="4" name="Rectangle 3"/>
          <p:cNvSpPr/>
          <p:nvPr/>
        </p:nvSpPr>
        <p:spPr>
          <a:xfrm>
            <a:off x="849665" y="1076241"/>
            <a:ext cx="7509408" cy="5262979"/>
          </a:xfrm>
          <a:prstGeom prst="rect">
            <a:avLst/>
          </a:prstGeom>
        </p:spPr>
        <p:txBody>
          <a:bodyPr wrap="square">
            <a:spAutoFit/>
          </a:bodyPr>
          <a:lstStyle/>
          <a:p>
            <a:pPr algn="just"/>
            <a:r>
              <a:rPr lang="en-US" sz="2400" b="1" u="sng" dirty="0">
                <a:solidFill>
                  <a:srgbClr val="0070C0"/>
                </a:solidFill>
                <a:ea typeface="Calibri" panose="020F0502020204030204" pitchFamily="34" charset="0"/>
                <a:cs typeface="Times New Roman" panose="02020603050405020304" pitchFamily="18" charset="0"/>
              </a:rPr>
              <a:t>v7</a:t>
            </a:r>
            <a:r>
              <a:rPr lang="en-US" sz="2400" dirty="0">
                <a:solidFill>
                  <a:srgbClr val="000000"/>
                </a:solidFill>
                <a:ea typeface="Calibri" panose="020F0502020204030204" pitchFamily="34" charset="0"/>
                <a:cs typeface="Times New Roman" panose="02020603050405020304" pitchFamily="18" charset="0"/>
              </a:rPr>
              <a:t> for we brought nothing into the world, for neither can we carry anything out;—</a:t>
            </a:r>
            <a:endParaRPr lang="en-US" sz="2400" dirty="0">
              <a:ea typeface="Calibri" panose="020F0502020204030204" pitchFamily="34" charset="0"/>
              <a:cs typeface="Times New Roman" panose="02020603050405020304" pitchFamily="18" charset="0"/>
            </a:endParaRPr>
          </a:p>
          <a:p>
            <a:pPr algn="just"/>
            <a:r>
              <a:rPr lang="en-US" sz="2400" b="1" dirty="0">
                <a:solidFill>
                  <a:srgbClr val="000000"/>
                </a:solidFill>
                <a:ea typeface="Calibri" panose="020F0502020204030204" pitchFamily="34" charset="0"/>
                <a:cs typeface="Times New Roman" panose="02020603050405020304" pitchFamily="18" charset="0"/>
              </a:rPr>
              <a:t>Every </a:t>
            </a:r>
            <a:r>
              <a:rPr lang="en-US" sz="2400" b="1" u="sng" dirty="0">
                <a:solidFill>
                  <a:srgbClr val="000000"/>
                </a:solidFill>
                <a:ea typeface="Calibri" panose="020F0502020204030204" pitchFamily="34" charset="0"/>
                <a:cs typeface="Times New Roman" panose="02020603050405020304" pitchFamily="18" charset="0"/>
              </a:rPr>
              <a:t>earthly possession is only meant for this life</a:t>
            </a:r>
            <a:r>
              <a:rPr lang="en-US" sz="2400" u="sng" dirty="0">
                <a:solidFill>
                  <a:srgbClr val="000000"/>
                </a:solidFill>
                <a:ea typeface="Calibri" panose="020F0502020204030204" pitchFamily="34" charset="0"/>
                <a:cs typeface="Times New Roman" panose="02020603050405020304" pitchFamily="18" charset="0"/>
              </a:rPr>
              <a:t>—for the period between the hour of birth and death</a:t>
            </a:r>
            <a:r>
              <a:rPr lang="en-US" sz="2400" dirty="0">
                <a:solidFill>
                  <a:srgbClr val="000000"/>
                </a:solidFill>
                <a:ea typeface="Calibri" panose="020F0502020204030204" pitchFamily="34" charset="0"/>
                <a:cs typeface="Times New Roman" panose="02020603050405020304" pitchFamily="18" charset="0"/>
              </a:rPr>
              <a:t>—then we should only be concerned about what we can wisely use in our journey through life. </a:t>
            </a:r>
            <a:r>
              <a:rPr lang="en-US" sz="2400" u="sng" dirty="0">
                <a:solidFill>
                  <a:srgbClr val="000000"/>
                </a:solidFill>
                <a:ea typeface="Calibri" panose="020F0502020204030204" pitchFamily="34" charset="0"/>
                <a:cs typeface="Times New Roman" panose="02020603050405020304" pitchFamily="18" charset="0"/>
              </a:rPr>
              <a:t>To burden ourselves with more is to hinder our usefulness</a:t>
            </a:r>
            <a:r>
              <a:rPr lang="en-US" sz="2400" dirty="0">
                <a:solidFill>
                  <a:srgbClr val="000000"/>
                </a:solidFill>
                <a:ea typeface="Calibri" panose="020F0502020204030204" pitchFamily="34" charset="0"/>
                <a:cs typeface="Times New Roman" panose="02020603050405020304" pitchFamily="18" charset="0"/>
              </a:rPr>
              <a:t> and our true enjoyment of life and our opportunities for doing good for others and for improving ourselves.</a:t>
            </a:r>
            <a:endParaRPr lang="en-US" sz="2400" dirty="0">
              <a:ea typeface="Calibri" panose="020F0502020204030204" pitchFamily="34" charset="0"/>
              <a:cs typeface="Times New Roman" panose="02020603050405020304" pitchFamily="18" charset="0"/>
            </a:endParaRPr>
          </a:p>
          <a:p>
            <a:pPr indent="228600" algn="just"/>
            <a:r>
              <a:rPr lang="en-US" sz="2400" dirty="0">
                <a:solidFill>
                  <a:srgbClr val="000000"/>
                </a:solidFill>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indent="228600" algn="just"/>
            <a:r>
              <a:rPr lang="en-US" sz="2400" b="1" dirty="0">
                <a:solidFill>
                  <a:srgbClr val="0070C0"/>
                </a:solidFill>
                <a:ea typeface="Calibri" panose="020F0502020204030204" pitchFamily="34" charset="0"/>
                <a:cs typeface="Times New Roman" panose="02020603050405020304" pitchFamily="18" charset="0"/>
              </a:rPr>
              <a:t>v8</a:t>
            </a:r>
            <a:r>
              <a:rPr lang="en-US" sz="2400" dirty="0">
                <a:solidFill>
                  <a:srgbClr val="000000"/>
                </a:solidFill>
                <a:ea typeface="Calibri" panose="020F0502020204030204" pitchFamily="34" charset="0"/>
                <a:cs typeface="Times New Roman" panose="02020603050405020304" pitchFamily="18" charset="0"/>
              </a:rPr>
              <a:t> but having food and covering we shall be therewith content.— </a:t>
            </a:r>
            <a:r>
              <a:rPr lang="en-US" sz="2400" b="1" dirty="0">
                <a:solidFill>
                  <a:srgbClr val="0070C0"/>
                </a:solidFill>
                <a:ea typeface="Calibri" panose="020F0502020204030204" pitchFamily="34" charset="0"/>
                <a:cs typeface="Times New Roman" panose="02020603050405020304" pitchFamily="18" charset="0"/>
              </a:rPr>
              <a:t>9</a:t>
            </a:r>
            <a:r>
              <a:rPr lang="en-US" sz="2400" dirty="0">
                <a:solidFill>
                  <a:srgbClr val="000000"/>
                </a:solidFill>
                <a:ea typeface="Calibri" panose="020F0502020204030204" pitchFamily="34" charset="0"/>
                <a:cs typeface="Times New Roman" panose="02020603050405020304" pitchFamily="18" charset="0"/>
              </a:rPr>
              <a:t> But they that are minded to be rich fall into a </a:t>
            </a:r>
            <a:r>
              <a:rPr lang="en-US" sz="2400" b="1" dirty="0">
                <a:solidFill>
                  <a:srgbClr val="000000"/>
                </a:solidFill>
                <a:ea typeface="Calibri" panose="020F0502020204030204" pitchFamily="34" charset="0"/>
                <a:cs typeface="Times New Roman" panose="02020603050405020304" pitchFamily="18" charset="0"/>
              </a:rPr>
              <a:t>temptation and a snare</a:t>
            </a:r>
            <a:r>
              <a:rPr lang="en-US" sz="2400" dirty="0">
                <a:solidFill>
                  <a:srgbClr val="000000"/>
                </a:solidFill>
                <a:ea typeface="Calibri" panose="020F0502020204030204" pitchFamily="34" charset="0"/>
                <a:cs typeface="Times New Roman" panose="02020603050405020304" pitchFamily="18" charset="0"/>
              </a:rPr>
              <a:t> and </a:t>
            </a:r>
            <a:r>
              <a:rPr lang="en-US" sz="2400" b="1" dirty="0">
                <a:solidFill>
                  <a:srgbClr val="000000"/>
                </a:solidFill>
                <a:ea typeface="Calibri" panose="020F0502020204030204" pitchFamily="34" charset="0"/>
                <a:cs typeface="Times New Roman" panose="02020603050405020304" pitchFamily="18" charset="0"/>
              </a:rPr>
              <a:t>many foolish and hurtful lusts</a:t>
            </a:r>
            <a:r>
              <a:rPr lang="en-US" sz="2400" dirty="0">
                <a:solidFill>
                  <a:srgbClr val="000000"/>
                </a:solidFill>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90034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7.potx" id="{2ED97AF0-FE8D-4FAC-AF07-EFA41726BF38}" vid="{95ED0F0F-776A-48E4-B073-7DB6F5A5811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TotalTime>
  <Words>2832</Words>
  <Application>Microsoft Office PowerPoint</Application>
  <PresentationFormat>On-screen Show (4:3)</PresentationFormat>
  <Paragraphs>249</Paragraphs>
  <Slides>40</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40</vt:i4>
      </vt:variant>
    </vt:vector>
  </HeadingPairs>
  <TitlesOfParts>
    <vt:vector size="50" baseType="lpstr">
      <vt:lpstr>Arial</vt:lpstr>
      <vt:lpstr>Arial Black</vt:lpstr>
      <vt:lpstr>Arial Unicode MS</vt:lpstr>
      <vt:lpstr>Calibri</vt:lpstr>
      <vt:lpstr>Calibri Light</vt:lpstr>
      <vt:lpstr>Ink Free</vt:lpstr>
      <vt:lpstr>Office Theme</vt:lpstr>
      <vt:lpstr>PhotoCompanion</vt:lpstr>
      <vt:lpstr>6_Office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those who want to get rich fall into temptation and a trap</vt:lpstr>
      <vt:lpstr>PowerPoint Presentation</vt:lpstr>
      <vt:lpstr>PowerPoint Presentation</vt:lpstr>
      <vt:lpstr>PowerPoint Presentation</vt:lpstr>
      <vt:lpstr>PowerPoint Presentation</vt:lpstr>
      <vt:lpstr>But you, O man of God, flee these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Fight the good fight of the faith</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hastings</dc:creator>
  <cp:lastModifiedBy>New Lebanon church of Christ</cp:lastModifiedBy>
  <cp:revision>32</cp:revision>
  <dcterms:created xsi:type="dcterms:W3CDTF">2023-07-06T09:58:25Z</dcterms:created>
  <dcterms:modified xsi:type="dcterms:W3CDTF">2023-10-23T20:39:32Z</dcterms:modified>
</cp:coreProperties>
</file>