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60" r:id="rId3"/>
    <p:sldId id="258" r:id="rId4"/>
    <p:sldId id="292" r:id="rId5"/>
    <p:sldId id="301" r:id="rId6"/>
    <p:sldId id="261" r:id="rId7"/>
    <p:sldId id="290" r:id="rId8"/>
    <p:sldId id="287" r:id="rId9"/>
    <p:sldId id="264" r:id="rId10"/>
    <p:sldId id="266" r:id="rId11"/>
    <p:sldId id="263" r:id="rId12"/>
    <p:sldId id="267" r:id="rId13"/>
    <p:sldId id="265" r:id="rId14"/>
    <p:sldId id="300" r:id="rId15"/>
    <p:sldId id="268" r:id="rId16"/>
    <p:sldId id="271" r:id="rId17"/>
    <p:sldId id="259" r:id="rId18"/>
    <p:sldId id="269" r:id="rId19"/>
    <p:sldId id="270" r:id="rId20"/>
    <p:sldId id="274" r:id="rId21"/>
    <p:sldId id="298" r:id="rId22"/>
    <p:sldId id="273" r:id="rId23"/>
    <p:sldId id="302" r:id="rId24"/>
    <p:sldId id="303" r:id="rId25"/>
    <p:sldId id="275" r:id="rId26"/>
    <p:sldId id="276" r:id="rId27"/>
    <p:sldId id="278" r:id="rId28"/>
    <p:sldId id="280" r:id="rId29"/>
    <p:sldId id="279" r:id="rId30"/>
    <p:sldId id="277" r:id="rId31"/>
    <p:sldId id="283" r:id="rId32"/>
    <p:sldId id="284" r:id="rId33"/>
    <p:sldId id="282" r:id="rId34"/>
    <p:sldId id="285" r:id="rId35"/>
    <p:sldId id="281" r:id="rId36"/>
    <p:sldId id="296" r:id="rId37"/>
    <p:sldId id="293" r:id="rId38"/>
    <p:sldId id="294" r:id="rId39"/>
    <p:sldId id="295" r:id="rId40"/>
    <p:sldId id="297" r:id="rId41"/>
    <p:sldId id="29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ezK2cHdCyJDh/NowRadKg==" hashData="kbhaL5skp0eI7R1b5Fq7iAwF+B2xkfN3ivDTie96iSFpZ+D6pvViUWPygzHgwcshRihBqzUn4a7GO205lKDgu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114" d="100"/>
          <a:sy n="114" d="100"/>
        </p:scale>
        <p:origin x="1560"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A0677E-F222-4E5C-B858-12A0E4D07C1E}"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DADB5-E251-4B80-8759-0B6EAFF6AFF4}" type="slidenum">
              <a:rPr lang="en-US" smtClean="0"/>
              <a:t>‹#›</a:t>
            </a:fld>
            <a:endParaRPr lang="en-US"/>
          </a:p>
        </p:txBody>
      </p:sp>
    </p:spTree>
    <p:extLst>
      <p:ext uri="{BB962C8B-B14F-4D97-AF65-F5344CB8AC3E}">
        <p14:creationId xmlns:p14="http://schemas.microsoft.com/office/powerpoint/2010/main" val="48714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A0677E-F222-4E5C-B858-12A0E4D07C1E}"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DADB5-E251-4B80-8759-0B6EAFF6AFF4}" type="slidenum">
              <a:rPr lang="en-US" smtClean="0"/>
              <a:t>‹#›</a:t>
            </a:fld>
            <a:endParaRPr lang="en-US"/>
          </a:p>
        </p:txBody>
      </p:sp>
    </p:spTree>
    <p:extLst>
      <p:ext uri="{BB962C8B-B14F-4D97-AF65-F5344CB8AC3E}">
        <p14:creationId xmlns:p14="http://schemas.microsoft.com/office/powerpoint/2010/main" val="25419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A0677E-F222-4E5C-B858-12A0E4D07C1E}"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DADB5-E251-4B80-8759-0B6EAFF6AFF4}" type="slidenum">
              <a:rPr lang="en-US" smtClean="0"/>
              <a:t>‹#›</a:t>
            </a:fld>
            <a:endParaRPr lang="en-US"/>
          </a:p>
        </p:txBody>
      </p:sp>
    </p:spTree>
    <p:extLst>
      <p:ext uri="{BB962C8B-B14F-4D97-AF65-F5344CB8AC3E}">
        <p14:creationId xmlns:p14="http://schemas.microsoft.com/office/powerpoint/2010/main" val="132342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A0677E-F222-4E5C-B858-12A0E4D07C1E}"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DADB5-E251-4B80-8759-0B6EAFF6AFF4}" type="slidenum">
              <a:rPr lang="en-US" smtClean="0"/>
              <a:t>‹#›</a:t>
            </a:fld>
            <a:endParaRPr lang="en-US"/>
          </a:p>
        </p:txBody>
      </p:sp>
    </p:spTree>
    <p:extLst>
      <p:ext uri="{BB962C8B-B14F-4D97-AF65-F5344CB8AC3E}">
        <p14:creationId xmlns:p14="http://schemas.microsoft.com/office/powerpoint/2010/main" val="235044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A0677E-F222-4E5C-B858-12A0E4D07C1E}"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DADB5-E251-4B80-8759-0B6EAFF6AFF4}" type="slidenum">
              <a:rPr lang="en-US" smtClean="0"/>
              <a:t>‹#›</a:t>
            </a:fld>
            <a:endParaRPr lang="en-US"/>
          </a:p>
        </p:txBody>
      </p:sp>
    </p:spTree>
    <p:extLst>
      <p:ext uri="{BB962C8B-B14F-4D97-AF65-F5344CB8AC3E}">
        <p14:creationId xmlns:p14="http://schemas.microsoft.com/office/powerpoint/2010/main" val="33891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A0677E-F222-4E5C-B858-12A0E4D07C1E}"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DADB5-E251-4B80-8759-0B6EAFF6AFF4}" type="slidenum">
              <a:rPr lang="en-US" smtClean="0"/>
              <a:t>‹#›</a:t>
            </a:fld>
            <a:endParaRPr lang="en-US"/>
          </a:p>
        </p:txBody>
      </p:sp>
    </p:spTree>
    <p:extLst>
      <p:ext uri="{BB962C8B-B14F-4D97-AF65-F5344CB8AC3E}">
        <p14:creationId xmlns:p14="http://schemas.microsoft.com/office/powerpoint/2010/main" val="299634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A0677E-F222-4E5C-B858-12A0E4D07C1E}"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7DADB5-E251-4B80-8759-0B6EAFF6AFF4}" type="slidenum">
              <a:rPr lang="en-US" smtClean="0"/>
              <a:t>‹#›</a:t>
            </a:fld>
            <a:endParaRPr lang="en-US"/>
          </a:p>
        </p:txBody>
      </p:sp>
    </p:spTree>
    <p:extLst>
      <p:ext uri="{BB962C8B-B14F-4D97-AF65-F5344CB8AC3E}">
        <p14:creationId xmlns:p14="http://schemas.microsoft.com/office/powerpoint/2010/main" val="252838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A0677E-F222-4E5C-B858-12A0E4D07C1E}"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7DADB5-E251-4B80-8759-0B6EAFF6AFF4}" type="slidenum">
              <a:rPr lang="en-US" smtClean="0"/>
              <a:t>‹#›</a:t>
            </a:fld>
            <a:endParaRPr lang="en-US"/>
          </a:p>
        </p:txBody>
      </p:sp>
    </p:spTree>
    <p:extLst>
      <p:ext uri="{BB962C8B-B14F-4D97-AF65-F5344CB8AC3E}">
        <p14:creationId xmlns:p14="http://schemas.microsoft.com/office/powerpoint/2010/main" val="316623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0677E-F222-4E5C-B858-12A0E4D07C1E}"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7DADB5-E251-4B80-8759-0B6EAFF6AFF4}" type="slidenum">
              <a:rPr lang="en-US" smtClean="0"/>
              <a:t>‹#›</a:t>
            </a:fld>
            <a:endParaRPr lang="en-US"/>
          </a:p>
        </p:txBody>
      </p:sp>
    </p:spTree>
    <p:extLst>
      <p:ext uri="{BB962C8B-B14F-4D97-AF65-F5344CB8AC3E}">
        <p14:creationId xmlns:p14="http://schemas.microsoft.com/office/powerpoint/2010/main" val="306192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A0677E-F222-4E5C-B858-12A0E4D07C1E}"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DADB5-E251-4B80-8759-0B6EAFF6AFF4}" type="slidenum">
              <a:rPr lang="en-US" smtClean="0"/>
              <a:t>‹#›</a:t>
            </a:fld>
            <a:endParaRPr lang="en-US"/>
          </a:p>
        </p:txBody>
      </p:sp>
    </p:spTree>
    <p:extLst>
      <p:ext uri="{BB962C8B-B14F-4D97-AF65-F5344CB8AC3E}">
        <p14:creationId xmlns:p14="http://schemas.microsoft.com/office/powerpoint/2010/main" val="268957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A0677E-F222-4E5C-B858-12A0E4D07C1E}"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DADB5-E251-4B80-8759-0B6EAFF6AFF4}" type="slidenum">
              <a:rPr lang="en-US" smtClean="0"/>
              <a:t>‹#›</a:t>
            </a:fld>
            <a:endParaRPr lang="en-US"/>
          </a:p>
        </p:txBody>
      </p:sp>
    </p:spTree>
    <p:extLst>
      <p:ext uri="{BB962C8B-B14F-4D97-AF65-F5344CB8AC3E}">
        <p14:creationId xmlns:p14="http://schemas.microsoft.com/office/powerpoint/2010/main" val="206057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0677E-F222-4E5C-B858-12A0E4D07C1E}"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DADB5-E251-4B80-8759-0B6EAFF6AFF4}" type="slidenum">
              <a:rPr lang="en-US" smtClean="0"/>
              <a:t>‹#›</a:t>
            </a:fld>
            <a:endParaRPr lang="en-US"/>
          </a:p>
        </p:txBody>
      </p:sp>
    </p:spTree>
    <p:extLst>
      <p:ext uri="{BB962C8B-B14F-4D97-AF65-F5344CB8AC3E}">
        <p14:creationId xmlns:p14="http://schemas.microsoft.com/office/powerpoint/2010/main" val="2055745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51072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726141" y="722677"/>
            <a:ext cx="7933765" cy="5847755"/>
          </a:xfrm>
          <a:prstGeom prst="rect">
            <a:avLst/>
          </a:prstGeom>
        </p:spPr>
        <p:txBody>
          <a:bodyPr wrap="square">
            <a:spAutoFit/>
          </a:bodyPr>
          <a:lstStyle/>
          <a:p>
            <a:pPr>
              <a:lnSpc>
                <a:spcPct val="115000"/>
              </a:lnSpc>
              <a:spcAft>
                <a:spcPts val="1000"/>
              </a:spcAft>
            </a:pPr>
            <a:r>
              <a:rPr lang="en-US" sz="32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1 Peter 3:8–9  </a:t>
            </a:r>
            <a:endParaRPr lang="en-US"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228600">
              <a:lnSpc>
                <a:spcPct val="115000"/>
              </a:lnSpc>
              <a:spcBef>
                <a:spcPts val="900"/>
              </a:spcBef>
              <a:spcAft>
                <a:spcPts val="1000"/>
              </a:spcAft>
            </a:pPr>
            <a:r>
              <a:rPr lang="en-US"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Finally, all </a:t>
            </a:r>
            <a:r>
              <a:rPr lang="en-US" sz="2800" i="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of you be</a:t>
            </a:r>
            <a:r>
              <a:rPr lang="en-US"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of one mind, having compassion for one another; love as brothers, </a:t>
            </a:r>
            <a:r>
              <a:rPr lang="en-US" sz="2800" i="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be</a:t>
            </a:r>
            <a:r>
              <a:rPr lang="en-US"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tenderhearted, </a:t>
            </a:r>
            <a:r>
              <a:rPr lang="en-US" sz="2800" i="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be</a:t>
            </a:r>
            <a:r>
              <a:rPr lang="en-US"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courteous; </a:t>
            </a:r>
            <a:r>
              <a:rPr lang="en-US" sz="2800" baseline="30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9 </a:t>
            </a:r>
            <a:r>
              <a:rPr lang="en-US"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not returning evil for evil or reviling for reviling, but on the contrary blessing, knowing that you were called to this, that you may inherit a blessing. </a:t>
            </a:r>
            <a:endParaRPr lang="en-US" sz="2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SO, If we want to be forgiven ourselves, we must extend that same forgiveness to others, allowing forgiveness to triumph over the desire to take retribution.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89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627529" y="1237130"/>
            <a:ext cx="7888942" cy="5052409"/>
          </a:xfrm>
          <a:prstGeom prst="rect">
            <a:avLst/>
          </a:prstGeom>
        </p:spPr>
        <p:txBody>
          <a:bodyPr wrap="square">
            <a:spAutoFit/>
          </a:bodyPr>
          <a:lstStyle/>
          <a:p>
            <a:pPr>
              <a:lnSpc>
                <a:spcPct val="107000"/>
              </a:lnSpc>
            </a:pPr>
            <a:r>
              <a:rPr lang="en-US"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Matt. 6:14–15  </a:t>
            </a:r>
            <a:r>
              <a:rPr lang="en-US" sz="2400" baseline="30000" dirty="0">
                <a:latin typeface="Arial" panose="020B0604020202020204" pitchFamily="34" charset="0"/>
                <a:ea typeface="Times New Roman" panose="02020603050405020304" pitchFamily="18" charset="0"/>
                <a:cs typeface="Times New Roman" panose="02020603050405020304" pitchFamily="18" charset="0"/>
              </a:rPr>
              <a:t>14 </a:t>
            </a:r>
            <a:r>
              <a:rPr lang="en-US" sz="2400" dirty="0">
                <a:latin typeface="Arial" panose="020B0604020202020204" pitchFamily="34" charset="0"/>
                <a:ea typeface="Times New Roman" panose="02020603050405020304" pitchFamily="18" charset="0"/>
                <a:cs typeface="Times New Roman" panose="02020603050405020304" pitchFamily="18" charset="0"/>
              </a:rPr>
              <a:t>“For if you forgive men their trespasses, your heavenly Father will also forgive you. </a:t>
            </a:r>
            <a:r>
              <a:rPr lang="en-US" sz="2400" baseline="30000" dirty="0">
                <a:latin typeface="Arial" panose="020B0604020202020204" pitchFamily="34" charset="0"/>
                <a:ea typeface="Times New Roman" panose="02020603050405020304" pitchFamily="18" charset="0"/>
                <a:cs typeface="Times New Roman" panose="02020603050405020304" pitchFamily="18" charset="0"/>
              </a:rPr>
              <a:t>15 </a:t>
            </a:r>
            <a:r>
              <a:rPr lang="en-US" sz="2400" dirty="0">
                <a:latin typeface="Arial" panose="020B0604020202020204" pitchFamily="34" charset="0"/>
                <a:ea typeface="Times New Roman" panose="02020603050405020304" pitchFamily="18" charset="0"/>
                <a:cs typeface="Times New Roman" panose="02020603050405020304" pitchFamily="18" charset="0"/>
              </a:rPr>
              <a:t>But if you do not forgive men their trespasses, neither will your Father forgive your trespasses.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Mark 11:25  </a:t>
            </a:r>
            <a:r>
              <a:rPr lang="en-US" sz="2400" baseline="30000" dirty="0">
                <a:latin typeface="Arial" panose="020B0604020202020204" pitchFamily="34" charset="0"/>
                <a:ea typeface="Times New Roman" panose="02020603050405020304" pitchFamily="18" charset="0"/>
                <a:cs typeface="Times New Roman" panose="02020603050405020304" pitchFamily="18" charset="0"/>
              </a:rPr>
              <a:t>25 </a:t>
            </a:r>
            <a:r>
              <a:rPr lang="en-US" sz="2400" dirty="0">
                <a:latin typeface="Arial" panose="020B0604020202020204" pitchFamily="34" charset="0"/>
                <a:ea typeface="Times New Roman" panose="02020603050405020304" pitchFamily="18" charset="0"/>
                <a:cs typeface="Times New Roman" panose="02020603050405020304" pitchFamily="18" charset="0"/>
              </a:rPr>
              <a:t>“And whenever you stand praying, if you have anything against anyone, forgive him, that your Father in heaven may also forgive you your trespasses.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Bef>
                <a:spcPts val="900"/>
              </a:spcBef>
            </a:pPr>
            <a:r>
              <a:rPr lang="en-US" sz="2400" dirty="0">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Luke 6:37  </a:t>
            </a:r>
            <a:r>
              <a:rPr lang="en-US" sz="2400" baseline="30000" dirty="0">
                <a:latin typeface="Arial" panose="020B0604020202020204" pitchFamily="34" charset="0"/>
                <a:ea typeface="Calibri" panose="020F0502020204030204" pitchFamily="34" charset="0"/>
              </a:rPr>
              <a:t>37 </a:t>
            </a:r>
            <a:r>
              <a:rPr lang="en-US" sz="2400" dirty="0">
                <a:latin typeface="Arial" panose="020B0604020202020204" pitchFamily="34" charset="0"/>
                <a:ea typeface="Calibri" panose="020F0502020204030204" pitchFamily="34" charset="0"/>
              </a:rPr>
              <a:t>“Judge not, and you shall not be judged. Condemn not, and you shall not be condemned. Forgive, and you will be forgiven. </a:t>
            </a:r>
            <a:endParaRPr lang="en-US" sz="2400" dirty="0"/>
          </a:p>
        </p:txBody>
      </p:sp>
    </p:spTree>
    <p:extLst>
      <p:ext uri="{BB962C8B-B14F-4D97-AF65-F5344CB8AC3E}">
        <p14:creationId xmlns:p14="http://schemas.microsoft.com/office/powerpoint/2010/main" val="303636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690281" y="1837765"/>
            <a:ext cx="7853084" cy="4118820"/>
          </a:xfrm>
          <a:prstGeom prst="rect">
            <a:avLst/>
          </a:prstGeom>
        </p:spPr>
        <p:txBody>
          <a:bodyPr wrap="square">
            <a:spAutoFit/>
          </a:bodyPr>
          <a:lstStyle/>
          <a:p>
            <a:pPr>
              <a:lnSpc>
                <a:spcPct val="115000"/>
              </a:lnSpc>
              <a:spcAft>
                <a:spcPts val="1000"/>
              </a:spcAft>
            </a:pPr>
            <a:r>
              <a:rPr lang="en-US" sz="32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James 2:12–13  </a:t>
            </a:r>
            <a:endParaRPr lang="en-US"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3200" baseline="30000" dirty="0">
                <a:latin typeface="Arial" panose="020B0604020202020204" pitchFamily="34" charset="0"/>
                <a:ea typeface="Times New Roman" panose="02020603050405020304" pitchFamily="18" charset="0"/>
                <a:cs typeface="Times New Roman" panose="02020603050405020304" pitchFamily="18" charset="0"/>
              </a:rPr>
              <a:t>12 </a:t>
            </a:r>
            <a:r>
              <a:rPr lang="en-US" sz="3200" dirty="0">
                <a:latin typeface="Arial" panose="020B0604020202020204" pitchFamily="34" charset="0"/>
                <a:ea typeface="Times New Roman" panose="02020603050405020304" pitchFamily="18" charset="0"/>
                <a:cs typeface="Times New Roman" panose="02020603050405020304" pitchFamily="18" charset="0"/>
              </a:rPr>
              <a:t>So speak and so do as those who will be judged by the law of liberty. </a:t>
            </a:r>
            <a:r>
              <a:rPr lang="en-US" sz="3200" baseline="30000" dirty="0">
                <a:latin typeface="Arial" panose="020B0604020202020204" pitchFamily="34" charset="0"/>
                <a:ea typeface="Times New Roman" panose="02020603050405020304" pitchFamily="18" charset="0"/>
                <a:cs typeface="Times New Roman" panose="02020603050405020304" pitchFamily="18" charset="0"/>
              </a:rPr>
              <a:t>13 </a:t>
            </a:r>
            <a:r>
              <a:rPr lang="en-US" sz="3200" dirty="0">
                <a:latin typeface="Arial" panose="020B0604020202020204" pitchFamily="34" charset="0"/>
                <a:ea typeface="Times New Roman" panose="02020603050405020304" pitchFamily="18" charset="0"/>
                <a:cs typeface="Times New Roman" panose="02020603050405020304" pitchFamily="18" charset="0"/>
              </a:rPr>
              <a:t>For judgment is without mercy to the one who has shown no mercy. Mercy triumphs over judgment.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535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806824" y="1640542"/>
            <a:ext cx="7727576" cy="4615623"/>
          </a:xfrm>
          <a:prstGeom prst="rect">
            <a:avLst/>
          </a:prstGeom>
        </p:spPr>
        <p:txBody>
          <a:bodyPr wrap="square">
            <a:spAutoFit/>
          </a:bodyPr>
          <a:lstStyle/>
          <a:p>
            <a:pPr>
              <a:lnSpc>
                <a:spcPct val="107000"/>
              </a:lnSpc>
              <a:spcAft>
                <a:spcPts val="800"/>
              </a:spcAft>
            </a:pPr>
            <a:r>
              <a:rPr lang="en-US" sz="3200" b="1" dirty="0">
                <a:latin typeface="Arial" panose="020B0604020202020204" pitchFamily="34" charset="0"/>
                <a:ea typeface="Calibri" panose="020F0502020204030204" pitchFamily="34" charset="0"/>
                <a:cs typeface="Times New Roman" panose="02020603050405020304" pitchFamily="18" charset="0"/>
              </a:rPr>
              <a:t>2 Extremes –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Times New Roman" panose="02020603050405020304" pitchFamily="18" charset="0"/>
              </a:rPr>
              <a:t>Some people live feeling they have never been forgiven (do not feel worthy).</a:t>
            </a:r>
          </a:p>
          <a:p>
            <a:pPr>
              <a:lnSpc>
                <a:spcPct val="107000"/>
              </a:lnSpc>
              <a:spcAft>
                <a:spcPts val="800"/>
              </a:spcAft>
            </a:pPr>
            <a:r>
              <a:rPr lang="en-US" sz="3200" b="1" dirty="0">
                <a:latin typeface="Arial" panose="020B0604020202020204" pitchFamily="34" charset="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Times New Roman" panose="02020603050405020304" pitchFamily="18" charset="0"/>
              </a:rPr>
              <a:t>Some people live God has forgiven them and they are dead wrong (Denominational friends).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899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urvey: Kentuckians react to student loan forgiveness decisi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184" y="1875708"/>
            <a:ext cx="3824725" cy="21505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preme Court Strikes Down Biden Student Loan Forgiveness Plan - New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5" y="4088510"/>
            <a:ext cx="4052284" cy="24417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9405" y="121382"/>
            <a:ext cx="8533765" cy="1754326"/>
          </a:xfrm>
          <a:prstGeom prst="rect">
            <a:avLst/>
          </a:prstGeom>
          <a:noFill/>
        </p:spPr>
        <p:txBody>
          <a:bodyPr wrap="square" rtlCol="0">
            <a:spAutoFit/>
          </a:bodyPr>
          <a:lstStyle/>
          <a:p>
            <a:r>
              <a:rPr lang="en-US" sz="3600" dirty="0"/>
              <a:t>Just because someone says they can cancel a debt does not mean they have AUTHORITY to do so.</a:t>
            </a:r>
          </a:p>
        </p:txBody>
      </p:sp>
      <p:pic>
        <p:nvPicPr>
          <p:cNvPr id="2054" name="Picture 6" descr="How To Do Confession With A Priest : How to make a good confessi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5681" y="4102555"/>
            <a:ext cx="3649507" cy="24277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ilcatholic.org/wp-content/uploads/2017/06/priest-filcatholic-confessio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5681" y="1609685"/>
            <a:ext cx="3649507" cy="229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23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690282" y="1093695"/>
            <a:ext cx="8148917" cy="5592237"/>
          </a:xfrm>
          <a:prstGeom prst="rect">
            <a:avLst/>
          </a:prstGeom>
        </p:spPr>
        <p:txBody>
          <a:bodyPr wrap="square">
            <a:spAutoFit/>
          </a:bodyPr>
          <a:lstStyle/>
          <a:p>
            <a:pPr>
              <a:lnSpc>
                <a:spcPct val="107000"/>
              </a:lnSpc>
            </a:pPr>
            <a:r>
              <a:rPr lang="en-US" sz="3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2.</a:t>
            </a:r>
            <a:r>
              <a:rPr lang="en-US" sz="3200" b="1" u="sng" dirty="0">
                <a:latin typeface="Arial" panose="020B0604020202020204" pitchFamily="34" charset="0"/>
                <a:ea typeface="Calibri" panose="020F0502020204030204" pitchFamily="34" charset="0"/>
                <a:cs typeface="Times New Roman" panose="02020603050405020304" pitchFamily="18" charset="0"/>
              </a:rPr>
              <a:t> So Forgiveness Is Needed</a:t>
            </a:r>
            <a:endParaRPr lang="en-US" sz="32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200" dirty="0">
                <a:latin typeface="Arial" panose="020B0604020202020204" pitchFamily="34" charset="0"/>
                <a:ea typeface="Calibri" panose="020F0502020204030204" pitchFamily="34" charset="0"/>
                <a:cs typeface="Times New Roman" panose="02020603050405020304" pitchFamily="18" charset="0"/>
              </a:rPr>
              <a:t>Forgiveness exists because sin exists. Forgiveness is necessary because sin powerfully affects all areas of our lives. </a:t>
            </a:r>
            <a:r>
              <a:rPr lang="en-US" sz="3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Forgiveness is not about ignoring evil, excusing it, or making light of it. On the contrary, forgiveness  faces sin and evil</a:t>
            </a:r>
            <a:r>
              <a:rPr lang="en-US" sz="3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sz="3200" dirty="0">
                <a:latin typeface="Arial" panose="020B0604020202020204" pitchFamily="34" charset="0"/>
                <a:ea typeface="Calibri" panose="020F0502020204030204" pitchFamily="34" charset="0"/>
                <a:cs typeface="Times New Roman" panose="02020603050405020304" pitchFamily="18" charset="0"/>
              </a:rPr>
              <a:t> Forgiveness acknowledges that a terrible wrong has been done and seeks to do something about it.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990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555813" y="1021976"/>
            <a:ext cx="7915834" cy="5690084"/>
          </a:xfrm>
          <a:prstGeom prst="rect">
            <a:avLst/>
          </a:prstGeom>
        </p:spPr>
        <p:txBody>
          <a:bodyPr wrap="square">
            <a:spAutoFit/>
          </a:bodyPr>
          <a:lstStyle/>
          <a:p>
            <a:pPr>
              <a:lnSpc>
                <a:spcPct val="107000"/>
              </a:lnSpc>
            </a:pPr>
            <a:r>
              <a:rPr lang="en-US" sz="2400" b="1" dirty="0">
                <a:latin typeface="Arial" panose="020B0604020202020204" pitchFamily="34" charset="0"/>
                <a:ea typeface="Calibri" panose="020F0502020204030204" pitchFamily="34" charset="0"/>
                <a:cs typeface="Times New Roman" panose="02020603050405020304" pitchFamily="18" charset="0"/>
              </a:rPr>
              <a:t>Sin Is Real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Arial" panose="020B0604020202020204" pitchFamily="34" charset="0"/>
                <a:ea typeface="Calibri" panose="020F0502020204030204" pitchFamily="34" charset="0"/>
                <a:cs typeface="Times New Roman" panose="02020603050405020304" pitchFamily="18" charset="0"/>
              </a:rPr>
              <a:t>No one needs to look far to see that there is sin in the world. </a:t>
            </a:r>
            <a:r>
              <a:rPr lang="en-US" sz="2400" b="1" dirty="0">
                <a:latin typeface="Arial" panose="020B0604020202020204" pitchFamily="34" charset="0"/>
                <a:ea typeface="Calibri" panose="020F0502020204030204" pitchFamily="34" charset="0"/>
                <a:cs typeface="Times New Roman" panose="02020603050405020304" pitchFamily="18" charset="0"/>
              </a:rPr>
              <a:t>We are born into a world where harmful patterns of sin persist in </a:t>
            </a:r>
            <a:r>
              <a:rPr lang="en-US" sz="2400" b="1" u="sng" dirty="0">
                <a:latin typeface="Arial" panose="020B0604020202020204" pitchFamily="34" charset="0"/>
                <a:ea typeface="Calibri" panose="020F0502020204030204" pitchFamily="34" charset="0"/>
                <a:cs typeface="Times New Roman" panose="02020603050405020304" pitchFamily="18" charset="0"/>
              </a:rPr>
              <a:t>societies</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u="sng" dirty="0">
                <a:latin typeface="Arial" panose="020B0604020202020204" pitchFamily="34" charset="0"/>
                <a:ea typeface="Calibri" panose="020F0502020204030204" pitchFamily="34" charset="0"/>
                <a:cs typeface="Times New Roman" panose="02020603050405020304" pitchFamily="18" charset="0"/>
              </a:rPr>
              <a:t>communities</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u="sng" dirty="0">
                <a:latin typeface="Arial" panose="020B0604020202020204" pitchFamily="34" charset="0"/>
                <a:ea typeface="Calibri" panose="020F0502020204030204" pitchFamily="34" charset="0"/>
                <a:cs typeface="Times New Roman" panose="02020603050405020304" pitchFamily="18" charset="0"/>
              </a:rPr>
              <a:t>churches</a:t>
            </a:r>
            <a:r>
              <a:rPr lang="en-US" sz="2400" b="1" dirty="0">
                <a:latin typeface="Arial" panose="020B0604020202020204" pitchFamily="34" charset="0"/>
                <a:ea typeface="Calibri" panose="020F0502020204030204" pitchFamily="34" charset="0"/>
                <a:cs typeface="Times New Roman" panose="02020603050405020304" pitchFamily="18" charset="0"/>
              </a:rPr>
              <a:t>, and </a:t>
            </a:r>
            <a:r>
              <a:rPr lang="en-US" sz="2400" b="1" u="sng" dirty="0">
                <a:latin typeface="Arial" panose="020B0604020202020204" pitchFamily="34" charset="0"/>
                <a:ea typeface="Calibri" panose="020F0502020204030204" pitchFamily="34" charset="0"/>
                <a:cs typeface="Times New Roman" panose="02020603050405020304" pitchFamily="18" charset="0"/>
              </a:rPr>
              <a:t>families.</a:t>
            </a:r>
            <a:r>
              <a:rPr lang="en-US" sz="2400" dirty="0">
                <a:latin typeface="Arial" panose="020B0604020202020204" pitchFamily="34" charset="0"/>
                <a:ea typeface="Calibri" panose="020F0502020204030204" pitchFamily="34" charset="0"/>
                <a:cs typeface="Times New Roman" panose="02020603050405020304" pitchFamily="18" charset="0"/>
              </a:rPr>
              <a:t> We may not even be aware of our own contribution to the cycles of sin. Because sin is in the world and in us, we need forgiveness even more.</a:t>
            </a:r>
            <a:r>
              <a:rPr lang="en-US" sz="2400" dirty="0">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15000"/>
              </a:lnSpc>
            </a:pPr>
            <a:endParaRPr lang="en-US" sz="2400" baseline="30000" dirty="0">
              <a:latin typeface="Arial" panose="020B0604020202020204" pitchFamily="34" charset="0"/>
              <a:ea typeface="Times New Roman" panose="02020603050405020304" pitchFamily="18" charset="0"/>
              <a:cs typeface="Times New Roman" panose="02020603050405020304" pitchFamily="18" charset="0"/>
            </a:endParaRPr>
          </a:p>
          <a:p>
            <a:pPr indent="228600">
              <a:lnSpc>
                <a:spcPct val="115000"/>
              </a:lnSpc>
            </a:pPr>
            <a:r>
              <a:rPr lang="en-US" sz="2400" baseline="30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8 </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If we say that we have no sin, we deceive ourselves, and the truth is not in us. </a:t>
            </a:r>
            <a:r>
              <a:rPr lang="en-US" sz="2400" baseline="30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9 </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If we confess our sins, He is faithful and just to forgive us </a:t>
            </a:r>
            <a:r>
              <a:rPr lang="en-US" sz="2400" i="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our</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sins and to cleanse us from all unrighteousness. </a:t>
            </a:r>
            <a:r>
              <a:rPr lang="en-US" sz="2400" baseline="30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10 </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If we say that we have not sinned, we make Him a liar, and His word is not in us. </a:t>
            </a:r>
            <a:r>
              <a:rPr lang="en-US"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1 John 1:8–10</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4427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9247" y="1281953"/>
            <a:ext cx="7808259" cy="5437771"/>
          </a:xfrm>
          <a:prstGeom prst="rect">
            <a:avLst/>
          </a:prstGeom>
        </p:spPr>
        <p:txBody>
          <a:bodyPr wrap="square">
            <a:spAutoFit/>
          </a:bodyPr>
          <a:lstStyle/>
          <a:p>
            <a:pPr>
              <a:lnSpc>
                <a:spcPct val="107000"/>
              </a:lnSpc>
              <a:spcAft>
                <a:spcPts val="800"/>
              </a:spcAft>
            </a:pPr>
            <a:r>
              <a:rPr lang="en-US" sz="3200" b="1" dirty="0">
                <a:latin typeface="Arial" panose="020B0604020202020204" pitchFamily="34" charset="0"/>
                <a:ea typeface="Calibri" panose="020F0502020204030204" pitchFamily="34" charset="0"/>
                <a:cs typeface="Times New Roman" panose="02020603050405020304" pitchFamily="18" charset="0"/>
              </a:rPr>
              <a:t>Sin Is Destructive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solidFill>
                  <a:srgbClr val="FF0000"/>
                </a:solidFill>
                <a:latin typeface="Arial" panose="020B0604020202020204" pitchFamily="34" charset="0"/>
                <a:ea typeface="Calibri" panose="020F0502020204030204" pitchFamily="34" charset="0"/>
                <a:cs typeface="Times New Roman" panose="02020603050405020304" pitchFamily="18" charset="0"/>
              </a:rPr>
              <a:t>Sin breaks our communion with God and destroys our relationships with others. </a:t>
            </a:r>
            <a:r>
              <a:rPr lang="en-US" sz="3200" dirty="0">
                <a:latin typeface="Arial" panose="020B0604020202020204" pitchFamily="34" charset="0"/>
                <a:ea typeface="Calibri" panose="020F0502020204030204" pitchFamily="34" charset="0"/>
                <a:cs typeface="Times New Roman" panose="02020603050405020304" pitchFamily="18" charset="0"/>
              </a:rPr>
              <a:t>The first sin brought death into the world for all to suffer the consequences. - When someone hurts us, our pain and our sin begin a cycle of anger, violence, resentment, and revenge that increases over time. </a:t>
            </a:r>
            <a:r>
              <a:rPr lang="en-US" sz="3200" dirty="0">
                <a:solidFill>
                  <a:srgbClr val="FF0000"/>
                </a:solidFill>
                <a:latin typeface="Arial" panose="020B0604020202020204" pitchFamily="34" charset="0"/>
                <a:ea typeface="Calibri" panose="020F0502020204030204" pitchFamily="34" charset="0"/>
                <a:cs typeface="Times New Roman" panose="02020603050405020304" pitchFamily="18" charset="0"/>
              </a:rPr>
              <a:t>Only forgiveness can allow us to break this cycle.</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1988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645459" y="1021977"/>
            <a:ext cx="7978588" cy="5665590"/>
          </a:xfrm>
          <a:prstGeom prst="rect">
            <a:avLst/>
          </a:prstGeom>
        </p:spPr>
        <p:txBody>
          <a:bodyPr wrap="square">
            <a:spAutoFit/>
          </a:bodyPr>
          <a:lstStyle/>
          <a:p>
            <a:pPr>
              <a:lnSpc>
                <a:spcPct val="107000"/>
              </a:lnSpc>
            </a:pPr>
            <a:r>
              <a:rPr lang="en-US" sz="2400" baseline="30000" dirty="0">
                <a:latin typeface="Arial" panose="020B0604020202020204" pitchFamily="34" charset="0"/>
                <a:ea typeface="Times New Roman" panose="02020603050405020304" pitchFamily="18" charset="0"/>
                <a:cs typeface="Times New Roman" panose="02020603050405020304" pitchFamily="18" charset="0"/>
              </a:rPr>
              <a:t>12 </a:t>
            </a:r>
            <a:r>
              <a:rPr lang="en-US" sz="2400" dirty="0">
                <a:latin typeface="Arial" panose="020B0604020202020204" pitchFamily="34" charset="0"/>
                <a:ea typeface="Times New Roman" panose="02020603050405020304" pitchFamily="18" charset="0"/>
                <a:cs typeface="Times New Roman" panose="02020603050405020304" pitchFamily="18" charset="0"/>
              </a:rPr>
              <a:t>Therefore, just as through one man sin entered the world, and death through sin, and thus death spread to all men, because all sinned—  </a:t>
            </a:r>
            <a:r>
              <a:rPr lang="en-US"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Rom. 5:12  </a:t>
            </a:r>
            <a:endParaRPr lang="en-US"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aseline="30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21 </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And you, who once were alienated and enemies in your mind by wicked works, yet now He has reconciled.       </a:t>
            </a:r>
            <a:r>
              <a:rPr lang="en-US"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Col. 1:21  </a:t>
            </a: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800"/>
              </a:spcBef>
            </a:pPr>
            <a:r>
              <a:rPr lang="en-US"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(Pride Promotes Strife)</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en-US"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4</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Where do wars and fights </a:t>
            </a:r>
            <a:r>
              <a:rPr lang="en-US" sz="2400" i="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come</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from among you? Do </a:t>
            </a:r>
            <a:r>
              <a:rPr lang="en-US" sz="2400" i="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they</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not </a:t>
            </a:r>
            <a:r>
              <a:rPr lang="en-US" sz="2400" i="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come</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from your </a:t>
            </a:r>
            <a:r>
              <a:rPr lang="en-US" sz="2400" i="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desires for</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pleasure that war in your members? </a:t>
            </a:r>
            <a:r>
              <a:rPr lang="en-US" sz="2400" baseline="30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2 </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You lust and do not have. You murder and covet and cannot obtain. You fight and war. Yet you do not have because you do not ask.</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James 4:1–2</a:t>
            </a:r>
            <a:r>
              <a:rPr lang="en-US"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258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636495" y="797860"/>
            <a:ext cx="7942730" cy="5472780"/>
          </a:xfrm>
          <a:prstGeom prst="rect">
            <a:avLst/>
          </a:prstGeom>
        </p:spPr>
        <p:txBody>
          <a:bodyPr wrap="square">
            <a:spAutoFit/>
          </a:bodyPr>
          <a:lstStyle/>
          <a:p>
            <a:pPr>
              <a:lnSpc>
                <a:spcPct val="107000"/>
              </a:lnSpc>
            </a:pPr>
            <a:r>
              <a:rPr lang="en-US" sz="2800" b="1" dirty="0">
                <a:latin typeface="Arial" panose="020B0604020202020204" pitchFamily="34" charset="0"/>
                <a:ea typeface="Calibri" panose="020F0502020204030204" pitchFamily="34" charset="0"/>
                <a:cs typeface="Times New Roman" panose="02020603050405020304" pitchFamily="18" charset="0"/>
              </a:rPr>
              <a:t>Sin Is Real</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Arial" panose="020B0604020202020204" pitchFamily="34" charset="0"/>
                <a:ea typeface="Calibri" panose="020F0502020204030204" pitchFamily="34" charset="0"/>
                <a:cs typeface="Times New Roman" panose="02020603050405020304" pitchFamily="18" charset="0"/>
              </a:rPr>
              <a:t>No one needs to look far to see that there is sin in the world. We are born into a world where harmful patterns of sin persist in societies, communities, churches, and families. We may not even be aware of our own contribution to the cycles of sin. Because sin is in the world and in us, we need forgiveness even more.</a:t>
            </a:r>
            <a:r>
              <a:rPr lang="en-US" sz="2400" dirty="0">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15000"/>
              </a:lnSpc>
            </a:pPr>
            <a:r>
              <a:rPr lang="en-US" sz="2400" baseline="30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8 </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If we say that we have no sin, we deceive ourselves, and the truth is not in us. </a:t>
            </a:r>
            <a:r>
              <a:rPr lang="en-US" sz="2400" baseline="30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9 </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If we confess our sins, He is faithful and just to forgive us </a:t>
            </a:r>
            <a:r>
              <a:rPr lang="en-US" sz="2400" i="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our</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sins and to cleanse us from all unrighteousness. </a:t>
            </a:r>
            <a:r>
              <a:rPr lang="en-US" sz="2400" baseline="30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10 </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If we say that we have not sinned, we make Him a liar, and His word is not in us.     </a:t>
            </a:r>
            <a:r>
              <a:rPr lang="en-US"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1 John 1:8–10</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98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Pictorial Library of Bible Lands\11 Greece\Philippi\Philippi traditional prison of Paul exterior, tb0311069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69839"/>
            <a:ext cx="5997388" cy="3988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7529" y="977153"/>
            <a:ext cx="8122024" cy="2169459"/>
          </a:xfrm>
          <a:prstGeom prst="rect">
            <a:avLst/>
          </a:prstGeom>
          <a:solidFill>
            <a:schemeClr val="accent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36494" y="1317811"/>
            <a:ext cx="8104095" cy="1673150"/>
          </a:xfrm>
          <a:prstGeom prst="rect">
            <a:avLst/>
          </a:prstGeom>
        </p:spPr>
        <p:txBody>
          <a:bodyPr wrap="square">
            <a:spAutoFit/>
          </a:bodyPr>
          <a:lstStyle/>
          <a:p>
            <a:pPr>
              <a:lnSpc>
                <a:spcPct val="107000"/>
              </a:lnSpc>
              <a:spcAft>
                <a:spcPts val="800"/>
              </a:spcAft>
            </a:pPr>
            <a:r>
              <a:rPr lang="en-US" sz="3200" baseline="30000" dirty="0">
                <a:latin typeface="Arial" panose="020B0604020202020204" pitchFamily="34" charset="0"/>
                <a:ea typeface="Times New Roman" panose="02020603050405020304" pitchFamily="18" charset="0"/>
                <a:cs typeface="Times New Roman" panose="02020603050405020304" pitchFamily="18" charset="0"/>
              </a:rPr>
              <a:t>38 </a:t>
            </a:r>
            <a:r>
              <a:rPr lang="en-US" sz="3200" dirty="0">
                <a:latin typeface="Arial" panose="020B0604020202020204" pitchFamily="34" charset="0"/>
                <a:ea typeface="Times New Roman" panose="02020603050405020304" pitchFamily="18" charset="0"/>
                <a:cs typeface="Times New Roman" panose="02020603050405020304" pitchFamily="18" charset="0"/>
              </a:rPr>
              <a:t>Therefore let it be known to you, brethren, that through this Man is preached to you the forgiveness of sins; </a:t>
            </a:r>
            <a:r>
              <a:rPr lang="en-US" sz="3200" b="1" dirty="0">
                <a:latin typeface="Arial" panose="020B0604020202020204" pitchFamily="34" charset="0"/>
                <a:ea typeface="Times New Roman" panose="02020603050405020304" pitchFamily="18" charset="0"/>
                <a:cs typeface="Times New Roman" panose="02020603050405020304" pitchFamily="18" charset="0"/>
              </a:rPr>
              <a:t>Acts 13:38</a:t>
            </a:r>
            <a:r>
              <a:rPr lang="en-US" sz="3200" dirty="0">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0" y="111997"/>
            <a:ext cx="9144000" cy="740203"/>
          </a:xfrm>
          <a:prstGeom prst="rect">
            <a:avLst/>
          </a:prstGeom>
        </p:spPr>
        <p:txBody>
          <a:bodyPr wrap="square">
            <a:spAutoFit/>
          </a:bodyPr>
          <a:lstStyle/>
          <a:p>
            <a:pPr algn="ctr">
              <a:lnSpc>
                <a:spcPct val="107000"/>
              </a:lnSpc>
              <a:spcAft>
                <a:spcPts val="800"/>
              </a:spcAft>
            </a:pPr>
            <a:r>
              <a:rPr lang="en-US" sz="40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40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pic>
        <p:nvPicPr>
          <p:cNvPr id="2050" name="Picture 2" descr="cancelled | Alachua County | Flick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233" y="3514991"/>
            <a:ext cx="2935120" cy="19449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47051" y="5340743"/>
            <a:ext cx="2767477" cy="1384995"/>
          </a:xfrm>
          <a:prstGeom prst="rect">
            <a:avLst/>
          </a:prstGeom>
          <a:noFill/>
        </p:spPr>
        <p:txBody>
          <a:bodyPr wrap="square" rtlCol="0">
            <a:spAutoFit/>
          </a:bodyPr>
          <a:lstStyle/>
          <a:p>
            <a:pPr algn="ctr"/>
            <a:r>
              <a:rPr lang="en-US" sz="2800" dirty="0"/>
              <a:t>Forgiveness sets us free from our debt of sin.</a:t>
            </a:r>
          </a:p>
        </p:txBody>
      </p:sp>
      <p:sp>
        <p:nvSpPr>
          <p:cNvPr id="7" name="Rectangle 6"/>
          <p:cNvSpPr/>
          <p:nvPr/>
        </p:nvSpPr>
        <p:spPr>
          <a:xfrm>
            <a:off x="6263235" y="5348835"/>
            <a:ext cx="2791118" cy="139183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296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708211" y="929236"/>
            <a:ext cx="7942729" cy="5802999"/>
          </a:xfrm>
          <a:prstGeom prst="rect">
            <a:avLst/>
          </a:prstGeom>
        </p:spPr>
        <p:txBody>
          <a:bodyPr wrap="square">
            <a:spAutoFit/>
          </a:bodyPr>
          <a:lstStyle/>
          <a:p>
            <a:pPr>
              <a:lnSpc>
                <a:spcPct val="107000"/>
              </a:lnSpc>
              <a:spcAft>
                <a:spcPts val="800"/>
              </a:spcAft>
            </a:pPr>
            <a:r>
              <a:rPr lang="en-US" sz="3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3. </a:t>
            </a:r>
            <a:r>
              <a:rPr lang="en-US" sz="2400" b="1" u="sng" dirty="0">
                <a:latin typeface="Arial" panose="020B0604020202020204" pitchFamily="34" charset="0"/>
                <a:ea typeface="Calibri" panose="020F0502020204030204" pitchFamily="34" charset="0"/>
                <a:cs typeface="Times New Roman" panose="02020603050405020304" pitchFamily="18" charset="0"/>
              </a:rPr>
              <a:t>God Cannot Tolerate Sin</a:t>
            </a:r>
            <a:r>
              <a:rPr lang="en-US" sz="2400" b="1" dirty="0">
                <a:latin typeface="Arial" panose="020B060402020202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Arial" panose="020B0604020202020204" pitchFamily="34" charset="0"/>
                <a:ea typeface="Calibri" panose="020F0502020204030204" pitchFamily="34" charset="0"/>
                <a:cs typeface="Times New Roman" panose="02020603050405020304" pitchFamily="18" charset="0"/>
              </a:rPr>
              <a:t>Scripture tells us that God is merciful and forgiving, but it also makes clear that God does not tolerate sin. Because sin is so harmful, it demands divine judgment, not mere dismissal.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400" baseline="30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6 </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And the </a:t>
            </a:r>
            <a:r>
              <a:rPr lang="en-US" sz="2400" cap="small"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Lord</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passed before him and proclaimed, “The </a:t>
            </a:r>
            <a:r>
              <a:rPr lang="en-US" sz="2400" cap="small"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Lord</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the </a:t>
            </a:r>
            <a:r>
              <a:rPr lang="en-US" sz="2400" cap="small"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Lord</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God, merciful and gracious, longsuffering, and abounding in goodness and truth, </a:t>
            </a:r>
            <a:r>
              <a:rPr lang="en-US" sz="2400" baseline="30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7 </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keeping mercy for thousands, forgiving iniquity and transgression and sin, by no means clearing </a:t>
            </a:r>
            <a:r>
              <a:rPr lang="en-US" sz="2400" i="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the guilty,</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visiting the iniquity of the fathers upon the children and the children’s children to the third and the fourth generation.” </a:t>
            </a:r>
            <a:r>
              <a:rPr lang="en-US"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Ex. 34:6–7 </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6251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 shudder,' judge says in sentencing hatchet murderer of belov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8020"/>
            <a:ext cx="9108830" cy="512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5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824753" y="932329"/>
            <a:ext cx="7772399" cy="5368777"/>
          </a:xfrm>
          <a:prstGeom prst="rect">
            <a:avLst/>
          </a:prstGeom>
        </p:spPr>
        <p:txBody>
          <a:bodyPr wrap="square">
            <a:spAutoFit/>
          </a:bodyPr>
          <a:lstStyle/>
          <a:p>
            <a:pPr>
              <a:lnSpc>
                <a:spcPct val="107000"/>
              </a:lnSpc>
              <a:spcAft>
                <a:spcPts val="800"/>
              </a:spcAft>
            </a:pPr>
            <a:r>
              <a:rPr lang="en-US" sz="28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4. </a:t>
            </a:r>
            <a:r>
              <a:rPr lang="en-US" sz="2800" b="1" u="sng" dirty="0">
                <a:latin typeface="Arial" panose="020B0604020202020204" pitchFamily="34" charset="0"/>
                <a:ea typeface="Calibri" panose="020F0502020204030204" pitchFamily="34" charset="0"/>
                <a:cs typeface="Times New Roman" panose="02020603050405020304" pitchFamily="18" charset="0"/>
              </a:rPr>
              <a:t>Forgiveness Is Possible</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If judgment of sin were the last word on the matter, we would all stay trapped in our guilt and brokenness</a:t>
            </a:r>
            <a:r>
              <a:rPr lang="en-US" sz="2800" dirty="0">
                <a:latin typeface="Arial" panose="020B060402020202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solidFill>
                  <a:srgbClr val="0070C0"/>
                </a:solidFill>
                <a:latin typeface="Arial" panose="020B0604020202020204" pitchFamily="34" charset="0"/>
                <a:ea typeface="Calibri" panose="020F0502020204030204" pitchFamily="34" charset="0"/>
                <a:cs typeface="Times New Roman" panose="02020603050405020304" pitchFamily="18" charset="0"/>
              </a:rPr>
              <a:t>If vengeance for every offense were the only option, we would forever remain separated from our Creator.</a:t>
            </a:r>
            <a:endParaRPr lang="en-US" sz="2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 But thank God he has provided another way—the way of forgiveness. Forgiveness does not erase the past, but it gives us a chance for a better future.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0696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342" y="305927"/>
            <a:ext cx="4572000" cy="2308324"/>
          </a:xfrm>
          <a:prstGeom prst="rect">
            <a:avLst/>
          </a:prstGeom>
        </p:spPr>
        <p:txBody>
          <a:bodyPr>
            <a:spAutoFit/>
          </a:bodyPr>
          <a:lstStyle/>
          <a:p>
            <a:r>
              <a:rPr lang="en-US" dirty="0">
                <a:solidFill>
                  <a:srgbClr val="444444"/>
                </a:solidFill>
                <a:latin typeface="PT Sans"/>
              </a:rPr>
              <a:t>He Paid A Debt He Did Not Owe,</a:t>
            </a:r>
            <a:br>
              <a:rPr lang="en-US" dirty="0"/>
            </a:br>
            <a:r>
              <a:rPr lang="en-US" dirty="0">
                <a:solidFill>
                  <a:srgbClr val="444444"/>
                </a:solidFill>
                <a:latin typeface="PT Sans"/>
              </a:rPr>
              <a:t>I Owed A Debt I Could Not Pay,</a:t>
            </a:r>
            <a:br>
              <a:rPr lang="en-US" dirty="0"/>
            </a:br>
            <a:r>
              <a:rPr lang="en-US" dirty="0">
                <a:solidFill>
                  <a:srgbClr val="444444"/>
                </a:solidFill>
                <a:latin typeface="PT Sans"/>
              </a:rPr>
              <a:t>I Needed Someone To Wash My Sins Away;</a:t>
            </a:r>
            <a:br>
              <a:rPr lang="en-US" dirty="0"/>
            </a:br>
            <a:r>
              <a:rPr lang="en-US" dirty="0">
                <a:solidFill>
                  <a:srgbClr val="444444"/>
                </a:solidFill>
                <a:latin typeface="PT Sans"/>
              </a:rPr>
              <a:t>And Now I Sing A Brand New Song,</a:t>
            </a:r>
            <a:br>
              <a:rPr lang="en-US" dirty="0"/>
            </a:br>
            <a:r>
              <a:rPr lang="en-US" dirty="0">
                <a:solidFill>
                  <a:srgbClr val="444444"/>
                </a:solidFill>
                <a:latin typeface="PT Sans"/>
              </a:rPr>
              <a:t>Amazing Grace All Day Long,</a:t>
            </a:r>
            <a:br>
              <a:rPr lang="en-US" dirty="0"/>
            </a:br>
            <a:r>
              <a:rPr lang="en-US" dirty="0">
                <a:solidFill>
                  <a:srgbClr val="444444"/>
                </a:solidFill>
                <a:latin typeface="PT Sans"/>
              </a:rPr>
              <a:t>Christ Jesus Paid A Debt</a:t>
            </a:r>
            <a:br>
              <a:rPr lang="en-US" dirty="0"/>
            </a:br>
            <a:r>
              <a:rPr lang="en-US" dirty="0">
                <a:solidFill>
                  <a:srgbClr val="444444"/>
                </a:solidFill>
                <a:latin typeface="PT Sans"/>
              </a:rPr>
              <a:t>That I Could Never Pay.</a:t>
            </a:r>
            <a:endParaRPr lang="en-US" dirty="0"/>
          </a:p>
        </p:txBody>
      </p:sp>
      <p:sp>
        <p:nvSpPr>
          <p:cNvPr id="4" name="Rectangle 3"/>
          <p:cNvSpPr/>
          <p:nvPr/>
        </p:nvSpPr>
        <p:spPr>
          <a:xfrm>
            <a:off x="4122175" y="2022506"/>
            <a:ext cx="4572000" cy="2031325"/>
          </a:xfrm>
          <a:prstGeom prst="rect">
            <a:avLst/>
          </a:prstGeom>
        </p:spPr>
        <p:txBody>
          <a:bodyPr>
            <a:spAutoFit/>
          </a:bodyPr>
          <a:lstStyle/>
          <a:p>
            <a:r>
              <a:rPr lang="en-US" dirty="0">
                <a:solidFill>
                  <a:srgbClr val="444444"/>
                </a:solidFill>
                <a:latin typeface="PT Sans"/>
              </a:rPr>
              <a:t>He Paid A Debt At Calvary,</a:t>
            </a:r>
            <a:br>
              <a:rPr lang="en-US" dirty="0"/>
            </a:br>
            <a:r>
              <a:rPr lang="en-US" dirty="0">
                <a:solidFill>
                  <a:srgbClr val="444444"/>
                </a:solidFill>
                <a:latin typeface="PT Sans"/>
              </a:rPr>
              <a:t>He Cleansed My Soul And Set Me Free,</a:t>
            </a:r>
            <a:br>
              <a:rPr lang="en-US" dirty="0"/>
            </a:br>
            <a:r>
              <a:rPr lang="en-US" dirty="0">
                <a:solidFill>
                  <a:srgbClr val="444444"/>
                </a:solidFill>
                <a:latin typeface="PT Sans"/>
              </a:rPr>
              <a:t>I’m Glad That Jesus Did All My Sins Erase.</a:t>
            </a:r>
            <a:br>
              <a:rPr lang="en-US" dirty="0"/>
            </a:br>
            <a:r>
              <a:rPr lang="en-US" dirty="0">
                <a:solidFill>
                  <a:srgbClr val="444444"/>
                </a:solidFill>
                <a:latin typeface="PT Sans"/>
              </a:rPr>
              <a:t>I Now Can Sing A Brand New Song,</a:t>
            </a:r>
            <a:br>
              <a:rPr lang="en-US" dirty="0"/>
            </a:br>
            <a:r>
              <a:rPr lang="en-US" dirty="0">
                <a:solidFill>
                  <a:srgbClr val="444444"/>
                </a:solidFill>
                <a:latin typeface="PT Sans"/>
              </a:rPr>
              <a:t>Amazing Grace All Day Long,</a:t>
            </a:r>
            <a:br>
              <a:rPr lang="en-US" dirty="0"/>
            </a:br>
            <a:r>
              <a:rPr lang="en-US" dirty="0">
                <a:solidFill>
                  <a:srgbClr val="444444"/>
                </a:solidFill>
                <a:latin typeface="PT Sans"/>
              </a:rPr>
              <a:t>Christ Jesus Paid A Debt</a:t>
            </a:r>
            <a:br>
              <a:rPr lang="en-US" dirty="0"/>
            </a:br>
            <a:r>
              <a:rPr lang="en-US" dirty="0">
                <a:solidFill>
                  <a:srgbClr val="444444"/>
                </a:solidFill>
                <a:latin typeface="PT Sans"/>
              </a:rPr>
              <a:t>That I Could Never Pay.</a:t>
            </a:r>
            <a:endParaRPr lang="en-US" dirty="0"/>
          </a:p>
        </p:txBody>
      </p:sp>
      <p:sp>
        <p:nvSpPr>
          <p:cNvPr id="5" name="Rectangle 4"/>
          <p:cNvSpPr/>
          <p:nvPr/>
        </p:nvSpPr>
        <p:spPr>
          <a:xfrm>
            <a:off x="2286000" y="4330631"/>
            <a:ext cx="4572000" cy="2031325"/>
          </a:xfrm>
          <a:prstGeom prst="rect">
            <a:avLst/>
          </a:prstGeom>
        </p:spPr>
        <p:txBody>
          <a:bodyPr>
            <a:spAutoFit/>
          </a:bodyPr>
          <a:lstStyle/>
          <a:p>
            <a:r>
              <a:rPr lang="en-US" dirty="0">
                <a:solidFill>
                  <a:srgbClr val="444444"/>
                </a:solidFill>
                <a:latin typeface="PT Sans"/>
              </a:rPr>
              <a:t>One Day He’s Coming Back For Me,</a:t>
            </a:r>
            <a:br>
              <a:rPr lang="en-US" dirty="0"/>
            </a:br>
            <a:r>
              <a:rPr lang="en-US" dirty="0">
                <a:solidFill>
                  <a:srgbClr val="444444"/>
                </a:solidFill>
                <a:latin typeface="PT Sans"/>
              </a:rPr>
              <a:t>To Live With Him Eternally,</a:t>
            </a:r>
            <a:br>
              <a:rPr lang="en-US" dirty="0"/>
            </a:br>
            <a:r>
              <a:rPr lang="en-US" dirty="0">
                <a:solidFill>
                  <a:srgbClr val="444444"/>
                </a:solidFill>
                <a:latin typeface="PT Sans"/>
              </a:rPr>
              <a:t>Won’t It Be Glory To See Him On That Day!</a:t>
            </a:r>
            <a:br>
              <a:rPr lang="en-US" dirty="0"/>
            </a:br>
            <a:r>
              <a:rPr lang="en-US" dirty="0">
                <a:solidFill>
                  <a:srgbClr val="444444"/>
                </a:solidFill>
                <a:latin typeface="PT Sans"/>
              </a:rPr>
              <a:t>I Then Will Sing A Brand New Song,</a:t>
            </a:r>
            <a:br>
              <a:rPr lang="en-US" dirty="0"/>
            </a:br>
            <a:r>
              <a:rPr lang="en-US" dirty="0">
                <a:solidFill>
                  <a:srgbClr val="444444"/>
                </a:solidFill>
                <a:latin typeface="PT Sans"/>
              </a:rPr>
              <a:t>Amazing Grace All Day Long</a:t>
            </a:r>
            <a:br>
              <a:rPr lang="en-US" dirty="0"/>
            </a:br>
            <a:r>
              <a:rPr lang="en-US" dirty="0">
                <a:solidFill>
                  <a:srgbClr val="444444"/>
                </a:solidFill>
                <a:latin typeface="PT Sans"/>
              </a:rPr>
              <a:t>Christ Jesus Paid A Debt</a:t>
            </a:r>
            <a:br>
              <a:rPr lang="en-US" dirty="0"/>
            </a:br>
            <a:r>
              <a:rPr lang="en-US" dirty="0">
                <a:solidFill>
                  <a:srgbClr val="444444"/>
                </a:solidFill>
                <a:latin typeface="PT Sans"/>
              </a:rPr>
              <a:t>That I Could Never Pay.</a:t>
            </a:r>
            <a:endParaRPr lang="en-US" dirty="0"/>
          </a:p>
        </p:txBody>
      </p:sp>
      <p:sp>
        <p:nvSpPr>
          <p:cNvPr id="6" name="TextBox 5"/>
          <p:cNvSpPr txBox="1"/>
          <p:nvPr/>
        </p:nvSpPr>
        <p:spPr>
          <a:xfrm>
            <a:off x="4712110" y="243349"/>
            <a:ext cx="3370006" cy="1323439"/>
          </a:xfrm>
          <a:prstGeom prst="rect">
            <a:avLst/>
          </a:prstGeom>
          <a:noFill/>
        </p:spPr>
        <p:txBody>
          <a:bodyPr wrap="square" rtlCol="0">
            <a:spAutoFit/>
          </a:bodyPr>
          <a:lstStyle/>
          <a:p>
            <a:r>
              <a:rPr lang="en-US" sz="4000" dirty="0"/>
              <a:t>He paid A Debt</a:t>
            </a:r>
          </a:p>
          <a:p>
            <a:pPr algn="ctr"/>
            <a:r>
              <a:rPr lang="en-US" sz="4000" dirty="0"/>
              <a:t>#376</a:t>
            </a:r>
          </a:p>
        </p:txBody>
      </p:sp>
      <p:sp>
        <p:nvSpPr>
          <p:cNvPr id="7" name="Rectangle 6"/>
          <p:cNvSpPr/>
          <p:nvPr/>
        </p:nvSpPr>
        <p:spPr>
          <a:xfrm>
            <a:off x="4712110" y="243349"/>
            <a:ext cx="3384755" cy="1312606"/>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384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174" y="1408471"/>
            <a:ext cx="8015749" cy="3477875"/>
          </a:xfrm>
          <a:prstGeom prst="rect">
            <a:avLst/>
          </a:prstGeom>
        </p:spPr>
        <p:txBody>
          <a:bodyPr wrap="square">
            <a:spAutoFit/>
          </a:bodyPr>
          <a:lstStyle/>
          <a:p>
            <a:r>
              <a:rPr lang="en-US" sz="4400" dirty="0">
                <a:solidFill>
                  <a:srgbClr val="01103A"/>
                </a:solidFill>
                <a:latin typeface="arial" panose="020B0604020202020204" pitchFamily="34" charset="0"/>
              </a:rPr>
              <a:t>For the wages of sin </a:t>
            </a:r>
            <a:r>
              <a:rPr lang="en-US" sz="4400" i="1" dirty="0">
                <a:solidFill>
                  <a:srgbClr val="01103A"/>
                </a:solidFill>
                <a:latin typeface="arial" panose="020B0604020202020204" pitchFamily="34" charset="0"/>
              </a:rPr>
              <a:t>is</a:t>
            </a:r>
            <a:r>
              <a:rPr lang="en-US" sz="4400" dirty="0">
                <a:solidFill>
                  <a:srgbClr val="01103A"/>
                </a:solidFill>
                <a:latin typeface="arial" panose="020B0604020202020204" pitchFamily="34" charset="0"/>
              </a:rPr>
              <a:t> death,</a:t>
            </a:r>
          </a:p>
          <a:p>
            <a:r>
              <a:rPr lang="en-US" sz="4400" dirty="0">
                <a:solidFill>
                  <a:srgbClr val="01103A"/>
                </a:solidFill>
                <a:latin typeface="arial" panose="020B0604020202020204" pitchFamily="34" charset="0"/>
              </a:rPr>
              <a:t>but the gift of God </a:t>
            </a:r>
            <a:r>
              <a:rPr lang="en-US" sz="4400" i="1" dirty="0">
                <a:solidFill>
                  <a:srgbClr val="01103A"/>
                </a:solidFill>
                <a:latin typeface="arial" panose="020B0604020202020204" pitchFamily="34" charset="0"/>
              </a:rPr>
              <a:t>is</a:t>
            </a:r>
            <a:r>
              <a:rPr lang="en-US" sz="4400" dirty="0">
                <a:solidFill>
                  <a:srgbClr val="01103A"/>
                </a:solidFill>
                <a:latin typeface="arial" panose="020B0604020202020204" pitchFamily="34" charset="0"/>
              </a:rPr>
              <a:t> eternal life</a:t>
            </a:r>
          </a:p>
          <a:p>
            <a:r>
              <a:rPr lang="en-US" sz="4400" dirty="0">
                <a:solidFill>
                  <a:srgbClr val="01103A"/>
                </a:solidFill>
                <a:latin typeface="arial" panose="020B0604020202020204" pitchFamily="34" charset="0"/>
              </a:rPr>
              <a:t>in Christ Jesus our Lord.</a:t>
            </a:r>
          </a:p>
          <a:p>
            <a:endParaRPr lang="en-US" sz="4400" dirty="0">
              <a:solidFill>
                <a:srgbClr val="01103A"/>
              </a:solidFill>
              <a:latin typeface="arial" panose="020B0604020202020204" pitchFamily="34" charset="0"/>
            </a:endParaRPr>
          </a:p>
          <a:p>
            <a:r>
              <a:rPr lang="en-US" sz="4400" b="1" dirty="0">
                <a:solidFill>
                  <a:srgbClr val="0070C0"/>
                </a:solidFill>
                <a:latin typeface="arial" panose="020B0604020202020204" pitchFamily="34" charset="0"/>
              </a:rPr>
              <a:t>Romans 6:23</a:t>
            </a:r>
            <a:endParaRPr lang="en-US" sz="4400" b="1" dirty="0">
              <a:solidFill>
                <a:srgbClr val="0070C0"/>
              </a:solidFill>
            </a:endParaRPr>
          </a:p>
        </p:txBody>
      </p:sp>
    </p:spTree>
    <p:extLst>
      <p:ext uri="{BB962C8B-B14F-4D97-AF65-F5344CB8AC3E}">
        <p14:creationId xmlns:p14="http://schemas.microsoft.com/office/powerpoint/2010/main" val="879130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860611" y="1272988"/>
            <a:ext cx="7512423" cy="5013424"/>
          </a:xfrm>
          <a:prstGeom prst="rect">
            <a:avLst/>
          </a:prstGeom>
        </p:spPr>
        <p:txBody>
          <a:bodyPr wrap="square">
            <a:spAutoFit/>
          </a:bodyPr>
          <a:lstStyle/>
          <a:p>
            <a:pPr>
              <a:lnSpc>
                <a:spcPct val="107000"/>
              </a:lnSpc>
              <a:spcAft>
                <a:spcPts val="800"/>
              </a:spcAft>
            </a:pPr>
            <a:r>
              <a:rPr lang="en-US" sz="3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5. </a:t>
            </a:r>
            <a:r>
              <a:rPr lang="en-US" sz="3200" b="1" u="sng" dirty="0">
                <a:latin typeface="Arial" panose="020B0604020202020204" pitchFamily="34" charset="0"/>
                <a:ea typeface="Calibri" panose="020F0502020204030204" pitchFamily="34" charset="0"/>
                <a:cs typeface="Times New Roman" panose="02020603050405020304" pitchFamily="18" charset="0"/>
              </a:rPr>
              <a:t>God Desires to Forgive</a:t>
            </a:r>
            <a:endParaRPr lang="en-US" sz="32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The Old Testament contains many examples of God sending punishment for sinful acts.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Times New Roman" panose="02020603050405020304" pitchFamily="18" charset="0"/>
              </a:rPr>
              <a:t>However, his withholding of judgment was for the purpose of bringing the people back to God so he could forgive them and restore the broken relationship</a:t>
            </a:r>
            <a:r>
              <a:rPr lang="en-US" sz="3200" dirty="0">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8042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591671" y="905435"/>
            <a:ext cx="7942729" cy="4907177"/>
          </a:xfrm>
          <a:prstGeom prst="rect">
            <a:avLst/>
          </a:prstGeom>
        </p:spPr>
        <p:txBody>
          <a:bodyPr wrap="square">
            <a:spAutoFit/>
          </a:bodyPr>
          <a:lstStyle/>
          <a:p>
            <a:pPr>
              <a:lnSpc>
                <a:spcPct val="107000"/>
              </a:lnSpc>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Though our actions deserve judgment, God desires to be merciful.</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aseline="30000" dirty="0">
                <a:latin typeface="Arial" panose="020B0604020202020204" pitchFamily="34" charset="0"/>
                <a:ea typeface="Times New Roman" panose="02020603050405020304" pitchFamily="18" charset="0"/>
                <a:cs typeface="Times New Roman" panose="02020603050405020304" pitchFamily="18" charset="0"/>
              </a:rPr>
              <a:t>14 </a:t>
            </a:r>
            <a:r>
              <a:rPr lang="en-US" sz="2400" dirty="0">
                <a:latin typeface="Arial" panose="020B0604020202020204" pitchFamily="34" charset="0"/>
                <a:ea typeface="Times New Roman" panose="02020603050405020304" pitchFamily="18" charset="0"/>
                <a:cs typeface="Times New Roman" panose="02020603050405020304" pitchFamily="18" charset="0"/>
              </a:rPr>
              <a:t>if My people who are called by My name will humble themselves, and pray and seek My face, and turn from their wicked ways, then I will hear from heaven, and will forgive their sin and heal their land. </a:t>
            </a:r>
            <a:r>
              <a:rPr lang="en-US"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2 Chron. 7:14 </a:t>
            </a:r>
            <a:r>
              <a:rPr lang="en-US"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900"/>
              </a:spcBef>
            </a:pPr>
            <a:r>
              <a:rPr lang="en-US" sz="2400" baseline="30000" dirty="0">
                <a:latin typeface="Arial" panose="020B0604020202020204" pitchFamily="34" charset="0"/>
                <a:ea typeface="Times New Roman" panose="02020603050405020304" pitchFamily="18" charset="0"/>
                <a:cs typeface="Times New Roman" panose="02020603050405020304" pitchFamily="18" charset="0"/>
              </a:rPr>
              <a:t>3 </a:t>
            </a:r>
            <a:r>
              <a:rPr lang="en-US" sz="2400" dirty="0">
                <a:latin typeface="Arial" panose="020B0604020202020204" pitchFamily="34" charset="0"/>
                <a:ea typeface="Times New Roman" panose="02020603050405020304" pitchFamily="18" charset="0"/>
                <a:cs typeface="Times New Roman" panose="02020603050405020304" pitchFamily="18" charset="0"/>
              </a:rPr>
              <a:t>It may be that the house of Judah will hear all the adversities which I purpose to bring upon them, that everyone may turn from his evil way, that I may forgive their iniquity and their sin.” </a:t>
            </a:r>
            <a:r>
              <a:rPr lang="en-US"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Jer. 36:3 </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6735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627529" y="833719"/>
            <a:ext cx="8229600" cy="5658472"/>
          </a:xfrm>
          <a:prstGeom prst="rect">
            <a:avLst/>
          </a:prstGeom>
        </p:spPr>
        <p:txBody>
          <a:bodyPr wrap="square">
            <a:spAutoFit/>
          </a:bodyPr>
          <a:lstStyle/>
          <a:p>
            <a:pPr marL="457200" marR="0" indent="-457200">
              <a:lnSpc>
                <a:spcPct val="115000"/>
              </a:lnSpc>
              <a:spcBef>
                <a:spcPts val="0"/>
              </a:spcBef>
              <a:spcAft>
                <a:spcPts val="0"/>
              </a:spcAft>
              <a:tabLst>
                <a:tab pos="228600" algn="l"/>
              </a:tabLst>
            </a:pPr>
            <a:r>
              <a:rPr lang="en-US" sz="2800" baseline="30000" dirty="0">
                <a:latin typeface="Arial" panose="020B0604020202020204" pitchFamily="34" charset="0"/>
                <a:ea typeface="Times New Roman" panose="02020603050405020304" pitchFamily="18" charset="0"/>
                <a:cs typeface="Times New Roman" panose="02020603050405020304" pitchFamily="18" charset="0"/>
              </a:rPr>
              <a:t>8</a:t>
            </a:r>
            <a:r>
              <a:rPr lang="en-US" sz="2800" dirty="0">
                <a:latin typeface="Arial" panose="020B0604020202020204" pitchFamily="34" charset="0"/>
                <a:ea typeface="Times New Roman" panose="02020603050405020304" pitchFamily="18" charset="0"/>
                <a:cs typeface="Times New Roman" panose="02020603050405020304" pitchFamily="18" charset="0"/>
              </a:rPr>
              <a:t>	The </a:t>
            </a:r>
            <a:r>
              <a:rPr lang="en-US" sz="2800" cap="small" dirty="0">
                <a:latin typeface="Arial" panose="020B0604020202020204" pitchFamily="34" charset="0"/>
                <a:ea typeface="Times New Roman" panose="02020603050405020304" pitchFamily="18" charset="0"/>
                <a:cs typeface="Times New Roman" panose="02020603050405020304" pitchFamily="18" charset="0"/>
              </a:rPr>
              <a:t>Lord</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i="1" dirty="0">
                <a:latin typeface="Arial" panose="020B0604020202020204" pitchFamily="34" charset="0"/>
                <a:ea typeface="Times New Roman" panose="02020603050405020304" pitchFamily="18" charset="0"/>
                <a:cs typeface="Times New Roman" panose="02020603050405020304" pitchFamily="18" charset="0"/>
              </a:rPr>
              <a:t>is</a:t>
            </a:r>
            <a:r>
              <a:rPr lang="en-US" sz="2800" dirty="0">
                <a:latin typeface="Arial" panose="020B0604020202020204" pitchFamily="34" charset="0"/>
                <a:ea typeface="Times New Roman" panose="02020603050405020304" pitchFamily="18" charset="0"/>
                <a:cs typeface="Times New Roman" panose="02020603050405020304" pitchFamily="18" charset="0"/>
              </a:rPr>
              <a:t> merciful and gracious,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Slow to anger, and abounding in mercy.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15000"/>
              </a:lnSpc>
              <a:spcBef>
                <a:spcPts val="0"/>
              </a:spcBef>
              <a:spcAft>
                <a:spcPts val="0"/>
              </a:spcAft>
              <a:tabLst>
                <a:tab pos="228600" algn="l"/>
              </a:tabLst>
            </a:pPr>
            <a:r>
              <a:rPr lang="en-US" sz="2800" baseline="30000" dirty="0">
                <a:latin typeface="Arial" panose="020B0604020202020204" pitchFamily="34" charset="0"/>
                <a:ea typeface="Times New Roman" panose="02020603050405020304" pitchFamily="18" charset="0"/>
                <a:cs typeface="Times New Roman" panose="02020603050405020304" pitchFamily="18" charset="0"/>
              </a:rPr>
              <a:t>9</a:t>
            </a:r>
            <a:r>
              <a:rPr lang="en-US" sz="2800" dirty="0">
                <a:latin typeface="Arial" panose="020B0604020202020204" pitchFamily="34" charset="0"/>
                <a:ea typeface="Times New Roman" panose="02020603050405020304" pitchFamily="18" charset="0"/>
                <a:cs typeface="Times New Roman" panose="02020603050405020304" pitchFamily="18" charset="0"/>
              </a:rPr>
              <a:t>	He will not always strive </a:t>
            </a:r>
            <a:r>
              <a:rPr lang="en-US" sz="2800" i="1" dirty="0">
                <a:latin typeface="Arial" panose="020B0604020202020204" pitchFamily="34" charset="0"/>
                <a:ea typeface="Times New Roman" panose="02020603050405020304" pitchFamily="18" charset="0"/>
                <a:cs typeface="Times New Roman" panose="02020603050405020304" pitchFamily="18" charset="0"/>
              </a:rPr>
              <a:t>with us,</a:t>
            </a:r>
            <a:r>
              <a:rPr lang="en-US" sz="2800" dirty="0">
                <a:latin typeface="Arial" panose="020B0604020202020204" pitchFamily="34" charset="0"/>
                <a:ea typeface="Times New Roman" panose="02020603050405020304" pitchFamily="18"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Nor will He keep </a:t>
            </a:r>
            <a:r>
              <a:rPr lang="en-US" sz="2800" i="1" dirty="0">
                <a:latin typeface="Arial" panose="020B0604020202020204" pitchFamily="34" charset="0"/>
                <a:ea typeface="Times New Roman" panose="02020603050405020304" pitchFamily="18" charset="0"/>
                <a:cs typeface="Times New Roman" panose="02020603050405020304" pitchFamily="18" charset="0"/>
              </a:rPr>
              <a:t>His anger</a:t>
            </a:r>
            <a:r>
              <a:rPr lang="en-US" sz="2800" dirty="0">
                <a:latin typeface="Arial" panose="020B0604020202020204" pitchFamily="34" charset="0"/>
                <a:ea typeface="Times New Roman" panose="02020603050405020304" pitchFamily="18" charset="0"/>
                <a:cs typeface="Times New Roman" panose="02020603050405020304" pitchFamily="18" charset="0"/>
              </a:rPr>
              <a:t> forever.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15000"/>
              </a:lnSpc>
              <a:spcBef>
                <a:spcPts val="0"/>
              </a:spcBef>
              <a:spcAft>
                <a:spcPts val="0"/>
              </a:spcAft>
              <a:tabLst>
                <a:tab pos="228600" algn="l"/>
              </a:tabLst>
            </a:pPr>
            <a:r>
              <a:rPr lang="en-US" sz="2800" baseline="30000" dirty="0">
                <a:latin typeface="Arial" panose="020B0604020202020204" pitchFamily="34" charset="0"/>
                <a:ea typeface="Times New Roman" panose="02020603050405020304" pitchFamily="18" charset="0"/>
                <a:cs typeface="Times New Roman" panose="02020603050405020304" pitchFamily="18" charset="0"/>
              </a:rPr>
              <a:t>10</a:t>
            </a:r>
            <a:r>
              <a:rPr lang="en-US" sz="2800" dirty="0">
                <a:latin typeface="Arial" panose="020B0604020202020204" pitchFamily="34" charset="0"/>
                <a:ea typeface="Times New Roman" panose="02020603050405020304" pitchFamily="18" charset="0"/>
                <a:cs typeface="Times New Roman" panose="02020603050405020304" pitchFamily="18" charset="0"/>
              </a:rPr>
              <a:t>	He has not dealt with us according to our sins,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Nor punished us according to our iniquities.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15000"/>
              </a:lnSpc>
              <a:spcBef>
                <a:spcPts val="900"/>
              </a:spcBef>
              <a:spcAft>
                <a:spcPts val="0"/>
              </a:spcAft>
              <a:tabLst>
                <a:tab pos="228600" algn="l"/>
              </a:tabLst>
            </a:pPr>
            <a:r>
              <a:rPr lang="en-US" sz="2800" baseline="30000" dirty="0">
                <a:latin typeface="Arial" panose="020B0604020202020204" pitchFamily="34" charset="0"/>
                <a:ea typeface="Times New Roman" panose="02020603050405020304" pitchFamily="18" charset="0"/>
                <a:cs typeface="Times New Roman" panose="02020603050405020304" pitchFamily="18" charset="0"/>
              </a:rPr>
              <a:t>11</a:t>
            </a:r>
            <a:r>
              <a:rPr lang="en-US" sz="2800" dirty="0">
                <a:latin typeface="Arial" panose="020B0604020202020204" pitchFamily="34" charset="0"/>
                <a:ea typeface="Times New Roman" panose="02020603050405020304" pitchFamily="18" charset="0"/>
                <a:cs typeface="Times New Roman" panose="02020603050405020304" pitchFamily="18" charset="0"/>
              </a:rPr>
              <a:t>	For as the heavens are high above the earth,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0"/>
              </a:spcAft>
            </a:pPr>
            <a:r>
              <a:rPr lang="en-US" sz="2800" i="1" dirty="0">
                <a:latin typeface="Arial" panose="020B0604020202020204" pitchFamily="34" charset="0"/>
                <a:ea typeface="Times New Roman" panose="02020603050405020304" pitchFamily="18" charset="0"/>
                <a:cs typeface="Times New Roman" panose="02020603050405020304" pitchFamily="18" charset="0"/>
              </a:rPr>
              <a:t>So</a:t>
            </a:r>
            <a:r>
              <a:rPr lang="en-US" sz="2800" dirty="0">
                <a:latin typeface="Arial" panose="020B0604020202020204" pitchFamily="34" charset="0"/>
                <a:ea typeface="Times New Roman" panose="02020603050405020304" pitchFamily="18" charset="0"/>
                <a:cs typeface="Times New Roman" panose="02020603050405020304" pitchFamily="18" charset="0"/>
              </a:rPr>
              <a:t> great is His mercy toward those who fear Him;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15000"/>
              </a:lnSpc>
              <a:spcBef>
                <a:spcPts val="0"/>
              </a:spcBef>
              <a:spcAft>
                <a:spcPts val="0"/>
              </a:spcAft>
              <a:tabLst>
                <a:tab pos="228600" algn="l"/>
              </a:tabLst>
            </a:pPr>
            <a:r>
              <a:rPr lang="en-US" sz="2800" baseline="30000" dirty="0">
                <a:latin typeface="Arial" panose="020B0604020202020204" pitchFamily="34" charset="0"/>
                <a:ea typeface="Times New Roman" panose="02020603050405020304" pitchFamily="18" charset="0"/>
                <a:cs typeface="Times New Roman" panose="02020603050405020304" pitchFamily="18" charset="0"/>
              </a:rPr>
              <a:t>12</a:t>
            </a:r>
            <a:r>
              <a:rPr lang="en-US" sz="2800" dirty="0">
                <a:latin typeface="Arial" panose="020B0604020202020204" pitchFamily="34" charset="0"/>
                <a:ea typeface="Times New Roman" panose="02020603050405020304" pitchFamily="18" charset="0"/>
                <a:cs typeface="Times New Roman" panose="02020603050405020304" pitchFamily="18" charset="0"/>
              </a:rPr>
              <a:t>	As far as the east is from the west,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0"/>
              </a:spcAft>
            </a:pPr>
            <a:r>
              <a:rPr lang="en-US" sz="2800" i="1" dirty="0">
                <a:latin typeface="Arial" panose="020B0604020202020204" pitchFamily="34" charset="0"/>
                <a:ea typeface="Times New Roman" panose="02020603050405020304" pitchFamily="18" charset="0"/>
                <a:cs typeface="Times New Roman" panose="02020603050405020304" pitchFamily="18" charset="0"/>
              </a:rPr>
              <a:t>So</a:t>
            </a:r>
            <a:r>
              <a:rPr lang="en-US" sz="2800" dirty="0">
                <a:latin typeface="Arial" panose="020B0604020202020204" pitchFamily="34" charset="0"/>
                <a:ea typeface="Times New Roman" panose="02020603050405020304" pitchFamily="18" charset="0"/>
                <a:cs typeface="Times New Roman" panose="02020603050405020304" pitchFamily="18" charset="0"/>
              </a:rPr>
              <a:t> far has He removed our transgressions from us. </a:t>
            </a:r>
            <a:r>
              <a:rPr lang="en-US" sz="28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Psalm 103:8–12</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819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403412" y="842683"/>
            <a:ext cx="8650941" cy="6042744"/>
          </a:xfrm>
          <a:prstGeom prst="rect">
            <a:avLst/>
          </a:prstGeom>
        </p:spPr>
        <p:txBody>
          <a:bodyPr wrap="square">
            <a:spAutoFit/>
          </a:bodyPr>
          <a:lstStyle/>
          <a:p>
            <a:pPr>
              <a:lnSpc>
                <a:spcPct val="107000"/>
              </a:lnSpc>
              <a:spcAft>
                <a:spcPts val="800"/>
              </a:spcAft>
            </a:pP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6.</a:t>
            </a:r>
            <a:r>
              <a:rPr lang="en-US" sz="2000" b="1" dirty="0">
                <a:latin typeface="Arial" panose="020B0604020202020204" pitchFamily="34" charset="0"/>
                <a:ea typeface="Calibri" panose="020F0502020204030204" pitchFamily="34" charset="0"/>
                <a:cs typeface="Times New Roman" panose="02020603050405020304" pitchFamily="18" charset="0"/>
              </a:rPr>
              <a:t> Jesus Made Forgiveness Possible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Arial" panose="020B0604020202020204" pitchFamily="34" charset="0"/>
                <a:ea typeface="Calibri" panose="020F0502020204030204" pitchFamily="34" charset="0"/>
                <a:cs typeface="Times New Roman" panose="02020603050405020304" pitchFamily="18" charset="0"/>
              </a:rPr>
              <a:t>In the New Testament, we see God’s desire to forgive expressed most clearly in the life and death of his Son. Jesus’ sinless life and voluntary death atoned for the world’s sins. He bore the ultimate judgment of sin so we don’t have to. God forgives us because he loves us.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aseline="30000" dirty="0">
                <a:latin typeface="Arial" panose="020B0604020202020204" pitchFamily="34" charset="0"/>
                <a:ea typeface="Times New Roman" panose="02020603050405020304" pitchFamily="18" charset="0"/>
                <a:cs typeface="Times New Roman" panose="02020603050405020304" pitchFamily="18" charset="0"/>
              </a:rPr>
              <a:t>38 </a:t>
            </a:r>
            <a:r>
              <a:rPr lang="en-US" sz="2400" dirty="0">
                <a:latin typeface="Arial" panose="020B0604020202020204" pitchFamily="34" charset="0"/>
                <a:ea typeface="Times New Roman" panose="02020603050405020304" pitchFamily="18" charset="0"/>
                <a:cs typeface="Times New Roman" panose="02020603050405020304" pitchFamily="18" charset="0"/>
              </a:rPr>
              <a:t>Therefore let it be known to you, brethren, that through this Man is preached to you the forgiveness of sins;</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Acts 13:38</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aseline="30000" dirty="0">
                <a:latin typeface="Arial" panose="020B0604020202020204" pitchFamily="34" charset="0"/>
                <a:ea typeface="Times New Roman" panose="02020603050405020304" pitchFamily="18" charset="0"/>
                <a:cs typeface="Times New Roman" panose="02020603050405020304" pitchFamily="18" charset="0"/>
              </a:rPr>
              <a:t>8 </a:t>
            </a:r>
            <a:r>
              <a:rPr lang="en-US" sz="2400" dirty="0">
                <a:latin typeface="Arial" panose="020B0604020202020204" pitchFamily="34" charset="0"/>
                <a:ea typeface="Times New Roman" panose="02020603050405020304" pitchFamily="18" charset="0"/>
                <a:cs typeface="Times New Roman" panose="02020603050405020304" pitchFamily="18" charset="0"/>
              </a:rPr>
              <a:t>But God demonstrates His own love toward us, in that while we were still sinners, Christ died for us. </a:t>
            </a:r>
            <a:r>
              <a:rPr lang="en-US"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Rom. 5:8</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aseline="30000" dirty="0">
                <a:latin typeface="Arial" panose="020B0604020202020204" pitchFamily="34" charset="0"/>
                <a:ea typeface="Times New Roman" panose="02020603050405020304" pitchFamily="18" charset="0"/>
                <a:cs typeface="Times New Roman" panose="02020603050405020304" pitchFamily="18" charset="0"/>
              </a:rPr>
              <a:t>7 </a:t>
            </a:r>
            <a:r>
              <a:rPr lang="en-US" sz="2400" dirty="0">
                <a:latin typeface="Arial" panose="020B0604020202020204" pitchFamily="34" charset="0"/>
                <a:ea typeface="Times New Roman" panose="02020603050405020304" pitchFamily="18" charset="0"/>
                <a:cs typeface="Times New Roman" panose="02020603050405020304" pitchFamily="18" charset="0"/>
              </a:rPr>
              <a:t>In Him we have redemption through His blood, the forgiveness of sins, according to the riches of His grace. </a:t>
            </a:r>
            <a:r>
              <a:rPr lang="en-US"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Eph.1:7</a:t>
            </a:r>
            <a:r>
              <a:rPr lang="en-US" sz="24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6197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950259" y="1470212"/>
            <a:ext cx="7611035" cy="4669612"/>
          </a:xfrm>
          <a:prstGeom prst="rect">
            <a:avLst/>
          </a:prstGeom>
        </p:spPr>
        <p:txBody>
          <a:bodyPr wrap="square">
            <a:spAutoFit/>
          </a:bodyPr>
          <a:lstStyle/>
          <a:p>
            <a:pPr>
              <a:lnSpc>
                <a:spcPct val="107000"/>
              </a:lnSpc>
              <a:spcAft>
                <a:spcPts val="800"/>
              </a:spcAft>
            </a:pPr>
            <a:r>
              <a:rPr lang="en-US" sz="4000" baseline="30000" dirty="0">
                <a:latin typeface="Arial" panose="020B0604020202020204" pitchFamily="34" charset="0"/>
                <a:ea typeface="Times New Roman" panose="02020603050405020304" pitchFamily="18" charset="0"/>
                <a:cs typeface="Times New Roman" panose="02020603050405020304" pitchFamily="18" charset="0"/>
              </a:rPr>
              <a:t>13 </a:t>
            </a:r>
            <a:r>
              <a:rPr lang="en-US" sz="4000" dirty="0">
                <a:latin typeface="Arial" panose="020B0604020202020204" pitchFamily="34" charset="0"/>
                <a:ea typeface="Times New Roman" panose="02020603050405020304" pitchFamily="18" charset="0"/>
                <a:cs typeface="Times New Roman" panose="02020603050405020304" pitchFamily="18" charset="0"/>
              </a:rPr>
              <a:t>He has delivered us from the power of darkness and conveyed </a:t>
            </a:r>
            <a:r>
              <a:rPr lang="en-US" sz="4000" i="1" dirty="0">
                <a:latin typeface="Arial" panose="020B0604020202020204" pitchFamily="34" charset="0"/>
                <a:ea typeface="Times New Roman" panose="02020603050405020304" pitchFamily="18" charset="0"/>
                <a:cs typeface="Times New Roman" panose="02020603050405020304" pitchFamily="18" charset="0"/>
              </a:rPr>
              <a:t>us</a:t>
            </a:r>
            <a:r>
              <a:rPr lang="en-US" sz="4000" dirty="0">
                <a:latin typeface="Arial" panose="020B0604020202020204" pitchFamily="34" charset="0"/>
                <a:ea typeface="Times New Roman" panose="02020603050405020304" pitchFamily="18" charset="0"/>
                <a:cs typeface="Times New Roman" panose="02020603050405020304" pitchFamily="18" charset="0"/>
              </a:rPr>
              <a:t> into the kingdom of the Son of His love, </a:t>
            </a:r>
            <a:r>
              <a:rPr lang="en-US" sz="4000" baseline="30000" dirty="0">
                <a:latin typeface="Arial" panose="020B0604020202020204" pitchFamily="34" charset="0"/>
                <a:ea typeface="Times New Roman" panose="02020603050405020304" pitchFamily="18" charset="0"/>
                <a:cs typeface="Times New Roman" panose="02020603050405020304" pitchFamily="18" charset="0"/>
              </a:rPr>
              <a:t>14 </a:t>
            </a:r>
            <a:r>
              <a:rPr lang="en-US" sz="4000" dirty="0">
                <a:latin typeface="Arial" panose="020B0604020202020204" pitchFamily="34" charset="0"/>
                <a:ea typeface="Times New Roman" panose="02020603050405020304" pitchFamily="18" charset="0"/>
                <a:cs typeface="Times New Roman" panose="02020603050405020304" pitchFamily="18" charset="0"/>
              </a:rPr>
              <a:t>in whom we have redemption through His blood, the forgiveness of sins. </a:t>
            </a:r>
            <a:r>
              <a:rPr lang="en-US" sz="40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Col.1:13–14</a:t>
            </a:r>
            <a:r>
              <a:rPr lang="en-US" sz="4000" dirty="0">
                <a:latin typeface="Arial" panose="020B0604020202020204" pitchFamily="34" charset="0"/>
                <a:ea typeface="Times New Roman" panose="02020603050405020304" pitchFamily="18"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4091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950259" y="1013012"/>
            <a:ext cx="7799294" cy="5132174"/>
          </a:xfrm>
          <a:prstGeom prst="rect">
            <a:avLst/>
          </a:prstGeom>
        </p:spPr>
        <p:txBody>
          <a:bodyPr wrap="square">
            <a:spAutoFit/>
          </a:bodyPr>
          <a:lstStyle/>
          <a:p>
            <a:r>
              <a:rPr lang="en-US" sz="3200" b="1" dirty="0">
                <a:solidFill>
                  <a:srgbClr val="0070C0"/>
                </a:solidFill>
                <a:ea typeface="Times New Roman" panose="02020603050405020304" pitchFamily="18" charset="0"/>
                <a:cs typeface="Times New Roman" panose="02020603050405020304" pitchFamily="18" charset="0"/>
              </a:rPr>
              <a:t>Matt. 6:9–12  </a:t>
            </a:r>
            <a:endParaRPr lang="en-US" sz="3200" b="1" dirty="0">
              <a:solidFill>
                <a:srgbClr val="0070C0"/>
              </a:solidFill>
              <a:ea typeface="Calibri" panose="020F0502020204030204" pitchFamily="34" charset="0"/>
              <a:cs typeface="Times New Roman" panose="02020603050405020304" pitchFamily="18" charset="0"/>
            </a:endParaRPr>
          </a:p>
          <a:p>
            <a:r>
              <a:rPr lang="en-US" sz="3200" baseline="30000" dirty="0">
                <a:ea typeface="Times New Roman" panose="02020603050405020304" pitchFamily="18" charset="0"/>
                <a:cs typeface="Times New Roman" panose="02020603050405020304" pitchFamily="18" charset="0"/>
              </a:rPr>
              <a:t>9 </a:t>
            </a:r>
            <a:r>
              <a:rPr lang="en-US" sz="3200" dirty="0">
                <a:ea typeface="Times New Roman" panose="02020603050405020304" pitchFamily="18" charset="0"/>
                <a:cs typeface="Times New Roman" panose="02020603050405020304" pitchFamily="18" charset="0"/>
              </a:rPr>
              <a:t>In this manner, therefore, pray: </a:t>
            </a:r>
            <a:endParaRPr lang="en-US" sz="3200" dirty="0">
              <a:ea typeface="Calibri" panose="020F0502020204030204" pitchFamily="34" charset="0"/>
              <a:cs typeface="Times New Roman" panose="02020603050405020304" pitchFamily="18" charset="0"/>
            </a:endParaRPr>
          </a:p>
          <a:p>
            <a:pPr marL="457200" marR="0" indent="-228600">
              <a:spcBef>
                <a:spcPts val="900"/>
              </a:spcBef>
              <a:spcAft>
                <a:spcPts val="0"/>
              </a:spcAft>
            </a:pPr>
            <a:r>
              <a:rPr lang="en-US" sz="3200" dirty="0">
                <a:ea typeface="Times New Roman" panose="02020603050405020304" pitchFamily="18" charset="0"/>
                <a:cs typeface="Times New Roman" panose="02020603050405020304" pitchFamily="18" charset="0"/>
              </a:rPr>
              <a:t>Our Father in heaven, </a:t>
            </a:r>
            <a:endParaRPr lang="en-US" sz="3200" dirty="0">
              <a:ea typeface="Calibri" panose="020F0502020204030204" pitchFamily="34" charset="0"/>
              <a:cs typeface="Times New Roman" panose="02020603050405020304" pitchFamily="18" charset="0"/>
            </a:endParaRPr>
          </a:p>
          <a:p>
            <a:pPr marL="457200" marR="0" indent="-228600">
              <a:spcBef>
                <a:spcPts val="0"/>
              </a:spcBef>
              <a:spcAft>
                <a:spcPts val="0"/>
              </a:spcAft>
            </a:pPr>
            <a:r>
              <a:rPr lang="en-US" sz="3200" dirty="0">
                <a:ea typeface="Times New Roman" panose="02020603050405020304" pitchFamily="18" charset="0"/>
                <a:cs typeface="Times New Roman" panose="02020603050405020304" pitchFamily="18" charset="0"/>
              </a:rPr>
              <a:t>Hallowed be Your name. </a:t>
            </a:r>
            <a:endParaRPr lang="en-US" sz="3200" dirty="0">
              <a:ea typeface="Calibri" panose="020F0502020204030204" pitchFamily="34" charset="0"/>
              <a:cs typeface="Times New Roman" panose="02020603050405020304" pitchFamily="18" charset="0"/>
            </a:endParaRPr>
          </a:p>
          <a:p>
            <a:pPr marL="457200" marR="0" indent="-457200">
              <a:spcBef>
                <a:spcPts val="0"/>
              </a:spcBef>
              <a:spcAft>
                <a:spcPts val="0"/>
              </a:spcAft>
              <a:tabLst>
                <a:tab pos="228600" algn="l"/>
              </a:tabLst>
            </a:pPr>
            <a:r>
              <a:rPr lang="en-US" sz="3200" baseline="30000" dirty="0">
                <a:ea typeface="Times New Roman" panose="02020603050405020304" pitchFamily="18" charset="0"/>
                <a:cs typeface="Times New Roman" panose="02020603050405020304" pitchFamily="18" charset="0"/>
              </a:rPr>
              <a:t>10</a:t>
            </a:r>
            <a:r>
              <a:rPr lang="en-US" sz="3200" dirty="0">
                <a:ea typeface="Times New Roman" panose="02020603050405020304" pitchFamily="18" charset="0"/>
                <a:cs typeface="Times New Roman" panose="02020603050405020304" pitchFamily="18" charset="0"/>
              </a:rPr>
              <a:t>	Your kingdom come. </a:t>
            </a:r>
            <a:endParaRPr lang="en-US" sz="3200" dirty="0">
              <a:ea typeface="Calibri" panose="020F0502020204030204" pitchFamily="34" charset="0"/>
              <a:cs typeface="Times New Roman" panose="02020603050405020304" pitchFamily="18" charset="0"/>
            </a:endParaRPr>
          </a:p>
          <a:p>
            <a:pPr marL="457200" marR="0" indent="-228600">
              <a:spcBef>
                <a:spcPts val="0"/>
              </a:spcBef>
              <a:spcAft>
                <a:spcPts val="0"/>
              </a:spcAft>
            </a:pPr>
            <a:r>
              <a:rPr lang="en-US" sz="3200" dirty="0">
                <a:ea typeface="Times New Roman" panose="02020603050405020304" pitchFamily="18" charset="0"/>
                <a:cs typeface="Times New Roman" panose="02020603050405020304" pitchFamily="18" charset="0"/>
              </a:rPr>
              <a:t>Your will be done </a:t>
            </a:r>
            <a:endParaRPr lang="en-US" sz="3200" dirty="0">
              <a:ea typeface="Calibri" panose="020F0502020204030204" pitchFamily="34" charset="0"/>
              <a:cs typeface="Times New Roman" panose="02020603050405020304" pitchFamily="18" charset="0"/>
            </a:endParaRPr>
          </a:p>
          <a:p>
            <a:pPr marL="457200" marR="0" indent="-228600">
              <a:spcBef>
                <a:spcPts val="0"/>
              </a:spcBef>
              <a:spcAft>
                <a:spcPts val="0"/>
              </a:spcAft>
            </a:pPr>
            <a:r>
              <a:rPr lang="en-US" sz="3200" dirty="0">
                <a:ea typeface="Times New Roman" panose="02020603050405020304" pitchFamily="18" charset="0"/>
                <a:cs typeface="Times New Roman" panose="02020603050405020304" pitchFamily="18" charset="0"/>
              </a:rPr>
              <a:t>On earth as </a:t>
            </a:r>
            <a:r>
              <a:rPr lang="en-US" sz="3200" i="1" dirty="0">
                <a:ea typeface="Times New Roman" panose="02020603050405020304" pitchFamily="18" charset="0"/>
                <a:cs typeface="Times New Roman" panose="02020603050405020304" pitchFamily="18" charset="0"/>
              </a:rPr>
              <a:t>it is</a:t>
            </a:r>
            <a:r>
              <a:rPr lang="en-US" sz="3200" dirty="0">
                <a:ea typeface="Times New Roman" panose="02020603050405020304" pitchFamily="18" charset="0"/>
                <a:cs typeface="Times New Roman" panose="02020603050405020304" pitchFamily="18" charset="0"/>
              </a:rPr>
              <a:t> in heaven. </a:t>
            </a:r>
            <a:endParaRPr lang="en-US" sz="3200" dirty="0">
              <a:ea typeface="Calibri" panose="020F0502020204030204" pitchFamily="34" charset="0"/>
              <a:cs typeface="Times New Roman" panose="02020603050405020304" pitchFamily="18" charset="0"/>
            </a:endParaRPr>
          </a:p>
          <a:p>
            <a:pPr marL="457200" marR="0" indent="-457200">
              <a:spcBef>
                <a:spcPts val="0"/>
              </a:spcBef>
              <a:spcAft>
                <a:spcPts val="0"/>
              </a:spcAft>
              <a:tabLst>
                <a:tab pos="228600" algn="l"/>
              </a:tabLst>
            </a:pPr>
            <a:r>
              <a:rPr lang="en-US" sz="3200" baseline="30000" dirty="0">
                <a:ea typeface="Times New Roman" panose="02020603050405020304" pitchFamily="18" charset="0"/>
                <a:cs typeface="Times New Roman" panose="02020603050405020304" pitchFamily="18" charset="0"/>
              </a:rPr>
              <a:t>11</a:t>
            </a:r>
            <a:r>
              <a:rPr lang="en-US" sz="3200" dirty="0">
                <a:ea typeface="Times New Roman" panose="02020603050405020304" pitchFamily="18" charset="0"/>
                <a:cs typeface="Times New Roman" panose="02020603050405020304" pitchFamily="18" charset="0"/>
              </a:rPr>
              <a:t>	Give us this day our daily bread. </a:t>
            </a:r>
            <a:endParaRPr lang="en-US" sz="3200" dirty="0">
              <a:ea typeface="Calibri" panose="020F0502020204030204" pitchFamily="34" charset="0"/>
              <a:cs typeface="Times New Roman" panose="02020603050405020304" pitchFamily="18" charset="0"/>
            </a:endParaRPr>
          </a:p>
          <a:p>
            <a:pPr marL="457200" marR="0" indent="-457200">
              <a:spcBef>
                <a:spcPts val="0"/>
              </a:spcBef>
              <a:spcAft>
                <a:spcPts val="0"/>
              </a:spcAft>
              <a:tabLst>
                <a:tab pos="228600" algn="l"/>
              </a:tabLst>
            </a:pPr>
            <a:r>
              <a:rPr lang="en-US" sz="3200" baseline="30000" dirty="0">
                <a:ea typeface="Times New Roman" panose="02020603050405020304" pitchFamily="18" charset="0"/>
                <a:cs typeface="Times New Roman" panose="02020603050405020304" pitchFamily="18" charset="0"/>
              </a:rPr>
              <a:t>12</a:t>
            </a:r>
            <a:r>
              <a:rPr lang="en-US" sz="3200" dirty="0">
                <a:ea typeface="Times New Roman" panose="02020603050405020304" pitchFamily="18" charset="0"/>
                <a:cs typeface="Times New Roman" panose="02020603050405020304" pitchFamily="18" charset="0"/>
              </a:rPr>
              <a:t>	And forgive us our debts, </a:t>
            </a:r>
            <a:endParaRPr lang="en-US" sz="3200" dirty="0">
              <a:ea typeface="Calibri" panose="020F0502020204030204" pitchFamily="34" charset="0"/>
              <a:cs typeface="Times New Roman" panose="02020603050405020304" pitchFamily="18" charset="0"/>
            </a:endParaRPr>
          </a:p>
          <a:p>
            <a:pPr marL="457200" marR="0" indent="-228600">
              <a:spcBef>
                <a:spcPts val="0"/>
              </a:spcBef>
              <a:spcAft>
                <a:spcPts val="0"/>
              </a:spcAft>
            </a:pPr>
            <a:r>
              <a:rPr lang="en-US" sz="3200" dirty="0">
                <a:ea typeface="Times New Roman" panose="02020603050405020304" pitchFamily="18" charset="0"/>
                <a:cs typeface="Times New Roman" panose="02020603050405020304" pitchFamily="18" charset="0"/>
              </a:rPr>
              <a:t>As we forgive our debtors. </a:t>
            </a:r>
            <a:endParaRPr lang="en-US" sz="3200" dirty="0">
              <a:effectLst/>
              <a:ea typeface="Calibri" panose="020F0502020204030204" pitchFamily="34" charset="0"/>
              <a:cs typeface="Times New Roman" panose="02020603050405020304" pitchFamily="18" charset="0"/>
            </a:endParaRPr>
          </a:p>
        </p:txBody>
      </p:sp>
      <p:pic>
        <p:nvPicPr>
          <p:cNvPr id="4" name="Picture 2" descr="cancelled | Alachua County | Flick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0357" y="5114161"/>
            <a:ext cx="2304725" cy="152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348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5" name="Rectangle 4"/>
          <p:cNvSpPr/>
          <p:nvPr/>
        </p:nvSpPr>
        <p:spPr>
          <a:xfrm>
            <a:off x="582706" y="986119"/>
            <a:ext cx="8184776" cy="5912644"/>
          </a:xfrm>
          <a:prstGeom prst="rect">
            <a:avLst/>
          </a:prstGeom>
        </p:spPr>
        <p:txBody>
          <a:bodyPr wrap="square">
            <a:spAutoFit/>
          </a:bodyPr>
          <a:lstStyle/>
          <a:p>
            <a:pPr>
              <a:lnSpc>
                <a:spcPct val="107000"/>
              </a:lnSpc>
            </a:pPr>
            <a:r>
              <a:rPr lang="en-US" sz="2400" baseline="30000" dirty="0">
                <a:latin typeface="Arial" panose="020B0604020202020204" pitchFamily="34" charset="0"/>
                <a:ea typeface="Times New Roman" panose="02020603050405020304" pitchFamily="18" charset="0"/>
                <a:cs typeface="Times New Roman" panose="02020603050405020304" pitchFamily="18" charset="0"/>
              </a:rPr>
              <a:t>25</a:t>
            </a:r>
            <a:r>
              <a:rPr lang="en-US" sz="2400" dirty="0">
                <a:latin typeface="Arial" panose="020B0604020202020204" pitchFamily="34" charset="0"/>
                <a:ea typeface="Times New Roman" panose="02020603050405020304" pitchFamily="18" charset="0"/>
                <a:cs typeface="Times New Roman" panose="02020603050405020304" pitchFamily="18" charset="0"/>
              </a:rPr>
              <a:t>“I, </a:t>
            </a:r>
            <a:r>
              <a:rPr lang="en-US" sz="2400" i="1" dirty="0">
                <a:latin typeface="Arial" panose="020B0604020202020204" pitchFamily="34" charset="0"/>
                <a:ea typeface="Times New Roman" panose="02020603050405020304" pitchFamily="18" charset="0"/>
                <a:cs typeface="Times New Roman" panose="02020603050405020304" pitchFamily="18" charset="0"/>
              </a:rPr>
              <a:t>even</a:t>
            </a:r>
            <a:r>
              <a:rPr lang="en-US" sz="2400" dirty="0">
                <a:latin typeface="Arial" panose="020B0604020202020204" pitchFamily="34" charset="0"/>
                <a:ea typeface="Times New Roman" panose="02020603050405020304" pitchFamily="18" charset="0"/>
                <a:cs typeface="Times New Roman" panose="02020603050405020304" pitchFamily="18" charset="0"/>
              </a:rPr>
              <a:t> I, </a:t>
            </a:r>
            <a:r>
              <a:rPr lang="en-US" sz="2400" i="1" dirty="0">
                <a:latin typeface="Arial" panose="020B0604020202020204" pitchFamily="34" charset="0"/>
                <a:ea typeface="Times New Roman" panose="02020603050405020304" pitchFamily="18" charset="0"/>
                <a:cs typeface="Times New Roman" panose="02020603050405020304" pitchFamily="18" charset="0"/>
              </a:rPr>
              <a:t>am</a:t>
            </a:r>
            <a:r>
              <a:rPr lang="en-US" sz="2400" dirty="0">
                <a:latin typeface="Arial" panose="020B0604020202020204" pitchFamily="34" charset="0"/>
                <a:ea typeface="Times New Roman" panose="02020603050405020304" pitchFamily="18" charset="0"/>
                <a:cs typeface="Times New Roman" panose="02020603050405020304" pitchFamily="18" charset="0"/>
              </a:rPr>
              <a:t> He who blots out your transgressions for My own sake; </a:t>
            </a:r>
            <a:r>
              <a:rPr 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latin typeface="Arial" panose="020B0604020202020204" pitchFamily="34" charset="0"/>
                <a:ea typeface="Times New Roman" panose="02020603050405020304" pitchFamily="18" charset="0"/>
                <a:cs typeface="Times New Roman" panose="02020603050405020304" pitchFamily="18" charset="0"/>
              </a:rPr>
              <a:t>And I will not remember your sins.       </a:t>
            </a:r>
            <a:r>
              <a:rPr lang="en-US"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Isaiah 43:25</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1 T</a:t>
            </a:r>
            <a:r>
              <a:rPr lang="en-US" sz="2400" i="1" dirty="0">
                <a:latin typeface="Arial" panose="020B0604020202020204" pitchFamily="34" charset="0"/>
                <a:ea typeface="Times New Roman" panose="02020603050405020304" pitchFamily="18" charset="0"/>
                <a:cs typeface="Times New Roman" panose="02020603050405020304" pitchFamily="18" charset="0"/>
              </a:rPr>
              <a:t>here is</a:t>
            </a:r>
            <a:r>
              <a:rPr lang="en-US" sz="2400" dirty="0">
                <a:latin typeface="Arial" panose="020B0604020202020204" pitchFamily="34" charset="0"/>
                <a:ea typeface="Times New Roman" panose="02020603050405020304" pitchFamily="18" charset="0"/>
                <a:cs typeface="Times New Roman" panose="02020603050405020304" pitchFamily="18" charset="0"/>
              </a:rPr>
              <a:t> therefore now no condemnation to those who are in Christ Jesus, who do not walk according to the flesh, but according to the Spirit. </a:t>
            </a:r>
            <a:r>
              <a:rPr lang="en-US" sz="2400" baseline="30000" dirty="0">
                <a:latin typeface="Arial" panose="020B0604020202020204" pitchFamily="34" charset="0"/>
                <a:ea typeface="Times New Roman" panose="02020603050405020304" pitchFamily="18" charset="0"/>
                <a:cs typeface="Times New Roman" panose="02020603050405020304" pitchFamily="18" charset="0"/>
              </a:rPr>
              <a:t>2 </a:t>
            </a:r>
            <a:r>
              <a:rPr lang="en-US" sz="2400" dirty="0">
                <a:latin typeface="Arial" panose="020B0604020202020204" pitchFamily="34" charset="0"/>
                <a:ea typeface="Times New Roman" panose="02020603050405020304" pitchFamily="18" charset="0"/>
                <a:cs typeface="Times New Roman" panose="02020603050405020304" pitchFamily="18" charset="0"/>
              </a:rPr>
              <a:t>For the law of the Spirit of life in Christ Jesus has made me free from the law of sin and death. </a:t>
            </a:r>
            <a:r>
              <a:rPr lang="en-US"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Rom. 8:1–2</a:t>
            </a:r>
            <a:r>
              <a:rPr lang="en-US" sz="24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US" sz="2400"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endParaRPr lang="en-US"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aseline="30000" dirty="0">
                <a:latin typeface="Arial" panose="020B0604020202020204" pitchFamily="34" charset="0"/>
                <a:ea typeface="Times New Roman" panose="02020603050405020304" pitchFamily="18" charset="0"/>
                <a:cs typeface="Times New Roman" panose="02020603050405020304" pitchFamily="18" charset="0"/>
              </a:rPr>
              <a:t>38 </a:t>
            </a:r>
            <a:r>
              <a:rPr lang="en-US" sz="2400" dirty="0">
                <a:latin typeface="Arial" panose="020B0604020202020204" pitchFamily="34" charset="0"/>
                <a:ea typeface="Times New Roman" panose="02020603050405020304" pitchFamily="18" charset="0"/>
                <a:cs typeface="Times New Roman" panose="02020603050405020304" pitchFamily="18" charset="0"/>
              </a:rPr>
              <a:t>Then Peter said to them, “Repent, and let every one of you be baptized in the name of Jesus Christ for the remission of sins; and you shall receive the gift of the Holy Spirit. </a:t>
            </a:r>
            <a:r>
              <a:rPr lang="en-US"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Acts 2:38</a:t>
            </a:r>
            <a:r>
              <a:rPr lang="en-US" sz="24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890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753035" y="1021978"/>
            <a:ext cx="7906871" cy="1475404"/>
          </a:xfrm>
          <a:prstGeom prst="rect">
            <a:avLst/>
          </a:prstGeom>
        </p:spPr>
        <p:txBody>
          <a:bodyPr wrap="square">
            <a:spAutoFit/>
          </a:bodyPr>
          <a:lstStyle/>
          <a:p>
            <a:pPr>
              <a:lnSpc>
                <a:spcPct val="107000"/>
              </a:lnSpc>
              <a:spcAft>
                <a:spcPts val="800"/>
              </a:spcAft>
            </a:pPr>
            <a:r>
              <a:rPr lang="en-US" sz="2800" baseline="30000" dirty="0">
                <a:latin typeface="Arial" panose="020B0604020202020204" pitchFamily="34" charset="0"/>
                <a:ea typeface="Times New Roman" panose="02020603050405020304" pitchFamily="18" charset="0"/>
                <a:cs typeface="Times New Roman" panose="02020603050405020304" pitchFamily="18" charset="0"/>
              </a:rPr>
              <a:t>43 </a:t>
            </a:r>
            <a:r>
              <a:rPr lang="en-US" sz="2800" dirty="0">
                <a:latin typeface="Arial" panose="020B0604020202020204" pitchFamily="34" charset="0"/>
                <a:ea typeface="Times New Roman" panose="02020603050405020304" pitchFamily="18" charset="0"/>
                <a:cs typeface="Times New Roman" panose="02020603050405020304" pitchFamily="18" charset="0"/>
              </a:rPr>
              <a:t>To Him all the prophets witness that, through His name, whoever believes in Him will receive remission of sins.” </a:t>
            </a:r>
            <a:r>
              <a:rPr lang="en-US" sz="28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Acts 10:43</a:t>
            </a:r>
            <a:r>
              <a:rPr lang="en-US" sz="28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US"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06823" y="2895598"/>
            <a:ext cx="7745506" cy="3757311"/>
          </a:xfrm>
          <a:prstGeom prst="rect">
            <a:avLst/>
          </a:prstGeom>
        </p:spPr>
        <p:txBody>
          <a:bodyPr wrap="square">
            <a:spAutoFit/>
          </a:bodyPr>
          <a:lstStyle/>
          <a:p>
            <a:pPr>
              <a:lnSpc>
                <a:spcPct val="107000"/>
              </a:lnSpc>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As believers, we are made right with God through Jesus, yet old patterns of sin may still resurface. Sinful habits in our lives hurt others and impede a growing, vibrant relationship with God. We continue to be in need of God’s forgiveness daily, and are instructed to ask forgiveness from anyone whom we have wronged.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8356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5" name="Rectangle 4"/>
          <p:cNvSpPr/>
          <p:nvPr/>
        </p:nvSpPr>
        <p:spPr>
          <a:xfrm>
            <a:off x="564777" y="851647"/>
            <a:ext cx="8193742" cy="2056339"/>
          </a:xfrm>
          <a:prstGeom prst="rect">
            <a:avLst/>
          </a:prstGeom>
        </p:spPr>
        <p:txBody>
          <a:bodyPr wrap="square">
            <a:spAutoFit/>
          </a:bodyPr>
          <a:lstStyle/>
          <a:p>
            <a:pPr>
              <a:lnSpc>
                <a:spcPct val="107000"/>
              </a:lnSpc>
              <a:spcAft>
                <a:spcPts val="800"/>
              </a:spcAft>
            </a:pPr>
            <a:r>
              <a:rPr lang="en-US" sz="2300" b="1" i="1" dirty="0">
                <a:latin typeface="Arial" panose="020B0604020202020204" pitchFamily="34" charset="0"/>
                <a:ea typeface="Times New Roman" panose="02020603050405020304" pitchFamily="18" charset="0"/>
                <a:cs typeface="Times New Roman" panose="02020603050405020304" pitchFamily="18" charset="0"/>
              </a:rPr>
              <a:t>2</a:t>
            </a:r>
            <a:r>
              <a:rPr lang="en-US" sz="2300" dirty="0">
                <a:latin typeface="Arial" panose="020B0604020202020204" pitchFamily="34" charset="0"/>
                <a:ea typeface="Times New Roman" panose="02020603050405020304" pitchFamily="18" charset="0"/>
                <a:cs typeface="Times New Roman" panose="02020603050405020304" pitchFamily="18" charset="0"/>
              </a:rPr>
              <a:t> My little children, these things I write to you, so that you may not sin. And if anyone sins, we have an Advocate with the Father, Jesus Christ the righteous. </a:t>
            </a:r>
            <a:r>
              <a:rPr lang="en-US" sz="2300" baseline="30000" dirty="0">
                <a:latin typeface="Arial" panose="020B0604020202020204" pitchFamily="34" charset="0"/>
                <a:ea typeface="Times New Roman" panose="02020603050405020304" pitchFamily="18" charset="0"/>
                <a:cs typeface="Times New Roman" panose="02020603050405020304" pitchFamily="18" charset="0"/>
              </a:rPr>
              <a:t>2 </a:t>
            </a:r>
            <a:r>
              <a:rPr lang="en-US" sz="2300" dirty="0">
                <a:latin typeface="Arial" panose="020B0604020202020204" pitchFamily="34" charset="0"/>
                <a:ea typeface="Times New Roman" panose="02020603050405020304" pitchFamily="18" charset="0"/>
                <a:cs typeface="Times New Roman" panose="02020603050405020304" pitchFamily="18" charset="0"/>
              </a:rPr>
              <a:t>And He Himself is the propitiation for our sins, and not for ours only but also for the whole world. </a:t>
            </a:r>
            <a:r>
              <a:rPr lang="en-US" sz="2300" b="1" dirty="0">
                <a:latin typeface="Arial" panose="020B0604020202020204" pitchFamily="34" charset="0"/>
                <a:ea typeface="Calibri" panose="020F0502020204030204" pitchFamily="34" charset="0"/>
                <a:cs typeface="Times New Roman" panose="02020603050405020304" pitchFamily="18" charset="0"/>
              </a:rPr>
              <a:t>1 John 2:1–2</a:t>
            </a:r>
            <a:r>
              <a:rPr lang="en-US" sz="2300" b="1" dirty="0">
                <a:latin typeface="Arial" panose="020B0604020202020204" pitchFamily="34" charset="0"/>
                <a:ea typeface="Times New Roman" panose="02020603050405020304" pitchFamily="18"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708212" y="3036956"/>
            <a:ext cx="8050306" cy="3705758"/>
          </a:xfrm>
          <a:prstGeom prst="rect">
            <a:avLst/>
          </a:prstGeom>
        </p:spPr>
        <p:txBody>
          <a:bodyPr wrap="square">
            <a:spAutoFit/>
          </a:bodyPr>
          <a:lstStyle/>
          <a:p>
            <a:pPr>
              <a:lnSpc>
                <a:spcPct val="107000"/>
              </a:lnSpc>
              <a:spcAft>
                <a:spcPts val="800"/>
              </a:spcAft>
            </a:pPr>
            <a:r>
              <a:rPr lang="en-US" sz="2300" baseline="30000" dirty="0">
                <a:latin typeface="Arial" panose="020B0604020202020204" pitchFamily="34" charset="0"/>
                <a:ea typeface="Times New Roman" panose="02020603050405020304" pitchFamily="18" charset="0"/>
                <a:cs typeface="Times New Roman" panose="02020603050405020304" pitchFamily="18" charset="0"/>
              </a:rPr>
              <a:t>23 </a:t>
            </a:r>
            <a:r>
              <a:rPr lang="en-US" sz="2300" dirty="0">
                <a:latin typeface="Arial" panose="020B0604020202020204" pitchFamily="34" charset="0"/>
                <a:ea typeface="Times New Roman" panose="02020603050405020304" pitchFamily="18" charset="0"/>
                <a:cs typeface="Times New Roman" panose="02020603050405020304" pitchFamily="18" charset="0"/>
              </a:rPr>
              <a:t>Therefore if you bring your gift to the altar, and there remember that your brother has something against you, </a:t>
            </a:r>
            <a:r>
              <a:rPr lang="en-US" sz="2300" baseline="30000" dirty="0">
                <a:latin typeface="Arial" panose="020B0604020202020204" pitchFamily="34" charset="0"/>
                <a:ea typeface="Times New Roman" panose="02020603050405020304" pitchFamily="18" charset="0"/>
                <a:cs typeface="Times New Roman" panose="02020603050405020304" pitchFamily="18" charset="0"/>
              </a:rPr>
              <a:t>24 </a:t>
            </a:r>
            <a:r>
              <a:rPr lang="en-US" sz="2300" dirty="0">
                <a:latin typeface="Arial" panose="020B0604020202020204" pitchFamily="34" charset="0"/>
                <a:ea typeface="Times New Roman" panose="02020603050405020304" pitchFamily="18" charset="0"/>
                <a:cs typeface="Times New Roman" panose="02020603050405020304" pitchFamily="18" charset="0"/>
              </a:rPr>
              <a:t>leave your gift there before the altar, and go your way. First be reconciled to your brother, and then come and offer your gift. </a:t>
            </a:r>
            <a:r>
              <a:rPr lang="en-US" sz="2300" b="1" dirty="0">
                <a:latin typeface="Arial" panose="020B0604020202020204" pitchFamily="34" charset="0"/>
                <a:ea typeface="Calibri" panose="020F0502020204030204" pitchFamily="34" charset="0"/>
                <a:cs typeface="Times New Roman" panose="02020603050405020304" pitchFamily="18" charset="0"/>
              </a:rPr>
              <a:t>Matt. 5:23–24</a:t>
            </a:r>
            <a:r>
              <a:rPr lang="en-US" sz="2300" dirty="0">
                <a:latin typeface="Arial" panose="020B0604020202020204" pitchFamily="34" charset="0"/>
                <a:ea typeface="Calibri" panose="020F0502020204030204" pitchFamily="34" charset="0"/>
                <a:cs typeface="Times New Roman" panose="02020603050405020304" pitchFamily="18" charset="0"/>
              </a:rPr>
              <a:t> </a:t>
            </a:r>
            <a:r>
              <a:rPr lang="en-US" sz="2300" dirty="0">
                <a:latin typeface="Arial" panose="020B0604020202020204" pitchFamily="34" charset="0"/>
                <a:ea typeface="Times New Roman" panose="02020603050405020304" pitchFamily="18" charset="0"/>
                <a:cs typeface="Times New Roman" panose="02020603050405020304" pitchFamily="18" charset="0"/>
              </a:rPr>
              <a:t> </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300" dirty="0">
                <a:latin typeface="Arial" panose="020B0604020202020204" pitchFamily="34" charset="0"/>
                <a:ea typeface="Calibri" panose="020F0502020204030204" pitchFamily="34" charset="0"/>
                <a:cs typeface="Times New Roman" panose="02020603050405020304" pitchFamily="18" charset="0"/>
              </a:rPr>
              <a:t> </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300" baseline="30000" dirty="0">
                <a:latin typeface="Arial" panose="020B0604020202020204" pitchFamily="34" charset="0"/>
                <a:ea typeface="Times New Roman" panose="02020603050405020304" pitchFamily="18" charset="0"/>
                <a:cs typeface="Times New Roman" panose="02020603050405020304" pitchFamily="18" charset="0"/>
              </a:rPr>
              <a:t>16 </a:t>
            </a:r>
            <a:r>
              <a:rPr lang="en-US" sz="2300" dirty="0">
                <a:latin typeface="Arial" panose="020B0604020202020204" pitchFamily="34" charset="0"/>
                <a:ea typeface="Times New Roman" panose="02020603050405020304" pitchFamily="18" charset="0"/>
                <a:cs typeface="Times New Roman" panose="02020603050405020304" pitchFamily="18" charset="0"/>
              </a:rPr>
              <a:t>Confess </a:t>
            </a:r>
            <a:r>
              <a:rPr lang="en-US" sz="2300" i="1" dirty="0">
                <a:latin typeface="Arial" panose="020B0604020202020204" pitchFamily="34" charset="0"/>
                <a:ea typeface="Times New Roman" panose="02020603050405020304" pitchFamily="18" charset="0"/>
                <a:cs typeface="Times New Roman" panose="02020603050405020304" pitchFamily="18" charset="0"/>
              </a:rPr>
              <a:t>your</a:t>
            </a:r>
            <a:r>
              <a:rPr lang="en-US" sz="2300" dirty="0">
                <a:latin typeface="Arial" panose="020B0604020202020204" pitchFamily="34" charset="0"/>
                <a:ea typeface="Times New Roman" panose="02020603050405020304" pitchFamily="18" charset="0"/>
                <a:cs typeface="Times New Roman" panose="02020603050405020304" pitchFamily="18" charset="0"/>
              </a:rPr>
              <a:t> trespasses to one another, and pray for one another, that you may be healed. The effective, fervent prayer of a righteous man avails much. </a:t>
            </a:r>
            <a:r>
              <a:rPr lang="en-US" sz="2300" b="1" dirty="0">
                <a:latin typeface="Arial" panose="020B0604020202020204" pitchFamily="34" charset="0"/>
                <a:ea typeface="Times New Roman" panose="02020603050405020304" pitchFamily="18" charset="0"/>
                <a:cs typeface="Times New Roman" panose="02020603050405020304" pitchFamily="18" charset="0"/>
              </a:rPr>
              <a:t>James 5:16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3787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573741" y="842683"/>
            <a:ext cx="8139953" cy="5673348"/>
          </a:xfrm>
          <a:prstGeom prst="rect">
            <a:avLst/>
          </a:prstGeom>
        </p:spPr>
        <p:txBody>
          <a:bodyPr wrap="square">
            <a:spAutoFit/>
          </a:bodyPr>
          <a:lstStyle/>
          <a:p>
            <a:pPr>
              <a:lnSpc>
                <a:spcPct val="107000"/>
              </a:lnSpc>
              <a:spcAft>
                <a:spcPts val="800"/>
              </a:spcAft>
            </a:pPr>
            <a:r>
              <a:rPr lang="en-US" sz="28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7. </a:t>
            </a:r>
            <a:r>
              <a:rPr lang="en-US" sz="2200" b="1" u="sng" dirty="0">
                <a:latin typeface="Arial" panose="020B0604020202020204" pitchFamily="34" charset="0"/>
                <a:ea typeface="Calibri" panose="020F0502020204030204" pitchFamily="34" charset="0"/>
                <a:cs typeface="Times New Roman" panose="02020603050405020304" pitchFamily="18" charset="0"/>
              </a:rPr>
              <a:t>Forgive Others As Often As Needed</a:t>
            </a:r>
            <a:endParaRPr lang="en-US" sz="22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Arial" panose="020B0604020202020204" pitchFamily="34" charset="0"/>
                <a:ea typeface="Calibri" panose="020F0502020204030204" pitchFamily="34" charset="0"/>
                <a:cs typeface="Times New Roman" panose="02020603050405020304" pitchFamily="18" charset="0"/>
              </a:rPr>
              <a:t>God forgives us time and time again, and he calls us to do the same. There is no limit to how often or how many times we are to forgive others. God wants his forgiven people to be forgivers.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baseline="30000" dirty="0">
                <a:latin typeface="Arial" panose="020B0604020202020204" pitchFamily="34" charset="0"/>
                <a:ea typeface="Times New Roman" panose="02020603050405020304" pitchFamily="18" charset="0"/>
                <a:cs typeface="Times New Roman" panose="02020603050405020304" pitchFamily="18" charset="0"/>
              </a:rPr>
              <a:t>3 </a:t>
            </a:r>
            <a:r>
              <a:rPr lang="en-US" sz="2200" dirty="0">
                <a:latin typeface="Arial" panose="020B0604020202020204" pitchFamily="34" charset="0"/>
                <a:ea typeface="Times New Roman" panose="02020603050405020304" pitchFamily="18" charset="0"/>
                <a:cs typeface="Times New Roman" panose="02020603050405020304" pitchFamily="18" charset="0"/>
              </a:rPr>
              <a:t>Take heed to yourselves. If your brother sins against you, rebuke him; and if he repents, forgive him. </a:t>
            </a:r>
            <a:r>
              <a:rPr lang="en-US" sz="2200" baseline="30000" dirty="0">
                <a:latin typeface="Arial" panose="020B0604020202020204" pitchFamily="34" charset="0"/>
                <a:ea typeface="Times New Roman" panose="02020603050405020304" pitchFamily="18" charset="0"/>
                <a:cs typeface="Times New Roman" panose="02020603050405020304" pitchFamily="18" charset="0"/>
              </a:rPr>
              <a:t>4 </a:t>
            </a:r>
            <a:r>
              <a:rPr lang="en-US" sz="2200" dirty="0">
                <a:latin typeface="Arial" panose="020B0604020202020204" pitchFamily="34" charset="0"/>
                <a:ea typeface="Times New Roman" panose="02020603050405020304" pitchFamily="18" charset="0"/>
                <a:cs typeface="Times New Roman" panose="02020603050405020304" pitchFamily="18" charset="0"/>
              </a:rPr>
              <a:t>And if he sins against you seven times in a day, and seven times in a day returns to you, saying, ‘I repent,’ you shall forgive him.”        </a:t>
            </a:r>
            <a:r>
              <a:rPr lang="en-US" sz="22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Luke 17:3–4 </a:t>
            </a:r>
            <a:r>
              <a:rPr lang="en-US" sz="2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endParaRPr lang="en-US" sz="2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Arial" panose="020B0604020202020204" pitchFamily="34"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baseline="30000" dirty="0">
                <a:latin typeface="Arial" panose="020B0604020202020204" pitchFamily="34" charset="0"/>
                <a:ea typeface="Times New Roman" panose="02020603050405020304" pitchFamily="18" charset="0"/>
                <a:cs typeface="Times New Roman" panose="02020603050405020304" pitchFamily="18" charset="0"/>
              </a:rPr>
              <a:t>13 </a:t>
            </a:r>
            <a:r>
              <a:rPr lang="en-US" sz="2200" dirty="0">
                <a:latin typeface="Arial" panose="020B0604020202020204" pitchFamily="34" charset="0"/>
                <a:ea typeface="Times New Roman" panose="02020603050405020304" pitchFamily="18" charset="0"/>
                <a:cs typeface="Times New Roman" panose="02020603050405020304" pitchFamily="18" charset="0"/>
              </a:rPr>
              <a:t>bearing with one another, and forgiving one another, if anyone has a complaint against another; even as Christ forgave you, so you also </a:t>
            </a:r>
            <a:r>
              <a:rPr lang="en-US" sz="2200" i="1" dirty="0">
                <a:latin typeface="Arial" panose="020B0604020202020204" pitchFamily="34" charset="0"/>
                <a:ea typeface="Times New Roman" panose="02020603050405020304" pitchFamily="18" charset="0"/>
                <a:cs typeface="Times New Roman" panose="02020603050405020304" pitchFamily="18" charset="0"/>
              </a:rPr>
              <a:t>must do</a:t>
            </a:r>
            <a:r>
              <a:rPr lang="en-US" sz="2200" dirty="0">
                <a:latin typeface="Arial" panose="020B0604020202020204" pitchFamily="34" charset="0"/>
                <a:ea typeface="Times New Roman" panose="02020603050405020304" pitchFamily="18" charset="0"/>
                <a:cs typeface="Times New Roman" panose="02020603050405020304" pitchFamily="18" charset="0"/>
              </a:rPr>
              <a:t>. </a:t>
            </a:r>
            <a:r>
              <a:rPr lang="en-US" sz="2200" baseline="30000" dirty="0">
                <a:latin typeface="Arial" panose="020B0604020202020204" pitchFamily="34" charset="0"/>
                <a:ea typeface="Times New Roman" panose="02020603050405020304" pitchFamily="18" charset="0"/>
                <a:cs typeface="Times New Roman" panose="02020603050405020304" pitchFamily="18" charset="0"/>
              </a:rPr>
              <a:t>14 </a:t>
            </a:r>
            <a:r>
              <a:rPr lang="en-US" sz="2200" dirty="0">
                <a:latin typeface="Arial" panose="020B0604020202020204" pitchFamily="34" charset="0"/>
                <a:ea typeface="Times New Roman" panose="02020603050405020304" pitchFamily="18" charset="0"/>
                <a:cs typeface="Times New Roman" panose="02020603050405020304" pitchFamily="18" charset="0"/>
              </a:rPr>
              <a:t>But above all these things put on love, which is the bond of perfection. </a:t>
            </a:r>
            <a:r>
              <a:rPr lang="en-US" sz="22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Col.3:13–14</a:t>
            </a:r>
            <a:r>
              <a:rPr lang="en-US" sz="22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US" sz="22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US"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5434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760651" y="1043873"/>
            <a:ext cx="7922103" cy="5952207"/>
          </a:xfrm>
          <a:prstGeom prst="rect">
            <a:avLst/>
          </a:prstGeom>
        </p:spPr>
        <p:txBody>
          <a:bodyPr wrap="square">
            <a:spAutoFit/>
          </a:bodyPr>
          <a:lstStyle/>
          <a:p>
            <a:pPr>
              <a:lnSpc>
                <a:spcPct val="107000"/>
              </a:lnSpc>
              <a:spcAft>
                <a:spcPts val="800"/>
              </a:spcAft>
            </a:pPr>
            <a:r>
              <a:rPr lang="en-US" sz="3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8.</a:t>
            </a:r>
            <a:r>
              <a:rPr lang="en-US" sz="28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 Give Up on getting Revenge</a:t>
            </a:r>
            <a:endPar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Anger is a natural response when we are harmed. But God’s Word says to be careful that our anger does not result in taking revenge. We should not add sin upon sin, but leave the situation where it belongs—in God’s hands. (See also </a:t>
            </a:r>
            <a:r>
              <a:rPr lang="en-US" sz="28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1 Thess. 5:15</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alibri" panose="020F0502020204030204" pitchFamily="34" charset="0"/>
                <a:ea typeface="Times New Roman" panose="02020603050405020304" pitchFamily="18" charset="0"/>
                <a:cs typeface="Calibri" panose="020F0502020204030204" pitchFamily="34"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Prov.20:22 </a:t>
            </a:r>
            <a:r>
              <a:rPr lang="en-US" sz="2800" dirty="0">
                <a:latin typeface="Arial" panose="020B0604020202020204" pitchFamily="34" charset="0"/>
                <a:ea typeface="Times New Roman" panose="02020603050405020304" pitchFamily="18"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15000"/>
              </a:lnSpc>
              <a:spcBef>
                <a:spcPts val="900"/>
              </a:spcBef>
              <a:spcAft>
                <a:spcPts val="0"/>
              </a:spcAft>
              <a:tabLst>
                <a:tab pos="228600" algn="l"/>
              </a:tabLst>
            </a:pPr>
            <a:r>
              <a:rPr lang="en-US" sz="2800" baseline="30000" dirty="0">
                <a:latin typeface="Arial" panose="020B0604020202020204" pitchFamily="34" charset="0"/>
                <a:ea typeface="Times New Roman" panose="02020603050405020304" pitchFamily="18" charset="0"/>
                <a:cs typeface="Times New Roman" panose="02020603050405020304" pitchFamily="18" charset="0"/>
              </a:rPr>
              <a:t>22</a:t>
            </a:r>
            <a:r>
              <a:rPr lang="en-US" sz="2800" dirty="0">
                <a:latin typeface="Arial" panose="020B0604020202020204" pitchFamily="34" charset="0"/>
                <a:ea typeface="Times New Roman" panose="02020603050405020304" pitchFamily="18" charset="0"/>
                <a:cs typeface="Times New Roman" panose="02020603050405020304" pitchFamily="18" charset="0"/>
              </a:rPr>
              <a:t>	Do not say, “I will recompense evil”;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Wait for the </a:t>
            </a:r>
            <a:r>
              <a:rPr lang="en-US" sz="2800" cap="small" dirty="0">
                <a:latin typeface="Arial" panose="020B0604020202020204" pitchFamily="34" charset="0"/>
                <a:ea typeface="Times New Roman" panose="02020603050405020304" pitchFamily="18" charset="0"/>
                <a:cs typeface="Times New Roman" panose="02020603050405020304" pitchFamily="18" charset="0"/>
              </a:rPr>
              <a:t>Lord</a:t>
            </a:r>
            <a:r>
              <a:rPr lang="en-US" sz="2800" dirty="0">
                <a:latin typeface="Arial" panose="020B0604020202020204" pitchFamily="34" charset="0"/>
                <a:ea typeface="Times New Roman" panose="02020603050405020304" pitchFamily="18" charset="0"/>
                <a:cs typeface="Times New Roman" panose="02020603050405020304" pitchFamily="18" charset="0"/>
              </a:rPr>
              <a:t>, and He will save you</a:t>
            </a:r>
            <a:r>
              <a:rPr lang="en-US" sz="2800" dirty="0">
                <a:latin typeface="Calibri" panose="020F0502020204030204" pitchFamily="34" charset="0"/>
                <a:ea typeface="Times New Roman" panose="02020603050405020304" pitchFamily="18" charset="0"/>
                <a:cs typeface="Calibri" panose="020F0502020204030204" pitchFamily="34"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3783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598811" y="995321"/>
            <a:ext cx="7905918" cy="5821081"/>
          </a:xfrm>
          <a:prstGeom prst="rect">
            <a:avLst/>
          </a:prstGeom>
        </p:spPr>
        <p:txBody>
          <a:bodyPr wrap="square">
            <a:spAutoFit/>
          </a:bodyPr>
          <a:lstStyle/>
          <a:p>
            <a:pPr>
              <a:lnSpc>
                <a:spcPct val="107000"/>
              </a:lnSpc>
              <a:spcAft>
                <a:spcPts val="800"/>
              </a:spcAft>
            </a:pPr>
            <a:r>
              <a:rPr lang="en-US" sz="2400" dirty="0">
                <a:latin typeface="Arial" panose="020B0604020202020204" pitchFamily="34" charset="0"/>
                <a:ea typeface="Calibri" panose="020F0502020204030204" pitchFamily="34" charset="0"/>
                <a:cs typeface="Times New Roman" panose="02020603050405020304" pitchFamily="18" charset="0"/>
              </a:rPr>
              <a:t>Bless those who persecute you; bless and do not curse.… Do not repay anyone evil for evil. Be careful to do what is right in the eyes of everyone. If it is possible, as far as it depends on you, live at peace with everyone. </a:t>
            </a:r>
          </a:p>
          <a:p>
            <a:pPr>
              <a:lnSpc>
                <a:spcPct val="107000"/>
              </a:lnSpc>
              <a:spcAft>
                <a:spcPts val="800"/>
              </a:spcAft>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Arial" panose="020B0604020202020204" pitchFamily="34" charset="0"/>
                <a:ea typeface="Calibri" panose="020F0502020204030204" pitchFamily="34" charset="0"/>
                <a:cs typeface="Times New Roman" panose="02020603050405020304" pitchFamily="18" charset="0"/>
              </a:rPr>
              <a:t>Do not take revenge, my friends, but leave room for God’s wrath, for it is written: “It is mine to avenge; I will repay,” says the Lord. </a:t>
            </a:r>
          </a:p>
          <a:p>
            <a:pPr>
              <a:lnSpc>
                <a:spcPct val="107000"/>
              </a:lnSpc>
              <a:spcAft>
                <a:spcPts val="800"/>
              </a:spcAft>
            </a:pPr>
            <a:r>
              <a:rPr lang="en-US" sz="2400" dirty="0">
                <a:latin typeface="Arial" panose="020B0604020202020204" pitchFamily="34" charset="0"/>
                <a:ea typeface="Calibri" panose="020F0502020204030204" pitchFamily="34" charset="0"/>
                <a:cs typeface="Times New Roman" panose="02020603050405020304" pitchFamily="18" charset="0"/>
              </a:rPr>
              <a:t>On the contrary: “If your enemy is hungry, feed him; if he is thirsty, give him something to drink. In doing this, you will heap burning coals on his head.” Do not be overcome by evil, but overcome evil with good.—    </a:t>
            </a:r>
            <a:r>
              <a:rPr lang="en-US"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Rom. 12:14–21</a:t>
            </a: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5523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418" y="825385"/>
            <a:ext cx="8658478" cy="9798067"/>
          </a:xfrm>
          <a:prstGeom prst="rect">
            <a:avLst/>
          </a:prstGeom>
        </p:spPr>
        <p:txBody>
          <a:bodyPr wrap="square">
            <a:spAutoFit/>
          </a:bodyPr>
          <a:lstStyle/>
          <a:p>
            <a:pPr marL="514350" lvl="0" indent="-514350">
              <a:spcAft>
                <a:spcPts val="800"/>
              </a:spcAft>
              <a:buAutoNum type="arabicPeriod"/>
            </a:pPr>
            <a:r>
              <a:rPr lang="en-US" sz="3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Forgiveness Frees the Forgiver</a:t>
            </a:r>
          </a:p>
          <a:p>
            <a:pPr lvl="0"/>
            <a:r>
              <a:rPr lang="en-US" sz="3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2. So Forgiveness Is Needed</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800"/>
              </a:spcAft>
            </a:pPr>
            <a:r>
              <a:rPr lang="en-US" sz="3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3. God Cannot Tolerate Sin</a:t>
            </a:r>
          </a:p>
          <a:p>
            <a:pPr lvl="0">
              <a:spcAft>
                <a:spcPts val="800"/>
              </a:spcAft>
            </a:pPr>
            <a:r>
              <a:rPr lang="en-US" sz="3400" b="1" dirty="0">
                <a:latin typeface="Arial" panose="020B0604020202020204" pitchFamily="34" charset="0"/>
                <a:ea typeface="Calibri" panose="020F0502020204030204" pitchFamily="34" charset="0"/>
                <a:cs typeface="Times New Roman" panose="02020603050405020304" pitchFamily="18" charset="0"/>
              </a:rPr>
              <a:t>4. </a:t>
            </a:r>
            <a:r>
              <a:rPr lang="en-US" sz="3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Forgiveness Is Possible</a:t>
            </a:r>
            <a:endParaRPr lang="en-US" sz="2400" b="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spcAft>
                <a:spcPts val="800"/>
              </a:spcAft>
            </a:pPr>
            <a:r>
              <a:rPr lang="en-US" sz="3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5. God Desires to Forgive</a:t>
            </a:r>
          </a:p>
          <a:p>
            <a:pPr>
              <a:spcAft>
                <a:spcPts val="800"/>
              </a:spcAft>
            </a:pPr>
            <a:r>
              <a:rPr lang="en-US" sz="3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6. Jesus Made Forgiveness Possible</a:t>
            </a:r>
            <a:endParaRPr lang="en-US" sz="2400" b="1" dirty="0">
              <a:latin typeface="Arial" panose="020B0604020202020204" pitchFamily="34" charset="0"/>
              <a:ea typeface="Calibri" panose="020F0502020204030204" pitchFamily="34" charset="0"/>
              <a:cs typeface="Times New Roman" panose="02020603050405020304" pitchFamily="18" charset="0"/>
            </a:endParaRPr>
          </a:p>
          <a:p>
            <a:pPr>
              <a:spcAft>
                <a:spcPts val="800"/>
              </a:spcAft>
            </a:pPr>
            <a:r>
              <a:rPr lang="en-US" sz="3400" b="1" dirty="0">
                <a:latin typeface="Arial" panose="020B0604020202020204" pitchFamily="34" charset="0"/>
                <a:ea typeface="Calibri" panose="020F0502020204030204" pitchFamily="34" charset="0"/>
                <a:cs typeface="Times New Roman" panose="02020603050405020304" pitchFamily="18" charset="0"/>
              </a:rPr>
              <a:t>7. Forgive Others As Often As Needed</a:t>
            </a:r>
          </a:p>
          <a:p>
            <a:pPr lvl="0">
              <a:spcAft>
                <a:spcPts val="800"/>
              </a:spcAft>
            </a:pPr>
            <a:r>
              <a:rPr lang="en-US" sz="3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8. Give Up on getting Revenge</a:t>
            </a:r>
            <a:endParaRPr lang="en-US" sz="3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2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2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US" sz="3200" u="sng"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US" sz="2800" b="1" u="sng"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US" sz="2800" u="sng"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2400" b="1" u="sng"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200" b="1" u="sng"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p>
          <a:p>
            <a:pPr marL="514350" lvl="0" indent="-514350">
              <a:lnSpc>
                <a:spcPct val="107000"/>
              </a:lnSpc>
              <a:spcAft>
                <a:spcPts val="800"/>
              </a:spcAft>
              <a:buAutoNum type="arabicPeriod"/>
            </a:pPr>
            <a:endParaRPr lang="en-US" sz="3200" u="sng"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110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490" r="12371" b="4797"/>
          <a:stretch/>
        </p:blipFill>
        <p:spPr>
          <a:xfrm>
            <a:off x="283221" y="331773"/>
            <a:ext cx="8583582" cy="6117580"/>
          </a:xfrm>
          <a:prstGeom prst="rect">
            <a:avLst/>
          </a:prstGeom>
        </p:spPr>
      </p:pic>
    </p:spTree>
    <p:extLst>
      <p:ext uri="{BB962C8B-B14F-4D97-AF65-F5344CB8AC3E}">
        <p14:creationId xmlns:p14="http://schemas.microsoft.com/office/powerpoint/2010/main" val="2451547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835" y="347958"/>
            <a:ext cx="8108220" cy="6387261"/>
          </a:xfrm>
          <a:prstGeom prst="rect">
            <a:avLst/>
          </a:prstGeom>
        </p:spPr>
        <p:txBody>
          <a:bodyPr wrap="square">
            <a:spAutoFit/>
          </a:bodyPr>
          <a:lstStyle/>
          <a:p>
            <a:pPr>
              <a:lnSpc>
                <a:spcPct val="107000"/>
              </a:lnSpc>
              <a:spcAft>
                <a:spcPts val="800"/>
              </a:spcAft>
            </a:pPr>
            <a:r>
              <a:rPr lang="en-US" sz="3200" dirty="0">
                <a:solidFill>
                  <a:srgbClr val="FF0000"/>
                </a:solidFill>
                <a:ea typeface="Calibri" panose="020F0502020204030204" pitchFamily="34" charset="0"/>
                <a:cs typeface="Times New Roman" panose="02020603050405020304" pitchFamily="18" charset="0"/>
              </a:rPr>
              <a:t>10 Stories of Forgiveness</a:t>
            </a:r>
            <a:endParaRPr lang="en-US" sz="3200" dirty="0">
              <a:ea typeface="Calibri" panose="020F0502020204030204" pitchFamily="34" charset="0"/>
              <a:cs typeface="Times New Roman" panose="02020603050405020304" pitchFamily="18" charset="0"/>
            </a:endParaRPr>
          </a:p>
          <a:p>
            <a:pPr>
              <a:lnSpc>
                <a:spcPct val="107000"/>
              </a:lnSpc>
              <a:spcAft>
                <a:spcPts val="800"/>
              </a:spcAft>
            </a:pPr>
            <a:r>
              <a:rPr lang="en-US" sz="2400" b="1" dirty="0">
                <a:ea typeface="Calibri" panose="020F0502020204030204" pitchFamily="34" charset="0"/>
                <a:cs typeface="Times New Roman" panose="02020603050405020304" pitchFamily="18" charset="0"/>
              </a:rPr>
              <a:t>1. </a:t>
            </a:r>
            <a:r>
              <a:rPr lang="en-US" sz="2400" b="1" u="sng" dirty="0">
                <a:ea typeface="Calibri" panose="020F0502020204030204" pitchFamily="34" charset="0"/>
                <a:cs typeface="Times New Roman" panose="02020603050405020304" pitchFamily="18" charset="0"/>
              </a:rPr>
              <a:t>Esau</a:t>
            </a:r>
            <a:r>
              <a:rPr lang="en-US" sz="2400" dirty="0">
                <a:ea typeface="Calibri" panose="020F0502020204030204" pitchFamily="34" charset="0"/>
                <a:cs typeface="Times New Roman" panose="02020603050405020304" pitchFamily="18" charset="0"/>
              </a:rPr>
              <a:t> forgave his brother Jacob after years of estrangement.</a:t>
            </a:r>
          </a:p>
          <a:p>
            <a:pPr>
              <a:lnSpc>
                <a:spcPct val="107000"/>
              </a:lnSpc>
              <a:spcAft>
                <a:spcPts val="800"/>
              </a:spcAft>
            </a:pPr>
            <a:r>
              <a:rPr lang="en-US" sz="2400" b="1" dirty="0">
                <a:solidFill>
                  <a:srgbClr val="FF0000"/>
                </a:solidFill>
                <a:ea typeface="Calibri" panose="020F0502020204030204" pitchFamily="34" charset="0"/>
                <a:cs typeface="Times New Roman" panose="02020603050405020304" pitchFamily="18" charset="0"/>
              </a:rPr>
              <a:t>2.</a:t>
            </a:r>
            <a:r>
              <a:rPr lang="en-US" sz="2400" dirty="0">
                <a:solidFill>
                  <a:srgbClr val="FF0000"/>
                </a:solidFill>
                <a:ea typeface="Calibri" panose="020F0502020204030204" pitchFamily="34" charset="0"/>
                <a:cs typeface="Times New Roman" panose="02020603050405020304" pitchFamily="18" charset="0"/>
              </a:rPr>
              <a:t> </a:t>
            </a:r>
            <a:r>
              <a:rPr lang="en-US" sz="2400" b="1" u="sng" dirty="0">
                <a:solidFill>
                  <a:srgbClr val="FF0000"/>
                </a:solidFill>
                <a:ea typeface="Calibri" panose="020F0502020204030204" pitchFamily="34" charset="0"/>
                <a:cs typeface="Times New Roman" panose="02020603050405020304" pitchFamily="18" charset="0"/>
              </a:rPr>
              <a:t>Joseph</a:t>
            </a:r>
            <a:r>
              <a:rPr lang="en-US" sz="2400" dirty="0">
                <a:solidFill>
                  <a:srgbClr val="FF0000"/>
                </a:solidFill>
                <a:ea typeface="Calibri" panose="020F0502020204030204" pitchFamily="34" charset="0"/>
                <a:cs typeface="Times New Roman" panose="02020603050405020304" pitchFamily="18" charset="0"/>
              </a:rPr>
              <a:t> forgave his brothers who betrayed him.</a:t>
            </a:r>
            <a:endParaRPr lang="en-US" sz="2400" dirty="0">
              <a:ea typeface="Calibri" panose="020F0502020204030204" pitchFamily="34" charset="0"/>
              <a:cs typeface="Times New Roman" panose="02020603050405020304" pitchFamily="18" charset="0"/>
            </a:endParaRPr>
          </a:p>
          <a:p>
            <a:pPr>
              <a:lnSpc>
                <a:spcPct val="107000"/>
              </a:lnSpc>
              <a:spcAft>
                <a:spcPts val="800"/>
              </a:spcAft>
            </a:pPr>
            <a:r>
              <a:rPr lang="en-US" sz="2400" b="1" dirty="0">
                <a:solidFill>
                  <a:srgbClr val="0070C0"/>
                </a:solidFill>
                <a:effectLst/>
                <a:ea typeface="Calibri" panose="020F0502020204030204" pitchFamily="34" charset="0"/>
                <a:cs typeface="Times New Roman" panose="02020603050405020304" pitchFamily="18" charset="0"/>
              </a:rPr>
              <a:t>3.</a:t>
            </a:r>
            <a:r>
              <a:rPr lang="en-US" sz="2400" dirty="0">
                <a:solidFill>
                  <a:srgbClr val="0070C0"/>
                </a:solidFill>
                <a:effectLst/>
                <a:ea typeface="Calibri" panose="020F0502020204030204" pitchFamily="34" charset="0"/>
                <a:cs typeface="Times New Roman" panose="02020603050405020304" pitchFamily="18" charset="0"/>
              </a:rPr>
              <a:t> </a:t>
            </a:r>
            <a:r>
              <a:rPr lang="en-US" sz="2400" b="1" u="sng" dirty="0">
                <a:solidFill>
                  <a:srgbClr val="0070C0"/>
                </a:solidFill>
                <a:ea typeface="Calibri" panose="020F0502020204030204" pitchFamily="34" charset="0"/>
                <a:cs typeface="Times New Roman" panose="02020603050405020304" pitchFamily="18" charset="0"/>
              </a:rPr>
              <a:t>David</a:t>
            </a:r>
            <a:r>
              <a:rPr lang="en-US" sz="2400" dirty="0">
                <a:solidFill>
                  <a:srgbClr val="0070C0"/>
                </a:solidFill>
                <a:ea typeface="Calibri" panose="020F0502020204030204" pitchFamily="34" charset="0"/>
                <a:cs typeface="Times New Roman" panose="02020603050405020304" pitchFamily="18" charset="0"/>
              </a:rPr>
              <a:t> asked for God’s forgiveness for his adultery with Bathsheba.</a:t>
            </a:r>
          </a:p>
          <a:p>
            <a:pPr>
              <a:lnSpc>
                <a:spcPct val="107000"/>
              </a:lnSpc>
              <a:spcAft>
                <a:spcPts val="800"/>
              </a:spcAft>
            </a:pPr>
            <a:r>
              <a:rPr lang="en-US" sz="2400" b="1" dirty="0">
                <a:effectLst/>
                <a:ea typeface="Calibri" panose="020F0502020204030204" pitchFamily="34" charset="0"/>
                <a:cs typeface="Times New Roman" panose="02020603050405020304" pitchFamily="18" charset="0"/>
              </a:rPr>
              <a:t>4.</a:t>
            </a:r>
            <a:r>
              <a:rPr lang="en-US" sz="2400" dirty="0">
                <a:effectLst/>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Out of love, </a:t>
            </a:r>
            <a:r>
              <a:rPr lang="en-US" sz="2400" b="1" u="sng" dirty="0">
                <a:ea typeface="Calibri" panose="020F0502020204030204" pitchFamily="34" charset="0"/>
                <a:cs typeface="Times New Roman" panose="02020603050405020304" pitchFamily="18" charset="0"/>
              </a:rPr>
              <a:t>a forgiven woman </a:t>
            </a:r>
            <a:r>
              <a:rPr lang="en-US" sz="2400" dirty="0">
                <a:ea typeface="Calibri" panose="020F0502020204030204" pitchFamily="34" charset="0"/>
                <a:cs typeface="Times New Roman" panose="02020603050405020304" pitchFamily="18" charset="0"/>
              </a:rPr>
              <a:t>anointed Jesus’ feet.</a:t>
            </a:r>
          </a:p>
          <a:p>
            <a:pPr>
              <a:lnSpc>
                <a:spcPct val="107000"/>
              </a:lnSpc>
              <a:spcAft>
                <a:spcPts val="800"/>
              </a:spcAft>
            </a:pPr>
            <a:r>
              <a:rPr lang="en-US" sz="2400" b="1" dirty="0">
                <a:solidFill>
                  <a:srgbClr val="FF0000"/>
                </a:solidFill>
                <a:effectLst/>
                <a:ea typeface="Calibri" panose="020F0502020204030204" pitchFamily="34" charset="0"/>
                <a:cs typeface="Times New Roman" panose="02020603050405020304" pitchFamily="18" charset="0"/>
              </a:rPr>
              <a:t>5.</a:t>
            </a:r>
            <a:r>
              <a:rPr lang="en-US" sz="2400" dirty="0">
                <a:solidFill>
                  <a:srgbClr val="FF0000"/>
                </a:solidFill>
                <a:effectLst/>
                <a:ea typeface="Calibri" panose="020F0502020204030204" pitchFamily="34" charset="0"/>
                <a:cs typeface="Times New Roman" panose="02020603050405020304" pitchFamily="18" charset="0"/>
              </a:rPr>
              <a:t> </a:t>
            </a:r>
            <a:r>
              <a:rPr lang="en-US" sz="2400" dirty="0">
                <a:solidFill>
                  <a:srgbClr val="FF0000"/>
                </a:solidFill>
                <a:ea typeface="Calibri" panose="020F0502020204030204" pitchFamily="34" charset="0"/>
              </a:rPr>
              <a:t>The </a:t>
            </a:r>
            <a:r>
              <a:rPr lang="en-US" sz="2400" b="1" u="sng" dirty="0">
                <a:solidFill>
                  <a:srgbClr val="FF0000"/>
                </a:solidFill>
                <a:ea typeface="Calibri" panose="020F0502020204030204" pitchFamily="34" charset="0"/>
              </a:rPr>
              <a:t>Parable of the Prodigal Son</a:t>
            </a:r>
          </a:p>
          <a:p>
            <a:pPr>
              <a:lnSpc>
                <a:spcPct val="107000"/>
              </a:lnSpc>
              <a:spcAft>
                <a:spcPts val="800"/>
              </a:spcAft>
            </a:pPr>
            <a:r>
              <a:rPr lang="en-US" sz="2400" b="1" dirty="0">
                <a:solidFill>
                  <a:srgbClr val="0070C0"/>
                </a:solidFill>
                <a:ea typeface="Calibri" panose="020F0502020204030204" pitchFamily="34" charset="0"/>
                <a:cs typeface="Times New Roman" panose="02020603050405020304" pitchFamily="18" charset="0"/>
              </a:rPr>
              <a:t>6.</a:t>
            </a:r>
            <a:r>
              <a:rPr lang="en-US" sz="2400" dirty="0">
                <a:solidFill>
                  <a:srgbClr val="0070C0"/>
                </a:solidFill>
                <a:ea typeface="Calibri" panose="020F0502020204030204" pitchFamily="34" charset="0"/>
                <a:cs typeface="Times New Roman" panose="02020603050405020304" pitchFamily="18" charset="0"/>
              </a:rPr>
              <a:t> A </a:t>
            </a:r>
            <a:r>
              <a:rPr lang="en-US" sz="2400" b="1" u="sng" dirty="0">
                <a:solidFill>
                  <a:srgbClr val="0070C0"/>
                </a:solidFill>
                <a:ea typeface="Calibri" panose="020F0502020204030204" pitchFamily="34" charset="0"/>
                <a:cs typeface="Times New Roman" panose="02020603050405020304" pitchFamily="18" charset="0"/>
              </a:rPr>
              <a:t>tax collector begged </a:t>
            </a:r>
            <a:r>
              <a:rPr lang="en-US" sz="2400" dirty="0">
                <a:solidFill>
                  <a:srgbClr val="0070C0"/>
                </a:solidFill>
                <a:ea typeface="Calibri" panose="020F0502020204030204" pitchFamily="34" charset="0"/>
                <a:cs typeface="Times New Roman" panose="02020603050405020304" pitchFamily="18" charset="0"/>
              </a:rPr>
              <a:t>for mercy while a Pharisee failed to see his own need for forgiveness.</a:t>
            </a:r>
          </a:p>
          <a:p>
            <a:pPr>
              <a:lnSpc>
                <a:spcPct val="107000"/>
              </a:lnSpc>
              <a:spcAft>
                <a:spcPts val="800"/>
              </a:spcAft>
            </a:pPr>
            <a:r>
              <a:rPr lang="en-US" sz="2400" b="1" dirty="0">
                <a:effectLst/>
                <a:ea typeface="Calibri" panose="020F0502020204030204" pitchFamily="34" charset="0"/>
                <a:cs typeface="Times New Roman" panose="02020603050405020304" pitchFamily="18" charset="0"/>
              </a:rPr>
              <a:t>7. </a:t>
            </a:r>
            <a:r>
              <a:rPr lang="en-US" sz="2400" dirty="0">
                <a:ea typeface="Calibri" panose="020F0502020204030204" pitchFamily="34" charset="0"/>
                <a:cs typeface="Times New Roman" panose="02020603050405020304" pitchFamily="18" charset="0"/>
              </a:rPr>
              <a:t>Jesus did not condemn </a:t>
            </a:r>
            <a:r>
              <a:rPr lang="en-US" sz="2400" b="1" u="sng" dirty="0">
                <a:ea typeface="Calibri" panose="020F0502020204030204" pitchFamily="34" charset="0"/>
                <a:cs typeface="Times New Roman" panose="02020603050405020304" pitchFamily="18" charset="0"/>
              </a:rPr>
              <a:t>woman caught in adultery</a:t>
            </a:r>
            <a:r>
              <a:rPr lang="en-US" sz="2400" dirty="0">
                <a:ea typeface="Calibri" panose="020F0502020204030204" pitchFamily="34" charset="0"/>
                <a:cs typeface="Times New Roman" panose="02020603050405020304" pitchFamily="18" charset="0"/>
              </a:rPr>
              <a:t>.</a:t>
            </a:r>
          </a:p>
          <a:p>
            <a:pPr>
              <a:lnSpc>
                <a:spcPct val="107000"/>
              </a:lnSpc>
              <a:spcAft>
                <a:spcPts val="800"/>
              </a:spcAft>
            </a:pPr>
            <a:r>
              <a:rPr lang="en-US" sz="2400" b="1" dirty="0">
                <a:solidFill>
                  <a:srgbClr val="FF0000"/>
                </a:solidFill>
                <a:effectLst/>
                <a:ea typeface="Calibri" panose="020F0502020204030204" pitchFamily="34" charset="0"/>
                <a:cs typeface="Times New Roman" panose="02020603050405020304" pitchFamily="18" charset="0"/>
              </a:rPr>
              <a:t>8.</a:t>
            </a:r>
            <a:r>
              <a:rPr lang="en-US" sz="2400" dirty="0">
                <a:solidFill>
                  <a:srgbClr val="FF0000"/>
                </a:solidFill>
                <a:effectLst/>
                <a:ea typeface="Calibri" panose="020F0502020204030204" pitchFamily="34" charset="0"/>
                <a:cs typeface="Times New Roman" panose="02020603050405020304" pitchFamily="18" charset="0"/>
              </a:rPr>
              <a:t> </a:t>
            </a:r>
            <a:r>
              <a:rPr lang="en-US" sz="2400" b="1" u="sng" dirty="0">
                <a:solidFill>
                  <a:srgbClr val="FF0000"/>
                </a:solidFill>
                <a:ea typeface="Calibri" panose="020F0502020204030204" pitchFamily="34" charset="0"/>
                <a:cs typeface="Times New Roman" panose="02020603050405020304" pitchFamily="18" charset="0"/>
              </a:rPr>
              <a:t>Jesus asked the Father </a:t>
            </a:r>
            <a:r>
              <a:rPr lang="en-US" sz="2400" dirty="0">
                <a:solidFill>
                  <a:srgbClr val="FF0000"/>
                </a:solidFill>
                <a:ea typeface="Calibri" panose="020F0502020204030204" pitchFamily="34" charset="0"/>
                <a:cs typeface="Times New Roman" panose="02020603050405020304" pitchFamily="18" charset="0"/>
              </a:rPr>
              <a:t>to forgive those who crucified him.</a:t>
            </a:r>
            <a:endParaRPr lang="en-US" sz="2400" dirty="0">
              <a:ea typeface="Calibri" panose="020F0502020204030204" pitchFamily="34" charset="0"/>
              <a:cs typeface="Times New Roman" panose="02020603050405020304" pitchFamily="18" charset="0"/>
            </a:endParaRPr>
          </a:p>
          <a:p>
            <a:pPr>
              <a:lnSpc>
                <a:spcPct val="107000"/>
              </a:lnSpc>
              <a:spcAft>
                <a:spcPts val="800"/>
              </a:spcAft>
            </a:pPr>
            <a:r>
              <a:rPr lang="en-US" sz="2400" b="1" dirty="0">
                <a:solidFill>
                  <a:srgbClr val="0070C0"/>
                </a:solidFill>
                <a:effectLst/>
                <a:ea typeface="Calibri" panose="020F0502020204030204" pitchFamily="34" charset="0"/>
                <a:cs typeface="Times New Roman" panose="02020603050405020304" pitchFamily="18" charset="0"/>
              </a:rPr>
              <a:t>9.</a:t>
            </a:r>
            <a:r>
              <a:rPr lang="en-US" sz="2400" dirty="0">
                <a:solidFill>
                  <a:srgbClr val="0070C0"/>
                </a:solidFill>
                <a:effectLst/>
                <a:ea typeface="Calibri" panose="020F0502020204030204" pitchFamily="34" charset="0"/>
                <a:cs typeface="Times New Roman" panose="02020603050405020304" pitchFamily="18" charset="0"/>
              </a:rPr>
              <a:t> </a:t>
            </a:r>
            <a:r>
              <a:rPr lang="en-US" sz="2400" dirty="0">
                <a:solidFill>
                  <a:srgbClr val="0070C0"/>
                </a:solidFill>
                <a:ea typeface="Calibri" panose="020F0502020204030204" pitchFamily="34" charset="0"/>
                <a:cs typeface="Times New Roman" panose="02020603050405020304" pitchFamily="18" charset="0"/>
              </a:rPr>
              <a:t>Jesus restored </a:t>
            </a:r>
            <a:r>
              <a:rPr lang="en-US" sz="2400" b="1" u="sng" dirty="0">
                <a:solidFill>
                  <a:srgbClr val="0070C0"/>
                </a:solidFill>
                <a:ea typeface="Calibri" panose="020F0502020204030204" pitchFamily="34" charset="0"/>
                <a:cs typeface="Times New Roman" panose="02020603050405020304" pitchFamily="18" charset="0"/>
              </a:rPr>
              <a:t>Peter</a:t>
            </a:r>
            <a:r>
              <a:rPr lang="en-US" sz="2400" dirty="0">
                <a:solidFill>
                  <a:srgbClr val="0070C0"/>
                </a:solidFill>
                <a:ea typeface="Calibri" panose="020F0502020204030204" pitchFamily="34" charset="0"/>
                <a:cs typeface="Times New Roman" panose="02020603050405020304" pitchFamily="18" charset="0"/>
              </a:rPr>
              <a:t> who had denied him three times.</a:t>
            </a:r>
          </a:p>
          <a:p>
            <a:pPr>
              <a:lnSpc>
                <a:spcPct val="107000"/>
              </a:lnSpc>
              <a:spcAft>
                <a:spcPts val="800"/>
              </a:spcAft>
            </a:pPr>
            <a:r>
              <a:rPr lang="en-US" sz="2400" b="1" dirty="0">
                <a:effectLst/>
                <a:ea typeface="Calibri" panose="020F0502020204030204" pitchFamily="34" charset="0"/>
                <a:cs typeface="Times New Roman" panose="02020603050405020304" pitchFamily="18" charset="0"/>
              </a:rPr>
              <a:t>10</a:t>
            </a:r>
            <a:r>
              <a:rPr lang="en-US" sz="2400" dirty="0">
                <a:effectLst/>
                <a:ea typeface="Calibri" panose="020F0502020204030204" pitchFamily="34" charset="0"/>
                <a:cs typeface="Times New Roman" panose="02020603050405020304" pitchFamily="18" charset="0"/>
              </a:rPr>
              <a:t>. </a:t>
            </a:r>
            <a:r>
              <a:rPr lang="en-US" sz="2400" b="1" u="sng" dirty="0">
                <a:ea typeface="Calibri" panose="020F0502020204030204" pitchFamily="34" charset="0"/>
              </a:rPr>
              <a:t>Stephen </a:t>
            </a:r>
            <a:r>
              <a:rPr lang="en-US" sz="2400" dirty="0">
                <a:ea typeface="Calibri" panose="020F0502020204030204" pitchFamily="34" charset="0"/>
              </a:rPr>
              <a:t>asked God to forgive those who were stoning him.</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672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8733" y="1432291"/>
            <a:ext cx="5963830" cy="4846904"/>
          </a:xfrm>
          <a:prstGeom prst="rect">
            <a:avLst/>
          </a:prstGeom>
        </p:spPr>
        <p:txBody>
          <a:bodyPr wrap="square">
            <a:spAutoFit/>
          </a:bodyPr>
          <a:lstStyle/>
          <a:p>
            <a:pPr algn="ctr">
              <a:lnSpc>
                <a:spcPct val="115000"/>
              </a:lnSpc>
              <a:spcAft>
                <a:spcPts val="1000"/>
              </a:spcAft>
            </a:pPr>
            <a:r>
              <a:rPr lang="en-US" sz="4400" b="1" dirty="0">
                <a:solidFill>
                  <a:srgbClr val="0070C0"/>
                </a:solidFill>
                <a:latin typeface="Calibri" panose="020F0502020204030204" pitchFamily="34" charset="0"/>
              </a:rPr>
              <a:t>1 John 1:9 </a:t>
            </a:r>
          </a:p>
          <a:p>
            <a:pPr algn="ctr">
              <a:lnSpc>
                <a:spcPct val="115000"/>
              </a:lnSpc>
            </a:pPr>
            <a:r>
              <a:rPr lang="en-US" sz="4400" baseline="30000" dirty="0">
                <a:latin typeface="Calibri" panose="020F0502020204030204" pitchFamily="34" charset="0"/>
              </a:rPr>
              <a:t>9 </a:t>
            </a:r>
            <a:r>
              <a:rPr lang="en-US" sz="4400" dirty="0">
                <a:latin typeface="Calibri" panose="020F0502020204030204" pitchFamily="34" charset="0"/>
              </a:rPr>
              <a:t>If we confess our sins, He is faithful and just to forgive us </a:t>
            </a:r>
            <a:r>
              <a:rPr lang="en-US" sz="4400" i="1" dirty="0">
                <a:latin typeface="Calibri" panose="020F0502020204030204" pitchFamily="34" charset="0"/>
              </a:rPr>
              <a:t>our</a:t>
            </a:r>
            <a:r>
              <a:rPr lang="en-US" sz="4400" dirty="0">
                <a:latin typeface="Calibri" panose="020F0502020204030204" pitchFamily="34" charset="0"/>
              </a:rPr>
              <a:t> sins </a:t>
            </a:r>
          </a:p>
          <a:p>
            <a:pPr algn="ctr">
              <a:lnSpc>
                <a:spcPct val="115000"/>
              </a:lnSpc>
            </a:pPr>
            <a:r>
              <a:rPr lang="en-US" sz="4400" dirty="0">
                <a:latin typeface="Calibri" panose="020F0502020204030204" pitchFamily="34" charset="0"/>
              </a:rPr>
              <a:t>and to cleanse us </a:t>
            </a:r>
          </a:p>
          <a:p>
            <a:pPr algn="ctr">
              <a:lnSpc>
                <a:spcPct val="115000"/>
              </a:lnSpc>
            </a:pPr>
            <a:r>
              <a:rPr lang="en-US" sz="4400" dirty="0">
                <a:latin typeface="Calibri" panose="020F0502020204030204" pitchFamily="34" charset="0"/>
              </a:rPr>
              <a:t>from all unrighteousness. </a:t>
            </a:r>
            <a:endParaRPr lang="en-US" sz="4400" dirty="0">
              <a:effectLst/>
              <a:latin typeface="Calibri" panose="020F0502020204030204" pitchFamily="34" charset="0"/>
            </a:endParaRPr>
          </a:p>
        </p:txBody>
      </p:sp>
      <p:sp>
        <p:nvSpPr>
          <p:cNvPr id="3" name="Rectangle 2"/>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4" name="Rectangle 3"/>
          <p:cNvSpPr/>
          <p:nvPr/>
        </p:nvSpPr>
        <p:spPr>
          <a:xfrm>
            <a:off x="1820708" y="1440381"/>
            <a:ext cx="6360340" cy="5106075"/>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955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549" y="412790"/>
            <a:ext cx="7991475" cy="58477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FORGIVE, FORGAVE, FORGIVENESS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A. Verbs.</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aphiemi</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200" b="0" i="0" u="none" strike="noStrike" kern="1200" cap="none" spc="0" normalizeH="0" baseline="0" noProof="0" dirty="0">
                <a:ln>
                  <a:noFill/>
                </a:ln>
                <a:solidFill>
                  <a:prstClr val="black"/>
                </a:solidFill>
                <a:effectLst/>
                <a:uLnTx/>
                <a:uFillTx/>
                <a:latin typeface="Calibri" panose="020F0502020204030204"/>
                <a:ea typeface="+mn-ea"/>
                <a:cs typeface="+mn-cs"/>
              </a:rPr>
              <a:t>ἀφίημι</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863), primarily, “</a:t>
            </a: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to send forth, send away</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apo</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“from,”</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hiemi</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“to send”), denotes, besides its other meanings,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to remit or forgive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AutoNum type="alphaLcParenBoth"/>
              <a:tabLst/>
              <a:defRPr/>
            </a:pPr>
            <a:r>
              <a:rPr kumimoji="0" lang="en-US" sz="2200" b="1" i="0" u="sng" strike="noStrike" kern="1200" cap="none" spc="0" normalizeH="0" baseline="0" noProof="0" dirty="0">
                <a:ln>
                  <a:noFill/>
                </a:ln>
                <a:solidFill>
                  <a:srgbClr val="FF0000"/>
                </a:solidFill>
                <a:effectLst/>
                <a:uLnTx/>
                <a:uFillTx/>
                <a:latin typeface="Calibri" panose="020F0502020204030204"/>
                <a:ea typeface="+mn-ea"/>
                <a:cs typeface="+mn-cs"/>
              </a:rPr>
              <a:t>debts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Matt. 6:12;</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18:27,</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32, these being completely cancelled;</a:t>
            </a:r>
          </a:p>
          <a:p>
            <a:pPr marL="457200" marR="0" lvl="0" indent="-457200" algn="l" defTabSz="457200" rtl="0" eaLnBrk="1" fontAlgn="auto" latinLnBrk="0" hangingPunct="1">
              <a:lnSpc>
                <a:spcPct val="100000"/>
              </a:lnSpc>
              <a:spcBef>
                <a:spcPts val="0"/>
              </a:spcBef>
              <a:spcAft>
                <a:spcPts val="0"/>
              </a:spcAft>
              <a:buClrTx/>
              <a:buSzTx/>
              <a:buFontTx/>
              <a:buAutoNum type="alphaLcParenBoth"/>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AutoNum type="alphaLcParenBoth"/>
              <a:tabLst/>
              <a:defRPr/>
            </a:pPr>
            <a:r>
              <a:rPr kumimoji="0" lang="en-US" sz="2200" b="1" i="0" u="sng" strike="noStrike" kern="1200" cap="none" spc="0" normalizeH="0" baseline="0" noProof="0" dirty="0">
                <a:ln>
                  <a:noFill/>
                </a:ln>
                <a:solidFill>
                  <a:srgbClr val="FF0000"/>
                </a:solidFill>
                <a:effectLst/>
                <a:uLnTx/>
                <a:uFillTx/>
                <a:latin typeface="Calibri" panose="020F0502020204030204"/>
                <a:ea typeface="+mn-ea"/>
                <a:cs typeface="+mn-cs"/>
              </a:rPr>
              <a:t>sins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e.g.,</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Matt. 9:2,</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5,</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6;</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12:31,</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32;</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Acts 8:22 (“the thought of thine heart”);</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Rom. 4:7;</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Jas. 5:15;</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1 John 1:9;</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2:12. </a:t>
            </a:r>
          </a:p>
          <a:p>
            <a:pPr marL="457200" marR="0" lvl="0" indent="-457200" algn="l" defTabSz="457200" rtl="0" eaLnBrk="1" fontAlgn="auto" latinLnBrk="0" hangingPunct="1">
              <a:lnSpc>
                <a:spcPct val="100000"/>
              </a:lnSpc>
              <a:spcBef>
                <a:spcPts val="0"/>
              </a:spcBef>
              <a:spcAft>
                <a:spcPts val="0"/>
              </a:spcAft>
              <a:buClrTx/>
              <a:buSzTx/>
              <a:buFontTx/>
              <a:buAutoNum type="alphaLcParenBoth"/>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 this latter respect the verb, like its corresponding noun (below), firstly </a:t>
            </a:r>
            <a:r>
              <a:rPr kumimoji="0" lang="en-US" sz="2200" b="1" i="0" u="sng" strike="noStrike" kern="1200" cap="none" spc="0" normalizeH="0" baseline="0" noProof="0" dirty="0">
                <a:ln>
                  <a:noFill/>
                </a:ln>
                <a:solidFill>
                  <a:srgbClr val="0070C0"/>
                </a:solidFill>
                <a:effectLst/>
                <a:uLnTx/>
                <a:uFillTx/>
                <a:latin typeface="Calibri" panose="020F0502020204030204"/>
                <a:ea typeface="+mn-ea"/>
                <a:cs typeface="+mn-cs"/>
              </a:rPr>
              <a:t>signifies the remission of the punishment due to sinful conduct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the </a:t>
            </a:r>
            <a:r>
              <a:rPr kumimoji="0" lang="en-US" sz="2200" b="1" i="0" u="sng" strike="noStrike" kern="1200" cap="none" spc="0" normalizeH="0" baseline="0" noProof="0" dirty="0">
                <a:ln>
                  <a:noFill/>
                </a:ln>
                <a:solidFill>
                  <a:srgbClr val="0070C0"/>
                </a:solidFill>
                <a:effectLst/>
                <a:uLnTx/>
                <a:uFillTx/>
                <a:latin typeface="Calibri" panose="020F0502020204030204"/>
                <a:ea typeface="+mn-ea"/>
                <a:cs typeface="+mn-cs"/>
              </a:rPr>
              <a:t>deliverance of the sinner from the penalty divinely</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and therefore righteously, imposed; secondly, it involves the complete removal of the cause of offense; such</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remission is based upon the vicarious and </a:t>
            </a:r>
            <a:r>
              <a:rPr kumimoji="0" lang="en-US" sz="2200" b="1" i="0" u="sng" strike="noStrike" kern="1200" cap="none" spc="0" normalizeH="0" baseline="0" noProof="0" dirty="0">
                <a:ln>
                  <a:noFill/>
                </a:ln>
                <a:solidFill>
                  <a:srgbClr val="0070C0"/>
                </a:solidFill>
                <a:effectLst/>
                <a:uLnTx/>
                <a:uFillTx/>
                <a:latin typeface="Calibri" panose="020F0502020204030204"/>
                <a:ea typeface="+mn-ea"/>
                <a:cs typeface="+mn-cs"/>
              </a:rPr>
              <a:t>propitiatory sacrifice of Christ</a:t>
            </a:r>
            <a:r>
              <a:rPr kumimoji="0" lang="en-US" sz="2200" b="1" i="0" u="none" strike="noStrike" kern="1200" cap="none" spc="0" normalizeH="0" baseline="0" noProof="0" dirty="0">
                <a:ln>
                  <a:noFill/>
                </a:ln>
                <a:solidFill>
                  <a:srgbClr val="0070C0"/>
                </a:solidFill>
                <a:effectLst/>
                <a:uLnTx/>
                <a:uFillTx/>
                <a:latin typeface="Calibri" panose="020F0502020204030204"/>
                <a:ea typeface="+mn-ea"/>
                <a:cs typeface="+mn-cs"/>
              </a:rPr>
              <a:t>. </a:t>
            </a:r>
            <a:endParaRPr kumimoji="0" lang="en-US" sz="2200" b="1" i="0" u="none" strike="noStrike" kern="1200" cap="none" spc="0" normalizeH="0" baseline="0" noProof="0" dirty="0">
              <a:ln>
                <a:noFill/>
              </a:ln>
              <a:solidFill>
                <a:srgbClr val="0070C0"/>
              </a:solidFill>
              <a:effectLst/>
              <a:uLnTx/>
              <a:uFillTx/>
              <a:latin typeface="#Libronix User Interface"/>
              <a:ea typeface="+mn-ea"/>
              <a:cs typeface="+mn-cs"/>
            </a:endParaRPr>
          </a:p>
        </p:txBody>
      </p:sp>
    </p:spTree>
    <p:extLst>
      <p:ext uri="{BB962C8B-B14F-4D97-AF65-F5344CB8AC3E}">
        <p14:creationId xmlns:p14="http://schemas.microsoft.com/office/powerpoint/2010/main" val="2978675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Pictorial Library of Bible Lands\11 Greece\Philippi\Philippi traditional prison of Paul exterior, tb0311069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69839"/>
            <a:ext cx="5997388" cy="3988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7529" y="977153"/>
            <a:ext cx="8122024" cy="2169459"/>
          </a:xfrm>
          <a:prstGeom prst="rect">
            <a:avLst/>
          </a:prstGeom>
          <a:solidFill>
            <a:schemeClr val="accent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36494" y="1317811"/>
            <a:ext cx="8104095" cy="1673150"/>
          </a:xfrm>
          <a:prstGeom prst="rect">
            <a:avLst/>
          </a:prstGeom>
        </p:spPr>
        <p:txBody>
          <a:bodyPr wrap="square">
            <a:spAutoFit/>
          </a:bodyPr>
          <a:lstStyle/>
          <a:p>
            <a:pPr>
              <a:lnSpc>
                <a:spcPct val="107000"/>
              </a:lnSpc>
              <a:spcAft>
                <a:spcPts val="800"/>
              </a:spcAft>
            </a:pPr>
            <a:r>
              <a:rPr lang="en-US" sz="3200" baseline="30000" dirty="0">
                <a:latin typeface="Arial" panose="020B0604020202020204" pitchFamily="34" charset="0"/>
                <a:ea typeface="Times New Roman" panose="02020603050405020304" pitchFamily="18" charset="0"/>
                <a:cs typeface="Times New Roman" panose="02020603050405020304" pitchFamily="18" charset="0"/>
              </a:rPr>
              <a:t>38 </a:t>
            </a:r>
            <a:r>
              <a:rPr lang="en-US" sz="3200" dirty="0">
                <a:latin typeface="Arial" panose="020B0604020202020204" pitchFamily="34" charset="0"/>
                <a:ea typeface="Times New Roman" panose="02020603050405020304" pitchFamily="18" charset="0"/>
                <a:cs typeface="Times New Roman" panose="02020603050405020304" pitchFamily="18" charset="0"/>
              </a:rPr>
              <a:t>Therefore let it be known to you, brethren, that through this Man is preached to you the forgiveness of sins; </a:t>
            </a:r>
            <a:r>
              <a:rPr lang="en-US" sz="3200" b="1" dirty="0">
                <a:latin typeface="Arial" panose="020B0604020202020204" pitchFamily="34" charset="0"/>
                <a:ea typeface="Times New Roman" panose="02020603050405020304" pitchFamily="18" charset="0"/>
                <a:cs typeface="Times New Roman" panose="02020603050405020304" pitchFamily="18" charset="0"/>
              </a:rPr>
              <a:t>Acts 13:38</a:t>
            </a:r>
            <a:r>
              <a:rPr lang="en-US" sz="3200" dirty="0">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0" y="111997"/>
            <a:ext cx="9144000" cy="740203"/>
          </a:xfrm>
          <a:prstGeom prst="rect">
            <a:avLst/>
          </a:prstGeom>
        </p:spPr>
        <p:txBody>
          <a:bodyPr wrap="square">
            <a:spAutoFit/>
          </a:bodyPr>
          <a:lstStyle/>
          <a:p>
            <a:pPr algn="ctr">
              <a:lnSpc>
                <a:spcPct val="107000"/>
              </a:lnSpc>
              <a:spcAft>
                <a:spcPts val="800"/>
              </a:spcAft>
            </a:pPr>
            <a:r>
              <a:rPr lang="en-US" sz="40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40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pic>
        <p:nvPicPr>
          <p:cNvPr id="2050" name="Picture 2" descr="cancelled | Alachua County | Flick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233" y="3514991"/>
            <a:ext cx="2935120" cy="19449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47051" y="5340743"/>
            <a:ext cx="2767477" cy="1384995"/>
          </a:xfrm>
          <a:prstGeom prst="rect">
            <a:avLst/>
          </a:prstGeom>
          <a:noFill/>
        </p:spPr>
        <p:txBody>
          <a:bodyPr wrap="square" rtlCol="0">
            <a:spAutoFit/>
          </a:bodyPr>
          <a:lstStyle/>
          <a:p>
            <a:pPr algn="ctr"/>
            <a:r>
              <a:rPr lang="en-US" sz="2800" dirty="0"/>
              <a:t>Forgiveness sets us free from our debt of sin.</a:t>
            </a:r>
          </a:p>
        </p:txBody>
      </p:sp>
      <p:sp>
        <p:nvSpPr>
          <p:cNvPr id="7" name="Rectangle 6"/>
          <p:cNvSpPr/>
          <p:nvPr/>
        </p:nvSpPr>
        <p:spPr>
          <a:xfrm>
            <a:off x="6263235" y="5348835"/>
            <a:ext cx="2791118" cy="139183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849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 shudder,' judge says in sentencing hatchet murderer of belov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1" y="933676"/>
            <a:ext cx="9108830" cy="5123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171" y="218485"/>
            <a:ext cx="9108830" cy="584775"/>
          </a:xfrm>
          <a:prstGeom prst="rect">
            <a:avLst/>
          </a:prstGeom>
          <a:noFill/>
        </p:spPr>
        <p:txBody>
          <a:bodyPr wrap="square" rtlCol="0">
            <a:spAutoFit/>
          </a:bodyPr>
          <a:lstStyle/>
          <a:p>
            <a:pPr algn="ctr"/>
            <a:r>
              <a:rPr lang="en-US" sz="3200" dirty="0"/>
              <a:t>How will the judge rule when YOU stand before Him?</a:t>
            </a:r>
          </a:p>
        </p:txBody>
      </p:sp>
      <p:sp>
        <p:nvSpPr>
          <p:cNvPr id="3" name="TextBox 2"/>
          <p:cNvSpPr txBox="1"/>
          <p:nvPr/>
        </p:nvSpPr>
        <p:spPr>
          <a:xfrm>
            <a:off x="35172" y="6109487"/>
            <a:ext cx="9108828" cy="707886"/>
          </a:xfrm>
          <a:prstGeom prst="rect">
            <a:avLst/>
          </a:prstGeom>
          <a:noFill/>
        </p:spPr>
        <p:txBody>
          <a:bodyPr wrap="square" rtlCol="0">
            <a:spAutoFit/>
          </a:bodyPr>
          <a:lstStyle/>
          <a:p>
            <a:pPr algn="ctr"/>
            <a:r>
              <a:rPr lang="en-US" sz="4000" dirty="0"/>
              <a:t>Will He find you guilty or forgiven?</a:t>
            </a:r>
          </a:p>
        </p:txBody>
      </p:sp>
    </p:spTree>
    <p:extLst>
      <p:ext uri="{BB962C8B-B14F-4D97-AF65-F5344CB8AC3E}">
        <p14:creationId xmlns:p14="http://schemas.microsoft.com/office/powerpoint/2010/main" val="118381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2313" t="21708" r="30448" b="4262"/>
          <a:stretch/>
        </p:blipFill>
        <p:spPr>
          <a:xfrm>
            <a:off x="2552132" y="122830"/>
            <a:ext cx="4338666" cy="6632812"/>
          </a:xfrm>
          <a:prstGeom prst="rect">
            <a:avLst/>
          </a:prstGeom>
        </p:spPr>
      </p:pic>
      <p:sp>
        <p:nvSpPr>
          <p:cNvPr id="3" name="Oval 2"/>
          <p:cNvSpPr/>
          <p:nvPr/>
        </p:nvSpPr>
        <p:spPr>
          <a:xfrm>
            <a:off x="3635477" y="5412658"/>
            <a:ext cx="1991033" cy="144534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866968" y="122830"/>
            <a:ext cx="2286000" cy="285634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22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5" name="Rectangle 4"/>
          <p:cNvSpPr/>
          <p:nvPr/>
        </p:nvSpPr>
        <p:spPr>
          <a:xfrm>
            <a:off x="1138518" y="1021213"/>
            <a:ext cx="7575176" cy="1248803"/>
          </a:xfrm>
          <a:prstGeom prst="rect">
            <a:avLst/>
          </a:prstGeom>
        </p:spPr>
        <p:txBody>
          <a:bodyPr wrap="square">
            <a:spAutoFit/>
          </a:bodyPr>
          <a:lstStyle/>
          <a:p>
            <a:pPr>
              <a:lnSpc>
                <a:spcPct val="107000"/>
              </a:lnSpc>
              <a:spcAft>
                <a:spcPts val="800"/>
              </a:spcAft>
            </a:pPr>
            <a:r>
              <a:rPr lang="en-US" sz="3200" b="1" dirty="0">
                <a:latin typeface="Arial" panose="020B0604020202020204" pitchFamily="34" charset="0"/>
                <a:ea typeface="Calibri" panose="020F0502020204030204" pitchFamily="34" charset="0"/>
                <a:cs typeface="Times New Roman" panose="02020603050405020304" pitchFamily="18" charset="0"/>
              </a:rPr>
              <a:t>Why Forgive?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1. </a:t>
            </a:r>
            <a:r>
              <a:rPr lang="en-US" sz="3200" b="1" u="sng" dirty="0">
                <a:latin typeface="Arial" panose="020B0604020202020204" pitchFamily="34" charset="0"/>
                <a:ea typeface="Calibri" panose="020F0502020204030204" pitchFamily="34" charset="0"/>
                <a:cs typeface="Times New Roman" panose="02020603050405020304" pitchFamily="18" charset="0"/>
              </a:rPr>
              <a:t>Forgiveness Frees the Forgiver</a:t>
            </a:r>
            <a:endParaRPr lang="en-US" sz="32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201271" y="2429435"/>
            <a:ext cx="7207623" cy="4237057"/>
          </a:xfrm>
          <a:prstGeom prst="rect">
            <a:avLst/>
          </a:prstGeom>
        </p:spPr>
        <p:txBody>
          <a:bodyPr wrap="square">
            <a:spAutoFit/>
          </a:bodyPr>
          <a:lstStyle/>
          <a:p>
            <a:pPr>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“Forgiveness is unlocking the door to set someone free and realizing you were the prisoner!”—Author Unknown</a:t>
            </a:r>
          </a:p>
          <a:p>
            <a:pPr>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“Resentment is like a glass of poison that a man drinks; then he sits down and waits for his enemy to die.”—Author Unknown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64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RESTORING WORKPLACE RELATIONSHIPS: 5 Things to Know About Forgivenes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8696"/>
            <a:ext cx="9144000" cy="61371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52725" y="5895975"/>
            <a:ext cx="37719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22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3438" t="17463" r="17916" b="6203"/>
          <a:stretch/>
        </p:blipFill>
        <p:spPr>
          <a:xfrm>
            <a:off x="3848099" y="180975"/>
            <a:ext cx="4391025" cy="6581775"/>
          </a:xfrm>
          <a:prstGeom prst="rect">
            <a:avLst/>
          </a:prstGeom>
        </p:spPr>
      </p:pic>
      <p:sp>
        <p:nvSpPr>
          <p:cNvPr id="5" name="TextBox 4"/>
          <p:cNvSpPr txBox="1"/>
          <p:nvPr/>
        </p:nvSpPr>
        <p:spPr>
          <a:xfrm>
            <a:off x="247650" y="561975"/>
            <a:ext cx="3029624"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Some areas forgiveness might be difficult.</a:t>
            </a:r>
          </a:p>
        </p:txBody>
      </p:sp>
      <p:sp>
        <p:nvSpPr>
          <p:cNvPr id="6" name="5-Point Star 5"/>
          <p:cNvSpPr/>
          <p:nvPr/>
        </p:nvSpPr>
        <p:spPr>
          <a:xfrm>
            <a:off x="3590925" y="476250"/>
            <a:ext cx="342899" cy="34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5-Point Star 6"/>
          <p:cNvSpPr/>
          <p:nvPr/>
        </p:nvSpPr>
        <p:spPr>
          <a:xfrm>
            <a:off x="3576637" y="2676525"/>
            <a:ext cx="342899" cy="34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5-Point Star 7"/>
          <p:cNvSpPr/>
          <p:nvPr/>
        </p:nvSpPr>
        <p:spPr>
          <a:xfrm>
            <a:off x="3567112" y="4086225"/>
            <a:ext cx="342899" cy="34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5-Point Star 8"/>
          <p:cNvSpPr/>
          <p:nvPr/>
        </p:nvSpPr>
        <p:spPr>
          <a:xfrm>
            <a:off x="3590925" y="5219700"/>
            <a:ext cx="342899" cy="34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5-Point Star 11"/>
          <p:cNvSpPr/>
          <p:nvPr/>
        </p:nvSpPr>
        <p:spPr>
          <a:xfrm>
            <a:off x="3590925" y="1576387"/>
            <a:ext cx="342899" cy="342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rotWithShape="1">
          <a:blip r:embed="rId3"/>
          <a:srcRect l="61805" t="18570" r="26562" b="69798"/>
          <a:stretch/>
        </p:blipFill>
        <p:spPr>
          <a:xfrm>
            <a:off x="3055144" y="6164312"/>
            <a:ext cx="792955" cy="446038"/>
          </a:xfrm>
          <a:prstGeom prst="rect">
            <a:avLst/>
          </a:prstGeom>
        </p:spPr>
      </p:pic>
    </p:spTree>
    <p:extLst>
      <p:ext uri="{BB962C8B-B14F-4D97-AF65-F5344CB8AC3E}">
        <p14:creationId xmlns:p14="http://schemas.microsoft.com/office/powerpoint/2010/main" val="242837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997"/>
            <a:ext cx="9144000" cy="610680"/>
          </a:xfrm>
          <a:prstGeom prst="rect">
            <a:avLst/>
          </a:prstGeom>
        </p:spPr>
        <p:txBody>
          <a:bodyPr wrap="square">
            <a:spAutoFit/>
          </a:bodyPr>
          <a:lstStyle/>
          <a:p>
            <a:pPr algn="ctr">
              <a:lnSpc>
                <a:spcPct val="107000"/>
              </a:lnSpc>
              <a:spcAft>
                <a:spcPts val="800"/>
              </a:spcAft>
            </a:pPr>
            <a:r>
              <a:rPr lang="en-US" sz="3200" b="1" dirty="0">
                <a:solidFill>
                  <a:srgbClr val="0070C0"/>
                </a:solidFill>
                <a:latin typeface="Ink Free" panose="03080402000500000000" pitchFamily="66" charset="0"/>
                <a:ea typeface="Calibri" panose="020F0502020204030204" pitchFamily="34" charset="0"/>
                <a:cs typeface="Times New Roman" panose="02020603050405020304" pitchFamily="18" charset="0"/>
              </a:rPr>
              <a:t>Forgiveness, Sin, And Jesus.</a:t>
            </a:r>
            <a:endParaRPr lang="en-US" sz="3200" b="1" dirty="0">
              <a:solidFill>
                <a:srgbClr val="0070C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3" name="Rectangle 2"/>
          <p:cNvSpPr/>
          <p:nvPr/>
        </p:nvSpPr>
        <p:spPr>
          <a:xfrm>
            <a:off x="1084729" y="1389529"/>
            <a:ext cx="7216589" cy="4622804"/>
          </a:xfrm>
          <a:prstGeom prst="rect">
            <a:avLst/>
          </a:prstGeom>
        </p:spPr>
        <p:txBody>
          <a:bodyPr wrap="square">
            <a:spAutoFit/>
          </a:bodyPr>
          <a:lstStyle/>
          <a:p>
            <a:pPr>
              <a:lnSpc>
                <a:spcPct val="115000"/>
              </a:lnSpc>
            </a:pPr>
            <a:r>
              <a:rPr lang="en-US" sz="32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Heb.12:14–15  </a:t>
            </a:r>
            <a:endParaRPr lang="en-US"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228600">
              <a:lnSpc>
                <a:spcPct val="115000"/>
              </a:lnSpc>
            </a:pPr>
            <a:r>
              <a:rPr lang="en-US" sz="3200" baseline="30000" dirty="0">
                <a:latin typeface="Arial" panose="020B0604020202020204" pitchFamily="34" charset="0"/>
                <a:ea typeface="Times New Roman" panose="02020603050405020304" pitchFamily="18" charset="0"/>
                <a:cs typeface="Times New Roman" panose="02020603050405020304" pitchFamily="18" charset="0"/>
              </a:rPr>
              <a:t>14 </a:t>
            </a:r>
            <a:r>
              <a:rPr lang="en-US" sz="3200" dirty="0">
                <a:latin typeface="Arial" panose="020B0604020202020204" pitchFamily="34" charset="0"/>
                <a:ea typeface="Times New Roman" panose="02020603050405020304" pitchFamily="18" charset="0"/>
                <a:cs typeface="Times New Roman" panose="02020603050405020304" pitchFamily="18" charset="0"/>
              </a:rPr>
              <a:t>Pursue peace with </a:t>
            </a:r>
            <a:r>
              <a:rPr lang="en-US" sz="3200" b="1" u="sng" dirty="0">
                <a:latin typeface="Arial" panose="020B0604020202020204" pitchFamily="34" charset="0"/>
                <a:ea typeface="Times New Roman" panose="02020603050405020304" pitchFamily="18" charset="0"/>
                <a:cs typeface="Times New Roman" panose="02020603050405020304" pitchFamily="18" charset="0"/>
              </a:rPr>
              <a:t>all</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i="1" dirty="0">
                <a:latin typeface="Arial" panose="020B0604020202020204" pitchFamily="34" charset="0"/>
                <a:ea typeface="Times New Roman" panose="02020603050405020304" pitchFamily="18" charset="0"/>
                <a:cs typeface="Times New Roman" panose="02020603050405020304" pitchFamily="18" charset="0"/>
              </a:rPr>
              <a:t>people,</a:t>
            </a:r>
            <a:r>
              <a:rPr lang="en-US" sz="3200" dirty="0">
                <a:latin typeface="Arial" panose="020B0604020202020204" pitchFamily="34" charset="0"/>
                <a:ea typeface="Times New Roman" panose="02020603050405020304" pitchFamily="18" charset="0"/>
                <a:cs typeface="Times New Roman" panose="02020603050405020304" pitchFamily="18" charset="0"/>
              </a:rPr>
              <a:t> and holiness, without which no one will see the Lord: </a:t>
            </a:r>
            <a:r>
              <a:rPr lang="en-US" sz="3200" baseline="30000" dirty="0">
                <a:latin typeface="Arial" panose="020B0604020202020204" pitchFamily="34" charset="0"/>
                <a:ea typeface="Times New Roman" panose="02020603050405020304" pitchFamily="18" charset="0"/>
                <a:cs typeface="Times New Roman" panose="02020603050405020304" pitchFamily="18" charset="0"/>
              </a:rPr>
              <a:t>15 </a:t>
            </a:r>
            <a:r>
              <a:rPr lang="en-US" sz="3200" dirty="0">
                <a:latin typeface="Arial" panose="020B0604020202020204" pitchFamily="34" charset="0"/>
                <a:ea typeface="Times New Roman" panose="02020603050405020304" pitchFamily="18" charset="0"/>
                <a:cs typeface="Times New Roman" panose="02020603050405020304" pitchFamily="18" charset="0"/>
              </a:rPr>
              <a:t>looking carefully lest anyone fall short of the grace of God; lest any root of bitterness springing up cause trouble, and by this many become defiled;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87531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TotalTime>
  <Words>3354</Words>
  <Application>Microsoft Office PowerPoint</Application>
  <PresentationFormat>On-screen Show (4:3)</PresentationFormat>
  <Paragraphs>200</Paragraphs>
  <Slides>41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#Libronix User Interface</vt:lpstr>
      <vt:lpstr>Arial</vt:lpstr>
      <vt:lpstr>Arial</vt:lpstr>
      <vt:lpstr>Arial Unicode MS</vt:lpstr>
      <vt:lpstr>Calibri</vt:lpstr>
      <vt:lpstr>Calibri Light</vt:lpstr>
      <vt:lpstr>Ink Free</vt:lpstr>
      <vt:lpstr>PT Sans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hastings</dc:creator>
  <cp:lastModifiedBy>New Lebanon church of Christ</cp:lastModifiedBy>
  <cp:revision>24</cp:revision>
  <dcterms:created xsi:type="dcterms:W3CDTF">2023-06-29T19:56:44Z</dcterms:created>
  <dcterms:modified xsi:type="dcterms:W3CDTF">2023-10-23T20:48:25Z</dcterms:modified>
</cp:coreProperties>
</file>