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82" r:id="rId3"/>
    <p:sldId id="283" r:id="rId4"/>
    <p:sldId id="276" r:id="rId5"/>
    <p:sldId id="286" r:id="rId6"/>
    <p:sldId id="289" r:id="rId7"/>
    <p:sldId id="263" r:id="rId8"/>
    <p:sldId id="302" r:id="rId9"/>
    <p:sldId id="290" r:id="rId10"/>
    <p:sldId id="291" r:id="rId11"/>
    <p:sldId id="261" r:id="rId12"/>
    <p:sldId id="293" r:id="rId13"/>
    <p:sldId id="292" r:id="rId14"/>
    <p:sldId id="294" r:id="rId15"/>
    <p:sldId id="262" r:id="rId16"/>
    <p:sldId id="265" r:id="rId17"/>
    <p:sldId id="296" r:id="rId18"/>
    <p:sldId id="297" r:id="rId19"/>
    <p:sldId id="295" r:id="rId20"/>
    <p:sldId id="299" r:id="rId21"/>
    <p:sldId id="264" r:id="rId22"/>
    <p:sldId id="266" r:id="rId23"/>
    <p:sldId id="300" r:id="rId24"/>
    <p:sldId id="301" r:id="rId25"/>
    <p:sldId id="268" r:id="rId26"/>
    <p:sldId id="269" r:id="rId27"/>
    <p:sldId id="267" r:id="rId28"/>
    <p:sldId id="277" r:id="rId29"/>
    <p:sldId id="270" r:id="rId30"/>
    <p:sldId id="284" r:id="rId31"/>
    <p:sldId id="30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zxBUCFY7A6eEk2OkEpaCA==" hashData="Hd1eTufrtLKsUUX2ZrHHy00uA2697OGiAzUFX0M0WnDN3hF6zqxra0/EEVSoB130JVAzwLIx+SPV+cD6JGRZl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660"/>
  </p:normalViewPr>
  <p:slideViewPr>
    <p:cSldViewPr snapToGrid="0">
      <p:cViewPr varScale="1">
        <p:scale>
          <a:sx n="114" d="100"/>
          <a:sy n="114" d="100"/>
        </p:scale>
        <p:origin x="144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CA2874-8E80-4902-8F23-D198E108C0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257823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2874-8E80-4902-8F23-D198E108C0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115462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2874-8E80-4902-8F23-D198E108C0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1924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2874-8E80-4902-8F23-D198E108C0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394804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CA2874-8E80-4902-8F23-D198E108C0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174920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A2874-8E80-4902-8F23-D198E108C0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320094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A2874-8E80-4902-8F23-D198E108C05C}"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319655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A2874-8E80-4902-8F23-D198E108C05C}"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51539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A2874-8E80-4902-8F23-D198E108C05C}"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223362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2874-8E80-4902-8F23-D198E108C0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249045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2874-8E80-4902-8F23-D198E108C0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C8CA2-E31F-4866-B1EA-65646AB5782E}" type="slidenum">
              <a:rPr lang="en-US" smtClean="0"/>
              <a:t>‹#›</a:t>
            </a:fld>
            <a:endParaRPr lang="en-US"/>
          </a:p>
        </p:txBody>
      </p:sp>
    </p:spTree>
    <p:extLst>
      <p:ext uri="{BB962C8B-B14F-4D97-AF65-F5344CB8AC3E}">
        <p14:creationId xmlns:p14="http://schemas.microsoft.com/office/powerpoint/2010/main" val="15665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A2874-8E80-4902-8F23-D198E108C05C}"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C8CA2-E31F-4866-B1EA-65646AB5782E}" type="slidenum">
              <a:rPr lang="en-US" smtClean="0"/>
              <a:t>‹#›</a:t>
            </a:fld>
            <a:endParaRPr lang="en-US"/>
          </a:p>
        </p:txBody>
      </p:sp>
    </p:spTree>
    <p:extLst>
      <p:ext uri="{BB962C8B-B14F-4D97-AF65-F5344CB8AC3E}">
        <p14:creationId xmlns:p14="http://schemas.microsoft.com/office/powerpoint/2010/main" val="1832524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64341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54859" y="1464658"/>
            <a:ext cx="7493225" cy="7468648"/>
          </a:xfrm>
          <a:prstGeom prst="rect">
            <a:avLst/>
          </a:prstGeom>
        </p:spPr>
        <p:txBody>
          <a:bodyPr wrap="square">
            <a:spAutoFit/>
          </a:bodyPr>
          <a:lstStyle/>
          <a:p>
            <a:pPr algn="ctr">
              <a:lnSpc>
                <a:spcPct val="107000"/>
              </a:lnSpc>
              <a:spcAft>
                <a:spcPts val="800"/>
              </a:spcAft>
            </a:pPr>
            <a:r>
              <a:rPr lang="en-US" sz="2800" b="1" dirty="0">
                <a:solidFill>
                  <a:srgbClr val="FF0000"/>
                </a:solidFill>
                <a:ea typeface="Calibri" panose="020F0502020204030204" pitchFamily="34" charset="0"/>
                <a:cs typeface="Times New Roman" panose="02020603050405020304" pitchFamily="18" charset="0"/>
              </a:rPr>
              <a:t>2. Joseph forgave his brothers who betrayed him.</a:t>
            </a:r>
            <a:endParaRPr lang="en-US" sz="2800" dirty="0">
              <a:ea typeface="Calibri" panose="020F0502020204030204" pitchFamily="34" charset="0"/>
              <a:cs typeface="Times New Roman" panose="02020603050405020304" pitchFamily="18" charset="0"/>
            </a:endParaRPr>
          </a:p>
          <a:p>
            <a:pPr>
              <a:lnSpc>
                <a:spcPct val="107000"/>
              </a:lnSpc>
              <a:spcAft>
                <a:spcPts val="800"/>
              </a:spcAft>
            </a:pPr>
            <a:r>
              <a:rPr lang="en-US" sz="2800" dirty="0">
                <a:ea typeface="Calibri" panose="020F0502020204030204" pitchFamily="34" charset="0"/>
                <a:cs typeface="Times New Roman" panose="02020603050405020304" pitchFamily="18" charset="0"/>
              </a:rPr>
              <a:t>Gen. 37–50</a:t>
            </a:r>
          </a:p>
          <a:p>
            <a:pPr>
              <a:lnSpc>
                <a:spcPct val="107000"/>
              </a:lnSpc>
              <a:spcAft>
                <a:spcPts val="800"/>
              </a:spcAft>
            </a:pPr>
            <a:r>
              <a:rPr lang="en-US" b="1" u="sng" dirty="0">
                <a:latin typeface="Arial" panose="020B0604020202020204" pitchFamily="34" charset="0"/>
                <a:ea typeface="Calibri" panose="020F0502020204030204" pitchFamily="34" charset="0"/>
                <a:cs typeface="Times New Roman" panose="02020603050405020304" pitchFamily="18" charset="0"/>
              </a:rPr>
              <a:t>37:36-</a:t>
            </a:r>
            <a:r>
              <a:rPr lang="en-US" dirty="0">
                <a:latin typeface="Arial" panose="020B0604020202020204" pitchFamily="34" charset="0"/>
                <a:ea typeface="Calibri" panose="020F0502020204030204" pitchFamily="34" charset="0"/>
                <a:cs typeface="Times New Roman" panose="02020603050405020304" pitchFamily="18" charset="0"/>
              </a:rPr>
              <a:t> The traders sold Joseph to Potiphar an officer of </a:t>
            </a:r>
            <a:r>
              <a:rPr lang="en-US" dirty="0" err="1">
                <a:latin typeface="Arial" panose="020B0604020202020204" pitchFamily="34" charset="0"/>
                <a:ea typeface="Calibri" panose="020F0502020204030204" pitchFamily="34" charset="0"/>
                <a:cs typeface="Times New Roman" panose="02020603050405020304" pitchFamily="18" charset="0"/>
              </a:rPr>
              <a:t>Pharoah</a:t>
            </a:r>
            <a:r>
              <a:rPr lang="en-US" dirty="0">
                <a:latin typeface="Arial" panose="020B0604020202020204" pitchFamily="34" charset="0"/>
                <a:ea typeface="Calibri" panose="020F0502020204030204" pitchFamily="34" charset="0"/>
                <a:cs typeface="Times New Roman" panose="02020603050405020304" pitchFamily="18" charset="0"/>
              </a:rPr>
              <a:t> and captain of the guard.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err="1">
                <a:latin typeface="Arial" panose="020B0604020202020204" pitchFamily="34" charset="0"/>
                <a:ea typeface="Calibri" panose="020F0502020204030204" pitchFamily="34" charset="0"/>
                <a:cs typeface="Times New Roman" panose="02020603050405020304" pitchFamily="18" charset="0"/>
              </a:rPr>
              <a:t>ch</a:t>
            </a:r>
            <a:r>
              <a:rPr lang="en-US" b="1" u="sng" dirty="0">
                <a:latin typeface="Arial" panose="020B0604020202020204" pitchFamily="34" charset="0"/>
                <a:ea typeface="Calibri" panose="020F0502020204030204" pitchFamily="34" charset="0"/>
                <a:cs typeface="Times New Roman" panose="02020603050405020304" pitchFamily="18" charset="0"/>
              </a:rPr>
              <a:t> 39 </a:t>
            </a:r>
            <a:r>
              <a:rPr lang="en-US" dirty="0">
                <a:latin typeface="Arial" panose="020B0604020202020204" pitchFamily="34" charset="0"/>
                <a:ea typeface="Calibri" panose="020F0502020204030204" pitchFamily="34" charset="0"/>
                <a:cs typeface="Times New Roman" panose="02020603050405020304" pitchFamily="18" charset="0"/>
              </a:rPr>
              <a:t>Joseph becomes a slave in Egypt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err="1">
                <a:latin typeface="Arial" panose="020B0604020202020204" pitchFamily="34" charset="0"/>
                <a:ea typeface="Calibri" panose="020F0502020204030204" pitchFamily="34" charset="0"/>
                <a:cs typeface="Times New Roman" panose="02020603050405020304" pitchFamily="18" charset="0"/>
              </a:rPr>
              <a:t>ch</a:t>
            </a:r>
            <a:r>
              <a:rPr lang="en-US" b="1" u="sng" dirty="0">
                <a:latin typeface="Arial" panose="020B0604020202020204" pitchFamily="34" charset="0"/>
                <a:ea typeface="Calibri" panose="020F0502020204030204" pitchFamily="34" charset="0"/>
                <a:cs typeface="Times New Roman" panose="02020603050405020304" pitchFamily="18" charset="0"/>
              </a:rPr>
              <a:t> 39 </a:t>
            </a:r>
            <a:r>
              <a:rPr lang="en-US" dirty="0">
                <a:latin typeface="Arial" panose="020B0604020202020204" pitchFamily="34" charset="0"/>
                <a:ea typeface="Calibri" panose="020F0502020204030204" pitchFamily="34" charset="0"/>
                <a:cs typeface="Times New Roman" panose="02020603050405020304" pitchFamily="18" charset="0"/>
              </a:rPr>
              <a:t>Joseph is thrown into prison because of refusing sexual advances made to him by Potiphar’s wife.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He is forgotten in prison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err="1">
                <a:latin typeface="Arial" panose="020B0604020202020204" pitchFamily="34" charset="0"/>
                <a:ea typeface="Calibri" panose="020F0502020204030204" pitchFamily="34" charset="0"/>
                <a:cs typeface="Times New Roman" panose="02020603050405020304" pitchFamily="18" charset="0"/>
              </a:rPr>
              <a:t>ch</a:t>
            </a:r>
            <a:r>
              <a:rPr lang="en-US" b="1" dirty="0">
                <a:latin typeface="Arial" panose="020B0604020202020204" pitchFamily="34" charset="0"/>
                <a:ea typeface="Calibri" panose="020F0502020204030204" pitchFamily="34" charset="0"/>
                <a:cs typeface="Times New Roman" panose="02020603050405020304" pitchFamily="18" charset="0"/>
              </a:rPr>
              <a:t> 41</a:t>
            </a:r>
            <a:r>
              <a:rPr lang="en-US" dirty="0">
                <a:latin typeface="Arial" panose="020B0604020202020204" pitchFamily="34" charset="0"/>
                <a:ea typeface="Calibri" panose="020F0502020204030204" pitchFamily="34" charset="0"/>
                <a:cs typeface="Times New Roman" panose="02020603050405020304" pitchFamily="18" charset="0"/>
              </a:rPr>
              <a:t>Later he </a:t>
            </a:r>
            <a:r>
              <a:rPr lang="en-US" dirty="0" err="1">
                <a:latin typeface="Arial" panose="020B0604020202020204" pitchFamily="34" charset="0"/>
                <a:ea typeface="Calibri" panose="020F0502020204030204" pitchFamily="34" charset="0"/>
                <a:cs typeface="Times New Roman" panose="02020603050405020304" pitchFamily="18" charset="0"/>
              </a:rPr>
              <a:t>interperts</a:t>
            </a:r>
            <a:r>
              <a:rPr lang="en-US" dirty="0">
                <a:latin typeface="Arial" panose="020B0604020202020204" pitchFamily="34" charset="0"/>
                <a:ea typeface="Calibri" panose="020F0502020204030204" pitchFamily="34" charset="0"/>
                <a:cs typeface="Times New Roman" panose="02020603050405020304" pitchFamily="18" charset="0"/>
              </a:rPr>
              <a:t> dream of </a:t>
            </a:r>
            <a:r>
              <a:rPr lang="en-US" dirty="0" err="1">
                <a:latin typeface="Arial" panose="020B0604020202020204" pitchFamily="34" charset="0"/>
                <a:ea typeface="Calibri" panose="020F0502020204030204" pitchFamily="34" charset="0"/>
                <a:cs typeface="Times New Roman" panose="02020603050405020304" pitchFamily="18" charset="0"/>
              </a:rPr>
              <a:t>Pharoah</a:t>
            </a:r>
            <a:r>
              <a:rPr lang="en-US" dirty="0">
                <a:latin typeface="Arial" panose="020B0604020202020204" pitchFamily="34" charset="0"/>
                <a:ea typeface="Calibri" panose="020F0502020204030204" pitchFamily="34" charset="0"/>
                <a:cs typeface="Times New Roman" panose="02020603050405020304" pitchFamily="18" charset="0"/>
              </a:rPr>
              <a:t> and is released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Joseph rises to power in Egypt and is put in charge of food storage because of a coming famine.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The famine comes – EVERYBODY comes to Egypt for food to keep from starving </a:t>
            </a:r>
            <a:r>
              <a:rPr lang="en-US" sz="1400" dirty="0">
                <a:latin typeface="Calibri" panose="020F0502020204030204" pitchFamily="34" charset="0"/>
                <a:ea typeface="Calibri" panose="020F0502020204030204" pitchFamily="34" charset="0"/>
                <a:cs typeface="Times New Roman" panose="02020603050405020304" pitchFamily="18" charset="0"/>
              </a:rPr>
              <a:t> - </a:t>
            </a:r>
            <a:r>
              <a:rPr lang="en-US" b="1" u="sng" dirty="0">
                <a:latin typeface="Arial" panose="020B0604020202020204" pitchFamily="34" charset="0"/>
                <a:ea typeface="Calibri" panose="020F0502020204030204" pitchFamily="34" charset="0"/>
                <a:cs typeface="Times New Roman" panose="02020603050405020304" pitchFamily="18" charset="0"/>
              </a:rPr>
              <a:t>So do his brothers</a:t>
            </a:r>
            <a:endParaRPr lang="en-US" sz="14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effectLst/>
              <a:ea typeface="Calibri" panose="020F0502020204030204" pitchFamily="34" charset="0"/>
              <a:cs typeface="Times New Roman" panose="02020603050405020304" pitchFamily="18" charset="0"/>
            </a:endParaRP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a:lnSpc>
                <a:spcPct val="107000"/>
              </a:lnSpc>
              <a:spcAft>
                <a:spcPts val="800"/>
              </a:spcAft>
            </a:pPr>
            <a:endParaRPr lang="en-US" sz="2800" dirty="0">
              <a:effectLst/>
              <a:ea typeface="Calibri" panose="020F0502020204030204" pitchFamily="34" charset="0"/>
              <a:cs typeface="Times New Roman" panose="02020603050405020304" pitchFamily="18" charset="0"/>
            </a:endParaRP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60652" y="1464658"/>
            <a:ext cx="7735986" cy="52841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14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54859" y="1464658"/>
            <a:ext cx="7493225" cy="4577215"/>
          </a:xfrm>
          <a:prstGeom prst="rect">
            <a:avLst/>
          </a:prstGeom>
        </p:spPr>
        <p:txBody>
          <a:bodyPr wrap="square">
            <a:spAutoFit/>
          </a:bodyPr>
          <a:lstStyle/>
          <a:p>
            <a:pPr algn="ctr">
              <a:lnSpc>
                <a:spcPct val="107000"/>
              </a:lnSpc>
              <a:spcAft>
                <a:spcPts val="800"/>
              </a:spcAft>
            </a:pPr>
            <a:r>
              <a:rPr lang="en-US" sz="2800" b="1" dirty="0">
                <a:solidFill>
                  <a:srgbClr val="FF0000"/>
                </a:solidFill>
                <a:ea typeface="Calibri" panose="020F0502020204030204" pitchFamily="34" charset="0"/>
                <a:cs typeface="Times New Roman" panose="02020603050405020304" pitchFamily="18" charset="0"/>
              </a:rPr>
              <a:t>2. Joseph forgave his brothers who betrayed him.</a:t>
            </a:r>
            <a:endParaRPr lang="en-US" sz="2800" dirty="0">
              <a:ea typeface="Calibri" panose="020F0502020204030204" pitchFamily="34" charset="0"/>
              <a:cs typeface="Times New Roman" panose="02020603050405020304" pitchFamily="18" charset="0"/>
            </a:endParaRPr>
          </a:p>
          <a:p>
            <a:pPr>
              <a:lnSpc>
                <a:spcPct val="107000"/>
              </a:lnSpc>
              <a:spcAft>
                <a:spcPts val="800"/>
              </a:spcAft>
            </a:pPr>
            <a:r>
              <a:rPr lang="en-US" sz="2800" dirty="0">
                <a:ea typeface="Calibri" panose="020F0502020204030204" pitchFamily="34" charset="0"/>
                <a:cs typeface="Times New Roman" panose="02020603050405020304" pitchFamily="18" charset="0"/>
              </a:rPr>
              <a:t>Gen. 37–50</a:t>
            </a:r>
          </a:p>
          <a:p>
            <a:pPr>
              <a:lnSpc>
                <a:spcPct val="107000"/>
              </a:lnSpc>
              <a:spcAft>
                <a:spcPts val="800"/>
              </a:spcAft>
            </a:pPr>
            <a:endParaRPr lang="en-US" sz="2800" dirty="0">
              <a:effectLst/>
              <a:ea typeface="Calibri" panose="020F0502020204030204" pitchFamily="34" charset="0"/>
              <a:cs typeface="Times New Roman" panose="02020603050405020304" pitchFamily="18" charset="0"/>
            </a:endParaRP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a:lnSpc>
                <a:spcPct val="107000"/>
              </a:lnSpc>
              <a:spcAft>
                <a:spcPts val="800"/>
              </a:spcAft>
            </a:pPr>
            <a:endParaRPr lang="en-US" sz="28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70C0"/>
                </a:solidFill>
                <a:ea typeface="Calibri" panose="020F0502020204030204" pitchFamily="34" charset="0"/>
                <a:cs typeface="Times New Roman" panose="02020603050405020304" pitchFamily="18" charset="0"/>
              </a:rPr>
              <a:t>Gen.50:20 But as for you, you meant evil against me; but God meant it for good, in order to bring it about as it is this day, to save many people alive.</a:t>
            </a:r>
            <a:endParaRPr lang="en-US" sz="28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60652" y="1464658"/>
            <a:ext cx="7735986" cy="469338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he brothers return for more grain and take Benjamin with them. They bow before him before Joseph reveals his identity. Isaac is taken down to Egypt for a reunion with Joseph. &lt;br/&gt;Genesis 43-50 – Slid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346" y="1947610"/>
            <a:ext cx="3081756" cy="231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95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30583" y="1246173"/>
            <a:ext cx="7436581" cy="3876895"/>
          </a:xfrm>
          <a:prstGeom prst="rect">
            <a:avLst/>
          </a:prstGeom>
        </p:spPr>
        <p:txBody>
          <a:bodyPr wrap="square">
            <a:spAutoFit/>
          </a:bodyPr>
          <a:lstStyle/>
          <a:p>
            <a:pPr algn="ct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3. David asked for God’s forgiveness for his adultery with Bathsheba.</a:t>
            </a:r>
            <a:endParaRPr lang="en-US" sz="3200" dirty="0">
              <a:ea typeface="Calibri" panose="020F0502020204030204" pitchFamily="34" charset="0"/>
              <a:cs typeface="Times New Roman" panose="02020603050405020304" pitchFamily="18" charset="0"/>
            </a:endParaRPr>
          </a:p>
          <a:p>
            <a:endParaRPr lang="en-US" sz="2000" dirty="0">
              <a:ea typeface="Calibri" panose="020F0502020204030204" pitchFamily="34" charset="0"/>
            </a:endParaRP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endParaRPr lang="en-US" sz="9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 </a:t>
            </a:r>
          </a:p>
          <a:p>
            <a:pPr>
              <a:spcAft>
                <a:spcPts val="800"/>
              </a:spcAft>
            </a:pPr>
            <a:endParaRPr lang="en-US" sz="3200" dirty="0">
              <a:ea typeface="Calibri" panose="020F0502020204030204" pitchFamily="34" charset="0"/>
              <a:cs typeface="Times New Roman" panose="02020603050405020304" pitchFamily="18" charset="0"/>
            </a:endParaRPr>
          </a:p>
          <a:p>
            <a:endParaRPr lang="en-US" sz="1400" dirty="0">
              <a:latin typeface="Arial" panose="020B0604020202020204" pitchFamily="34" charset="0"/>
            </a:endParaRPr>
          </a:p>
        </p:txBody>
      </p:sp>
      <p:sp>
        <p:nvSpPr>
          <p:cNvPr id="4" name="Rectangle 3"/>
          <p:cNvSpPr/>
          <p:nvPr/>
        </p:nvSpPr>
        <p:spPr>
          <a:xfrm>
            <a:off x="776836" y="1254265"/>
            <a:ext cx="7606514" cy="546212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8218" y="2223518"/>
            <a:ext cx="7266646" cy="4527137"/>
          </a:xfrm>
          <a:prstGeom prst="rect">
            <a:avLst/>
          </a:prstGeom>
        </p:spPr>
        <p:txBody>
          <a:bodyPr wrap="square">
            <a:spAutoFit/>
          </a:bodyPr>
          <a:lstStyle/>
          <a:p>
            <a:pPr>
              <a:lnSpc>
                <a:spcPct val="115000"/>
              </a:lnSpc>
              <a:spcBef>
                <a:spcPts val="1800"/>
              </a:spcBef>
              <a:spcAft>
                <a:spcPts val="1000"/>
              </a:spcAft>
            </a:pPr>
            <a:r>
              <a:rPr lang="en-US" sz="1400" b="1" i="1" dirty="0">
                <a:latin typeface="Calibri" panose="020F0502020204030204" pitchFamily="34" charset="0"/>
                <a:ea typeface="Times New Roman" panose="02020603050405020304" pitchFamily="18" charset="0"/>
              </a:rPr>
              <a:t>Nathan’s Parable and David’s Confession</a:t>
            </a:r>
            <a:r>
              <a:rPr lang="en-US" sz="1400" dirty="0">
                <a:latin typeface="Calibri" panose="020F0502020204030204" pitchFamily="34" charset="0"/>
                <a:ea typeface="Times New Roman" panose="02020603050405020304" pitchFamily="18" charset="0"/>
              </a:rPr>
              <a:t>   </a:t>
            </a:r>
            <a:r>
              <a:rPr lang="en-US" b="1" dirty="0">
                <a:latin typeface="Calibri" panose="020F0502020204030204" pitchFamily="34" charset="0"/>
                <a:ea typeface="Times New Roman" panose="02020603050405020304" pitchFamily="18" charset="0"/>
              </a:rPr>
              <a:t>2 Samuel 11</a:t>
            </a:r>
          </a:p>
          <a:p>
            <a:pPr>
              <a:lnSpc>
                <a:spcPct val="115000"/>
              </a:lnSpc>
              <a:spcBef>
                <a:spcPts val="900"/>
              </a:spcBef>
              <a:spcAft>
                <a:spcPts val="1000"/>
              </a:spcAft>
            </a:pPr>
            <a:r>
              <a:rPr lang="en-US" sz="2000" dirty="0">
                <a:latin typeface="Calibri" panose="020F0502020204030204" pitchFamily="34" charset="0"/>
                <a:ea typeface="Times New Roman" panose="02020603050405020304" pitchFamily="18" charset="0"/>
              </a:rPr>
              <a:t>Then the </a:t>
            </a:r>
            <a:r>
              <a:rPr lang="en-US" sz="2000" cap="small" dirty="0">
                <a:latin typeface="Calibri" panose="020F0502020204030204" pitchFamily="34" charset="0"/>
                <a:ea typeface="Times New Roman" panose="02020603050405020304" pitchFamily="18" charset="0"/>
              </a:rPr>
              <a:t>Lord</a:t>
            </a:r>
            <a:r>
              <a:rPr lang="en-US" sz="2000" dirty="0">
                <a:latin typeface="Calibri" panose="020F0502020204030204" pitchFamily="34" charset="0"/>
                <a:ea typeface="Times New Roman" panose="02020603050405020304" pitchFamily="18" charset="0"/>
              </a:rPr>
              <a:t> sent Nathan to David. And he came to him, and said to him: “There were two men in one city, one rich and the other poor. </a:t>
            </a:r>
            <a:r>
              <a:rPr lang="en-US" sz="2000" baseline="30000" dirty="0">
                <a:latin typeface="Calibri" panose="020F0502020204030204" pitchFamily="34" charset="0"/>
                <a:ea typeface="Times New Roman" panose="02020603050405020304" pitchFamily="18" charset="0"/>
              </a:rPr>
              <a:t>2 </a:t>
            </a:r>
            <a:r>
              <a:rPr lang="en-US" sz="2000" dirty="0">
                <a:latin typeface="Calibri" panose="020F0502020204030204" pitchFamily="34" charset="0"/>
                <a:ea typeface="Times New Roman" panose="02020603050405020304" pitchFamily="18" charset="0"/>
              </a:rPr>
              <a:t>The rich </a:t>
            </a:r>
            <a:r>
              <a:rPr lang="en-US" sz="2000" i="1" dirty="0">
                <a:latin typeface="Calibri" panose="020F0502020204030204" pitchFamily="34" charset="0"/>
                <a:ea typeface="Times New Roman" panose="02020603050405020304" pitchFamily="18" charset="0"/>
              </a:rPr>
              <a:t>man</a:t>
            </a:r>
            <a:r>
              <a:rPr lang="en-US" sz="2000" dirty="0">
                <a:latin typeface="Calibri" panose="020F0502020204030204" pitchFamily="34" charset="0"/>
                <a:ea typeface="Times New Roman" panose="02020603050405020304" pitchFamily="18" charset="0"/>
              </a:rPr>
              <a:t> had exceedingly many flocks and herds. </a:t>
            </a:r>
            <a:r>
              <a:rPr lang="en-US" sz="2000" baseline="30000" dirty="0">
                <a:latin typeface="Calibri" panose="020F0502020204030204" pitchFamily="34" charset="0"/>
                <a:ea typeface="Times New Roman" panose="02020603050405020304" pitchFamily="18" charset="0"/>
              </a:rPr>
              <a:t>3 </a:t>
            </a:r>
            <a:r>
              <a:rPr lang="en-US" sz="2000" dirty="0">
                <a:latin typeface="Calibri" panose="020F0502020204030204" pitchFamily="34" charset="0"/>
                <a:ea typeface="Times New Roman" panose="02020603050405020304" pitchFamily="18" charset="0"/>
              </a:rPr>
              <a:t>But the poor </a:t>
            </a:r>
            <a:r>
              <a:rPr lang="en-US" sz="2000" i="1" dirty="0">
                <a:latin typeface="Calibri" panose="020F0502020204030204" pitchFamily="34" charset="0"/>
                <a:ea typeface="Times New Roman" panose="02020603050405020304" pitchFamily="18" charset="0"/>
              </a:rPr>
              <a:t>man</a:t>
            </a:r>
            <a:r>
              <a:rPr lang="en-US" sz="2000" dirty="0">
                <a:latin typeface="Calibri" panose="020F0502020204030204" pitchFamily="34" charset="0"/>
                <a:ea typeface="Times New Roman" panose="02020603050405020304" pitchFamily="18" charset="0"/>
              </a:rPr>
              <a:t> had nothing, except one little ewe lamb which he had bought and nourished; and it grew up together with him and with his children. It ate of his own food and drank from his own cup and lay in his bosom; and it was like a daughter to him. </a:t>
            </a:r>
            <a:r>
              <a:rPr lang="en-US" sz="2000" baseline="30000" dirty="0">
                <a:latin typeface="Calibri" panose="020F0502020204030204" pitchFamily="34" charset="0"/>
                <a:ea typeface="Times New Roman" panose="02020603050405020304" pitchFamily="18" charset="0"/>
              </a:rPr>
              <a:t>4 </a:t>
            </a:r>
            <a:r>
              <a:rPr lang="en-US" sz="2000" dirty="0">
                <a:latin typeface="Calibri" panose="020F0502020204030204" pitchFamily="34" charset="0"/>
                <a:ea typeface="Times New Roman" panose="02020603050405020304" pitchFamily="18" charset="0"/>
              </a:rPr>
              <a:t>And a traveler came to the rich man, who refused to take from his own flock and from his own herd to prepare one for the wayfaring man who had come to him; but he took the poor man’s lamb and prepared it for the man who had come to him.” </a:t>
            </a:r>
            <a:endParaRPr lang="en-US" sz="2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44958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30583" y="1246173"/>
            <a:ext cx="7436581" cy="7808741"/>
          </a:xfrm>
          <a:prstGeom prst="rect">
            <a:avLst/>
          </a:prstGeom>
        </p:spPr>
        <p:txBody>
          <a:bodyPr wrap="square">
            <a:spAutoFit/>
          </a:bodyPr>
          <a:lstStyle/>
          <a:p>
            <a:pPr algn="ct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3. David asked for God’s forgiveness for his adultery with Bathsheba.</a:t>
            </a:r>
          </a:p>
          <a:p>
            <a:pPr indent="228600">
              <a:lnSpc>
                <a:spcPct val="115000"/>
              </a:lnSpc>
            </a:pPr>
            <a:r>
              <a:rPr lang="en-US" sz="1750" baseline="30000" dirty="0">
                <a:latin typeface="Calibri" panose="020F0502020204030204" pitchFamily="34" charset="0"/>
                <a:ea typeface="Times New Roman" panose="02020603050405020304" pitchFamily="18" charset="0"/>
              </a:rPr>
              <a:t>5 </a:t>
            </a:r>
            <a:r>
              <a:rPr lang="en-US" sz="1750" dirty="0">
                <a:latin typeface="Calibri" panose="020F0502020204030204" pitchFamily="34" charset="0"/>
                <a:ea typeface="Times New Roman" panose="02020603050405020304" pitchFamily="18" charset="0"/>
              </a:rPr>
              <a:t>So David’s anger was greatly aroused against the man, and he said to Nathan, “</a:t>
            </a:r>
            <a:r>
              <a:rPr lang="en-US" sz="1750" i="1" dirty="0">
                <a:latin typeface="Calibri" panose="020F0502020204030204" pitchFamily="34" charset="0"/>
                <a:ea typeface="Times New Roman" panose="02020603050405020304" pitchFamily="18" charset="0"/>
              </a:rPr>
              <a:t>As</a:t>
            </a:r>
            <a:r>
              <a:rPr lang="en-US" sz="1750" dirty="0">
                <a:latin typeface="Calibri" panose="020F0502020204030204" pitchFamily="34" charset="0"/>
                <a:ea typeface="Times New Roman" panose="02020603050405020304" pitchFamily="18" charset="0"/>
              </a:rPr>
              <a:t> the </a:t>
            </a:r>
            <a:r>
              <a:rPr lang="en-US" sz="1750" cap="small" dirty="0">
                <a:latin typeface="Calibri" panose="020F0502020204030204" pitchFamily="34" charset="0"/>
                <a:ea typeface="Times New Roman" panose="02020603050405020304" pitchFamily="18" charset="0"/>
              </a:rPr>
              <a:t>Lord</a:t>
            </a:r>
            <a:r>
              <a:rPr lang="en-US" sz="1750" dirty="0">
                <a:latin typeface="Calibri" panose="020F0502020204030204" pitchFamily="34" charset="0"/>
                <a:ea typeface="Times New Roman" panose="02020603050405020304" pitchFamily="18" charset="0"/>
              </a:rPr>
              <a:t> lives, the man who has done this shall surely die! </a:t>
            </a:r>
            <a:r>
              <a:rPr lang="en-US" sz="1750" baseline="30000" dirty="0">
                <a:latin typeface="Calibri" panose="020F0502020204030204" pitchFamily="34" charset="0"/>
                <a:ea typeface="Times New Roman" panose="02020603050405020304" pitchFamily="18" charset="0"/>
              </a:rPr>
              <a:t>6 </a:t>
            </a:r>
            <a:r>
              <a:rPr lang="en-US" sz="1750" dirty="0">
                <a:latin typeface="Calibri" panose="020F0502020204030204" pitchFamily="34" charset="0"/>
                <a:ea typeface="Times New Roman" panose="02020603050405020304" pitchFamily="18" charset="0"/>
              </a:rPr>
              <a:t>And he shall restore fourfold for the lamb, because he did this thing and because he had no pity.” </a:t>
            </a:r>
          </a:p>
          <a:p>
            <a:r>
              <a:rPr lang="en-US" sz="1750" baseline="30000" dirty="0">
                <a:latin typeface="Calibri" panose="020F0502020204030204" pitchFamily="34" charset="0"/>
                <a:ea typeface="Times New Roman" panose="02020603050405020304" pitchFamily="18" charset="0"/>
              </a:rPr>
              <a:t>7 </a:t>
            </a:r>
            <a:r>
              <a:rPr lang="en-US" sz="1750" dirty="0">
                <a:latin typeface="Calibri" panose="020F0502020204030204" pitchFamily="34" charset="0"/>
                <a:ea typeface="Times New Roman" panose="02020603050405020304" pitchFamily="18" charset="0"/>
              </a:rPr>
              <a:t>Then Nathan said to David, “You </a:t>
            </a:r>
            <a:r>
              <a:rPr lang="en-US" sz="1750" i="1" dirty="0">
                <a:latin typeface="Calibri" panose="020F0502020204030204" pitchFamily="34" charset="0"/>
                <a:ea typeface="Times New Roman" panose="02020603050405020304" pitchFamily="18" charset="0"/>
              </a:rPr>
              <a:t>are</a:t>
            </a:r>
            <a:r>
              <a:rPr lang="en-US" sz="1750" dirty="0">
                <a:latin typeface="Calibri" panose="020F0502020204030204" pitchFamily="34" charset="0"/>
                <a:ea typeface="Times New Roman" panose="02020603050405020304" pitchFamily="18" charset="0"/>
              </a:rPr>
              <a:t> the man! Thus says the </a:t>
            </a:r>
            <a:r>
              <a:rPr lang="en-US" sz="1750" cap="small" dirty="0">
                <a:latin typeface="Calibri" panose="020F0502020204030204" pitchFamily="34" charset="0"/>
                <a:ea typeface="Times New Roman" panose="02020603050405020304" pitchFamily="18" charset="0"/>
              </a:rPr>
              <a:t>Lord</a:t>
            </a:r>
            <a:r>
              <a:rPr lang="en-US" sz="1750" dirty="0">
                <a:latin typeface="Calibri" panose="020F0502020204030204" pitchFamily="34" charset="0"/>
                <a:ea typeface="Times New Roman" panose="02020603050405020304" pitchFamily="18" charset="0"/>
              </a:rPr>
              <a:t> God of Israel: ‘I anointed you king over Israel, and I delivered you from the hand of Saul. </a:t>
            </a:r>
            <a:r>
              <a:rPr lang="en-US" sz="1750" baseline="30000" dirty="0">
                <a:latin typeface="Calibri" panose="020F0502020204030204" pitchFamily="34" charset="0"/>
                <a:ea typeface="Times New Roman" panose="02020603050405020304" pitchFamily="18" charset="0"/>
              </a:rPr>
              <a:t>8 </a:t>
            </a:r>
            <a:r>
              <a:rPr lang="en-US" sz="1750" dirty="0">
                <a:latin typeface="Calibri" panose="020F0502020204030204" pitchFamily="34" charset="0"/>
                <a:ea typeface="Times New Roman" panose="02020603050405020304" pitchFamily="18" charset="0"/>
              </a:rPr>
              <a:t>I gave you your master’s house and your master’s wives into your keeping, and gave you the house of Israel and Judah. And if </a:t>
            </a:r>
            <a:r>
              <a:rPr lang="en-US" sz="1750" i="1" dirty="0">
                <a:latin typeface="Calibri" panose="020F0502020204030204" pitchFamily="34" charset="0"/>
                <a:ea typeface="Times New Roman" panose="02020603050405020304" pitchFamily="18" charset="0"/>
              </a:rPr>
              <a:t>that had been</a:t>
            </a:r>
            <a:r>
              <a:rPr lang="en-US" sz="1750" dirty="0">
                <a:latin typeface="Calibri" panose="020F0502020204030204" pitchFamily="34" charset="0"/>
                <a:ea typeface="Times New Roman" panose="02020603050405020304" pitchFamily="18" charset="0"/>
              </a:rPr>
              <a:t> too little, I also would have given you much more! </a:t>
            </a:r>
            <a:r>
              <a:rPr lang="en-US" sz="1750" baseline="30000" dirty="0">
                <a:latin typeface="Calibri" panose="020F0502020204030204" pitchFamily="34" charset="0"/>
                <a:ea typeface="Times New Roman" panose="02020603050405020304" pitchFamily="18" charset="0"/>
              </a:rPr>
              <a:t>9 </a:t>
            </a:r>
            <a:r>
              <a:rPr lang="en-US" sz="1750" dirty="0">
                <a:latin typeface="Calibri" panose="020F0502020204030204" pitchFamily="34" charset="0"/>
                <a:ea typeface="Times New Roman" panose="02020603050405020304" pitchFamily="18" charset="0"/>
              </a:rPr>
              <a:t>Why have you despised the commandment of the </a:t>
            </a:r>
            <a:r>
              <a:rPr lang="en-US" sz="1750" cap="small" dirty="0">
                <a:latin typeface="Calibri" panose="020F0502020204030204" pitchFamily="34" charset="0"/>
                <a:ea typeface="Times New Roman" panose="02020603050405020304" pitchFamily="18" charset="0"/>
              </a:rPr>
              <a:t>Lord</a:t>
            </a:r>
            <a:r>
              <a:rPr lang="en-US" sz="1750" dirty="0">
                <a:latin typeface="Calibri" panose="020F0502020204030204" pitchFamily="34" charset="0"/>
                <a:ea typeface="Times New Roman" panose="02020603050405020304" pitchFamily="18" charset="0"/>
              </a:rPr>
              <a:t>, to do evil in His sight? You have killed Uriah the Hittite with the sword; you have taken his wife </a:t>
            </a:r>
            <a:r>
              <a:rPr lang="en-US" sz="1750" i="1" dirty="0">
                <a:latin typeface="Calibri" panose="020F0502020204030204" pitchFamily="34" charset="0"/>
                <a:ea typeface="Times New Roman" panose="02020603050405020304" pitchFamily="18" charset="0"/>
              </a:rPr>
              <a:t>to be</a:t>
            </a:r>
            <a:r>
              <a:rPr lang="en-US" sz="1750" dirty="0">
                <a:latin typeface="Calibri" panose="020F0502020204030204" pitchFamily="34" charset="0"/>
                <a:ea typeface="Times New Roman" panose="02020603050405020304" pitchFamily="18" charset="0"/>
              </a:rPr>
              <a:t> your wife, and have killed him with the sword of the people of Ammon. </a:t>
            </a:r>
            <a:r>
              <a:rPr lang="en-US" sz="1750" baseline="30000" dirty="0">
                <a:latin typeface="Calibri" panose="020F0502020204030204" pitchFamily="34" charset="0"/>
                <a:ea typeface="Times New Roman" panose="02020603050405020304" pitchFamily="18" charset="0"/>
              </a:rPr>
              <a:t>10 </a:t>
            </a:r>
            <a:r>
              <a:rPr lang="en-US" sz="1750" dirty="0">
                <a:latin typeface="Calibri" panose="020F0502020204030204" pitchFamily="34" charset="0"/>
                <a:ea typeface="Times New Roman" panose="02020603050405020304" pitchFamily="18" charset="0"/>
              </a:rPr>
              <a:t>Now therefore, the sword shall never depart from your house, because you have despised Me, and have taken the wife of Uriah the Hittite to be your wife.’</a:t>
            </a:r>
            <a:endParaRPr lang="en-US" sz="1750" dirty="0">
              <a:ea typeface="Calibri" panose="020F0502020204030204" pitchFamily="34" charset="0"/>
              <a:cs typeface="Times New Roman" panose="02020603050405020304" pitchFamily="18" charset="0"/>
            </a:endParaRPr>
          </a:p>
          <a:p>
            <a:endParaRPr lang="en-US" sz="2000" dirty="0">
              <a:ea typeface="Calibri" panose="020F0502020204030204" pitchFamily="34" charset="0"/>
            </a:endParaRP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endParaRPr lang="en-US" sz="9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 </a:t>
            </a:r>
          </a:p>
          <a:p>
            <a:pPr>
              <a:spcAft>
                <a:spcPts val="800"/>
              </a:spcAft>
            </a:pPr>
            <a:endParaRPr lang="en-US" sz="3200" dirty="0">
              <a:ea typeface="Calibri" panose="020F0502020204030204" pitchFamily="34" charset="0"/>
              <a:cs typeface="Times New Roman" panose="02020603050405020304" pitchFamily="18" charset="0"/>
            </a:endParaRPr>
          </a:p>
          <a:p>
            <a:endParaRPr lang="en-US" sz="1400" dirty="0">
              <a:latin typeface="Arial" panose="020B0604020202020204" pitchFamily="34" charset="0"/>
            </a:endParaRPr>
          </a:p>
        </p:txBody>
      </p:sp>
      <p:sp>
        <p:nvSpPr>
          <p:cNvPr id="4" name="Rectangle 3"/>
          <p:cNvSpPr/>
          <p:nvPr/>
        </p:nvSpPr>
        <p:spPr>
          <a:xfrm>
            <a:off x="776836" y="1254265"/>
            <a:ext cx="7606514" cy="546212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19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30583" y="1246173"/>
            <a:ext cx="7436581" cy="8739765"/>
          </a:xfrm>
          <a:prstGeom prst="rect">
            <a:avLst/>
          </a:prstGeom>
        </p:spPr>
        <p:txBody>
          <a:bodyPr wrap="square">
            <a:spAutoFit/>
          </a:bodyPr>
          <a:lstStyle/>
          <a:p>
            <a:pPr algn="ct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3. David asked for God’s forgiveness for his adultery with Bathsheba.</a:t>
            </a:r>
            <a:endParaRPr lang="en-US" sz="3200" dirty="0">
              <a:ea typeface="Calibri" panose="020F0502020204030204" pitchFamily="34" charset="0"/>
              <a:cs typeface="Times New Roman" panose="02020603050405020304" pitchFamily="18" charset="0"/>
            </a:endParaRPr>
          </a:p>
          <a:p>
            <a:pPr indent="228600">
              <a:lnSpc>
                <a:spcPct val="115000"/>
              </a:lnSpc>
            </a:pPr>
            <a:r>
              <a:rPr lang="en-US" sz="2000" baseline="30000" dirty="0">
                <a:solidFill>
                  <a:prstClr val="black"/>
                </a:solidFill>
                <a:latin typeface="Calibri" panose="020F0502020204030204" pitchFamily="34" charset="0"/>
                <a:ea typeface="Times New Roman" panose="02020603050405020304" pitchFamily="18" charset="0"/>
              </a:rPr>
              <a:t>10 </a:t>
            </a:r>
            <a:r>
              <a:rPr lang="en-US" sz="2000" dirty="0">
                <a:solidFill>
                  <a:prstClr val="black"/>
                </a:solidFill>
                <a:latin typeface="Calibri" panose="020F0502020204030204" pitchFamily="34" charset="0"/>
                <a:ea typeface="Times New Roman" panose="02020603050405020304" pitchFamily="18" charset="0"/>
              </a:rPr>
              <a:t>Now therefore, the sword shall never depart from your house, because you have despised Me, and have taken the wife of Uriah the Hittite to be your wife.’</a:t>
            </a:r>
            <a:r>
              <a:rPr lang="en-US" sz="2000" dirty="0">
                <a:latin typeface="Calibri" panose="020F0502020204030204" pitchFamily="34" charset="0"/>
                <a:ea typeface="Times New Roman" panose="02020603050405020304" pitchFamily="18" charset="0"/>
              </a:rPr>
              <a:t> ’ </a:t>
            </a:r>
            <a:r>
              <a:rPr lang="en-US" sz="2000" baseline="30000" dirty="0">
                <a:latin typeface="Calibri" panose="020F0502020204030204" pitchFamily="34" charset="0"/>
                <a:ea typeface="Times New Roman" panose="02020603050405020304" pitchFamily="18" charset="0"/>
              </a:rPr>
              <a:t>11 </a:t>
            </a:r>
            <a:r>
              <a:rPr lang="en-US" sz="2000" dirty="0">
                <a:latin typeface="Calibri" panose="020F0502020204030204" pitchFamily="34" charset="0"/>
                <a:ea typeface="Times New Roman" panose="02020603050405020304" pitchFamily="18" charset="0"/>
              </a:rPr>
              <a:t>Thus says the </a:t>
            </a:r>
            <a:r>
              <a:rPr lang="en-US" sz="2000" cap="small" dirty="0">
                <a:latin typeface="Calibri" panose="020F0502020204030204" pitchFamily="34" charset="0"/>
                <a:ea typeface="Times New Roman" panose="02020603050405020304" pitchFamily="18" charset="0"/>
              </a:rPr>
              <a:t>Lord</a:t>
            </a:r>
            <a:r>
              <a:rPr lang="en-US" sz="2000" dirty="0">
                <a:latin typeface="Calibri" panose="020F0502020204030204" pitchFamily="34" charset="0"/>
                <a:ea typeface="Times New Roman" panose="02020603050405020304" pitchFamily="18" charset="0"/>
              </a:rPr>
              <a:t>: ‘Behold, I will raise up adversity against you from your own house; and I will take your wives before your eyes and give </a:t>
            </a:r>
            <a:r>
              <a:rPr lang="en-US" sz="2000" i="1" dirty="0">
                <a:latin typeface="Calibri" panose="020F0502020204030204" pitchFamily="34" charset="0"/>
                <a:ea typeface="Times New Roman" panose="02020603050405020304" pitchFamily="18" charset="0"/>
              </a:rPr>
              <a:t>them</a:t>
            </a:r>
            <a:r>
              <a:rPr lang="en-US" sz="2000" dirty="0">
                <a:latin typeface="Calibri" panose="020F0502020204030204" pitchFamily="34" charset="0"/>
                <a:ea typeface="Times New Roman" panose="02020603050405020304" pitchFamily="18" charset="0"/>
              </a:rPr>
              <a:t> to your neighbor, and he shall lie with your wives in the sight of this sun. </a:t>
            </a:r>
            <a:r>
              <a:rPr lang="en-US" sz="2000" baseline="30000" dirty="0">
                <a:latin typeface="Calibri" panose="020F0502020204030204" pitchFamily="34" charset="0"/>
                <a:ea typeface="Times New Roman" panose="02020603050405020304" pitchFamily="18" charset="0"/>
              </a:rPr>
              <a:t>12 </a:t>
            </a:r>
            <a:r>
              <a:rPr lang="en-US" sz="2000" dirty="0">
                <a:latin typeface="Calibri" panose="020F0502020204030204" pitchFamily="34" charset="0"/>
                <a:ea typeface="Times New Roman" panose="02020603050405020304" pitchFamily="18" charset="0"/>
              </a:rPr>
              <a:t>For you did </a:t>
            </a:r>
            <a:r>
              <a:rPr lang="en-US" sz="2000" i="1" dirty="0">
                <a:latin typeface="Calibri" panose="020F0502020204030204" pitchFamily="34" charset="0"/>
                <a:ea typeface="Times New Roman" panose="02020603050405020304" pitchFamily="18" charset="0"/>
              </a:rPr>
              <a:t>it</a:t>
            </a:r>
            <a:r>
              <a:rPr lang="en-US" sz="2000" dirty="0">
                <a:latin typeface="Calibri" panose="020F0502020204030204" pitchFamily="34" charset="0"/>
                <a:ea typeface="Times New Roman" panose="02020603050405020304" pitchFamily="18" charset="0"/>
              </a:rPr>
              <a:t> secretly, but I will do this thing before all Israel, before the sun.’ ” </a:t>
            </a:r>
            <a:endParaRPr lang="en-US" dirty="0">
              <a:latin typeface="Calibri" panose="020F0502020204030204" pitchFamily="34" charset="0"/>
              <a:ea typeface="Times New Roman" panose="02020603050405020304" pitchFamily="18" charset="0"/>
            </a:endParaRPr>
          </a:p>
          <a:p>
            <a:pPr indent="228600">
              <a:lnSpc>
                <a:spcPct val="115000"/>
              </a:lnSpc>
            </a:pPr>
            <a:r>
              <a:rPr lang="en-US" sz="2000" baseline="30000" dirty="0">
                <a:latin typeface="Calibri" panose="020F0502020204030204" pitchFamily="34" charset="0"/>
                <a:ea typeface="Times New Roman" panose="02020603050405020304" pitchFamily="18" charset="0"/>
              </a:rPr>
              <a:t>13 </a:t>
            </a:r>
            <a:r>
              <a:rPr lang="en-US" sz="2000" dirty="0">
                <a:latin typeface="Calibri" panose="020F0502020204030204" pitchFamily="34" charset="0"/>
                <a:ea typeface="Times New Roman" panose="02020603050405020304" pitchFamily="18" charset="0"/>
              </a:rPr>
              <a:t>So David said to Nathan, “I have sinned against the </a:t>
            </a:r>
            <a:r>
              <a:rPr lang="en-US" sz="2000" cap="small" dirty="0">
                <a:latin typeface="Calibri" panose="020F0502020204030204" pitchFamily="34" charset="0"/>
                <a:ea typeface="Times New Roman" panose="02020603050405020304" pitchFamily="18" charset="0"/>
              </a:rPr>
              <a:t>Lord</a:t>
            </a:r>
            <a:r>
              <a:rPr lang="en-US" sz="2000" dirty="0">
                <a:latin typeface="Calibri" panose="020F0502020204030204" pitchFamily="34" charset="0"/>
                <a:ea typeface="Times New Roman" panose="02020603050405020304" pitchFamily="18" charset="0"/>
              </a:rPr>
              <a:t>.” </a:t>
            </a:r>
            <a:endParaRPr lang="en-US" dirty="0">
              <a:latin typeface="Calibri" panose="020F0502020204030204" pitchFamily="34" charset="0"/>
              <a:ea typeface="Times New Roman" panose="02020603050405020304" pitchFamily="18" charset="0"/>
            </a:endParaRPr>
          </a:p>
          <a:p>
            <a:pPr indent="228600">
              <a:lnSpc>
                <a:spcPct val="115000"/>
              </a:lnSpc>
            </a:pPr>
            <a:r>
              <a:rPr lang="en-US" sz="2000" dirty="0">
                <a:latin typeface="Calibri" panose="020F0502020204030204" pitchFamily="34" charset="0"/>
                <a:ea typeface="Times New Roman" panose="02020603050405020304" pitchFamily="18" charset="0"/>
              </a:rPr>
              <a:t>And Nathan said to David, “The </a:t>
            </a:r>
            <a:r>
              <a:rPr lang="en-US" sz="2000" cap="small" dirty="0">
                <a:latin typeface="Calibri" panose="020F0502020204030204" pitchFamily="34" charset="0"/>
                <a:ea typeface="Times New Roman" panose="02020603050405020304" pitchFamily="18" charset="0"/>
              </a:rPr>
              <a:t>Lord</a:t>
            </a:r>
            <a:r>
              <a:rPr lang="en-US" sz="2000" dirty="0">
                <a:latin typeface="Calibri" panose="020F0502020204030204" pitchFamily="34" charset="0"/>
                <a:ea typeface="Times New Roman" panose="02020603050405020304" pitchFamily="18" charset="0"/>
              </a:rPr>
              <a:t> also has put away your sin; you shall not die. </a:t>
            </a:r>
            <a:r>
              <a:rPr lang="en-US" sz="2000" baseline="30000" dirty="0">
                <a:latin typeface="Calibri" panose="020F0502020204030204" pitchFamily="34" charset="0"/>
                <a:ea typeface="Times New Roman" panose="02020603050405020304" pitchFamily="18" charset="0"/>
              </a:rPr>
              <a:t>14 </a:t>
            </a:r>
            <a:r>
              <a:rPr lang="en-US" sz="2000" dirty="0">
                <a:latin typeface="Calibri" panose="020F0502020204030204" pitchFamily="34" charset="0"/>
                <a:ea typeface="Times New Roman" panose="02020603050405020304" pitchFamily="18" charset="0"/>
              </a:rPr>
              <a:t>However, because by this deed you have given great occasion to the enemies of the </a:t>
            </a:r>
            <a:r>
              <a:rPr lang="en-US" sz="2000" cap="small" dirty="0">
                <a:latin typeface="Calibri" panose="020F0502020204030204" pitchFamily="34" charset="0"/>
                <a:ea typeface="Times New Roman" panose="02020603050405020304" pitchFamily="18" charset="0"/>
              </a:rPr>
              <a:t>Lord</a:t>
            </a:r>
            <a:r>
              <a:rPr lang="en-US" sz="2000" dirty="0">
                <a:latin typeface="Calibri" panose="020F0502020204030204" pitchFamily="34" charset="0"/>
                <a:ea typeface="Times New Roman" panose="02020603050405020304" pitchFamily="18" charset="0"/>
              </a:rPr>
              <a:t> to blaspheme, the child also </a:t>
            </a:r>
            <a:r>
              <a:rPr lang="en-US" sz="2000" i="1" dirty="0">
                <a:latin typeface="Calibri" panose="020F0502020204030204" pitchFamily="34" charset="0"/>
                <a:ea typeface="Times New Roman" panose="02020603050405020304" pitchFamily="18" charset="0"/>
              </a:rPr>
              <a:t>who is</a:t>
            </a:r>
            <a:r>
              <a:rPr lang="en-US" sz="2000" dirty="0">
                <a:latin typeface="Calibri" panose="020F0502020204030204" pitchFamily="34" charset="0"/>
                <a:ea typeface="Times New Roman" panose="02020603050405020304" pitchFamily="18" charset="0"/>
              </a:rPr>
              <a:t> born to you shall surely die.” </a:t>
            </a:r>
            <a:r>
              <a:rPr lang="en-US" sz="2000" baseline="30000" dirty="0">
                <a:latin typeface="Calibri" panose="020F0502020204030204" pitchFamily="34" charset="0"/>
                <a:ea typeface="Times New Roman" panose="02020603050405020304" pitchFamily="18" charset="0"/>
              </a:rPr>
              <a:t>15 </a:t>
            </a:r>
            <a:r>
              <a:rPr lang="en-US" sz="2000" dirty="0">
                <a:latin typeface="Calibri" panose="020F0502020204030204" pitchFamily="34" charset="0"/>
                <a:ea typeface="Times New Roman" panose="02020603050405020304" pitchFamily="18" charset="0"/>
              </a:rPr>
              <a:t>Then Nathan departed to his house. </a:t>
            </a:r>
            <a:endParaRPr lang="en-US" dirty="0">
              <a:latin typeface="Calibri" panose="020F0502020204030204" pitchFamily="34" charset="0"/>
              <a:ea typeface="Times New Roman" panose="02020603050405020304" pitchFamily="18" charset="0"/>
            </a:endParaRPr>
          </a:p>
          <a:p>
            <a:pPr lvl="0"/>
            <a:endParaRPr lang="en-US" sz="2000" dirty="0">
              <a:solidFill>
                <a:prstClr val="black"/>
              </a:solidFill>
              <a:ea typeface="Calibri" panose="020F0502020204030204" pitchFamily="34" charset="0"/>
              <a:cs typeface="Times New Roman" panose="02020603050405020304" pitchFamily="18" charset="0"/>
            </a:endParaRPr>
          </a:p>
          <a:p>
            <a:pPr lvl="0"/>
            <a:endParaRPr lang="en-US" sz="2000" dirty="0">
              <a:solidFill>
                <a:prstClr val="black"/>
              </a:solidFill>
              <a:ea typeface="Calibri" panose="020F0502020204030204" pitchFamily="34" charset="0"/>
            </a:endParaRPr>
          </a:p>
          <a:p>
            <a:endParaRPr lang="en-US" sz="2000" dirty="0">
              <a:ea typeface="Calibri" panose="020F0502020204030204" pitchFamily="34" charset="0"/>
            </a:endParaRP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endParaRPr lang="en-US" sz="9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 </a:t>
            </a:r>
          </a:p>
          <a:p>
            <a:pPr>
              <a:spcAft>
                <a:spcPts val="800"/>
              </a:spcAft>
            </a:pPr>
            <a:endParaRPr lang="en-US" sz="3200" dirty="0">
              <a:ea typeface="Calibri" panose="020F0502020204030204" pitchFamily="34" charset="0"/>
              <a:cs typeface="Times New Roman" panose="02020603050405020304" pitchFamily="18" charset="0"/>
            </a:endParaRPr>
          </a:p>
          <a:p>
            <a:endParaRPr lang="en-US" sz="1400" dirty="0">
              <a:latin typeface="Arial" panose="020B0604020202020204" pitchFamily="34" charset="0"/>
            </a:endParaRPr>
          </a:p>
        </p:txBody>
      </p:sp>
      <p:sp>
        <p:nvSpPr>
          <p:cNvPr id="4" name="Rectangle 3"/>
          <p:cNvSpPr/>
          <p:nvPr/>
        </p:nvSpPr>
        <p:spPr>
          <a:xfrm>
            <a:off x="776836" y="1254265"/>
            <a:ext cx="7606514" cy="546212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22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30583" y="1246173"/>
            <a:ext cx="7436581" cy="5538889"/>
          </a:xfrm>
          <a:prstGeom prst="rect">
            <a:avLst/>
          </a:prstGeom>
        </p:spPr>
        <p:txBody>
          <a:bodyPr wrap="square">
            <a:spAutoFit/>
          </a:bodyPr>
          <a:lstStyle/>
          <a:p>
            <a:pPr algn="ct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3. David asked for God’s forgiveness for his adultery with Bathsheba.</a:t>
            </a:r>
            <a:endParaRPr lang="en-US" sz="3200" dirty="0">
              <a:ea typeface="Calibri" panose="020F0502020204030204" pitchFamily="34" charset="0"/>
              <a:cs typeface="Times New Roman" panose="02020603050405020304" pitchFamily="18" charset="0"/>
            </a:endParaRPr>
          </a:p>
          <a:p>
            <a:r>
              <a:rPr lang="en-US" sz="3200" dirty="0">
                <a:ea typeface="Calibri" panose="020F0502020204030204" pitchFamily="34" charset="0"/>
              </a:rPr>
              <a:t>2 Samuel 11</a:t>
            </a:r>
          </a:p>
          <a:p>
            <a:pPr>
              <a:lnSpc>
                <a:spcPct val="107000"/>
              </a:lnSpc>
              <a:spcAft>
                <a:spcPts val="800"/>
              </a:spcAft>
            </a:pPr>
            <a:r>
              <a:rPr lang="en-US" sz="3200" dirty="0">
                <a:ea typeface="Calibri" panose="020F0502020204030204" pitchFamily="34" charset="0"/>
                <a:cs typeface="Times New Roman" panose="02020603050405020304" pitchFamily="18" charset="0"/>
              </a:rPr>
              <a:t>Psalm 51</a:t>
            </a:r>
          </a:p>
          <a:p>
            <a:pPr>
              <a:lnSpc>
                <a:spcPct val="107000"/>
              </a:lnSpc>
              <a:spcAft>
                <a:spcPts val="800"/>
              </a:spcAft>
            </a:pPr>
            <a:endParaRPr lang="en-US" sz="9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 </a:t>
            </a:r>
          </a:p>
          <a:p>
            <a:pPr>
              <a:spcAft>
                <a:spcPts val="800"/>
              </a:spcAft>
            </a:pPr>
            <a:r>
              <a:rPr lang="en-US" sz="3200" dirty="0">
                <a:solidFill>
                  <a:srgbClr val="0070C0"/>
                </a:solidFill>
                <a:ea typeface="Calibri" panose="020F0502020204030204" pitchFamily="34" charset="0"/>
                <a:cs typeface="Times New Roman" panose="02020603050405020304" pitchFamily="18" charset="0"/>
              </a:rPr>
              <a:t>Psalm 51:2–3  Wash me thoroughly from my iniquity, And cleanse me from my sin. 3 For I acknowledge my transgressions, And my sin is always before me.</a:t>
            </a:r>
            <a:endParaRPr lang="en-US" sz="3200" dirty="0">
              <a:ea typeface="Calibri" panose="020F0502020204030204" pitchFamily="34" charset="0"/>
              <a:cs typeface="Times New Roman" panose="02020603050405020304" pitchFamily="18" charset="0"/>
            </a:endParaRPr>
          </a:p>
          <a:p>
            <a:endParaRPr lang="en-US" sz="1400" dirty="0">
              <a:latin typeface="Arial" panose="020B0604020202020204" pitchFamily="34" charset="0"/>
            </a:endParaRPr>
          </a:p>
        </p:txBody>
      </p:sp>
      <p:sp>
        <p:nvSpPr>
          <p:cNvPr id="4" name="Rectangle 3"/>
          <p:cNvSpPr/>
          <p:nvPr/>
        </p:nvSpPr>
        <p:spPr>
          <a:xfrm>
            <a:off x="776836" y="1254265"/>
            <a:ext cx="7606514" cy="546212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ow a traveller came to the rich man, but instead of taking one of his own sheep to prepare a meal for the traveller, he stole the ewe lamb that belonged to the poor man. He killed the lamb and prepared it as a meal for his guest.’ – Slid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167" y="2361996"/>
            <a:ext cx="2712658" cy="203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2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68743" y="1424198"/>
            <a:ext cx="7452765" cy="5491055"/>
          </a:xfrm>
          <a:prstGeom prst="rect">
            <a:avLst/>
          </a:prstGeom>
        </p:spPr>
        <p:txBody>
          <a:bodyPr wrap="square">
            <a:spAutoFit/>
          </a:bodyPr>
          <a:lstStyle/>
          <a:p>
            <a:pPr algn="ct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4. Out of love, a forgiven woman anointed Jesus’ feet.</a:t>
            </a:r>
            <a:r>
              <a:rPr lang="en-US" sz="2400" dirty="0">
                <a:latin typeface="Calibri" panose="020F0502020204030204" pitchFamily="34" charset="0"/>
                <a:ea typeface="Times New Roman" panose="02020603050405020304" pitchFamily="18" charset="0"/>
              </a:rPr>
              <a:t> </a:t>
            </a:r>
            <a:endParaRPr lang="en-US" dirty="0">
              <a:latin typeface="Calibri" panose="020F0502020204030204" pitchFamily="34" charset="0"/>
              <a:ea typeface="Times New Roman" panose="02020603050405020304" pitchFamily="18" charset="0"/>
            </a:endParaRPr>
          </a:p>
          <a:p>
            <a:pPr indent="228600">
              <a:spcBef>
                <a:spcPts val="900"/>
              </a:spcBef>
              <a:spcAft>
                <a:spcPts val="1000"/>
              </a:spcAft>
            </a:pPr>
            <a:r>
              <a:rPr lang="en-US" sz="2800" b="1" baseline="30000" dirty="0">
                <a:latin typeface="Calibri" panose="020F0502020204030204" pitchFamily="34" charset="0"/>
                <a:ea typeface="Times New Roman" panose="02020603050405020304" pitchFamily="18" charset="0"/>
              </a:rPr>
              <a:t>Luke 7:36</a:t>
            </a:r>
            <a:r>
              <a:rPr lang="en-US" sz="2000" baseline="30000" dirty="0">
                <a:latin typeface="Calibri" panose="020F0502020204030204" pitchFamily="34" charset="0"/>
                <a:ea typeface="Times New Roman" panose="02020603050405020304" pitchFamily="18" charset="0"/>
              </a:rPr>
              <a:t> </a:t>
            </a:r>
            <a:r>
              <a:rPr lang="en-US" sz="2000" dirty="0">
                <a:latin typeface="Calibri" panose="020F0502020204030204" pitchFamily="34" charset="0"/>
                <a:ea typeface="Times New Roman" panose="02020603050405020304" pitchFamily="18" charset="0"/>
              </a:rPr>
              <a:t>Then one of the Pharisees asked Him to eat with him. And He went to the Pharisee’s house, and sat down to eat. </a:t>
            </a:r>
            <a:r>
              <a:rPr lang="en-US" sz="2000" baseline="30000" dirty="0">
                <a:latin typeface="Calibri" panose="020F0502020204030204" pitchFamily="34" charset="0"/>
                <a:ea typeface="Times New Roman" panose="02020603050405020304" pitchFamily="18" charset="0"/>
              </a:rPr>
              <a:t>37 </a:t>
            </a:r>
            <a:r>
              <a:rPr lang="en-US" sz="2000" dirty="0">
                <a:latin typeface="Calibri" panose="020F0502020204030204" pitchFamily="34" charset="0"/>
                <a:ea typeface="Times New Roman" panose="02020603050405020304" pitchFamily="18" charset="0"/>
              </a:rPr>
              <a:t>And behold, a woman in the city who was a sinner, when she knew that </a:t>
            </a:r>
            <a:r>
              <a:rPr lang="en-US" sz="2000" i="1" dirty="0">
                <a:latin typeface="Calibri" panose="020F0502020204030204" pitchFamily="34" charset="0"/>
                <a:ea typeface="Times New Roman" panose="02020603050405020304" pitchFamily="18" charset="0"/>
              </a:rPr>
              <a:t>Jesus</a:t>
            </a:r>
            <a:r>
              <a:rPr lang="en-US" sz="2000" dirty="0">
                <a:latin typeface="Calibri" panose="020F0502020204030204" pitchFamily="34" charset="0"/>
                <a:ea typeface="Times New Roman" panose="02020603050405020304" pitchFamily="18" charset="0"/>
              </a:rPr>
              <a:t> sat at the table in the Pharisee’s house, brought an alabaster flask of fragrant oil, </a:t>
            </a:r>
            <a:r>
              <a:rPr lang="en-US" sz="2000" baseline="30000" dirty="0">
                <a:latin typeface="Calibri" panose="020F0502020204030204" pitchFamily="34" charset="0"/>
                <a:ea typeface="Times New Roman" panose="02020603050405020304" pitchFamily="18" charset="0"/>
              </a:rPr>
              <a:t>38 </a:t>
            </a:r>
            <a:r>
              <a:rPr lang="en-US" sz="2000" dirty="0">
                <a:latin typeface="Calibri" panose="020F0502020204030204" pitchFamily="34" charset="0"/>
                <a:ea typeface="Times New Roman" panose="02020603050405020304" pitchFamily="18" charset="0"/>
              </a:rPr>
              <a:t>and stood at His feet behind </a:t>
            </a:r>
            <a:r>
              <a:rPr lang="en-US" sz="2000" i="1" dirty="0">
                <a:latin typeface="Calibri" panose="020F0502020204030204" pitchFamily="34" charset="0"/>
                <a:ea typeface="Times New Roman" panose="02020603050405020304" pitchFamily="18" charset="0"/>
              </a:rPr>
              <a:t>Him</a:t>
            </a:r>
            <a:r>
              <a:rPr lang="en-US" sz="2000" dirty="0">
                <a:latin typeface="Calibri" panose="020F0502020204030204" pitchFamily="34" charset="0"/>
                <a:ea typeface="Times New Roman" panose="02020603050405020304" pitchFamily="18" charset="0"/>
              </a:rPr>
              <a:t> weeping; and she began to wash His feet with her tears, and wiped </a:t>
            </a:r>
            <a:r>
              <a:rPr lang="en-US" sz="2000" i="1" dirty="0">
                <a:latin typeface="Calibri" panose="020F0502020204030204" pitchFamily="34" charset="0"/>
                <a:ea typeface="Times New Roman" panose="02020603050405020304" pitchFamily="18" charset="0"/>
              </a:rPr>
              <a:t>them</a:t>
            </a:r>
            <a:r>
              <a:rPr lang="en-US" sz="2000" dirty="0">
                <a:latin typeface="Calibri" panose="020F0502020204030204" pitchFamily="34" charset="0"/>
                <a:ea typeface="Times New Roman" panose="02020603050405020304" pitchFamily="18" charset="0"/>
              </a:rPr>
              <a:t> with the hair of her head; and she kissed His feet and anointed </a:t>
            </a:r>
            <a:r>
              <a:rPr lang="en-US" sz="2000" i="1" dirty="0">
                <a:latin typeface="Calibri" panose="020F0502020204030204" pitchFamily="34" charset="0"/>
                <a:ea typeface="Times New Roman" panose="02020603050405020304" pitchFamily="18" charset="0"/>
              </a:rPr>
              <a:t>them</a:t>
            </a:r>
            <a:r>
              <a:rPr lang="en-US" sz="2000" dirty="0">
                <a:latin typeface="Calibri" panose="020F0502020204030204" pitchFamily="34" charset="0"/>
                <a:ea typeface="Times New Roman" panose="02020603050405020304" pitchFamily="18" charset="0"/>
              </a:rPr>
              <a:t> with the fragrant oil. </a:t>
            </a:r>
            <a:r>
              <a:rPr lang="en-US" sz="2000" baseline="30000" dirty="0">
                <a:latin typeface="Calibri" panose="020F0502020204030204" pitchFamily="34" charset="0"/>
                <a:ea typeface="Times New Roman" panose="02020603050405020304" pitchFamily="18" charset="0"/>
              </a:rPr>
              <a:t>39 </a:t>
            </a:r>
            <a:r>
              <a:rPr lang="en-US" sz="2000" dirty="0">
                <a:latin typeface="Calibri" panose="020F0502020204030204" pitchFamily="34" charset="0"/>
                <a:ea typeface="Times New Roman" panose="02020603050405020304" pitchFamily="18" charset="0"/>
              </a:rPr>
              <a:t>Now when the Pharisee who had invited Him saw </a:t>
            </a:r>
            <a:r>
              <a:rPr lang="en-US" sz="2000" i="1" dirty="0">
                <a:latin typeface="Calibri" panose="020F0502020204030204" pitchFamily="34" charset="0"/>
                <a:ea typeface="Times New Roman" panose="02020603050405020304" pitchFamily="18" charset="0"/>
              </a:rPr>
              <a:t>this,</a:t>
            </a:r>
            <a:r>
              <a:rPr lang="en-US" sz="2000" dirty="0">
                <a:latin typeface="Calibri" panose="020F0502020204030204" pitchFamily="34" charset="0"/>
                <a:ea typeface="Times New Roman" panose="02020603050405020304" pitchFamily="18" charset="0"/>
              </a:rPr>
              <a:t> he spoke to himself, saying, “This Man, if He were a prophet, would know who and what manner of woman </a:t>
            </a:r>
            <a:r>
              <a:rPr lang="en-US" sz="2000" i="1" dirty="0">
                <a:latin typeface="Calibri" panose="020F0502020204030204" pitchFamily="34" charset="0"/>
                <a:ea typeface="Times New Roman" panose="02020603050405020304" pitchFamily="18" charset="0"/>
              </a:rPr>
              <a:t>this is</a:t>
            </a:r>
            <a:r>
              <a:rPr lang="en-US" sz="2000" dirty="0">
                <a:latin typeface="Calibri" panose="020F0502020204030204" pitchFamily="34" charset="0"/>
                <a:ea typeface="Times New Roman" panose="02020603050405020304" pitchFamily="18" charset="0"/>
              </a:rPr>
              <a:t> who is touching Him, for she is a sinner.” </a:t>
            </a:r>
            <a:endParaRPr lang="en-US" dirty="0">
              <a:latin typeface="Calibri" panose="020F0502020204030204" pitchFamily="34" charset="0"/>
              <a:ea typeface="Times New Roman" panose="02020603050405020304" pitchFamily="18" charset="0"/>
            </a:endParaRPr>
          </a:p>
          <a:p>
            <a:pPr>
              <a:lnSpc>
                <a:spcPct val="107000"/>
              </a:lnSpc>
              <a:spcAft>
                <a:spcPts val="800"/>
              </a:spcAft>
            </a:pPr>
            <a:endParaRPr lang="en-US" sz="20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01707" y="1432289"/>
            <a:ext cx="7768354" cy="516271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76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68743" y="1424198"/>
            <a:ext cx="7452765" cy="5120697"/>
          </a:xfrm>
          <a:prstGeom prst="rect">
            <a:avLst/>
          </a:prstGeom>
        </p:spPr>
        <p:txBody>
          <a:bodyPr wrap="square">
            <a:spAutoFit/>
          </a:bodyPr>
          <a:lstStyle/>
          <a:p>
            <a:pPr algn="ct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4. Out of love, a forgiven woman anointed Jesus’ feet.</a:t>
            </a:r>
            <a:r>
              <a:rPr lang="en-US" sz="2400" dirty="0">
                <a:latin typeface="Calibri" panose="020F0502020204030204" pitchFamily="34" charset="0"/>
                <a:ea typeface="Times New Roman" panose="02020603050405020304" pitchFamily="18" charset="0"/>
              </a:rPr>
              <a:t> </a:t>
            </a:r>
            <a:endParaRPr lang="en-US" dirty="0">
              <a:latin typeface="Calibri" panose="020F0502020204030204" pitchFamily="34" charset="0"/>
              <a:ea typeface="Times New Roman" panose="02020603050405020304" pitchFamily="18" charset="0"/>
            </a:endParaRPr>
          </a:p>
          <a:p>
            <a:pPr indent="228600">
              <a:lnSpc>
                <a:spcPct val="115000"/>
              </a:lnSpc>
              <a:spcBef>
                <a:spcPts val="900"/>
              </a:spcBef>
              <a:spcAft>
                <a:spcPts val="1000"/>
              </a:spcAft>
            </a:pPr>
            <a:r>
              <a:rPr lang="en-US" sz="2000" baseline="30000" dirty="0">
                <a:latin typeface="Calibri" panose="020F0502020204030204" pitchFamily="34" charset="0"/>
                <a:ea typeface="Times New Roman" panose="02020603050405020304" pitchFamily="18" charset="0"/>
              </a:rPr>
              <a:t>40 </a:t>
            </a:r>
            <a:r>
              <a:rPr lang="en-US" sz="2000" dirty="0">
                <a:latin typeface="Calibri" panose="020F0502020204030204" pitchFamily="34" charset="0"/>
                <a:ea typeface="Times New Roman" panose="02020603050405020304" pitchFamily="18" charset="0"/>
              </a:rPr>
              <a:t>And Jesus answered and said to him, “Simon, I have something to say to you.” So he said, “Teacher, say it.” </a:t>
            </a:r>
            <a:endParaRPr lang="en-US" dirty="0">
              <a:latin typeface="Calibri" panose="020F0502020204030204" pitchFamily="34" charset="0"/>
              <a:ea typeface="Times New Roman" panose="02020603050405020304" pitchFamily="18" charset="0"/>
            </a:endParaRPr>
          </a:p>
          <a:p>
            <a:pPr indent="228600">
              <a:lnSpc>
                <a:spcPct val="115000"/>
              </a:lnSpc>
            </a:pPr>
            <a:r>
              <a:rPr lang="en-US" sz="2000" baseline="30000" dirty="0">
                <a:latin typeface="Calibri" panose="020F0502020204030204" pitchFamily="34" charset="0"/>
                <a:ea typeface="Times New Roman" panose="02020603050405020304" pitchFamily="18" charset="0"/>
              </a:rPr>
              <a:t>41 </a:t>
            </a:r>
            <a:r>
              <a:rPr lang="en-US" sz="2000" dirty="0">
                <a:latin typeface="Calibri" panose="020F0502020204030204" pitchFamily="34" charset="0"/>
                <a:ea typeface="Times New Roman" panose="02020603050405020304" pitchFamily="18" charset="0"/>
              </a:rPr>
              <a:t>“There was a certain creditor who had two debtors. One owed five hundred denarii, and the other fifty. </a:t>
            </a:r>
            <a:r>
              <a:rPr lang="en-US" sz="2000" baseline="30000" dirty="0">
                <a:latin typeface="Calibri" panose="020F0502020204030204" pitchFamily="34" charset="0"/>
                <a:ea typeface="Times New Roman" panose="02020603050405020304" pitchFamily="18" charset="0"/>
              </a:rPr>
              <a:t>42 </a:t>
            </a:r>
            <a:r>
              <a:rPr lang="en-US" sz="2000" dirty="0">
                <a:latin typeface="Calibri" panose="020F0502020204030204" pitchFamily="34" charset="0"/>
                <a:ea typeface="Times New Roman" panose="02020603050405020304" pitchFamily="18" charset="0"/>
              </a:rPr>
              <a:t>And when they had nothing with which to repay, he freely forgave them both. Tell Me, therefore, which of them will love him more?” </a:t>
            </a:r>
            <a:endParaRPr lang="en-US" dirty="0">
              <a:latin typeface="Calibri" panose="020F0502020204030204" pitchFamily="34" charset="0"/>
              <a:ea typeface="Times New Roman" panose="02020603050405020304" pitchFamily="18" charset="0"/>
            </a:endParaRPr>
          </a:p>
          <a:p>
            <a:pPr indent="228600">
              <a:lnSpc>
                <a:spcPct val="115000"/>
              </a:lnSpc>
            </a:pPr>
            <a:r>
              <a:rPr lang="en-US" sz="2000" baseline="30000" dirty="0">
                <a:latin typeface="Calibri" panose="020F0502020204030204" pitchFamily="34" charset="0"/>
                <a:ea typeface="Times New Roman" panose="02020603050405020304" pitchFamily="18" charset="0"/>
              </a:rPr>
              <a:t>43 </a:t>
            </a:r>
            <a:r>
              <a:rPr lang="en-US" sz="2000" dirty="0">
                <a:latin typeface="Calibri" panose="020F0502020204030204" pitchFamily="34" charset="0"/>
                <a:ea typeface="Times New Roman" panose="02020603050405020304" pitchFamily="18" charset="0"/>
              </a:rPr>
              <a:t>Simon answered and said, “I suppose the </a:t>
            </a:r>
            <a:r>
              <a:rPr lang="en-US" sz="2000" i="1" dirty="0">
                <a:latin typeface="Calibri" panose="020F0502020204030204" pitchFamily="34" charset="0"/>
                <a:ea typeface="Times New Roman" panose="02020603050405020304" pitchFamily="18" charset="0"/>
              </a:rPr>
              <a:t>one</a:t>
            </a:r>
            <a:r>
              <a:rPr lang="en-US" sz="2000" dirty="0">
                <a:latin typeface="Calibri" panose="020F0502020204030204" pitchFamily="34" charset="0"/>
                <a:ea typeface="Times New Roman" panose="02020603050405020304" pitchFamily="18" charset="0"/>
              </a:rPr>
              <a:t> whom he forgave more.” </a:t>
            </a:r>
            <a:endParaRPr lang="en-US" dirty="0">
              <a:latin typeface="Calibri" panose="020F0502020204030204" pitchFamily="34" charset="0"/>
              <a:ea typeface="Times New Roman" panose="02020603050405020304" pitchFamily="18" charset="0"/>
            </a:endParaRPr>
          </a:p>
          <a:p>
            <a:r>
              <a:rPr lang="en-US" sz="2000" dirty="0">
                <a:latin typeface="Calibri" panose="020F0502020204030204" pitchFamily="34" charset="0"/>
                <a:ea typeface="Times New Roman" panose="02020603050405020304" pitchFamily="18" charset="0"/>
              </a:rPr>
              <a:t>And He said to him, “You have rightly judged.” </a:t>
            </a:r>
            <a:r>
              <a:rPr lang="en-US" sz="2000" baseline="30000" dirty="0">
                <a:latin typeface="Calibri" panose="020F0502020204030204" pitchFamily="34" charset="0"/>
                <a:ea typeface="Times New Roman" panose="02020603050405020304" pitchFamily="18" charset="0"/>
              </a:rPr>
              <a:t>44 </a:t>
            </a:r>
            <a:r>
              <a:rPr lang="en-US" sz="2000" dirty="0">
                <a:latin typeface="Calibri" panose="020F0502020204030204" pitchFamily="34" charset="0"/>
                <a:ea typeface="Times New Roman" panose="02020603050405020304" pitchFamily="18" charset="0"/>
              </a:rPr>
              <a:t>Then He turned to the woman and said to Simon, </a:t>
            </a:r>
            <a:endParaRPr lang="en-US" sz="20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01707" y="1432289"/>
            <a:ext cx="7768354" cy="516271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98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68743" y="1424198"/>
            <a:ext cx="7452765" cy="5120697"/>
          </a:xfrm>
          <a:prstGeom prst="rect">
            <a:avLst/>
          </a:prstGeom>
        </p:spPr>
        <p:txBody>
          <a:bodyPr wrap="square">
            <a:spAutoFit/>
          </a:bodyPr>
          <a:lstStyle/>
          <a:p>
            <a:pPr algn="ct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4. Out of love, a forgiven woman anointed Jesus’ feet.</a:t>
            </a:r>
            <a:r>
              <a:rPr lang="en-US" sz="2400" dirty="0">
                <a:latin typeface="Calibri" panose="020F0502020204030204" pitchFamily="34" charset="0"/>
                <a:ea typeface="Times New Roman" panose="02020603050405020304" pitchFamily="18" charset="0"/>
              </a:rPr>
              <a:t> </a:t>
            </a:r>
            <a:endParaRPr lang="en-US" dirty="0">
              <a:latin typeface="Calibri" panose="020F0502020204030204" pitchFamily="34" charset="0"/>
              <a:ea typeface="Times New Roman" panose="02020603050405020304" pitchFamily="18" charset="0"/>
            </a:endParaRPr>
          </a:p>
          <a:p>
            <a:pPr indent="228600">
              <a:lnSpc>
                <a:spcPct val="115000"/>
              </a:lnSpc>
              <a:spcBef>
                <a:spcPts val="900"/>
              </a:spcBef>
              <a:spcAft>
                <a:spcPts val="1000"/>
              </a:spcAft>
            </a:pPr>
            <a:r>
              <a:rPr lang="en-US" sz="2000" baseline="30000" dirty="0">
                <a:latin typeface="Calibri" panose="020F0502020204030204" pitchFamily="34" charset="0"/>
                <a:ea typeface="Times New Roman" panose="02020603050405020304" pitchFamily="18" charset="0"/>
              </a:rPr>
              <a:t>40 </a:t>
            </a:r>
            <a:r>
              <a:rPr lang="en-US" sz="2000" dirty="0">
                <a:latin typeface="Calibri" panose="020F0502020204030204" pitchFamily="34" charset="0"/>
                <a:ea typeface="Times New Roman" panose="02020603050405020304" pitchFamily="18" charset="0"/>
              </a:rPr>
              <a:t>And Jesus answered and said to him, “Simon, I have something to say to you.” So he said, “Teacher, say it.” </a:t>
            </a:r>
            <a:endParaRPr lang="en-US" dirty="0">
              <a:latin typeface="Calibri" panose="020F0502020204030204" pitchFamily="34" charset="0"/>
              <a:ea typeface="Times New Roman" panose="02020603050405020304" pitchFamily="18" charset="0"/>
            </a:endParaRPr>
          </a:p>
          <a:p>
            <a:pPr indent="228600">
              <a:lnSpc>
                <a:spcPct val="115000"/>
              </a:lnSpc>
            </a:pPr>
            <a:r>
              <a:rPr lang="en-US" sz="2000" baseline="30000" dirty="0">
                <a:latin typeface="Calibri" panose="020F0502020204030204" pitchFamily="34" charset="0"/>
                <a:ea typeface="Times New Roman" panose="02020603050405020304" pitchFamily="18" charset="0"/>
              </a:rPr>
              <a:t>41 </a:t>
            </a:r>
            <a:r>
              <a:rPr lang="en-US" sz="2000" dirty="0">
                <a:latin typeface="Calibri" panose="020F0502020204030204" pitchFamily="34" charset="0"/>
                <a:ea typeface="Times New Roman" panose="02020603050405020304" pitchFamily="18" charset="0"/>
              </a:rPr>
              <a:t>“There was a certain creditor who had two debtors. One owed five hundred denarii, and the other fifty. </a:t>
            </a:r>
            <a:r>
              <a:rPr lang="en-US" sz="2000" baseline="30000" dirty="0">
                <a:latin typeface="Calibri" panose="020F0502020204030204" pitchFamily="34" charset="0"/>
                <a:ea typeface="Times New Roman" panose="02020603050405020304" pitchFamily="18" charset="0"/>
              </a:rPr>
              <a:t>42 </a:t>
            </a:r>
            <a:r>
              <a:rPr lang="en-US" sz="2000" dirty="0">
                <a:latin typeface="Calibri" panose="020F0502020204030204" pitchFamily="34" charset="0"/>
                <a:ea typeface="Times New Roman" panose="02020603050405020304" pitchFamily="18" charset="0"/>
              </a:rPr>
              <a:t>And when they had nothing with which to repay, he freely forgave them both. Tell Me, therefore, which of them will love him more?” </a:t>
            </a:r>
            <a:endParaRPr lang="en-US" dirty="0">
              <a:latin typeface="Calibri" panose="020F0502020204030204" pitchFamily="34" charset="0"/>
              <a:ea typeface="Times New Roman" panose="02020603050405020304" pitchFamily="18" charset="0"/>
            </a:endParaRPr>
          </a:p>
          <a:p>
            <a:pPr indent="228600">
              <a:lnSpc>
                <a:spcPct val="115000"/>
              </a:lnSpc>
            </a:pPr>
            <a:r>
              <a:rPr lang="en-US" sz="2000" baseline="30000" dirty="0">
                <a:latin typeface="Calibri" panose="020F0502020204030204" pitchFamily="34" charset="0"/>
                <a:ea typeface="Times New Roman" panose="02020603050405020304" pitchFamily="18" charset="0"/>
              </a:rPr>
              <a:t>43 </a:t>
            </a:r>
            <a:r>
              <a:rPr lang="en-US" sz="2000" dirty="0">
                <a:latin typeface="Calibri" panose="020F0502020204030204" pitchFamily="34" charset="0"/>
                <a:ea typeface="Times New Roman" panose="02020603050405020304" pitchFamily="18" charset="0"/>
              </a:rPr>
              <a:t>Simon answered and said, “I suppose the </a:t>
            </a:r>
            <a:r>
              <a:rPr lang="en-US" sz="2000" i="1" dirty="0">
                <a:latin typeface="Calibri" panose="020F0502020204030204" pitchFamily="34" charset="0"/>
                <a:ea typeface="Times New Roman" panose="02020603050405020304" pitchFamily="18" charset="0"/>
              </a:rPr>
              <a:t>one</a:t>
            </a:r>
            <a:r>
              <a:rPr lang="en-US" sz="2000" dirty="0">
                <a:latin typeface="Calibri" panose="020F0502020204030204" pitchFamily="34" charset="0"/>
                <a:ea typeface="Times New Roman" panose="02020603050405020304" pitchFamily="18" charset="0"/>
              </a:rPr>
              <a:t> whom he forgave more.” </a:t>
            </a:r>
            <a:endParaRPr lang="en-US" dirty="0">
              <a:latin typeface="Calibri" panose="020F0502020204030204" pitchFamily="34" charset="0"/>
              <a:ea typeface="Times New Roman" panose="02020603050405020304" pitchFamily="18" charset="0"/>
            </a:endParaRPr>
          </a:p>
          <a:p>
            <a:r>
              <a:rPr lang="en-US" sz="2000" dirty="0">
                <a:latin typeface="Calibri" panose="020F0502020204030204" pitchFamily="34" charset="0"/>
                <a:ea typeface="Times New Roman" panose="02020603050405020304" pitchFamily="18" charset="0"/>
              </a:rPr>
              <a:t>And He said to him, “You have rightly judged.” </a:t>
            </a:r>
            <a:r>
              <a:rPr lang="en-US" sz="2000" baseline="30000" dirty="0">
                <a:latin typeface="Calibri" panose="020F0502020204030204" pitchFamily="34" charset="0"/>
                <a:ea typeface="Times New Roman" panose="02020603050405020304" pitchFamily="18" charset="0"/>
              </a:rPr>
              <a:t>44 </a:t>
            </a:r>
            <a:r>
              <a:rPr lang="en-US" sz="2000" dirty="0">
                <a:latin typeface="Calibri" panose="020F0502020204030204" pitchFamily="34" charset="0"/>
                <a:ea typeface="Times New Roman" panose="02020603050405020304" pitchFamily="18" charset="0"/>
              </a:rPr>
              <a:t>Then He turned to the woman and said to Simon, </a:t>
            </a:r>
            <a:endParaRPr lang="en-US" sz="20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01707" y="1432289"/>
            <a:ext cx="7768354" cy="516271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32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679731" y="1424198"/>
            <a:ext cx="7541777" cy="5862952"/>
          </a:xfrm>
          <a:prstGeom prst="rect">
            <a:avLst/>
          </a:prstGeom>
        </p:spPr>
        <p:txBody>
          <a:bodyPr wrap="square">
            <a:spAutoFit/>
          </a:bodyPr>
          <a:lstStyle/>
          <a:p>
            <a:pPr algn="ct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4. Out of love, a forgiven woman anointed Jesus’ feet.</a:t>
            </a:r>
          </a:p>
          <a:p>
            <a:pPr indent="228600"/>
            <a:r>
              <a:rPr lang="en-US" sz="2000" dirty="0">
                <a:latin typeface="Calibri" panose="020F0502020204030204" pitchFamily="34" charset="0"/>
                <a:ea typeface="Times New Roman" panose="02020603050405020304" pitchFamily="18" charset="0"/>
              </a:rPr>
              <a:t>“Do you see this woman? I entered your house; you gave Me no water for My feet, but she has washed My feet with her tears and wiped </a:t>
            </a:r>
            <a:r>
              <a:rPr lang="en-US" sz="2000" i="1" dirty="0">
                <a:latin typeface="Calibri" panose="020F0502020204030204" pitchFamily="34" charset="0"/>
                <a:ea typeface="Times New Roman" panose="02020603050405020304" pitchFamily="18" charset="0"/>
              </a:rPr>
              <a:t>them</a:t>
            </a:r>
            <a:r>
              <a:rPr lang="en-US" sz="2000" dirty="0">
                <a:latin typeface="Calibri" panose="020F0502020204030204" pitchFamily="34" charset="0"/>
                <a:ea typeface="Times New Roman" panose="02020603050405020304" pitchFamily="18" charset="0"/>
              </a:rPr>
              <a:t> with the hair of her head. </a:t>
            </a:r>
            <a:r>
              <a:rPr lang="en-US" sz="2000" baseline="30000" dirty="0">
                <a:latin typeface="Calibri" panose="020F0502020204030204" pitchFamily="34" charset="0"/>
                <a:ea typeface="Times New Roman" panose="02020603050405020304" pitchFamily="18" charset="0"/>
              </a:rPr>
              <a:t>45 </a:t>
            </a:r>
            <a:r>
              <a:rPr lang="en-US" sz="2000" dirty="0">
                <a:latin typeface="Calibri" panose="020F0502020204030204" pitchFamily="34" charset="0"/>
                <a:ea typeface="Times New Roman" panose="02020603050405020304" pitchFamily="18" charset="0"/>
              </a:rPr>
              <a:t>You gave Me no kiss, but this woman has not ceased to kiss My feet since the time I came in. </a:t>
            </a:r>
            <a:r>
              <a:rPr lang="en-US" sz="2000" baseline="30000" dirty="0">
                <a:latin typeface="Calibri" panose="020F0502020204030204" pitchFamily="34" charset="0"/>
                <a:ea typeface="Times New Roman" panose="02020603050405020304" pitchFamily="18" charset="0"/>
              </a:rPr>
              <a:t>46 </a:t>
            </a:r>
            <a:r>
              <a:rPr lang="en-US" sz="2000" dirty="0">
                <a:latin typeface="Calibri" panose="020F0502020204030204" pitchFamily="34" charset="0"/>
                <a:ea typeface="Times New Roman" panose="02020603050405020304" pitchFamily="18" charset="0"/>
              </a:rPr>
              <a:t>You did not anoint My head with oil, but this woman has anointed My feet with fragrant oil. </a:t>
            </a:r>
            <a:r>
              <a:rPr lang="en-US" sz="2000" baseline="30000" dirty="0">
                <a:latin typeface="Calibri" panose="020F0502020204030204" pitchFamily="34" charset="0"/>
                <a:ea typeface="Times New Roman" panose="02020603050405020304" pitchFamily="18" charset="0"/>
              </a:rPr>
              <a:t>47 </a:t>
            </a:r>
            <a:r>
              <a:rPr lang="en-US" sz="2000" dirty="0">
                <a:latin typeface="Calibri" panose="020F0502020204030204" pitchFamily="34" charset="0"/>
                <a:ea typeface="Times New Roman" panose="02020603050405020304" pitchFamily="18" charset="0"/>
              </a:rPr>
              <a:t>Therefore I say to you, her sins, </a:t>
            </a:r>
            <a:r>
              <a:rPr lang="en-US" sz="2000" i="1" dirty="0">
                <a:latin typeface="Calibri" panose="020F0502020204030204" pitchFamily="34" charset="0"/>
                <a:ea typeface="Times New Roman" panose="02020603050405020304" pitchFamily="18" charset="0"/>
              </a:rPr>
              <a:t>which are</a:t>
            </a:r>
            <a:r>
              <a:rPr lang="en-US" sz="2000" dirty="0">
                <a:latin typeface="Calibri" panose="020F0502020204030204" pitchFamily="34" charset="0"/>
                <a:ea typeface="Times New Roman" panose="02020603050405020304" pitchFamily="18" charset="0"/>
              </a:rPr>
              <a:t> many, are forgiven, for she loved much. But to whom little is forgiven, </a:t>
            </a:r>
            <a:r>
              <a:rPr lang="en-US" sz="2000" i="1" dirty="0">
                <a:latin typeface="Calibri" panose="020F0502020204030204" pitchFamily="34" charset="0"/>
                <a:ea typeface="Times New Roman" panose="02020603050405020304" pitchFamily="18" charset="0"/>
              </a:rPr>
              <a:t>the same</a:t>
            </a:r>
            <a:r>
              <a:rPr lang="en-US" sz="2000" dirty="0">
                <a:latin typeface="Calibri" panose="020F0502020204030204" pitchFamily="34" charset="0"/>
                <a:ea typeface="Times New Roman" panose="02020603050405020304" pitchFamily="18" charset="0"/>
              </a:rPr>
              <a:t> loves little.” </a:t>
            </a:r>
            <a:endParaRPr lang="en-US" dirty="0">
              <a:latin typeface="Calibri" panose="020F0502020204030204" pitchFamily="34" charset="0"/>
              <a:ea typeface="Times New Roman" panose="02020603050405020304" pitchFamily="18" charset="0"/>
            </a:endParaRPr>
          </a:p>
          <a:p>
            <a:pPr indent="228600"/>
            <a:r>
              <a:rPr lang="en-US" sz="2000" baseline="30000" dirty="0">
                <a:latin typeface="Calibri" panose="020F0502020204030204" pitchFamily="34" charset="0"/>
                <a:ea typeface="Times New Roman" panose="02020603050405020304" pitchFamily="18" charset="0"/>
              </a:rPr>
              <a:t>48 </a:t>
            </a:r>
            <a:r>
              <a:rPr lang="en-US" sz="2000" dirty="0">
                <a:latin typeface="Calibri" panose="020F0502020204030204" pitchFamily="34" charset="0"/>
                <a:ea typeface="Times New Roman" panose="02020603050405020304" pitchFamily="18" charset="0"/>
              </a:rPr>
              <a:t>Then He said to her, “Your sins are forgiven.” </a:t>
            </a:r>
            <a:endParaRPr lang="en-US" dirty="0">
              <a:latin typeface="Calibri" panose="020F0502020204030204" pitchFamily="34" charset="0"/>
              <a:ea typeface="Times New Roman" panose="02020603050405020304" pitchFamily="18" charset="0"/>
            </a:endParaRPr>
          </a:p>
          <a:p>
            <a:pPr indent="228600"/>
            <a:r>
              <a:rPr lang="en-US" sz="2000" baseline="30000" dirty="0">
                <a:latin typeface="Calibri" panose="020F0502020204030204" pitchFamily="34" charset="0"/>
                <a:ea typeface="Times New Roman" panose="02020603050405020304" pitchFamily="18" charset="0"/>
              </a:rPr>
              <a:t>49 </a:t>
            </a:r>
            <a:r>
              <a:rPr lang="en-US" sz="2000" dirty="0">
                <a:latin typeface="Calibri" panose="020F0502020204030204" pitchFamily="34" charset="0"/>
                <a:ea typeface="Times New Roman" panose="02020603050405020304" pitchFamily="18" charset="0"/>
              </a:rPr>
              <a:t>And those who sat at the table with Him began to say to themselves, “Who is this who even forgives sins?” </a:t>
            </a:r>
            <a:endParaRPr lang="en-US" dirty="0">
              <a:latin typeface="Calibri" panose="020F0502020204030204" pitchFamily="34" charset="0"/>
              <a:ea typeface="Times New Roman" panose="02020603050405020304" pitchFamily="18" charset="0"/>
            </a:endParaRPr>
          </a:p>
          <a:p>
            <a:pPr indent="228600"/>
            <a:r>
              <a:rPr lang="en-US" sz="2000" baseline="30000" dirty="0">
                <a:latin typeface="Calibri" panose="020F0502020204030204" pitchFamily="34" charset="0"/>
                <a:ea typeface="Times New Roman" panose="02020603050405020304" pitchFamily="18" charset="0"/>
              </a:rPr>
              <a:t>50 </a:t>
            </a:r>
            <a:r>
              <a:rPr lang="en-US" sz="2000" dirty="0">
                <a:latin typeface="Calibri" panose="020F0502020204030204" pitchFamily="34" charset="0"/>
                <a:ea typeface="Times New Roman" panose="02020603050405020304" pitchFamily="18" charset="0"/>
              </a:rPr>
              <a:t>Then He said to the woman, “Your faith has saved you. Go in peace.” </a:t>
            </a:r>
            <a:endParaRPr lang="en-US" dirty="0">
              <a:latin typeface="Calibri" panose="020F0502020204030204" pitchFamily="34" charset="0"/>
              <a:ea typeface="Times New Roman" panose="02020603050405020304" pitchFamily="18" charset="0"/>
            </a:endParaRPr>
          </a:p>
          <a:p>
            <a:pPr>
              <a:lnSpc>
                <a:spcPct val="107000"/>
              </a:lnSpc>
              <a:spcAft>
                <a:spcPts val="800"/>
              </a:spcAft>
            </a:pPr>
            <a:endParaRPr lang="en-US" sz="20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01707" y="1432289"/>
            <a:ext cx="7768354" cy="525982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0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202302"/>
            <a:ext cx="9143999" cy="675441"/>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Ink Free" panose="03080402000500000000" pitchFamily="66" charset="0"/>
                <a:ea typeface="Calibri" panose="020F0502020204030204" pitchFamily="34" charset="0"/>
                <a:cs typeface="Times New Roman" panose="02020603050405020304" pitchFamily="18" charset="0"/>
              </a:rPr>
              <a:t>Forgiveness Part 2 - Examples </a:t>
            </a:r>
          </a:p>
        </p:txBody>
      </p:sp>
      <p:pic>
        <p:nvPicPr>
          <p:cNvPr id="6" name="Picture 5" descr="C:\users\sheila\desktop\bible study\ultimate royality free\2-Bible Pics-Nt\Stephen\Martyrdom of Stephen 1207-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985" y="1189530"/>
            <a:ext cx="4805628" cy="5417618"/>
          </a:xfrm>
          <a:prstGeom prst="rect">
            <a:avLst/>
          </a:prstGeom>
          <a:noFill/>
          <a:ln w="57150">
            <a:solidFill>
              <a:sysClr val="windowText" lastClr="00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209" y="1205713"/>
            <a:ext cx="3649508" cy="5237331"/>
          </a:xfrm>
          <a:prstGeom prst="rect">
            <a:avLst/>
          </a:prstGeom>
          <a:noFill/>
        </p:spPr>
        <p:txBody>
          <a:bodyPr wrap="square" rtlCol="0">
            <a:spAutoFit/>
          </a:bodyPr>
          <a:lstStyle/>
          <a:p>
            <a:pPr lvl="0">
              <a:spcAft>
                <a:spcPts val="1000"/>
              </a:spcAft>
            </a:pPr>
            <a:r>
              <a:rPr lang="en-US" sz="2600" dirty="0">
                <a:solidFill>
                  <a:prstClr val="black"/>
                </a:solidFill>
                <a:latin typeface="Calibri" panose="020F0502020204030204" pitchFamily="34" charset="0"/>
              </a:rPr>
              <a:t>Acts 7:57–60  </a:t>
            </a:r>
          </a:p>
          <a:p>
            <a:pPr lvl="0" indent="228600"/>
            <a:r>
              <a:rPr lang="en-US" sz="2000" baseline="30000" dirty="0">
                <a:solidFill>
                  <a:prstClr val="black"/>
                </a:solidFill>
                <a:latin typeface="Calibri" panose="020F0502020204030204" pitchFamily="34" charset="0"/>
              </a:rPr>
              <a:t>57 </a:t>
            </a:r>
            <a:r>
              <a:rPr lang="en-US" sz="2000" dirty="0">
                <a:solidFill>
                  <a:prstClr val="black"/>
                </a:solidFill>
                <a:latin typeface="Calibri" panose="020F0502020204030204" pitchFamily="34" charset="0"/>
              </a:rPr>
              <a:t>Then they cried out with a loud voice, stopped their ears, and ran at him with one accord; </a:t>
            </a:r>
            <a:r>
              <a:rPr lang="en-US" sz="2000" baseline="30000" dirty="0">
                <a:solidFill>
                  <a:prstClr val="black"/>
                </a:solidFill>
                <a:latin typeface="Calibri" panose="020F0502020204030204" pitchFamily="34" charset="0"/>
              </a:rPr>
              <a:t>58 </a:t>
            </a:r>
            <a:r>
              <a:rPr lang="en-US" sz="2000" dirty="0">
                <a:solidFill>
                  <a:prstClr val="black"/>
                </a:solidFill>
                <a:latin typeface="Calibri" panose="020F0502020204030204" pitchFamily="34" charset="0"/>
              </a:rPr>
              <a:t>and they cast </a:t>
            </a:r>
            <a:r>
              <a:rPr lang="en-US" sz="2000" i="1" dirty="0">
                <a:solidFill>
                  <a:prstClr val="black"/>
                </a:solidFill>
                <a:latin typeface="Calibri" panose="020F0502020204030204" pitchFamily="34" charset="0"/>
              </a:rPr>
              <a:t>him</a:t>
            </a:r>
            <a:r>
              <a:rPr lang="en-US" sz="2000" dirty="0">
                <a:solidFill>
                  <a:prstClr val="black"/>
                </a:solidFill>
                <a:latin typeface="Calibri" panose="020F0502020204030204" pitchFamily="34" charset="0"/>
              </a:rPr>
              <a:t> out of the city and stoned </a:t>
            </a:r>
            <a:r>
              <a:rPr lang="en-US" sz="2000" i="1" dirty="0">
                <a:solidFill>
                  <a:prstClr val="black"/>
                </a:solidFill>
                <a:latin typeface="Calibri" panose="020F0502020204030204" pitchFamily="34" charset="0"/>
              </a:rPr>
              <a:t>him</a:t>
            </a:r>
            <a:r>
              <a:rPr lang="en-US" sz="2000" dirty="0">
                <a:solidFill>
                  <a:prstClr val="black"/>
                </a:solidFill>
                <a:latin typeface="Calibri" panose="020F0502020204030204" pitchFamily="34" charset="0"/>
              </a:rPr>
              <a:t>. And the witnesses laid down their clothes at the feet of a young man named Saul. </a:t>
            </a:r>
            <a:r>
              <a:rPr lang="en-US" sz="2000" baseline="30000" dirty="0">
                <a:solidFill>
                  <a:prstClr val="black"/>
                </a:solidFill>
                <a:latin typeface="Calibri" panose="020F0502020204030204" pitchFamily="34" charset="0"/>
              </a:rPr>
              <a:t>59 </a:t>
            </a:r>
            <a:r>
              <a:rPr lang="en-US" sz="2000" dirty="0">
                <a:solidFill>
                  <a:prstClr val="black"/>
                </a:solidFill>
                <a:latin typeface="Calibri" panose="020F0502020204030204" pitchFamily="34" charset="0"/>
              </a:rPr>
              <a:t>And they stoned Stephen as he was calling on </a:t>
            </a:r>
            <a:r>
              <a:rPr lang="en-US" sz="2000" i="1" dirty="0">
                <a:solidFill>
                  <a:prstClr val="black"/>
                </a:solidFill>
                <a:latin typeface="Calibri" panose="020F0502020204030204" pitchFamily="34" charset="0"/>
              </a:rPr>
              <a:t>God</a:t>
            </a:r>
            <a:r>
              <a:rPr lang="en-US" sz="2000" dirty="0">
                <a:solidFill>
                  <a:prstClr val="black"/>
                </a:solidFill>
                <a:latin typeface="Calibri" panose="020F0502020204030204" pitchFamily="34" charset="0"/>
              </a:rPr>
              <a:t> and saying, “Lord Jesus, receive my spirit.” </a:t>
            </a:r>
            <a:r>
              <a:rPr lang="en-US" sz="2000" baseline="30000" dirty="0">
                <a:solidFill>
                  <a:prstClr val="black"/>
                </a:solidFill>
                <a:latin typeface="Calibri" panose="020F0502020204030204" pitchFamily="34" charset="0"/>
              </a:rPr>
              <a:t>60 </a:t>
            </a:r>
            <a:r>
              <a:rPr lang="en-US" sz="2000" dirty="0">
                <a:solidFill>
                  <a:prstClr val="black"/>
                </a:solidFill>
                <a:latin typeface="Calibri" panose="020F0502020204030204" pitchFamily="34" charset="0"/>
              </a:rPr>
              <a:t>Then he knelt down and cried out with a loud voice, “Lord, do not charge them with this sin.” And when he had said this, he fell asleep. </a:t>
            </a:r>
          </a:p>
        </p:txBody>
      </p:sp>
    </p:spTree>
    <p:extLst>
      <p:ext uri="{BB962C8B-B14F-4D97-AF65-F5344CB8AC3E}">
        <p14:creationId xmlns:p14="http://schemas.microsoft.com/office/powerpoint/2010/main" val="336982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Ink Free" panose="03080402000500000000" pitchFamily="66" charset="0"/>
                <a:ea typeface="Calibri" panose="020F0502020204030204" pitchFamily="34" charset="0"/>
                <a:cs typeface="Times New Roman" panose="02020603050405020304" pitchFamily="18" charset="0"/>
              </a:rPr>
              <a:t>Forgiveness Part 2 - Examples </a:t>
            </a:r>
          </a:p>
        </p:txBody>
      </p:sp>
      <p:sp>
        <p:nvSpPr>
          <p:cNvPr id="3" name="Rectangle 2"/>
          <p:cNvSpPr/>
          <p:nvPr/>
        </p:nvSpPr>
        <p:spPr>
          <a:xfrm>
            <a:off x="768743" y="1424198"/>
            <a:ext cx="7452765" cy="5433732"/>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4. Out of love, a forgiven woman anointed Jesus’ feet.</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Luke 7:36–50</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Luke 7:47  Therefore I say to you, her sins, which are many, </a:t>
            </a:r>
            <a:r>
              <a:rPr kumimoji="0" lang="en-US" sz="3000" b="0" i="0" u="none" strike="noStrike" kern="120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are forgiven, for </a:t>
            </a:r>
            <a:r>
              <a:rPr kumimoji="0" lang="en-US" sz="3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she loved much. But to whom little is forgiven, the same loves little."</a:t>
            </a:r>
            <a:endParaRPr kumimoji="0" lang="en-US" sz="3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01707" y="1432289"/>
            <a:ext cx="7768354" cy="516271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Then, turning toward the woman, Jesus said to Simon, ‘Do you see this woman? I entered your house. You gave me no water for my feet, but she has wet my feet with her tears and wiped them with her hair. – Slid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272" y="2494862"/>
            <a:ext cx="2726359" cy="204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1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38676" y="1416106"/>
            <a:ext cx="7299016" cy="5003677"/>
          </a:xfrm>
          <a:prstGeom prst="rect">
            <a:avLst/>
          </a:prstGeom>
        </p:spPr>
        <p:txBody>
          <a:bodyPr wrap="square">
            <a:spAutoFit/>
          </a:bodyPr>
          <a:lstStyle/>
          <a:p>
            <a:pPr algn="ctr">
              <a:spcAft>
                <a:spcPts val="800"/>
              </a:spcAft>
            </a:pPr>
            <a:r>
              <a:rPr lang="en-US" sz="3200" b="1" dirty="0">
                <a:solidFill>
                  <a:srgbClr val="FF0000"/>
                </a:solidFill>
                <a:ea typeface="Calibri" panose="020F0502020204030204" pitchFamily="34" charset="0"/>
                <a:cs typeface="Times New Roman" panose="02020603050405020304" pitchFamily="18" charset="0"/>
              </a:rPr>
              <a:t>5. The Parable of the Prodigal Son</a:t>
            </a:r>
            <a:endParaRPr lang="en-US" sz="3200" dirty="0">
              <a:ea typeface="Calibri" panose="020F0502020204030204" pitchFamily="34" charset="0"/>
              <a:cs typeface="Times New Roman" panose="02020603050405020304" pitchFamily="18" charset="0"/>
            </a:endParaRPr>
          </a:p>
          <a:p>
            <a:pPr>
              <a:spcAft>
                <a:spcPts val="800"/>
              </a:spcAft>
            </a:pPr>
            <a:r>
              <a:rPr lang="en-US" sz="3200" dirty="0">
                <a:ea typeface="Calibri" panose="020F0502020204030204" pitchFamily="34" charset="0"/>
                <a:cs typeface="Times New Roman" panose="02020603050405020304" pitchFamily="18" charset="0"/>
              </a:rPr>
              <a:t>Luke 15:11–32</a:t>
            </a: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spcAft>
                <a:spcPts val="800"/>
              </a:spcAft>
            </a:pPr>
            <a:r>
              <a:rPr lang="en-US" sz="3200" dirty="0">
                <a:solidFill>
                  <a:srgbClr val="0070C0"/>
                </a:solidFill>
                <a:ea typeface="Calibri" panose="020F0502020204030204" pitchFamily="34" charset="0"/>
                <a:cs typeface="Times New Roman" panose="02020603050405020304" pitchFamily="18" charset="0"/>
              </a:rPr>
              <a:t>Luke 15:20  And he arose and came to his father. But when he was still a great way off, his father saw him and had compassion, and ran and fell on his neck and kissed him.</a:t>
            </a:r>
            <a:endParaRPr lang="en-US" sz="3200" dirty="0">
              <a:effectLst/>
              <a:ea typeface="Calibri" panose="020F0502020204030204" pitchFamily="34" charset="0"/>
              <a:cs typeface="Times New Roman" panose="02020603050405020304" pitchFamily="18" charset="0"/>
            </a:endParaRPr>
          </a:p>
        </p:txBody>
      </p:sp>
      <p:sp>
        <p:nvSpPr>
          <p:cNvPr id="4" name="Rectangle 3"/>
          <p:cNvSpPr/>
          <p:nvPr/>
        </p:nvSpPr>
        <p:spPr>
          <a:xfrm>
            <a:off x="712099" y="1383738"/>
            <a:ext cx="7598421" cy="495232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But the father said to his slaves, “Hurry! Bring the best robe, and put it on him! Put a ring on his finger and sandals on his feet! Bring the fattened calf and kill it! Let us eat and celebrate, because this son of mine was dead, and is alive again – he was lost and is found!” So they began to celebrate. – Slid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649" y="2004148"/>
            <a:ext cx="2474337" cy="185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4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4" name="Rectangle 3"/>
          <p:cNvSpPr/>
          <p:nvPr/>
        </p:nvSpPr>
        <p:spPr>
          <a:xfrm>
            <a:off x="776836" y="1197621"/>
            <a:ext cx="7800722" cy="54783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98217" y="1327094"/>
            <a:ext cx="7323292" cy="6173741"/>
          </a:xfrm>
          <a:prstGeom prst="rect">
            <a:avLst/>
          </a:prstGeom>
        </p:spPr>
        <p:txBody>
          <a:bodyPr wrap="square">
            <a:spAutoFit/>
          </a:bodyPr>
          <a:lstStyle/>
          <a:p>
            <a:pPr>
              <a:lnSpc>
                <a:spcPct val="107000"/>
              </a:lnSpc>
              <a:spcAft>
                <a:spcPts val="800"/>
              </a:spcAft>
            </a:pP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6. A tax collector begged for mercy while a Pharisee failed to see his own need for forgiveness.</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rPr>
              <a:t>Luke 18:9–14  </a:t>
            </a:r>
            <a:r>
              <a:rPr lang="en-US" sz="3200" dirty="0">
                <a:latin typeface="Calibri" panose="020F0502020204030204" pitchFamily="34" charset="0"/>
              </a:rPr>
              <a:t> </a:t>
            </a:r>
          </a:p>
          <a:p>
            <a:pPr indent="228600">
              <a:lnSpc>
                <a:spcPct val="115000"/>
              </a:lnSpc>
              <a:spcBef>
                <a:spcPts val="900"/>
              </a:spcBef>
              <a:spcAft>
                <a:spcPts val="1000"/>
              </a:spcAft>
            </a:pPr>
            <a:r>
              <a:rPr lang="en-US" baseline="30000" dirty="0">
                <a:latin typeface="Calibri" panose="020F0502020204030204" pitchFamily="34" charset="0"/>
              </a:rPr>
              <a:t>9 </a:t>
            </a:r>
            <a:r>
              <a:rPr lang="en-US" dirty="0">
                <a:latin typeface="Calibri" panose="020F0502020204030204" pitchFamily="34" charset="0"/>
              </a:rPr>
              <a:t>Also He spoke this parable to some who trusted in themselves that they were righteous, and despised others: </a:t>
            </a:r>
            <a:r>
              <a:rPr lang="en-US" baseline="30000" dirty="0">
                <a:latin typeface="Calibri" panose="020F0502020204030204" pitchFamily="34" charset="0"/>
              </a:rPr>
              <a:t>10 </a:t>
            </a:r>
            <a:r>
              <a:rPr lang="en-US" dirty="0">
                <a:latin typeface="Calibri" panose="020F0502020204030204" pitchFamily="34" charset="0"/>
              </a:rPr>
              <a:t>“Two men went up to the temple to pray, one a Pharisee and the other a tax collector. </a:t>
            </a:r>
            <a:r>
              <a:rPr lang="en-US" baseline="30000" dirty="0">
                <a:latin typeface="Calibri" panose="020F0502020204030204" pitchFamily="34" charset="0"/>
              </a:rPr>
              <a:t>11 </a:t>
            </a:r>
            <a:r>
              <a:rPr lang="en-US" dirty="0">
                <a:latin typeface="Calibri" panose="020F0502020204030204" pitchFamily="34" charset="0"/>
              </a:rPr>
              <a:t>The Pharisee stood and prayed thus with himself, ‘God, I thank You that I am not like other men—</a:t>
            </a:r>
            <a:r>
              <a:rPr lang="en-US" dirty="0" err="1">
                <a:latin typeface="Calibri" panose="020F0502020204030204" pitchFamily="34" charset="0"/>
              </a:rPr>
              <a:t>extortioners</a:t>
            </a:r>
            <a:r>
              <a:rPr lang="en-US" dirty="0">
                <a:latin typeface="Calibri" panose="020F0502020204030204" pitchFamily="34" charset="0"/>
              </a:rPr>
              <a:t>, unjust, adulterers, or even as this tax collector. </a:t>
            </a:r>
            <a:r>
              <a:rPr lang="en-US" baseline="30000" dirty="0">
                <a:latin typeface="Calibri" panose="020F0502020204030204" pitchFamily="34" charset="0"/>
              </a:rPr>
              <a:t>12 </a:t>
            </a:r>
            <a:r>
              <a:rPr lang="en-US" dirty="0">
                <a:latin typeface="Calibri" panose="020F0502020204030204" pitchFamily="34" charset="0"/>
              </a:rPr>
              <a:t>I fast twice a week; I give tithes of all that I possess.’ </a:t>
            </a:r>
            <a:r>
              <a:rPr lang="en-US" sz="2000" b="1" baseline="30000" dirty="0">
                <a:latin typeface="Calibri" panose="020F0502020204030204" pitchFamily="34" charset="0"/>
              </a:rPr>
              <a:t>13 </a:t>
            </a:r>
            <a:r>
              <a:rPr lang="en-US" sz="2000" b="1" dirty="0">
                <a:latin typeface="Calibri" panose="020F0502020204030204" pitchFamily="34" charset="0"/>
              </a:rPr>
              <a:t>And the tax collector, standing afar off, would not so much as raise </a:t>
            </a:r>
            <a:r>
              <a:rPr lang="en-US" sz="2000" b="1" i="1" dirty="0">
                <a:latin typeface="Calibri" panose="020F0502020204030204" pitchFamily="34" charset="0"/>
              </a:rPr>
              <a:t>his</a:t>
            </a:r>
            <a:r>
              <a:rPr lang="en-US" sz="2000" b="1" dirty="0">
                <a:latin typeface="Calibri" panose="020F0502020204030204" pitchFamily="34" charset="0"/>
              </a:rPr>
              <a:t> eyes to heaven, but beat his breast, saying, ‘God, be merciful to me a sinner!’</a:t>
            </a:r>
            <a:r>
              <a:rPr lang="en-US" dirty="0">
                <a:latin typeface="Calibri" panose="020F0502020204030204" pitchFamily="34" charset="0"/>
              </a:rPr>
              <a:t> </a:t>
            </a:r>
            <a:r>
              <a:rPr lang="en-US" baseline="30000" dirty="0">
                <a:latin typeface="Calibri" panose="020F0502020204030204" pitchFamily="34" charset="0"/>
              </a:rPr>
              <a:t>14 </a:t>
            </a:r>
            <a:r>
              <a:rPr lang="en-US" dirty="0">
                <a:latin typeface="Calibri" panose="020F0502020204030204" pitchFamily="34" charset="0"/>
              </a:rPr>
              <a:t>I tell you, this man went down to his house justified </a:t>
            </a:r>
            <a:r>
              <a:rPr lang="en-US" i="1" dirty="0">
                <a:latin typeface="Calibri" panose="020F0502020204030204" pitchFamily="34" charset="0"/>
              </a:rPr>
              <a:t>rather</a:t>
            </a:r>
            <a:r>
              <a:rPr lang="en-US" dirty="0">
                <a:latin typeface="Calibri" panose="020F0502020204030204" pitchFamily="34" charset="0"/>
              </a:rPr>
              <a:t> than the other; for everyone who exalts himself will be humbled, and he who humbles himself will be exalted.” </a:t>
            </a:r>
          </a:p>
          <a:p>
            <a:pPr>
              <a:lnSpc>
                <a:spcPct val="107000"/>
              </a:lnSpc>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83972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4" name="Rectangle 3"/>
          <p:cNvSpPr/>
          <p:nvPr/>
        </p:nvSpPr>
        <p:spPr>
          <a:xfrm>
            <a:off x="776836" y="1197621"/>
            <a:ext cx="7800722" cy="54783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98217" y="1327094"/>
            <a:ext cx="7323292" cy="5811847"/>
          </a:xfrm>
          <a:prstGeom prst="rect">
            <a:avLst/>
          </a:prstGeom>
        </p:spPr>
        <p:txBody>
          <a:bodyPr wrap="square">
            <a:spAutoFit/>
          </a:bodyPr>
          <a:lstStyle/>
          <a:p>
            <a:pPr>
              <a:lnSpc>
                <a:spcPct val="107000"/>
              </a:lnSpc>
              <a:spcAft>
                <a:spcPts val="800"/>
              </a:spcAft>
            </a:pP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6. A tax collector begged for mercy while a Pharisee failed to see his own need for forgiveness.</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rPr>
              <a:t>Luke 18:9–14 </a:t>
            </a:r>
          </a:p>
          <a:p>
            <a:endParaRPr lang="en-US" sz="2800" dirty="0">
              <a:latin typeface="Arial" panose="020B0604020202020204" pitchFamily="34" charset="0"/>
            </a:endParaRPr>
          </a:p>
          <a:p>
            <a:endParaRPr lang="en-US" sz="2800" dirty="0">
              <a:latin typeface="Arial" panose="020B0604020202020204" pitchFamily="34" charset="0"/>
            </a:endParaRPr>
          </a:p>
          <a:p>
            <a:pPr>
              <a:lnSpc>
                <a:spcPct val="107000"/>
              </a:lnSpc>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Luke 18:13  And the tax collector, standing afar off, would not so much as raise his eyes to heaven, but beat his breast, saying, 'God, be merciful to me a sinner!'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pic>
        <p:nvPicPr>
          <p:cNvPr id="8" name="Picture 2" descr="‘But the tax collector stood at a distance. He would not even look up to heaven but beat his breast …’ – Slid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943" y="2390318"/>
            <a:ext cx="2825947" cy="211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8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849662" y="1416106"/>
            <a:ext cx="7525593" cy="6879063"/>
          </a:xfrm>
          <a:prstGeom prst="rect">
            <a:avLst/>
          </a:prstGeom>
        </p:spPr>
        <p:txBody>
          <a:bodyPr wrap="square">
            <a:spAutoFit/>
          </a:bodyPr>
          <a:lstStyle/>
          <a:p>
            <a:pPr>
              <a:spcAft>
                <a:spcPts val="800"/>
              </a:spcAft>
            </a:pPr>
            <a:r>
              <a:rPr lang="en-US" sz="3200" b="1" dirty="0">
                <a:solidFill>
                  <a:srgbClr val="FF0000"/>
                </a:solidFill>
                <a:ea typeface="Calibri" panose="020F0502020204030204" pitchFamily="34" charset="0"/>
                <a:cs typeface="Times New Roman" panose="02020603050405020304" pitchFamily="18" charset="0"/>
              </a:rPr>
              <a:t>7. Jesus did not condemn woman caught in adultery. </a:t>
            </a:r>
            <a:r>
              <a:rPr lang="en-US" sz="2400" b="1" dirty="0">
                <a:solidFill>
                  <a:srgbClr val="0070C0"/>
                </a:solidFill>
                <a:ea typeface="Calibri" panose="020F0502020204030204" pitchFamily="34" charset="0"/>
                <a:cs typeface="Times New Roman" panose="02020603050405020304" pitchFamily="18" charset="0"/>
              </a:rPr>
              <a:t>John 8:1-11 </a:t>
            </a:r>
            <a:r>
              <a:rPr lang="en-US" sz="2000" b="1" dirty="0">
                <a:latin typeface="Calibri" panose="020F0502020204030204" pitchFamily="34" charset="0"/>
              </a:rPr>
              <a:t>8</a:t>
            </a:r>
            <a:r>
              <a:rPr lang="en-US" sz="1400" dirty="0">
                <a:latin typeface="Calibri" panose="020F0502020204030204" pitchFamily="34" charset="0"/>
              </a:rPr>
              <a:t> </a:t>
            </a:r>
            <a:r>
              <a:rPr lang="en-US" sz="1600" dirty="0">
                <a:latin typeface="Calibri" panose="020F0502020204030204" pitchFamily="34" charset="0"/>
              </a:rPr>
              <a:t>But Jesus went to the Mount of Olives. </a:t>
            </a:r>
            <a:r>
              <a:rPr lang="en-US" sz="1600" baseline="30000" dirty="0">
                <a:latin typeface="Calibri" panose="020F0502020204030204" pitchFamily="34" charset="0"/>
              </a:rPr>
              <a:t>2 </a:t>
            </a:r>
            <a:r>
              <a:rPr lang="en-US" sz="1600" dirty="0">
                <a:latin typeface="Calibri" panose="020F0502020204030204" pitchFamily="34" charset="0"/>
              </a:rPr>
              <a:t>Now early in the morning He came again into the temple, and all the people came to Him; and He sat down and taught them. </a:t>
            </a:r>
            <a:r>
              <a:rPr lang="en-US" sz="1600" baseline="30000" dirty="0">
                <a:latin typeface="Calibri" panose="020F0502020204030204" pitchFamily="34" charset="0"/>
              </a:rPr>
              <a:t>3 </a:t>
            </a:r>
            <a:r>
              <a:rPr lang="en-US" sz="1600" dirty="0">
                <a:latin typeface="Calibri" panose="020F0502020204030204" pitchFamily="34" charset="0"/>
              </a:rPr>
              <a:t>Then the scribes and Pharisees brought to Him a woman caught in adultery. And when they had set her in the midst, </a:t>
            </a:r>
            <a:r>
              <a:rPr lang="en-US" sz="1600" baseline="30000" dirty="0">
                <a:latin typeface="Calibri" panose="020F0502020204030204" pitchFamily="34" charset="0"/>
              </a:rPr>
              <a:t>4 </a:t>
            </a:r>
            <a:r>
              <a:rPr lang="en-US" sz="1600" dirty="0">
                <a:latin typeface="Calibri" panose="020F0502020204030204" pitchFamily="34" charset="0"/>
              </a:rPr>
              <a:t>they said to Him, “Teacher, this woman was caught in adultery, in the very act. </a:t>
            </a:r>
            <a:r>
              <a:rPr lang="en-US" sz="1600" baseline="30000" dirty="0">
                <a:latin typeface="Calibri" panose="020F0502020204030204" pitchFamily="34" charset="0"/>
              </a:rPr>
              <a:t>5 </a:t>
            </a:r>
            <a:r>
              <a:rPr lang="en-US" sz="1600" dirty="0">
                <a:latin typeface="Calibri" panose="020F0502020204030204" pitchFamily="34" charset="0"/>
              </a:rPr>
              <a:t>Now Moses, in the law, commanded us that such should be stoned. But what do You say?” </a:t>
            </a:r>
            <a:r>
              <a:rPr lang="en-US" sz="1600" baseline="30000" dirty="0">
                <a:latin typeface="Calibri" panose="020F0502020204030204" pitchFamily="34" charset="0"/>
              </a:rPr>
              <a:t>6 </a:t>
            </a:r>
            <a:r>
              <a:rPr lang="en-US" sz="1600" dirty="0">
                <a:latin typeface="Calibri" panose="020F0502020204030204" pitchFamily="34" charset="0"/>
              </a:rPr>
              <a:t>This they said, testing Him, that they might have </a:t>
            </a:r>
            <a:r>
              <a:rPr lang="en-US" sz="1600" i="1" dirty="0">
                <a:latin typeface="Calibri" panose="020F0502020204030204" pitchFamily="34" charset="0"/>
              </a:rPr>
              <a:t>something</a:t>
            </a:r>
            <a:r>
              <a:rPr lang="en-US" sz="1600" dirty="0">
                <a:latin typeface="Calibri" panose="020F0502020204030204" pitchFamily="34" charset="0"/>
              </a:rPr>
              <a:t> of which to accuse Him. But Jesus stooped down and wrote on the ground with </a:t>
            </a:r>
            <a:r>
              <a:rPr lang="en-US" sz="1600" i="1" dirty="0">
                <a:latin typeface="Calibri" panose="020F0502020204030204" pitchFamily="34" charset="0"/>
              </a:rPr>
              <a:t>His</a:t>
            </a:r>
            <a:r>
              <a:rPr lang="en-US" sz="1600" dirty="0">
                <a:latin typeface="Calibri" panose="020F0502020204030204" pitchFamily="34" charset="0"/>
              </a:rPr>
              <a:t> finger, as though He did not hear. </a:t>
            </a:r>
          </a:p>
          <a:p>
            <a:pPr indent="228600">
              <a:lnSpc>
                <a:spcPct val="115000"/>
              </a:lnSpc>
            </a:pPr>
            <a:r>
              <a:rPr lang="en-US" sz="1600" baseline="30000" dirty="0">
                <a:latin typeface="Calibri" panose="020F0502020204030204" pitchFamily="34" charset="0"/>
              </a:rPr>
              <a:t>7 </a:t>
            </a:r>
            <a:r>
              <a:rPr lang="en-US" sz="1600" dirty="0">
                <a:latin typeface="Calibri" panose="020F0502020204030204" pitchFamily="34" charset="0"/>
              </a:rPr>
              <a:t>So when they continued asking Him, He raised Himself up and said to them, “He who is without sin among you, let him throw a stone at her first.” </a:t>
            </a:r>
            <a:r>
              <a:rPr lang="en-US" sz="1600" baseline="30000" dirty="0">
                <a:latin typeface="Calibri" panose="020F0502020204030204" pitchFamily="34" charset="0"/>
              </a:rPr>
              <a:t>8 </a:t>
            </a:r>
            <a:r>
              <a:rPr lang="en-US" sz="1600" dirty="0">
                <a:latin typeface="Calibri" panose="020F0502020204030204" pitchFamily="34" charset="0"/>
              </a:rPr>
              <a:t>And again He stooped down and wrote on the ground. </a:t>
            </a:r>
            <a:r>
              <a:rPr lang="en-US" sz="1600" baseline="30000" dirty="0">
                <a:latin typeface="Calibri" panose="020F0502020204030204" pitchFamily="34" charset="0"/>
              </a:rPr>
              <a:t>9 </a:t>
            </a:r>
            <a:r>
              <a:rPr lang="en-US" sz="1600" dirty="0">
                <a:latin typeface="Calibri" panose="020F0502020204030204" pitchFamily="34" charset="0"/>
              </a:rPr>
              <a:t>Then those who heard </a:t>
            </a:r>
            <a:r>
              <a:rPr lang="en-US" sz="1600" i="1" dirty="0">
                <a:latin typeface="Calibri" panose="020F0502020204030204" pitchFamily="34" charset="0"/>
              </a:rPr>
              <a:t>it,</a:t>
            </a:r>
            <a:r>
              <a:rPr lang="en-US" sz="1600" dirty="0">
                <a:latin typeface="Calibri" panose="020F0502020204030204" pitchFamily="34" charset="0"/>
              </a:rPr>
              <a:t> being convicted by </a:t>
            </a:r>
            <a:r>
              <a:rPr lang="en-US" sz="1600" i="1" dirty="0">
                <a:latin typeface="Calibri" panose="020F0502020204030204" pitchFamily="34" charset="0"/>
              </a:rPr>
              <a:t>their</a:t>
            </a:r>
            <a:r>
              <a:rPr lang="en-US" sz="1600" dirty="0">
                <a:latin typeface="Calibri" panose="020F0502020204030204" pitchFamily="34" charset="0"/>
              </a:rPr>
              <a:t> conscience, went out one by one, beginning with the oldest </a:t>
            </a:r>
            <a:r>
              <a:rPr lang="en-US" sz="1600" i="1" dirty="0">
                <a:latin typeface="Calibri" panose="020F0502020204030204" pitchFamily="34" charset="0"/>
              </a:rPr>
              <a:t>even</a:t>
            </a:r>
            <a:r>
              <a:rPr lang="en-US" sz="1600" dirty="0">
                <a:latin typeface="Calibri" panose="020F0502020204030204" pitchFamily="34" charset="0"/>
              </a:rPr>
              <a:t> to the last. And Jesus was left alone, and the woman standing in the midst. </a:t>
            </a:r>
            <a:r>
              <a:rPr lang="en-US" sz="1600" baseline="30000" dirty="0">
                <a:latin typeface="Calibri" panose="020F0502020204030204" pitchFamily="34" charset="0"/>
              </a:rPr>
              <a:t>10 </a:t>
            </a:r>
            <a:r>
              <a:rPr lang="en-US" sz="1600" dirty="0">
                <a:latin typeface="Calibri" panose="020F0502020204030204" pitchFamily="34" charset="0"/>
              </a:rPr>
              <a:t>When Jesus had raised Himself up and saw no one but the woman, He said to her, “Woman, where are those accusers of yours? Has no one condemned you?” </a:t>
            </a:r>
          </a:p>
          <a:p>
            <a:pPr indent="228600">
              <a:lnSpc>
                <a:spcPct val="115000"/>
              </a:lnSpc>
            </a:pPr>
            <a:r>
              <a:rPr lang="en-US" sz="1600" baseline="30000" dirty="0">
                <a:latin typeface="Calibri" panose="020F0502020204030204" pitchFamily="34" charset="0"/>
              </a:rPr>
              <a:t>11 </a:t>
            </a:r>
            <a:r>
              <a:rPr lang="en-US" sz="1600" dirty="0">
                <a:latin typeface="Calibri" panose="020F0502020204030204" pitchFamily="34" charset="0"/>
              </a:rPr>
              <a:t>She said, “No one, Lord.” And Jesus said to her, “Neither do I condemn you; go and sin no more.” </a:t>
            </a:r>
          </a:p>
          <a:p>
            <a:pPr>
              <a:spcAft>
                <a:spcPts val="800"/>
              </a:spcAft>
            </a:pPr>
            <a:endParaRPr lang="en-US" sz="1400" dirty="0">
              <a:ea typeface="Calibri" panose="020F0502020204030204" pitchFamily="34" charset="0"/>
              <a:cs typeface="Times New Roman" panose="02020603050405020304" pitchFamily="18" charset="0"/>
            </a:endParaRPr>
          </a:p>
          <a:p>
            <a:pPr>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endParaRPr lang="en-US" sz="14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87823" y="1270450"/>
            <a:ext cx="7800721" cy="552686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76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849662" y="1416106"/>
            <a:ext cx="7525593" cy="5059077"/>
          </a:xfrm>
          <a:prstGeom prst="rect">
            <a:avLst/>
          </a:prstGeom>
        </p:spPr>
        <p:txBody>
          <a:bodyPr wrap="square">
            <a:spAutoFit/>
          </a:bodyPr>
          <a:lstStyle/>
          <a:p>
            <a:pPr>
              <a:spcAft>
                <a:spcPts val="800"/>
              </a:spcAft>
            </a:pPr>
            <a:r>
              <a:rPr lang="en-US" sz="3200" b="1" dirty="0">
                <a:solidFill>
                  <a:srgbClr val="FF0000"/>
                </a:solidFill>
                <a:ea typeface="Calibri" panose="020F0502020204030204" pitchFamily="34" charset="0"/>
                <a:cs typeface="Times New Roman" panose="02020603050405020304" pitchFamily="18" charset="0"/>
              </a:rPr>
              <a:t>7. Jesus did not condemn woman caught in adultery.</a:t>
            </a:r>
          </a:p>
          <a:p>
            <a:pPr>
              <a:spcAft>
                <a:spcPts val="800"/>
              </a:spcAft>
            </a:pPr>
            <a:r>
              <a:rPr lang="en-US" sz="3200" dirty="0">
                <a:ea typeface="Calibri" panose="020F0502020204030204" pitchFamily="34" charset="0"/>
                <a:cs typeface="Times New Roman" panose="02020603050405020304" pitchFamily="18" charset="0"/>
              </a:rPr>
              <a:t>John 8:1–11</a:t>
            </a:r>
          </a:p>
          <a:p>
            <a:pPr>
              <a:spcAft>
                <a:spcPts val="800"/>
              </a:spcAft>
            </a:pPr>
            <a:endParaRPr lang="en-US" sz="3200" dirty="0">
              <a:ea typeface="Calibri" panose="020F0502020204030204" pitchFamily="34" charset="0"/>
              <a:cs typeface="Times New Roman" panose="02020603050405020304" pitchFamily="18" charset="0"/>
            </a:endParaRPr>
          </a:p>
          <a:p>
            <a:pPr>
              <a:spcAft>
                <a:spcPts val="800"/>
              </a:spcAft>
            </a:pPr>
            <a:endParaRPr lang="en-US" sz="3200" dirty="0">
              <a:ea typeface="Calibri" panose="020F0502020204030204" pitchFamily="34" charset="0"/>
              <a:cs typeface="Times New Roman" panose="02020603050405020304" pitchFamily="18" charset="0"/>
            </a:endParaRPr>
          </a:p>
          <a:p>
            <a:pPr>
              <a:spcAft>
                <a:spcPts val="800"/>
              </a:spcAft>
            </a:pPr>
            <a:r>
              <a:rPr lang="en-US" sz="3200" dirty="0">
                <a:solidFill>
                  <a:srgbClr val="0070C0"/>
                </a:solidFill>
                <a:ea typeface="Calibri" panose="020F0502020204030204" pitchFamily="34" charset="0"/>
                <a:cs typeface="Times New Roman" panose="02020603050405020304" pitchFamily="18" charset="0"/>
              </a:rPr>
              <a:t>John 8:11  She said, "No one, Lord." And Jesus said to her, "Neither do I condemn you; go and sin no more."</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endParaRPr lang="en-US" sz="14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87823" y="1270450"/>
            <a:ext cx="7800721" cy="479857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hen He bent over again and wrote on the ground. – Slid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810" y="2031592"/>
            <a:ext cx="2937409" cy="220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84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68743" y="1416106"/>
            <a:ext cx="7549869" cy="5001947"/>
          </a:xfrm>
          <a:prstGeom prst="rect">
            <a:avLst/>
          </a:prstGeom>
        </p:spPr>
        <p:txBody>
          <a:bodyPr wrap="square">
            <a:spAutoFit/>
          </a:bodyPr>
          <a:lstStyle/>
          <a:p>
            <a:pPr>
              <a:lnSpc>
                <a:spcPct val="107000"/>
              </a:lnSpc>
              <a:spcAft>
                <a:spcPts val="800"/>
              </a:spcAft>
            </a:pPr>
            <a:r>
              <a:rPr lang="en-US" sz="3200" b="1" dirty="0">
                <a:solidFill>
                  <a:srgbClr val="FF0000"/>
                </a:solidFill>
                <a:ea typeface="Calibri" panose="020F0502020204030204" pitchFamily="34" charset="0"/>
                <a:cs typeface="Times New Roman" panose="02020603050405020304" pitchFamily="18" charset="0"/>
              </a:rPr>
              <a:t>8. Jesus asked the Father to forgive those who crucified him.</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ea typeface="Calibri" panose="020F0502020204030204" pitchFamily="34" charset="0"/>
                <a:cs typeface="Times New Roman" panose="02020603050405020304" pitchFamily="18" charset="0"/>
              </a:rPr>
              <a:t>Luke 23:32–43</a:t>
            </a: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a:solidFill>
                  <a:srgbClr val="0070C0"/>
                </a:solidFill>
                <a:ea typeface="Calibri" panose="020F0502020204030204" pitchFamily="34" charset="0"/>
                <a:cs typeface="Times New Roman" panose="02020603050405020304" pitchFamily="18" charset="0"/>
              </a:rPr>
              <a:t>Luke 23:34  Then Jesus said, "Father, forgive them, for they do not know what they do." And they divided His garments and cast lots.</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79732" y="1399922"/>
            <a:ext cx="7735986" cy="486331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But when they came to Jesus and saw that He was already dead, they did not break His legs.  Instead, one of the soldiers pierced Jesus’ side with a spear, bringing a sudden flow of blood and water. &lt;br/&gt;These things happened so that the scripture would be fulfilled: ‘Not one of his bones will be broken,’ (Exodus 12:46; Numbers 9:12; Psalm 34:20) and, as another scripture says, ‘They will look on the one they have pierced’ (Zechariah 12:10). &lt;br/&gt;(John 19:34-37). &lt;br/&gt;The Strike of the Lance - James Tissot - Brooklyn Museum. – Slid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233" y="2047285"/>
            <a:ext cx="3197010" cy="239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1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5" name="Rectangle 4"/>
          <p:cNvSpPr/>
          <p:nvPr/>
        </p:nvSpPr>
        <p:spPr>
          <a:xfrm>
            <a:off x="776835" y="1132885"/>
            <a:ext cx="7614605" cy="5751896"/>
          </a:xfrm>
          <a:prstGeom prst="rect">
            <a:avLst/>
          </a:prstGeom>
        </p:spPr>
        <p:txBody>
          <a:bodyPr wrap="square">
            <a:spAutoFit/>
          </a:bodyPr>
          <a:lstStyle/>
          <a:p>
            <a:pPr>
              <a:spcAft>
                <a:spcPts val="800"/>
              </a:spcAft>
            </a:pPr>
            <a:r>
              <a:rPr lang="en-US" sz="2800" b="1" dirty="0">
                <a:solidFill>
                  <a:srgbClr val="FF0000"/>
                </a:solidFill>
                <a:ea typeface="Calibri" panose="020F0502020204030204" pitchFamily="34" charset="0"/>
                <a:cs typeface="Times New Roman" panose="02020603050405020304" pitchFamily="18" charset="0"/>
              </a:rPr>
              <a:t>9. Jesus restored Peter who had denied him three times.</a:t>
            </a:r>
            <a:endParaRPr lang="en-US" sz="2800" dirty="0">
              <a:ea typeface="Calibri" panose="020F0502020204030204" pitchFamily="34" charset="0"/>
              <a:cs typeface="Times New Roman" panose="02020603050405020304" pitchFamily="18" charset="0"/>
            </a:endParaRPr>
          </a:p>
          <a:p>
            <a:pPr>
              <a:spcAft>
                <a:spcPts val="800"/>
              </a:spcAft>
            </a:pPr>
            <a:r>
              <a:rPr lang="en-US" sz="2800" dirty="0">
                <a:ea typeface="Calibri" panose="020F0502020204030204" pitchFamily="34" charset="0"/>
                <a:cs typeface="Times New Roman" panose="02020603050405020304" pitchFamily="18" charset="0"/>
              </a:rPr>
              <a:t>John 13:31–38</a:t>
            </a:r>
          </a:p>
          <a:p>
            <a:pPr>
              <a:spcAft>
                <a:spcPts val="800"/>
              </a:spcAft>
            </a:pPr>
            <a:r>
              <a:rPr lang="en-US" sz="2800" dirty="0">
                <a:ea typeface="Calibri" panose="020F0502020204030204" pitchFamily="34" charset="0"/>
                <a:cs typeface="Times New Roman" panose="02020603050405020304" pitchFamily="18" charset="0"/>
              </a:rPr>
              <a:t>John 18:15–27</a:t>
            </a:r>
          </a:p>
          <a:p>
            <a:pPr>
              <a:spcAft>
                <a:spcPts val="800"/>
              </a:spcAft>
            </a:pPr>
            <a:r>
              <a:rPr lang="en-US" sz="2800" dirty="0">
                <a:ea typeface="Calibri" panose="020F0502020204030204" pitchFamily="34" charset="0"/>
                <a:cs typeface="Times New Roman" panose="02020603050405020304" pitchFamily="18" charset="0"/>
              </a:rPr>
              <a:t>John 21:15–19</a:t>
            </a:r>
          </a:p>
          <a:p>
            <a:pPr>
              <a:spcAft>
                <a:spcPts val="800"/>
              </a:spcAft>
            </a:pPr>
            <a:endParaRPr lang="en-US" sz="1400" dirty="0">
              <a:ea typeface="Calibri" panose="020F0502020204030204" pitchFamily="34" charset="0"/>
              <a:cs typeface="Times New Roman" panose="02020603050405020304" pitchFamily="18" charset="0"/>
            </a:endParaRPr>
          </a:p>
          <a:p>
            <a:pPr>
              <a:spcAft>
                <a:spcPts val="800"/>
              </a:spcAft>
            </a:pPr>
            <a:r>
              <a:rPr lang="en-US" sz="2700" dirty="0">
                <a:solidFill>
                  <a:srgbClr val="0070C0"/>
                </a:solidFill>
                <a:ea typeface="Calibri" panose="020F0502020204030204" pitchFamily="34" charset="0"/>
              </a:rPr>
              <a:t>John 21:17  He said to him the third time, "Simon, son of Jonah, do you love Me?" Peter was grieved because He said to him the third time, "Do you love Me?" And he said to Him, "Lord, You know all things; You know that I love You." Jesus said to him, "Feed My sheep.    </a:t>
            </a:r>
            <a:r>
              <a:rPr lang="en-US" sz="2700" dirty="0">
                <a:ea typeface="Calibri" panose="020F0502020204030204" pitchFamily="34" charset="0"/>
              </a:rPr>
              <a:t>(7x7 – 3xs)</a:t>
            </a:r>
            <a:endParaRPr lang="en-US" sz="27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79731" y="1132885"/>
            <a:ext cx="7727894" cy="546212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Jesus then told Simon Peter how he would die to glorify God. ‘When you were younger you dressed yourself and went where you wanted. But, when you are old, you will stretch out your hands, and someone else will dress you and lead you where you do not want to go.’ – Slid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969" y="1671658"/>
            <a:ext cx="3052524" cy="228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37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835" y="347958"/>
            <a:ext cx="8108220" cy="6387261"/>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10 Stories of Forgiveness</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 </a:t>
            </a:r>
            <a:r>
              <a:rPr kumimoji="0" lang="en-US" sz="2400" b="1"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Esau</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forgave his brother Jacob after years of estrangement.</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2.</a:t>
            </a:r>
            <a:r>
              <a:rPr kumimoji="0" lang="en-US" sz="24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Joseph</a:t>
            </a:r>
            <a:r>
              <a:rPr kumimoji="0" lang="en-US" sz="24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 forgave his brothers who betrayed him.</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3.</a:t>
            </a:r>
            <a:r>
              <a:rPr kumimoji="0" lang="en-US" sz="24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David</a:t>
            </a:r>
            <a:r>
              <a:rPr kumimoji="0" lang="en-US" sz="24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asked for God’s forgiveness for his adultery with Bathsheba.</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4.</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Out of love, </a:t>
            </a:r>
            <a:r>
              <a:rPr kumimoji="0" lang="en-US" sz="2400" b="1"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 forgiven woman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anointed Jesus’ feet.</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5.</a:t>
            </a:r>
            <a:r>
              <a:rPr kumimoji="0" lang="en-US" sz="24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The </a:t>
            </a:r>
            <a:r>
              <a:rPr kumimoji="0" lang="en-US" sz="2400" b="1" i="0" u="sng"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Parable of the Prodigal Son</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6.</a:t>
            </a:r>
            <a:r>
              <a:rPr kumimoji="0" lang="en-US" sz="24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A </a:t>
            </a:r>
            <a:r>
              <a:rPr kumimoji="0" lang="en-US" sz="2400" b="1"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tax collector begged </a:t>
            </a:r>
            <a:r>
              <a:rPr kumimoji="0" lang="en-US" sz="24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for mercy while a Pharisee failed to see his own need for forgiveness.</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7.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Jesus did not condemn </a:t>
            </a:r>
            <a:r>
              <a:rPr kumimoji="0" lang="en-US" sz="2400" b="1"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woman caught in adultery</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8.</a:t>
            </a:r>
            <a:r>
              <a:rPr kumimoji="0" lang="en-US" sz="24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Jesus asked the Father </a:t>
            </a:r>
            <a:r>
              <a:rPr kumimoji="0" lang="en-US" sz="24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to forgive those who crucified him.</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9.</a:t>
            </a:r>
            <a:r>
              <a:rPr kumimoji="0" lang="en-US" sz="24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Jesus restored </a:t>
            </a:r>
            <a:r>
              <a:rPr kumimoji="0" lang="en-US" sz="2400" b="1"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Peter</a:t>
            </a:r>
            <a:r>
              <a:rPr kumimoji="0" lang="en-US" sz="24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who had denied him three times.</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10</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Stephen </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asked God to forgive those who were stoning him.</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8824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44467" y="1238082"/>
            <a:ext cx="7477041" cy="6034281"/>
          </a:xfrm>
          <a:prstGeom prst="rect">
            <a:avLst/>
          </a:prstGeom>
        </p:spPr>
        <p:txBody>
          <a:bodyPr wrap="square">
            <a:spAutoFit/>
          </a:bodyPr>
          <a:lstStyle/>
          <a:p>
            <a:pPr algn="ctr">
              <a:lnSpc>
                <a:spcPct val="107000"/>
              </a:lnSpc>
              <a:spcAft>
                <a:spcPts val="800"/>
              </a:spcAft>
            </a:pPr>
            <a:r>
              <a:rPr lang="en-US" sz="3200" dirty="0">
                <a:solidFill>
                  <a:srgbClr val="FF0000"/>
                </a:solidFill>
                <a:latin typeface="Arial" panose="020B0604020202020204" pitchFamily="34" charset="0"/>
                <a:ea typeface="Calibri" panose="020F0502020204030204" pitchFamily="34" charset="0"/>
                <a:cs typeface="Times New Roman" panose="02020603050405020304" pitchFamily="18" charset="0"/>
              </a:rPr>
              <a:t>10. Stephen asked God to forgive those who were stoning him.</a:t>
            </a:r>
          </a:p>
          <a:p>
            <a:pPr lvl="0">
              <a:lnSpc>
                <a:spcPct val="107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Acts 7:54–60</a:t>
            </a:r>
          </a:p>
          <a:p>
            <a:pPr lvl="0">
              <a:lnSpc>
                <a:spcPct val="107000"/>
              </a:lnSpc>
              <a:spcAft>
                <a:spcPts val="800"/>
              </a:spcAft>
            </a:pPr>
            <a:endParaRPr lang="en-US" sz="32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3200" dirty="0">
                <a:solidFill>
                  <a:srgbClr val="0070C0"/>
                </a:solidFill>
                <a:latin typeface="Arial" panose="020B0604020202020204" pitchFamily="34" charset="0"/>
                <a:ea typeface="Calibri" panose="020F0502020204030204" pitchFamily="34" charset="0"/>
                <a:cs typeface="Times New Roman" panose="02020603050405020304" pitchFamily="18" charset="0"/>
              </a:rPr>
              <a:t>Acts 7:60  Then he knelt down and cried out with a loud voice, "Lord, do not charge them with this sin." And when he had said this, he fell asleep.</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1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66442" y="1100517"/>
            <a:ext cx="7808815" cy="511416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20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202302"/>
            <a:ext cx="9143999" cy="675441"/>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Ink Free" panose="03080402000500000000" pitchFamily="66" charset="0"/>
                <a:ea typeface="Calibri" panose="020F0502020204030204" pitchFamily="34" charset="0"/>
                <a:cs typeface="Times New Roman" panose="02020603050405020304" pitchFamily="18" charset="0"/>
              </a:rPr>
              <a:t>Forgiveness Part 2 - Examples </a:t>
            </a:r>
          </a:p>
        </p:txBody>
      </p:sp>
      <p:pic>
        <p:nvPicPr>
          <p:cNvPr id="6" name="Picture 5" descr="C:\users\sheila\desktop\bible study\ultimate royality free\2-Bible Pics-Nt\Stephen\Martyrdom of Stephen 1207-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985" y="1189530"/>
            <a:ext cx="4805628" cy="5417618"/>
          </a:xfrm>
          <a:prstGeom prst="rect">
            <a:avLst/>
          </a:prstGeom>
          <a:noFill/>
          <a:ln w="57150">
            <a:solidFill>
              <a:sysClr val="windowText" lastClr="00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197" y="1132885"/>
            <a:ext cx="3649508" cy="5114221"/>
          </a:xfrm>
          <a:prstGeom prst="rect">
            <a:avLst/>
          </a:prstGeom>
          <a:noFill/>
        </p:spPr>
        <p:txBody>
          <a:bodyPr wrap="square" rtlCol="0">
            <a:spAutoFit/>
          </a:bodyPr>
          <a:lstStyle/>
          <a:p>
            <a:pPr lvl="0">
              <a:spcAft>
                <a:spcPts val="1000"/>
              </a:spcAft>
            </a:pPr>
            <a:r>
              <a:rPr lang="en-US" sz="2600" dirty="0">
                <a:solidFill>
                  <a:prstClr val="black"/>
                </a:solidFill>
                <a:latin typeface="Calibri" panose="020F0502020204030204" pitchFamily="34" charset="0"/>
              </a:rPr>
              <a:t>Acts 7:57–60  </a:t>
            </a:r>
          </a:p>
          <a:p>
            <a:pPr lvl="0" indent="228600"/>
            <a:r>
              <a:rPr lang="en-US" sz="2000" baseline="30000" dirty="0">
                <a:solidFill>
                  <a:prstClr val="black"/>
                </a:solidFill>
                <a:latin typeface="Calibri" panose="020F0502020204030204" pitchFamily="34" charset="0"/>
              </a:rPr>
              <a:t>60 </a:t>
            </a:r>
            <a:r>
              <a:rPr lang="en-US" sz="2000" dirty="0">
                <a:solidFill>
                  <a:prstClr val="black"/>
                </a:solidFill>
                <a:latin typeface="Calibri" panose="020F0502020204030204" pitchFamily="34" charset="0"/>
              </a:rPr>
              <a:t>Then he knelt down and cried out with a loud voice, </a:t>
            </a:r>
            <a:r>
              <a:rPr lang="en-US" sz="2800" dirty="0">
                <a:solidFill>
                  <a:prstClr val="black"/>
                </a:solidFill>
                <a:latin typeface="Calibri" panose="020F0502020204030204" pitchFamily="34" charset="0"/>
              </a:rPr>
              <a:t>“</a:t>
            </a:r>
            <a:r>
              <a:rPr lang="en-US" sz="2800" u="sng" dirty="0">
                <a:solidFill>
                  <a:prstClr val="black"/>
                </a:solidFill>
                <a:latin typeface="Calibri" panose="020F0502020204030204" pitchFamily="34" charset="0"/>
              </a:rPr>
              <a:t>Lord, do not charge them with this sin</a:t>
            </a:r>
            <a:r>
              <a:rPr lang="en-US" sz="2800" dirty="0">
                <a:solidFill>
                  <a:prstClr val="black"/>
                </a:solidFill>
                <a:latin typeface="Calibri" panose="020F0502020204030204" pitchFamily="34" charset="0"/>
              </a:rPr>
              <a:t>.” And when he had said this, he fell asleep. </a:t>
            </a:r>
          </a:p>
          <a:p>
            <a:pPr lvl="0" indent="228600"/>
            <a:endParaRPr lang="en-US" sz="2800" dirty="0">
              <a:solidFill>
                <a:prstClr val="black"/>
              </a:solidFill>
              <a:latin typeface="Calibri" panose="020F0502020204030204" pitchFamily="34" charset="0"/>
            </a:endParaRPr>
          </a:p>
          <a:p>
            <a:pPr lvl="0" indent="228600"/>
            <a:endParaRPr lang="en-US" sz="2800" dirty="0">
              <a:solidFill>
                <a:prstClr val="black"/>
              </a:solidFill>
              <a:latin typeface="Calibri" panose="020F0502020204030204" pitchFamily="34" charset="0"/>
            </a:endParaRPr>
          </a:p>
          <a:p>
            <a:pPr lvl="0" indent="228600" algn="ctr"/>
            <a:r>
              <a:rPr lang="en-US" sz="2800" b="1" dirty="0">
                <a:solidFill>
                  <a:srgbClr val="FF0000"/>
                </a:solidFill>
                <a:latin typeface="Calibri" panose="020F0502020204030204" pitchFamily="34" charset="0"/>
              </a:rPr>
              <a:t>If you were being put to death, would this be your last words?</a:t>
            </a:r>
          </a:p>
        </p:txBody>
      </p:sp>
    </p:spTree>
    <p:extLst>
      <p:ext uri="{BB962C8B-B14F-4D97-AF65-F5344CB8AC3E}">
        <p14:creationId xmlns:p14="http://schemas.microsoft.com/office/powerpoint/2010/main" val="958427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202302"/>
            <a:ext cx="9143999" cy="675441"/>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Ink Free" panose="03080402000500000000" pitchFamily="66" charset="0"/>
                <a:ea typeface="Calibri" panose="020F0502020204030204" pitchFamily="34" charset="0"/>
                <a:cs typeface="Times New Roman" panose="02020603050405020304" pitchFamily="18" charset="0"/>
              </a:rPr>
              <a:t>Forgiveness Part 2 - Examples </a:t>
            </a:r>
          </a:p>
        </p:txBody>
      </p:sp>
      <p:pic>
        <p:nvPicPr>
          <p:cNvPr id="6" name="Picture 5" descr="C:\users\sheila\desktop\bible study\ultimate royality free\2-Bible Pics-Nt\Stephen\Martyrdom of Stephen 1207-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985" y="1189530"/>
            <a:ext cx="4805628" cy="5417618"/>
          </a:xfrm>
          <a:prstGeom prst="rect">
            <a:avLst/>
          </a:prstGeom>
          <a:noFill/>
          <a:ln w="57150">
            <a:solidFill>
              <a:sysClr val="windowText" lastClr="00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197" y="1132885"/>
            <a:ext cx="3649508" cy="5114221"/>
          </a:xfrm>
          <a:prstGeom prst="rect">
            <a:avLst/>
          </a:prstGeom>
          <a:noFill/>
        </p:spPr>
        <p:txBody>
          <a:bodyPr wrap="square" rtlCol="0">
            <a:spAutoFit/>
          </a:bodyPr>
          <a:lstStyle/>
          <a:p>
            <a:pPr lvl="0">
              <a:spcAft>
                <a:spcPts val="1000"/>
              </a:spcAft>
            </a:pPr>
            <a:r>
              <a:rPr lang="en-US" sz="2600" dirty="0">
                <a:solidFill>
                  <a:prstClr val="black"/>
                </a:solidFill>
                <a:latin typeface="Calibri" panose="020F0502020204030204" pitchFamily="34" charset="0"/>
              </a:rPr>
              <a:t>Acts 7:57–60  </a:t>
            </a:r>
          </a:p>
          <a:p>
            <a:pPr lvl="0" indent="228600"/>
            <a:r>
              <a:rPr lang="en-US" sz="2000" baseline="30000" dirty="0">
                <a:solidFill>
                  <a:prstClr val="black"/>
                </a:solidFill>
                <a:latin typeface="Calibri" panose="020F0502020204030204" pitchFamily="34" charset="0"/>
              </a:rPr>
              <a:t>60 </a:t>
            </a:r>
            <a:r>
              <a:rPr lang="en-US" sz="2000" dirty="0">
                <a:solidFill>
                  <a:prstClr val="black"/>
                </a:solidFill>
                <a:latin typeface="Calibri" panose="020F0502020204030204" pitchFamily="34" charset="0"/>
              </a:rPr>
              <a:t>Then he knelt down and cried out with a loud voice, </a:t>
            </a:r>
            <a:r>
              <a:rPr lang="en-US" sz="2800" dirty="0">
                <a:solidFill>
                  <a:prstClr val="black"/>
                </a:solidFill>
                <a:latin typeface="Calibri" panose="020F0502020204030204" pitchFamily="34" charset="0"/>
              </a:rPr>
              <a:t>“</a:t>
            </a:r>
            <a:r>
              <a:rPr lang="en-US" sz="2800" u="sng" dirty="0">
                <a:solidFill>
                  <a:prstClr val="black"/>
                </a:solidFill>
                <a:latin typeface="Calibri" panose="020F0502020204030204" pitchFamily="34" charset="0"/>
              </a:rPr>
              <a:t>Lord, do not charge them with this sin</a:t>
            </a:r>
            <a:r>
              <a:rPr lang="en-US" sz="2800" dirty="0">
                <a:solidFill>
                  <a:prstClr val="black"/>
                </a:solidFill>
                <a:latin typeface="Calibri" panose="020F0502020204030204" pitchFamily="34" charset="0"/>
              </a:rPr>
              <a:t>.” And when he had said this, he fell asleep. </a:t>
            </a:r>
          </a:p>
          <a:p>
            <a:pPr lvl="0" indent="228600"/>
            <a:endParaRPr lang="en-US" sz="2800" dirty="0">
              <a:solidFill>
                <a:prstClr val="black"/>
              </a:solidFill>
              <a:latin typeface="Calibri" panose="020F0502020204030204" pitchFamily="34" charset="0"/>
            </a:endParaRPr>
          </a:p>
          <a:p>
            <a:pPr lvl="0" indent="228600"/>
            <a:endParaRPr lang="en-US" sz="2800" dirty="0">
              <a:solidFill>
                <a:prstClr val="black"/>
              </a:solidFill>
              <a:latin typeface="Calibri" panose="020F0502020204030204" pitchFamily="34" charset="0"/>
            </a:endParaRPr>
          </a:p>
          <a:p>
            <a:pPr lvl="0" indent="228600" algn="ctr"/>
            <a:r>
              <a:rPr lang="en-US" sz="2800" b="1" dirty="0">
                <a:solidFill>
                  <a:srgbClr val="FF0000"/>
                </a:solidFill>
                <a:latin typeface="Calibri" panose="020F0502020204030204" pitchFamily="34" charset="0"/>
              </a:rPr>
              <a:t>If you were being put to death, would this be your last words?</a:t>
            </a:r>
          </a:p>
        </p:txBody>
      </p:sp>
    </p:spTree>
    <p:extLst>
      <p:ext uri="{BB962C8B-B14F-4D97-AF65-F5344CB8AC3E}">
        <p14:creationId xmlns:p14="http://schemas.microsoft.com/office/powerpoint/2010/main" val="2522289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74535" y="1319002"/>
            <a:ext cx="7930194" cy="513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0" y="80920"/>
            <a:ext cx="9144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Forgiveness</a:t>
            </a:r>
          </a:p>
        </p:txBody>
      </p:sp>
      <p:sp>
        <p:nvSpPr>
          <p:cNvPr id="4" name="TextBox 3"/>
          <p:cNvSpPr txBox="1"/>
          <p:nvPr/>
        </p:nvSpPr>
        <p:spPr>
          <a:xfrm>
            <a:off x="946768" y="1715512"/>
            <a:ext cx="7161451" cy="4690066"/>
          </a:xfrm>
          <a:prstGeom prst="rect">
            <a:avLst/>
          </a:prstGeom>
          <a:noFill/>
        </p:spPr>
        <p:txBody>
          <a:bodyPr wrap="square" rtlCol="0">
            <a:spAutoFit/>
          </a:bodyPr>
          <a:lstStyle/>
          <a:p>
            <a:pPr algn="ctr">
              <a:lnSpc>
                <a:spcPct val="107000"/>
              </a:lnSpc>
              <a:spcAft>
                <a:spcPts val="800"/>
              </a:spcAft>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38 </a:t>
            </a:r>
            <a:r>
              <a:rPr lang="en-US" sz="2800" dirty="0">
                <a:latin typeface="Arial" panose="020B0604020202020204" pitchFamily="34" charset="0"/>
                <a:ea typeface="Times New Roman" panose="02020603050405020304" pitchFamily="18" charset="0"/>
                <a:cs typeface="Times New Roman" panose="02020603050405020304" pitchFamily="18" charset="0"/>
              </a:rPr>
              <a:t>Therefore let it be known to you, brethren, that through this Man is preached to you the forgiveness of sins; </a:t>
            </a:r>
            <a:r>
              <a:rPr lang="en-US" sz="28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Acts 13:38</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p>
          <a:p>
            <a:pPr algn="ctr">
              <a:lnSpc>
                <a:spcPct val="107000"/>
              </a:lnSpc>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14 </a:t>
            </a:r>
            <a:r>
              <a:rPr lang="en-US" sz="2800" dirty="0">
                <a:latin typeface="Arial" panose="020B0604020202020204" pitchFamily="34" charset="0"/>
                <a:ea typeface="Times New Roman" panose="02020603050405020304" pitchFamily="18" charset="0"/>
                <a:cs typeface="Times New Roman" panose="02020603050405020304" pitchFamily="18" charset="0"/>
              </a:rPr>
              <a:t>“For if you forgive men their trespasses, your heavenly Father will also forgive you. </a:t>
            </a: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15 </a:t>
            </a:r>
            <a:r>
              <a:rPr lang="en-US" sz="2800" dirty="0">
                <a:latin typeface="Arial" panose="020B0604020202020204" pitchFamily="34" charset="0"/>
                <a:ea typeface="Times New Roman" panose="02020603050405020304" pitchFamily="18" charset="0"/>
                <a:cs typeface="Times New Roman" panose="02020603050405020304" pitchFamily="18" charset="0"/>
              </a:rPr>
              <a:t>But if you do not forgive men their trespasses, neither will your Father forgive your trespasses. </a:t>
            </a:r>
            <a:r>
              <a:rPr lang="en-US" sz="28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Matt. 6:14–15</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Bef>
                <a:spcPts val="900"/>
              </a:spcBef>
            </a:pPr>
            <a:r>
              <a:rPr lang="en-US" sz="1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492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18" y="1254261"/>
            <a:ext cx="8658478" cy="9798067"/>
          </a:xfrm>
          <a:prstGeom prst="rect">
            <a:avLst/>
          </a:prstGeom>
        </p:spPr>
        <p:txBody>
          <a:bodyPr wrap="square">
            <a:spAutoFit/>
          </a:bodyPr>
          <a:lstStyle/>
          <a:p>
            <a:pPr marL="514350" marR="0" lvl="0" indent="-514350" algn="l" defTabSz="457200" rtl="0" eaLnBrk="1" fontAlgn="auto" latinLnBrk="0" hangingPunct="1">
              <a:lnSpc>
                <a:spcPct val="100000"/>
              </a:lnSpc>
              <a:spcBef>
                <a:spcPts val="0"/>
              </a:spcBef>
              <a:spcAft>
                <a:spcPts val="800"/>
              </a:spcAft>
              <a:buClrTx/>
              <a:buSzTx/>
              <a:buFontTx/>
              <a:buAutoNum type="arabicPeriod"/>
              <a:tabLst/>
              <a:defRPr/>
            </a:pP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Forgiveness Frees the Forgiver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 So Forgiveness Is Needed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3. God Cannot Tolerate Sin</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4. Forgiveness Is Possible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5. God Desires to Forgive</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4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6. Jesus Made Forgiveness Possible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7. Forgive Others As Often As Needed</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8. Give Up on getting Revenge</a:t>
            </a:r>
            <a:endParaRPr kumimoji="0" lang="en-US" sz="3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28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514350" marR="0" lvl="0" indent="-514350" algn="l" defTabSz="457200" rtl="0" eaLnBrk="1" fontAlgn="auto" latinLnBrk="0" hangingPunct="1">
              <a:lnSpc>
                <a:spcPct val="107000"/>
              </a:lnSpc>
              <a:spcBef>
                <a:spcPts val="0"/>
              </a:spcBef>
              <a:spcAft>
                <a:spcPts val="800"/>
              </a:spcAft>
              <a:buClrTx/>
              <a:buSzTx/>
              <a:buFontTx/>
              <a:buAutoNum type="arabicPeriod"/>
              <a:tabLst/>
              <a:defRPr/>
            </a:pPr>
            <a:endParaRPr kumimoji="0" lang="en-US" sz="3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111997"/>
            <a:ext cx="9144000" cy="805029"/>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Ink Free" panose="03080402000500000000" pitchFamily="66" charset="0"/>
                <a:ea typeface="Calibri" panose="020F0502020204030204" pitchFamily="34" charset="0"/>
                <a:cs typeface="Times New Roman" panose="02020603050405020304" pitchFamily="18" charset="0"/>
              </a:rPr>
              <a:t>Forgiveness, Part 1</a:t>
            </a:r>
          </a:p>
        </p:txBody>
      </p:sp>
    </p:spTree>
    <p:extLst>
      <p:ext uri="{BB962C8B-B14F-4D97-AF65-F5344CB8AC3E}">
        <p14:creationId xmlns:p14="http://schemas.microsoft.com/office/powerpoint/2010/main" val="51518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STORING WORKPLACE RELATIONSHIPS: 5 Things to Know About Forgivenes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8696"/>
            <a:ext cx="9144000" cy="6137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52725" y="5895975"/>
            <a:ext cx="37719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88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3438" t="17463" r="17916" b="6203"/>
          <a:stretch/>
        </p:blipFill>
        <p:spPr>
          <a:xfrm>
            <a:off x="3848099" y="180975"/>
            <a:ext cx="4391025" cy="6581775"/>
          </a:xfrm>
          <a:prstGeom prst="rect">
            <a:avLst/>
          </a:prstGeom>
        </p:spPr>
      </p:pic>
      <p:sp>
        <p:nvSpPr>
          <p:cNvPr id="5" name="TextBox 4"/>
          <p:cNvSpPr txBox="1"/>
          <p:nvPr/>
        </p:nvSpPr>
        <p:spPr>
          <a:xfrm>
            <a:off x="247650" y="561975"/>
            <a:ext cx="3029624"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Some areas forgiveness might be difficult.</a:t>
            </a:r>
          </a:p>
        </p:txBody>
      </p:sp>
      <p:sp>
        <p:nvSpPr>
          <p:cNvPr id="6" name="5-Point Star 5"/>
          <p:cNvSpPr/>
          <p:nvPr/>
        </p:nvSpPr>
        <p:spPr>
          <a:xfrm>
            <a:off x="3590925" y="476250"/>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5-Point Star 6"/>
          <p:cNvSpPr/>
          <p:nvPr/>
        </p:nvSpPr>
        <p:spPr>
          <a:xfrm>
            <a:off x="3576637" y="2676525"/>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5-Point Star 7"/>
          <p:cNvSpPr/>
          <p:nvPr/>
        </p:nvSpPr>
        <p:spPr>
          <a:xfrm>
            <a:off x="3567112" y="4086225"/>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5-Point Star 8"/>
          <p:cNvSpPr/>
          <p:nvPr/>
        </p:nvSpPr>
        <p:spPr>
          <a:xfrm>
            <a:off x="3590925" y="5219700"/>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1"/>
          <p:cNvSpPr/>
          <p:nvPr/>
        </p:nvSpPr>
        <p:spPr>
          <a:xfrm>
            <a:off x="3590925" y="1576387"/>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3"/>
          <a:srcRect l="61805" t="18570" r="26562" b="69798"/>
          <a:stretch/>
        </p:blipFill>
        <p:spPr>
          <a:xfrm>
            <a:off x="3055144" y="6164312"/>
            <a:ext cx="792955" cy="446038"/>
          </a:xfrm>
          <a:prstGeom prst="rect">
            <a:avLst/>
          </a:prstGeom>
        </p:spPr>
      </p:pic>
      <p:sp>
        <p:nvSpPr>
          <p:cNvPr id="2" name="TextBox 1"/>
          <p:cNvSpPr txBox="1"/>
          <p:nvPr/>
        </p:nvSpPr>
        <p:spPr>
          <a:xfrm>
            <a:off x="4709565" y="495267"/>
            <a:ext cx="2265770" cy="400110"/>
          </a:xfrm>
          <a:prstGeom prst="rect">
            <a:avLst/>
          </a:prstGeom>
          <a:noFill/>
        </p:spPr>
        <p:txBody>
          <a:bodyPr wrap="square" rtlCol="0">
            <a:spAutoFit/>
          </a:bodyPr>
          <a:lstStyle/>
          <a:p>
            <a:r>
              <a:rPr lang="en-US" sz="2000" dirty="0">
                <a:solidFill>
                  <a:srgbClr val="C00000"/>
                </a:solidFill>
                <a:latin typeface="Arial Black" panose="020B0A04020102020204" pitchFamily="34" charset="0"/>
              </a:rPr>
              <a:t>Emotional</a:t>
            </a:r>
          </a:p>
        </p:txBody>
      </p:sp>
      <p:sp>
        <p:nvSpPr>
          <p:cNvPr id="11" name="TextBox 10"/>
          <p:cNvSpPr txBox="1"/>
          <p:nvPr/>
        </p:nvSpPr>
        <p:spPr>
          <a:xfrm>
            <a:off x="4716309" y="1594431"/>
            <a:ext cx="2265770" cy="400110"/>
          </a:xfrm>
          <a:prstGeom prst="rect">
            <a:avLst/>
          </a:prstGeom>
          <a:noFill/>
        </p:spPr>
        <p:txBody>
          <a:bodyPr wrap="square" rtlCol="0">
            <a:spAutoFit/>
          </a:bodyPr>
          <a:lstStyle/>
          <a:p>
            <a:r>
              <a:rPr lang="en-US" sz="2000" dirty="0">
                <a:solidFill>
                  <a:srgbClr val="C00000"/>
                </a:solidFill>
                <a:latin typeface="Arial Black" panose="020B0A04020102020204" pitchFamily="34" charset="0"/>
              </a:rPr>
              <a:t>Physical</a:t>
            </a:r>
          </a:p>
        </p:txBody>
      </p:sp>
      <p:sp>
        <p:nvSpPr>
          <p:cNvPr id="14" name="TextBox 13"/>
          <p:cNvSpPr txBox="1"/>
          <p:nvPr/>
        </p:nvSpPr>
        <p:spPr>
          <a:xfrm>
            <a:off x="4698777" y="2709779"/>
            <a:ext cx="2265770" cy="400110"/>
          </a:xfrm>
          <a:prstGeom prst="rect">
            <a:avLst/>
          </a:prstGeom>
          <a:noFill/>
        </p:spPr>
        <p:txBody>
          <a:bodyPr wrap="square" rtlCol="0">
            <a:spAutoFit/>
          </a:bodyPr>
          <a:lstStyle/>
          <a:p>
            <a:r>
              <a:rPr lang="en-US" sz="2000" dirty="0">
                <a:solidFill>
                  <a:srgbClr val="C00000"/>
                </a:solidFill>
                <a:latin typeface="Arial Black" panose="020B0A04020102020204" pitchFamily="34" charset="0"/>
              </a:rPr>
              <a:t>Spiritual</a:t>
            </a:r>
          </a:p>
        </p:txBody>
      </p:sp>
      <p:sp>
        <p:nvSpPr>
          <p:cNvPr id="15" name="TextBox 14"/>
          <p:cNvSpPr txBox="1"/>
          <p:nvPr/>
        </p:nvSpPr>
        <p:spPr>
          <a:xfrm>
            <a:off x="4689337" y="4108347"/>
            <a:ext cx="2265770" cy="400110"/>
          </a:xfrm>
          <a:prstGeom prst="rect">
            <a:avLst/>
          </a:prstGeom>
          <a:noFill/>
        </p:spPr>
        <p:txBody>
          <a:bodyPr wrap="square" rtlCol="0">
            <a:spAutoFit/>
          </a:bodyPr>
          <a:lstStyle/>
          <a:p>
            <a:r>
              <a:rPr lang="en-US" sz="2000" dirty="0">
                <a:solidFill>
                  <a:srgbClr val="C00000"/>
                </a:solidFill>
                <a:latin typeface="Arial Black" panose="020B0A04020102020204" pitchFamily="34" charset="0"/>
              </a:rPr>
              <a:t>Financial</a:t>
            </a:r>
          </a:p>
        </p:txBody>
      </p:sp>
      <p:sp>
        <p:nvSpPr>
          <p:cNvPr id="16" name="TextBox 15"/>
          <p:cNvSpPr txBox="1"/>
          <p:nvPr/>
        </p:nvSpPr>
        <p:spPr>
          <a:xfrm>
            <a:off x="4704173" y="5215603"/>
            <a:ext cx="2265770" cy="400110"/>
          </a:xfrm>
          <a:prstGeom prst="rect">
            <a:avLst/>
          </a:prstGeom>
          <a:noFill/>
        </p:spPr>
        <p:txBody>
          <a:bodyPr wrap="square" rtlCol="0">
            <a:spAutoFit/>
          </a:bodyPr>
          <a:lstStyle/>
          <a:p>
            <a:r>
              <a:rPr lang="en-US" sz="2000" dirty="0">
                <a:solidFill>
                  <a:srgbClr val="C00000"/>
                </a:solidFill>
                <a:latin typeface="Arial Black" panose="020B0A04020102020204" pitchFamily="34" charset="0"/>
              </a:rPr>
              <a:t>Social</a:t>
            </a:r>
          </a:p>
        </p:txBody>
      </p:sp>
    </p:spTree>
    <p:extLst>
      <p:ext uri="{BB962C8B-B14F-4D97-AF65-F5344CB8AC3E}">
        <p14:creationId xmlns:p14="http://schemas.microsoft.com/office/powerpoint/2010/main" val="276856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1051965" y="1351370"/>
            <a:ext cx="7444672" cy="1547860"/>
          </a:xfrm>
          <a:prstGeom prst="rect">
            <a:avLst/>
          </a:prstGeom>
        </p:spPr>
        <p:txBody>
          <a:bodyPr wrap="square">
            <a:spAutoFit/>
          </a:bodyPr>
          <a:lstStyle/>
          <a:p>
            <a:pPr algn="ctr">
              <a:lnSpc>
                <a:spcPct val="107000"/>
              </a:lnSpc>
              <a:spcAft>
                <a:spcPts val="800"/>
              </a:spcAft>
            </a:pPr>
            <a:r>
              <a:rPr lang="en-US" sz="2800" b="1" dirty="0">
                <a:solidFill>
                  <a:srgbClr val="FF0000"/>
                </a:solidFill>
                <a:ea typeface="Calibri" panose="020F0502020204030204" pitchFamily="34" charset="0"/>
                <a:cs typeface="Times New Roman" panose="02020603050405020304" pitchFamily="18" charset="0"/>
              </a:rPr>
              <a:t>1. Esau forgave his brother Jacob after years of estrangement.</a:t>
            </a:r>
            <a:endParaRPr lang="en-US" sz="2800" dirty="0">
              <a:ea typeface="Calibri" panose="020F0502020204030204" pitchFamily="34" charset="0"/>
              <a:cs typeface="Times New Roman" panose="02020603050405020304" pitchFamily="18" charset="0"/>
            </a:endParaRPr>
          </a:p>
          <a:p>
            <a:endParaRPr lang="en-US" sz="2800" dirty="0">
              <a:ea typeface="Calibri" panose="020F0502020204030204" pitchFamily="34" charset="0"/>
              <a:cs typeface="Times New Roman" panose="02020603050405020304" pitchFamily="18" charset="0"/>
            </a:endParaRPr>
          </a:p>
        </p:txBody>
      </p:sp>
      <p:sp>
        <p:nvSpPr>
          <p:cNvPr id="4" name="Rectangle 3"/>
          <p:cNvSpPr/>
          <p:nvPr/>
        </p:nvSpPr>
        <p:spPr>
          <a:xfrm>
            <a:off x="728283" y="1327094"/>
            <a:ext cx="7784538" cy="529219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44906" y="2379058"/>
            <a:ext cx="3026421" cy="646331"/>
          </a:xfrm>
          <a:prstGeom prst="rect">
            <a:avLst/>
          </a:prstGeom>
          <a:noFill/>
        </p:spPr>
        <p:txBody>
          <a:bodyPr wrap="square" rtlCol="0">
            <a:spAutoFit/>
          </a:bodyPr>
          <a:lstStyle/>
          <a:p>
            <a:r>
              <a:rPr lang="en-US" sz="3600" b="1" u="sng" dirty="0"/>
              <a:t>Abraham</a:t>
            </a:r>
          </a:p>
        </p:txBody>
      </p:sp>
      <p:sp>
        <p:nvSpPr>
          <p:cNvPr id="7" name="TextBox 6"/>
          <p:cNvSpPr txBox="1"/>
          <p:nvPr/>
        </p:nvSpPr>
        <p:spPr>
          <a:xfrm>
            <a:off x="2241494" y="3382471"/>
            <a:ext cx="4677197" cy="646331"/>
          </a:xfrm>
          <a:prstGeom prst="rect">
            <a:avLst/>
          </a:prstGeom>
          <a:noFill/>
        </p:spPr>
        <p:txBody>
          <a:bodyPr wrap="square" rtlCol="0">
            <a:spAutoFit/>
          </a:bodyPr>
          <a:lstStyle/>
          <a:p>
            <a:r>
              <a:rPr lang="en-US" sz="3600" b="1" dirty="0"/>
              <a:t>(Ishmael)    </a:t>
            </a:r>
            <a:r>
              <a:rPr lang="en-US" sz="3600" b="1" u="sng" dirty="0"/>
              <a:t>Isaac</a:t>
            </a:r>
          </a:p>
        </p:txBody>
      </p:sp>
      <p:sp>
        <p:nvSpPr>
          <p:cNvPr id="8" name="Down Arrow 7"/>
          <p:cNvSpPr/>
          <p:nvPr/>
        </p:nvSpPr>
        <p:spPr>
          <a:xfrm>
            <a:off x="4118845" y="2923506"/>
            <a:ext cx="275129" cy="6693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813409" y="3941750"/>
            <a:ext cx="275129" cy="6693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51804" y="4474897"/>
            <a:ext cx="5146534" cy="646331"/>
          </a:xfrm>
          <a:prstGeom prst="rect">
            <a:avLst/>
          </a:prstGeom>
          <a:noFill/>
        </p:spPr>
        <p:txBody>
          <a:bodyPr wrap="square" rtlCol="0">
            <a:spAutoFit/>
          </a:bodyPr>
          <a:lstStyle/>
          <a:p>
            <a:r>
              <a:rPr lang="en-US" sz="3600" b="1" dirty="0"/>
              <a:t>Esau   </a:t>
            </a:r>
            <a:r>
              <a:rPr lang="en-US" sz="3600" b="1" u="sng" dirty="0"/>
              <a:t>Jacob</a:t>
            </a:r>
          </a:p>
        </p:txBody>
      </p:sp>
      <p:sp>
        <p:nvSpPr>
          <p:cNvPr id="11" name="Down Arrow 10"/>
          <p:cNvSpPr/>
          <p:nvPr/>
        </p:nvSpPr>
        <p:spPr>
          <a:xfrm>
            <a:off x="5475605" y="5000454"/>
            <a:ext cx="275129" cy="6693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77792" y="5640149"/>
            <a:ext cx="2775567" cy="830997"/>
          </a:xfrm>
          <a:prstGeom prst="rect">
            <a:avLst/>
          </a:prstGeom>
          <a:noFill/>
        </p:spPr>
        <p:txBody>
          <a:bodyPr wrap="square" rtlCol="0">
            <a:spAutoFit/>
          </a:bodyPr>
          <a:lstStyle/>
          <a:p>
            <a:pPr algn="ctr"/>
            <a:r>
              <a:rPr lang="en-US" sz="2400" dirty="0"/>
              <a:t>12 sons</a:t>
            </a:r>
          </a:p>
          <a:p>
            <a:pPr algn="ctr"/>
            <a:r>
              <a:rPr lang="en-US" sz="2400" dirty="0"/>
              <a:t>12 tribes of Israel</a:t>
            </a:r>
          </a:p>
        </p:txBody>
      </p:sp>
      <p:sp>
        <p:nvSpPr>
          <p:cNvPr id="13" name="Rectangle 12"/>
          <p:cNvSpPr/>
          <p:nvPr/>
        </p:nvSpPr>
        <p:spPr>
          <a:xfrm>
            <a:off x="4515356" y="5669812"/>
            <a:ext cx="2516623" cy="8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3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1051965" y="1351370"/>
            <a:ext cx="7444672" cy="4760919"/>
          </a:xfrm>
          <a:prstGeom prst="rect">
            <a:avLst/>
          </a:prstGeom>
        </p:spPr>
        <p:txBody>
          <a:bodyPr wrap="square">
            <a:spAutoFit/>
          </a:bodyPr>
          <a:lstStyle/>
          <a:p>
            <a:pPr algn="ctr">
              <a:lnSpc>
                <a:spcPct val="107000"/>
              </a:lnSpc>
              <a:spcAft>
                <a:spcPts val="800"/>
              </a:spcAft>
            </a:pPr>
            <a:r>
              <a:rPr lang="en-US" sz="2800" b="1" dirty="0">
                <a:solidFill>
                  <a:srgbClr val="FF0000"/>
                </a:solidFill>
                <a:ea typeface="Calibri" panose="020F0502020204030204" pitchFamily="34" charset="0"/>
                <a:cs typeface="Times New Roman" panose="02020603050405020304" pitchFamily="18" charset="0"/>
              </a:rPr>
              <a:t>1. Esau forgave his brother Jacob after years of estrangement.</a:t>
            </a:r>
            <a:endParaRPr lang="en-US" sz="2800" dirty="0">
              <a:ea typeface="Calibri" panose="020F0502020204030204" pitchFamily="34" charset="0"/>
              <a:cs typeface="Times New Roman" panose="02020603050405020304" pitchFamily="18" charset="0"/>
            </a:endParaRPr>
          </a:p>
          <a:p>
            <a:pPr>
              <a:lnSpc>
                <a:spcPct val="107000"/>
              </a:lnSpc>
              <a:spcAft>
                <a:spcPts val="800"/>
              </a:spcAft>
            </a:pPr>
            <a:r>
              <a:rPr lang="en-US" sz="2800" dirty="0">
                <a:ea typeface="Calibri" panose="020F0502020204030204" pitchFamily="34" charset="0"/>
                <a:cs typeface="Times New Roman" panose="02020603050405020304" pitchFamily="18" charset="0"/>
              </a:rPr>
              <a:t>Genesis 25:27–34  </a:t>
            </a:r>
          </a:p>
          <a:p>
            <a:pPr>
              <a:lnSpc>
                <a:spcPct val="107000"/>
              </a:lnSpc>
              <a:spcAft>
                <a:spcPts val="800"/>
              </a:spcAft>
            </a:pPr>
            <a:r>
              <a:rPr lang="en-US" sz="2800" dirty="0">
                <a:ea typeface="Calibri" panose="020F0502020204030204" pitchFamily="34" charset="0"/>
                <a:cs typeface="Times New Roman" panose="02020603050405020304" pitchFamily="18" charset="0"/>
              </a:rPr>
              <a:t>GEN 27 OVERVIEW - READ</a:t>
            </a:r>
          </a:p>
          <a:p>
            <a:r>
              <a:rPr lang="en-US" sz="2800" dirty="0">
                <a:ea typeface="Times New Roman" panose="02020603050405020304" pitchFamily="18" charset="0"/>
              </a:rPr>
              <a:t>Genesis 32:3–12  </a:t>
            </a:r>
          </a:p>
          <a:p>
            <a:endParaRPr lang="en-US" sz="2800" dirty="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70C0"/>
                </a:solidFill>
                <a:ea typeface="Calibri" panose="020F0502020204030204" pitchFamily="34" charset="0"/>
                <a:cs typeface="Times New Roman" panose="02020603050405020304" pitchFamily="18" charset="0"/>
              </a:rPr>
              <a:t>Gen 33:4 But Esau ran to meet him, and embraced him, and fell on his neck and kissed him, and they wept.</a:t>
            </a:r>
            <a:endParaRPr lang="en-US" sz="2800" dirty="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28283" y="1327094"/>
            <a:ext cx="7784538" cy="490377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sau ran to meet Jacob and embraced him – Slid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041" y="2279768"/>
            <a:ext cx="2883677" cy="216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5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2"/>
            <a:ext cx="9143999" cy="675441"/>
          </a:xfrm>
          <a:prstGeom prst="rect">
            <a:avLst/>
          </a:prstGeom>
        </p:spPr>
        <p:txBody>
          <a:bodyPr wrap="square">
            <a:spAutoFit/>
          </a:bodyPr>
          <a:lstStyle/>
          <a:p>
            <a:pPr algn="ctr">
              <a:lnSpc>
                <a:spcPct val="107000"/>
              </a:lnSpc>
              <a:spcAft>
                <a:spcPts val="800"/>
              </a:spcAft>
            </a:pPr>
            <a:r>
              <a:rPr lang="en-US" sz="36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Part 2 - Examples </a:t>
            </a:r>
            <a:endParaRPr lang="en-US" sz="3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54859" y="1464658"/>
            <a:ext cx="7493225" cy="7571496"/>
          </a:xfrm>
          <a:prstGeom prst="rect">
            <a:avLst/>
          </a:prstGeom>
        </p:spPr>
        <p:txBody>
          <a:bodyPr wrap="square">
            <a:spAutoFit/>
          </a:bodyPr>
          <a:lstStyle/>
          <a:p>
            <a:pPr algn="ctr">
              <a:lnSpc>
                <a:spcPct val="107000"/>
              </a:lnSpc>
              <a:spcAft>
                <a:spcPts val="800"/>
              </a:spcAft>
            </a:pPr>
            <a:r>
              <a:rPr lang="en-US" sz="2800" b="1" dirty="0">
                <a:solidFill>
                  <a:srgbClr val="FF0000"/>
                </a:solidFill>
                <a:ea typeface="Calibri" panose="020F0502020204030204" pitchFamily="34" charset="0"/>
                <a:cs typeface="Times New Roman" panose="02020603050405020304" pitchFamily="18" charset="0"/>
              </a:rPr>
              <a:t>2. Joseph forgave his brothers who betrayed him.</a:t>
            </a:r>
            <a:endParaRPr lang="en-US" sz="2800" dirty="0">
              <a:ea typeface="Calibri" panose="020F0502020204030204" pitchFamily="34" charset="0"/>
              <a:cs typeface="Times New Roman" panose="02020603050405020304" pitchFamily="18" charset="0"/>
            </a:endParaRPr>
          </a:p>
          <a:p>
            <a:pPr>
              <a:lnSpc>
                <a:spcPct val="107000"/>
              </a:lnSpc>
              <a:spcAft>
                <a:spcPts val="800"/>
              </a:spcAft>
            </a:pPr>
            <a:r>
              <a:rPr lang="en-US" sz="2800" dirty="0">
                <a:ea typeface="Calibri" panose="020F0502020204030204" pitchFamily="34" charset="0"/>
                <a:cs typeface="Times New Roman" panose="02020603050405020304" pitchFamily="18" charset="0"/>
              </a:rPr>
              <a:t>Gen. 37–50    </a:t>
            </a:r>
            <a:r>
              <a:rPr lang="en-US" sz="2800" dirty="0">
                <a:solidFill>
                  <a:srgbClr val="0070C0"/>
                </a:solidFill>
                <a:ea typeface="Calibri" panose="020F0502020204030204" pitchFamily="34" charset="0"/>
                <a:cs typeface="Times New Roman" panose="02020603050405020304" pitchFamily="18" charset="0"/>
              </a:rPr>
              <a:t>(Joseph – son of Jacob)</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Joseph has dreams of greatness – his brothers want to kill him.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Arial" panose="020B0604020202020204" pitchFamily="34" charset="0"/>
                <a:ea typeface="Calibri" panose="020F0502020204030204" pitchFamily="34" charset="0"/>
                <a:cs typeface="Times New Roman" panose="02020603050405020304" pitchFamily="18" charset="0"/>
              </a:rPr>
              <a:t>Gen 37:8 </a:t>
            </a:r>
            <a:r>
              <a:rPr lang="en-US" sz="2000" dirty="0">
                <a:latin typeface="Arial" panose="020B0604020202020204" pitchFamily="34" charset="0"/>
                <a:ea typeface="Calibri" panose="020F0502020204030204" pitchFamily="34" charset="0"/>
                <a:cs typeface="Times New Roman" panose="02020603050405020304" pitchFamily="18" charset="0"/>
              </a:rPr>
              <a:t>They Hated him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Arial" panose="020B0604020202020204" pitchFamily="34" charset="0"/>
                <a:ea typeface="Calibri" panose="020F0502020204030204" pitchFamily="34" charset="0"/>
                <a:cs typeface="Times New Roman" panose="02020603050405020304" pitchFamily="18" charset="0"/>
              </a:rPr>
              <a:t>Gen 37:11 </a:t>
            </a:r>
            <a:r>
              <a:rPr lang="en-US" sz="2000" dirty="0">
                <a:latin typeface="Arial" panose="020B0604020202020204" pitchFamily="34" charset="0"/>
                <a:ea typeface="Calibri" panose="020F0502020204030204" pitchFamily="34" charset="0"/>
                <a:cs typeface="Times New Roman" panose="02020603050405020304" pitchFamily="18" charset="0"/>
              </a:rPr>
              <a:t>they envied him.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Arial" panose="020B0604020202020204" pitchFamily="34" charset="0"/>
                <a:ea typeface="Calibri" panose="020F0502020204030204" pitchFamily="34" charset="0"/>
                <a:cs typeface="Times New Roman" panose="02020603050405020304" pitchFamily="18" charset="0"/>
              </a:rPr>
              <a:t>37:18</a:t>
            </a:r>
            <a:r>
              <a:rPr lang="en-US" sz="2000" dirty="0">
                <a:latin typeface="Arial" panose="020B0604020202020204" pitchFamily="34" charset="0"/>
                <a:ea typeface="Calibri" panose="020F0502020204030204" pitchFamily="34" charset="0"/>
                <a:cs typeface="Times New Roman" panose="02020603050405020304" pitchFamily="18" charset="0"/>
              </a:rPr>
              <a:t> they conspired to kill him.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Arial" panose="020B0604020202020204" pitchFamily="34" charset="0"/>
                <a:ea typeface="Calibri" panose="020F0502020204030204" pitchFamily="34" charset="0"/>
                <a:cs typeface="Times New Roman" panose="02020603050405020304" pitchFamily="18" charset="0"/>
              </a:rPr>
              <a:t>37:21</a:t>
            </a:r>
            <a:r>
              <a:rPr lang="en-US" sz="2000" dirty="0">
                <a:latin typeface="Arial" panose="020B0604020202020204" pitchFamily="34" charset="0"/>
                <a:ea typeface="Calibri" panose="020F0502020204030204" pitchFamily="34" charset="0"/>
                <a:cs typeface="Times New Roman" panose="02020603050405020304" pitchFamily="18" charset="0"/>
              </a:rPr>
              <a:t> Reuben intervenes – they do not kill him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Arial" panose="020B0604020202020204" pitchFamily="34" charset="0"/>
                <a:ea typeface="Calibri" panose="020F0502020204030204" pitchFamily="34" charset="0"/>
                <a:cs typeface="Times New Roman" panose="02020603050405020304" pitchFamily="18" charset="0"/>
              </a:rPr>
              <a:t>37:25</a:t>
            </a:r>
            <a:r>
              <a:rPr lang="en-US" sz="2000" dirty="0">
                <a:latin typeface="Arial" panose="020B0604020202020204" pitchFamily="34" charset="0"/>
                <a:ea typeface="Calibri" panose="020F0502020204030204" pitchFamily="34" charset="0"/>
                <a:cs typeface="Times New Roman" panose="02020603050405020304" pitchFamily="18" charset="0"/>
              </a:rPr>
              <a:t> They sell Joseph to some </a:t>
            </a:r>
            <a:r>
              <a:rPr lang="en-US" sz="2000" b="1" u="sng" dirty="0">
                <a:latin typeface="Arial" panose="020B0604020202020204" pitchFamily="34" charset="0"/>
                <a:ea typeface="Calibri" panose="020F0502020204030204" pitchFamily="34" charset="0"/>
                <a:cs typeface="Times New Roman" panose="02020603050405020304" pitchFamily="18" charset="0"/>
              </a:rPr>
              <a:t>Ishmaelite</a:t>
            </a:r>
            <a:r>
              <a:rPr lang="en-US" sz="2000" dirty="0">
                <a:latin typeface="Arial" panose="020B0604020202020204" pitchFamily="34" charset="0"/>
                <a:ea typeface="Calibri" panose="020F0502020204030204" pitchFamily="34" charset="0"/>
                <a:cs typeface="Times New Roman" panose="02020603050405020304" pitchFamily="18" charset="0"/>
              </a:rPr>
              <a:t> traders heading to Egypt.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a:lnSpc>
                <a:spcPct val="107000"/>
              </a:lnSpc>
              <a:spcAft>
                <a:spcPts val="800"/>
              </a:spcAft>
            </a:pPr>
            <a:endParaRPr lang="en-US" sz="2800" dirty="0">
              <a:effectLst/>
              <a:ea typeface="Calibri" panose="020F0502020204030204" pitchFamily="34" charset="0"/>
              <a:cs typeface="Times New Roman" panose="02020603050405020304" pitchFamily="18" charset="0"/>
            </a:endParaRP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a:lnSpc>
                <a:spcPct val="107000"/>
              </a:lnSpc>
              <a:spcAft>
                <a:spcPts val="800"/>
              </a:spcAft>
            </a:pPr>
            <a:endParaRPr lang="en-US" sz="2800" dirty="0">
              <a:effectLst/>
              <a:ea typeface="Calibri" panose="020F0502020204030204" pitchFamily="34" charset="0"/>
              <a:cs typeface="Times New Roman" panose="02020603050405020304" pitchFamily="18" charset="0"/>
            </a:endParaRP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60652" y="1464658"/>
            <a:ext cx="7735986" cy="469338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1497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3155</Words>
  <Application>Microsoft Office PowerPoint</Application>
  <PresentationFormat>On-screen Show (4:3)</PresentationFormat>
  <Paragraphs>219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Arial Unicode MS</vt:lpstr>
      <vt:lpstr>Calibri</vt:lpstr>
      <vt:lpstr>Calibri Light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26</cp:revision>
  <dcterms:created xsi:type="dcterms:W3CDTF">2023-07-06T10:33:12Z</dcterms:created>
  <dcterms:modified xsi:type="dcterms:W3CDTF">2023-10-23T20:38:17Z</dcterms:modified>
</cp:coreProperties>
</file>