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2" r:id="rId3"/>
    <p:sldId id="267" r:id="rId4"/>
    <p:sldId id="261" r:id="rId5"/>
    <p:sldId id="263" r:id="rId6"/>
    <p:sldId id="265" r:id="rId7"/>
    <p:sldId id="264" r:id="rId8"/>
    <p:sldId id="268" r:id="rId9"/>
    <p:sldId id="270" r:id="rId10"/>
    <p:sldId id="269" r:id="rId11"/>
    <p:sldId id="272" r:id="rId12"/>
    <p:sldId id="274" r:id="rId13"/>
    <p:sldId id="271" r:id="rId14"/>
    <p:sldId id="279" r:id="rId15"/>
    <p:sldId id="280" r:id="rId16"/>
    <p:sldId id="281" r:id="rId17"/>
    <p:sldId id="287" r:id="rId18"/>
    <p:sldId id="273" r:id="rId19"/>
    <p:sldId id="288" r:id="rId20"/>
    <p:sldId id="282" r:id="rId21"/>
    <p:sldId id="289" r:id="rId22"/>
    <p:sldId id="290" r:id="rId23"/>
    <p:sldId id="277" r:id="rId24"/>
    <p:sldId id="275" r:id="rId25"/>
    <p:sldId id="276" r:id="rId26"/>
    <p:sldId id="278"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pMD++feT4cUEeKW99E9GA==" hashData="gLPj2D/0fRkOG/f0GzZIWe2R9IyGVmmQu4duMgXDPaz3dUw5w+Pg2+0zuloFALak0fPPPaXJJoUPJ+iFKg4Xg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0" autoAdjust="0"/>
    <p:restoredTop sz="94660"/>
  </p:normalViewPr>
  <p:slideViewPr>
    <p:cSldViewPr snapToGrid="0">
      <p:cViewPr varScale="1">
        <p:scale>
          <a:sx n="114" d="100"/>
          <a:sy n="114" d="100"/>
        </p:scale>
        <p:origin x="1446"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F4611-7EB7-49FA-849B-EB0378D32E12}"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7C3A2-79A7-4BF2-B595-16BA3B876C1C}" type="slidenum">
              <a:rPr lang="en-US" smtClean="0"/>
              <a:t>‹#›</a:t>
            </a:fld>
            <a:endParaRPr lang="en-US"/>
          </a:p>
        </p:txBody>
      </p:sp>
    </p:spTree>
    <p:extLst>
      <p:ext uri="{BB962C8B-B14F-4D97-AF65-F5344CB8AC3E}">
        <p14:creationId xmlns:p14="http://schemas.microsoft.com/office/powerpoint/2010/main" val="385728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F4611-7EB7-49FA-849B-EB0378D32E12}"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7C3A2-79A7-4BF2-B595-16BA3B876C1C}" type="slidenum">
              <a:rPr lang="en-US" smtClean="0"/>
              <a:t>‹#›</a:t>
            </a:fld>
            <a:endParaRPr lang="en-US"/>
          </a:p>
        </p:txBody>
      </p:sp>
    </p:spTree>
    <p:extLst>
      <p:ext uri="{BB962C8B-B14F-4D97-AF65-F5344CB8AC3E}">
        <p14:creationId xmlns:p14="http://schemas.microsoft.com/office/powerpoint/2010/main" val="53938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F4611-7EB7-49FA-849B-EB0378D32E12}"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7C3A2-79A7-4BF2-B595-16BA3B876C1C}" type="slidenum">
              <a:rPr lang="en-US" smtClean="0"/>
              <a:t>‹#›</a:t>
            </a:fld>
            <a:endParaRPr lang="en-US"/>
          </a:p>
        </p:txBody>
      </p:sp>
    </p:spTree>
    <p:extLst>
      <p:ext uri="{BB962C8B-B14F-4D97-AF65-F5344CB8AC3E}">
        <p14:creationId xmlns:p14="http://schemas.microsoft.com/office/powerpoint/2010/main" val="154721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F4611-7EB7-49FA-849B-EB0378D32E12}"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7C3A2-79A7-4BF2-B595-16BA3B876C1C}" type="slidenum">
              <a:rPr lang="en-US" smtClean="0"/>
              <a:t>‹#›</a:t>
            </a:fld>
            <a:endParaRPr lang="en-US"/>
          </a:p>
        </p:txBody>
      </p:sp>
    </p:spTree>
    <p:extLst>
      <p:ext uri="{BB962C8B-B14F-4D97-AF65-F5344CB8AC3E}">
        <p14:creationId xmlns:p14="http://schemas.microsoft.com/office/powerpoint/2010/main" val="164373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EF4611-7EB7-49FA-849B-EB0378D32E12}"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7C3A2-79A7-4BF2-B595-16BA3B876C1C}" type="slidenum">
              <a:rPr lang="en-US" smtClean="0"/>
              <a:t>‹#›</a:t>
            </a:fld>
            <a:endParaRPr lang="en-US"/>
          </a:p>
        </p:txBody>
      </p:sp>
    </p:spTree>
    <p:extLst>
      <p:ext uri="{BB962C8B-B14F-4D97-AF65-F5344CB8AC3E}">
        <p14:creationId xmlns:p14="http://schemas.microsoft.com/office/powerpoint/2010/main" val="375894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F4611-7EB7-49FA-849B-EB0378D32E12}"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7C3A2-79A7-4BF2-B595-16BA3B876C1C}" type="slidenum">
              <a:rPr lang="en-US" smtClean="0"/>
              <a:t>‹#›</a:t>
            </a:fld>
            <a:endParaRPr lang="en-US"/>
          </a:p>
        </p:txBody>
      </p:sp>
    </p:spTree>
    <p:extLst>
      <p:ext uri="{BB962C8B-B14F-4D97-AF65-F5344CB8AC3E}">
        <p14:creationId xmlns:p14="http://schemas.microsoft.com/office/powerpoint/2010/main" val="156721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F4611-7EB7-49FA-849B-EB0378D32E12}"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87C3A2-79A7-4BF2-B595-16BA3B876C1C}" type="slidenum">
              <a:rPr lang="en-US" smtClean="0"/>
              <a:t>‹#›</a:t>
            </a:fld>
            <a:endParaRPr lang="en-US"/>
          </a:p>
        </p:txBody>
      </p:sp>
    </p:spTree>
    <p:extLst>
      <p:ext uri="{BB962C8B-B14F-4D97-AF65-F5344CB8AC3E}">
        <p14:creationId xmlns:p14="http://schemas.microsoft.com/office/powerpoint/2010/main" val="158541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F4611-7EB7-49FA-849B-EB0378D32E12}"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7C3A2-79A7-4BF2-B595-16BA3B876C1C}" type="slidenum">
              <a:rPr lang="en-US" smtClean="0"/>
              <a:t>‹#›</a:t>
            </a:fld>
            <a:endParaRPr lang="en-US"/>
          </a:p>
        </p:txBody>
      </p:sp>
    </p:spTree>
    <p:extLst>
      <p:ext uri="{BB962C8B-B14F-4D97-AF65-F5344CB8AC3E}">
        <p14:creationId xmlns:p14="http://schemas.microsoft.com/office/powerpoint/2010/main" val="27402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F4611-7EB7-49FA-849B-EB0378D32E12}"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7C3A2-79A7-4BF2-B595-16BA3B876C1C}" type="slidenum">
              <a:rPr lang="en-US" smtClean="0"/>
              <a:t>‹#›</a:t>
            </a:fld>
            <a:endParaRPr lang="en-US"/>
          </a:p>
        </p:txBody>
      </p:sp>
    </p:spTree>
    <p:extLst>
      <p:ext uri="{BB962C8B-B14F-4D97-AF65-F5344CB8AC3E}">
        <p14:creationId xmlns:p14="http://schemas.microsoft.com/office/powerpoint/2010/main" val="6728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EF4611-7EB7-49FA-849B-EB0378D32E12}"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7C3A2-79A7-4BF2-B595-16BA3B876C1C}" type="slidenum">
              <a:rPr lang="en-US" smtClean="0"/>
              <a:t>‹#›</a:t>
            </a:fld>
            <a:endParaRPr lang="en-US"/>
          </a:p>
        </p:txBody>
      </p:sp>
    </p:spTree>
    <p:extLst>
      <p:ext uri="{BB962C8B-B14F-4D97-AF65-F5344CB8AC3E}">
        <p14:creationId xmlns:p14="http://schemas.microsoft.com/office/powerpoint/2010/main" val="39383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EF4611-7EB7-49FA-849B-EB0378D32E12}"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7C3A2-79A7-4BF2-B595-16BA3B876C1C}" type="slidenum">
              <a:rPr lang="en-US" smtClean="0"/>
              <a:t>‹#›</a:t>
            </a:fld>
            <a:endParaRPr lang="en-US"/>
          </a:p>
        </p:txBody>
      </p:sp>
    </p:spTree>
    <p:extLst>
      <p:ext uri="{BB962C8B-B14F-4D97-AF65-F5344CB8AC3E}">
        <p14:creationId xmlns:p14="http://schemas.microsoft.com/office/powerpoint/2010/main" val="184366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F4611-7EB7-49FA-849B-EB0378D32E12}"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7C3A2-79A7-4BF2-B595-16BA3B876C1C}" type="slidenum">
              <a:rPr lang="en-US" smtClean="0"/>
              <a:t>‹#›</a:t>
            </a:fld>
            <a:endParaRPr lang="en-US"/>
          </a:p>
        </p:txBody>
      </p:sp>
    </p:spTree>
    <p:extLst>
      <p:ext uri="{BB962C8B-B14F-4D97-AF65-F5344CB8AC3E}">
        <p14:creationId xmlns:p14="http://schemas.microsoft.com/office/powerpoint/2010/main" val="229067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2162169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47363" y="898217"/>
            <a:ext cx="7841182" cy="5573962"/>
          </a:xfrm>
          <a:prstGeom prst="rect">
            <a:avLst/>
          </a:prstGeom>
          <a:noFill/>
        </p:spPr>
        <p:txBody>
          <a:bodyPr wrap="square" rtlCol="0">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Anyone who has been wronged knows that forgiveness is not easy. However, </a:t>
            </a:r>
            <a:r>
              <a:rPr lang="en-US" sz="2800" b="1" u="sng" dirty="0">
                <a:ea typeface="Calibri" panose="020F0502020204030204" pitchFamily="34" charset="0"/>
                <a:cs typeface="Times New Roman" panose="02020603050405020304" pitchFamily="18" charset="0"/>
              </a:rPr>
              <a:t>resentment and bitterness are damaging</a:t>
            </a:r>
            <a:r>
              <a:rPr lang="en-US" sz="2800" b="1" dirty="0">
                <a:ea typeface="Calibri" panose="020F0502020204030204" pitchFamily="34" charset="0"/>
                <a:cs typeface="Times New Roman" panose="02020603050405020304" pitchFamily="18" charset="0"/>
              </a:rPr>
              <a:t>. </a:t>
            </a:r>
          </a:p>
          <a:p>
            <a:pPr>
              <a:lnSpc>
                <a:spcPct val="107000"/>
              </a:lnSpc>
              <a:spcAft>
                <a:spcPts val="800"/>
              </a:spcAft>
            </a:pPr>
            <a:endParaRPr lang="en-US" sz="2800" dirty="0">
              <a:ea typeface="Calibri" panose="020F0502020204030204" pitchFamily="34" charset="0"/>
              <a:cs typeface="Times New Roman" panose="02020603050405020304" pitchFamily="18" charset="0"/>
            </a:endParaRPr>
          </a:p>
          <a:p>
            <a:pPr>
              <a:lnSpc>
                <a:spcPct val="107000"/>
              </a:lnSpc>
              <a:spcAft>
                <a:spcPts val="800"/>
              </a:spcAft>
            </a:pPr>
            <a:r>
              <a:rPr lang="en-US" sz="2800" dirty="0">
                <a:ea typeface="Calibri" panose="020F0502020204030204" pitchFamily="34" charset="0"/>
                <a:cs typeface="Times New Roman" panose="02020603050405020304" pitchFamily="18" charset="0"/>
              </a:rPr>
              <a:t>If anger is allowed to fester it will spill over into other areas of life, destroying relationships and leading to a path of revenge.</a:t>
            </a:r>
          </a:p>
          <a:p>
            <a:pPr>
              <a:lnSpc>
                <a:spcPct val="107000"/>
              </a:lnSpc>
              <a:spcAft>
                <a:spcPts val="800"/>
              </a:spcAft>
            </a:pPr>
            <a:endParaRPr lang="en-US" sz="2800" dirty="0">
              <a:ea typeface="Calibri" panose="020F0502020204030204" pitchFamily="34" charset="0"/>
              <a:cs typeface="Times New Roman" panose="02020603050405020304" pitchFamily="18" charset="0"/>
            </a:endParaRPr>
          </a:p>
          <a:p>
            <a:pPr>
              <a:lnSpc>
                <a:spcPct val="107000"/>
              </a:lnSpc>
              <a:spcAft>
                <a:spcPts val="800"/>
              </a:spcAft>
            </a:pPr>
            <a:r>
              <a:rPr lang="en-US" sz="2800" u="sng" dirty="0">
                <a:ea typeface="Calibri" panose="020F0502020204030204" pitchFamily="34" charset="0"/>
                <a:cs typeface="Times New Roman" panose="02020603050405020304" pitchFamily="18" charset="0"/>
              </a:rPr>
              <a:t>Make every effort to </a:t>
            </a:r>
            <a:r>
              <a:rPr lang="en-US" sz="2800" b="1" u="sng" dirty="0">
                <a:solidFill>
                  <a:srgbClr val="0070C0"/>
                </a:solidFill>
                <a:ea typeface="Calibri" panose="020F0502020204030204" pitchFamily="34" charset="0"/>
                <a:cs typeface="Times New Roman" panose="02020603050405020304" pitchFamily="18" charset="0"/>
              </a:rPr>
              <a:t>live in peace </a:t>
            </a:r>
            <a:r>
              <a:rPr lang="en-US" sz="2800" u="sng" dirty="0">
                <a:ea typeface="Calibri" panose="020F0502020204030204" pitchFamily="34" charset="0"/>
                <a:cs typeface="Times New Roman" panose="02020603050405020304" pitchFamily="18" charset="0"/>
              </a:rPr>
              <a:t>with everyone </a:t>
            </a:r>
            <a:r>
              <a:rPr lang="en-US" sz="2800" dirty="0">
                <a:ea typeface="Calibri" panose="020F0502020204030204" pitchFamily="34" charset="0"/>
                <a:cs typeface="Times New Roman" panose="02020603050405020304" pitchFamily="18" charset="0"/>
              </a:rPr>
              <a:t>and to </a:t>
            </a:r>
            <a:r>
              <a:rPr lang="en-US" sz="2800" b="1" dirty="0">
                <a:solidFill>
                  <a:srgbClr val="0070C0"/>
                </a:solidFill>
                <a:ea typeface="Calibri" panose="020F0502020204030204" pitchFamily="34" charset="0"/>
                <a:cs typeface="Times New Roman" panose="02020603050405020304" pitchFamily="18" charset="0"/>
              </a:rPr>
              <a:t>be holy</a:t>
            </a:r>
            <a:r>
              <a:rPr lang="en-US" sz="2800" dirty="0">
                <a:ea typeface="Calibri" panose="020F0502020204030204" pitchFamily="34" charset="0"/>
                <a:cs typeface="Times New Roman" panose="02020603050405020304" pitchFamily="18" charset="0"/>
              </a:rPr>
              <a:t>; without holiness no one will see the Lord. </a:t>
            </a:r>
            <a:endParaRPr lang="en-US" sz="2800" dirty="0">
              <a:effectLst/>
              <a:ea typeface="Calibri" panose="020F0502020204030204" pitchFamily="34" charset="0"/>
              <a:cs typeface="Times New Roman" panose="02020603050405020304" pitchFamily="18" charset="0"/>
            </a:endParaRPr>
          </a:p>
        </p:txBody>
      </p:sp>
      <p:sp>
        <p:nvSpPr>
          <p:cNvPr id="5" name="TextBox 4"/>
          <p:cNvSpPr txBox="1"/>
          <p:nvPr/>
        </p:nvSpPr>
        <p:spPr>
          <a:xfrm>
            <a:off x="509797" y="2330506"/>
            <a:ext cx="7978747" cy="523220"/>
          </a:xfrm>
          <a:prstGeom prst="rect">
            <a:avLst/>
          </a:prstGeom>
          <a:noFill/>
        </p:spPr>
        <p:txBody>
          <a:bodyPr wrap="square" rtlCol="0">
            <a:spAutoFit/>
          </a:bodyPr>
          <a:lstStyle/>
          <a:p>
            <a:pPr algn="ctr"/>
            <a:r>
              <a:rPr lang="en-US" sz="2800" b="1" dirty="0">
                <a:solidFill>
                  <a:srgbClr val="FF0000"/>
                </a:solidFill>
              </a:rPr>
              <a:t>(Jacob / Esau    Joseph / brothers   Stephen / mob)</a:t>
            </a:r>
          </a:p>
        </p:txBody>
      </p:sp>
    </p:spTree>
    <p:extLst>
      <p:ext uri="{BB962C8B-B14F-4D97-AF65-F5344CB8AC3E}">
        <p14:creationId xmlns:p14="http://schemas.microsoft.com/office/powerpoint/2010/main" val="8643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47363" y="962952"/>
            <a:ext cx="7841182" cy="5050100"/>
          </a:xfrm>
          <a:prstGeom prst="rect">
            <a:avLst/>
          </a:prstGeom>
          <a:noFill/>
        </p:spPr>
        <p:txBody>
          <a:bodyPr wrap="square" rtlCol="0">
            <a:spAutoFit/>
          </a:bodyPr>
          <a:lstStyle/>
          <a:p>
            <a:pPr>
              <a:spcAft>
                <a:spcPts val="800"/>
              </a:spcAft>
            </a:pPr>
            <a:r>
              <a:rPr lang="en-US" sz="36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(1)</a:t>
            </a:r>
            <a:r>
              <a:rPr lang="en-US" sz="3600" b="1" dirty="0">
                <a:ea typeface="Calibri" panose="020F0502020204030204" pitchFamily="34" charset="0"/>
                <a:cs typeface="Times New Roman" panose="02020603050405020304" pitchFamily="18" charset="0"/>
              </a:rPr>
              <a:t> Forgive so That You Will Be Forgiven</a:t>
            </a:r>
            <a:endParaRPr lang="en-US" sz="3600" dirty="0">
              <a:ea typeface="Calibri" panose="020F0502020204030204" pitchFamily="34" charset="0"/>
              <a:cs typeface="Times New Roman" panose="02020603050405020304" pitchFamily="18" charset="0"/>
            </a:endParaRPr>
          </a:p>
          <a:p>
            <a:pPr>
              <a:spcAft>
                <a:spcPts val="800"/>
              </a:spcAft>
            </a:pPr>
            <a:r>
              <a:rPr lang="en-US" sz="2800" dirty="0">
                <a:ea typeface="Calibri" panose="020F0502020204030204" pitchFamily="34" charset="0"/>
                <a:cs typeface="Times New Roman" panose="02020603050405020304" pitchFamily="18" charset="0"/>
              </a:rPr>
              <a:t>If we want to be forgiven ourselves, we must extend that same forgiveness to others, allowing forgiveness to triumph over the desire to extract retribution.</a:t>
            </a:r>
          </a:p>
          <a:p>
            <a:pPr>
              <a:spcAft>
                <a:spcPts val="800"/>
              </a:spcAft>
            </a:pPr>
            <a:endParaRPr lang="en-US" sz="2800" b="1" dirty="0">
              <a:ea typeface="Calibri" panose="020F0502020204030204" pitchFamily="34" charset="0"/>
              <a:cs typeface="Times New Roman" panose="02020603050405020304" pitchFamily="18" charset="0"/>
            </a:endParaRPr>
          </a:p>
          <a:p>
            <a:pPr>
              <a:spcAft>
                <a:spcPts val="800"/>
              </a:spcAft>
            </a:pPr>
            <a:r>
              <a:rPr lang="en-US" sz="2800" b="1" dirty="0">
                <a:solidFill>
                  <a:srgbClr val="0070C0"/>
                </a:solidFill>
                <a:ea typeface="Calibri" panose="020F0502020204030204" pitchFamily="34" charset="0"/>
                <a:cs typeface="Times New Roman" panose="02020603050405020304" pitchFamily="18" charset="0"/>
              </a:rPr>
              <a:t>Matt.6:14–15</a:t>
            </a:r>
            <a:r>
              <a:rPr lang="en-US" sz="2800" b="1" dirty="0">
                <a:ea typeface="Calibri" panose="020F0502020204030204" pitchFamily="34" charset="0"/>
                <a:cs typeface="Times New Roman" panose="02020603050405020304" pitchFamily="18" charset="0"/>
              </a:rPr>
              <a:t> </a:t>
            </a:r>
            <a:r>
              <a:rPr lang="en-US" sz="2800" b="1" dirty="0">
                <a:ea typeface="Times New Roman" panose="02020603050405020304" pitchFamily="18"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a:p>
            <a:pPr indent="228600">
              <a:spcBef>
                <a:spcPts val="900"/>
              </a:spcBef>
              <a:spcAft>
                <a:spcPts val="1000"/>
              </a:spcAft>
            </a:pPr>
            <a:r>
              <a:rPr lang="en-US" sz="2800" baseline="30000" dirty="0">
                <a:ea typeface="Times New Roman" panose="02020603050405020304" pitchFamily="18" charset="0"/>
                <a:cs typeface="Times New Roman" panose="02020603050405020304" pitchFamily="18" charset="0"/>
              </a:rPr>
              <a:t>14 </a:t>
            </a:r>
            <a:r>
              <a:rPr lang="en-US" sz="2800" dirty="0">
                <a:ea typeface="Times New Roman" panose="02020603050405020304" pitchFamily="18" charset="0"/>
                <a:cs typeface="Times New Roman" panose="02020603050405020304" pitchFamily="18" charset="0"/>
              </a:rPr>
              <a:t>“For if you forgive men their trespasses, your heavenly Father will also forgive you. </a:t>
            </a:r>
            <a:r>
              <a:rPr lang="en-US" sz="2800" baseline="30000" dirty="0">
                <a:ea typeface="Times New Roman" panose="02020603050405020304" pitchFamily="18" charset="0"/>
                <a:cs typeface="Times New Roman" panose="02020603050405020304" pitchFamily="18" charset="0"/>
              </a:rPr>
              <a:t>15 </a:t>
            </a:r>
            <a:r>
              <a:rPr lang="en-US" sz="2800" dirty="0">
                <a:ea typeface="Times New Roman" panose="02020603050405020304" pitchFamily="18" charset="0"/>
                <a:cs typeface="Times New Roman" panose="02020603050405020304" pitchFamily="18" charset="0"/>
              </a:rPr>
              <a:t>But if you do not forgive men their trespasses, neither will your Father forgive your trespasses. </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1115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47364" y="946769"/>
            <a:ext cx="7598420" cy="5454122"/>
          </a:xfrm>
          <a:prstGeom prst="rect">
            <a:avLst/>
          </a:prstGeom>
          <a:noFill/>
        </p:spPr>
        <p:txBody>
          <a:bodyPr wrap="square" rtlCol="0">
            <a:spAutoFit/>
          </a:bodyPr>
          <a:lstStyle/>
          <a:p>
            <a:pPr>
              <a:lnSpc>
                <a:spcPct val="107000"/>
              </a:lnSpc>
              <a:spcAft>
                <a:spcPts val="800"/>
              </a:spcAft>
            </a:pPr>
            <a:r>
              <a:rPr lang="en-US" sz="2200" dirty="0">
                <a:ea typeface="Calibri" panose="020F0502020204030204" pitchFamily="34" charset="0"/>
                <a:cs typeface="Times New Roman" panose="02020603050405020304" pitchFamily="18" charset="0"/>
              </a:rPr>
              <a:t>Often the key to healing relationships begins with forgiveness. God is working in the world to reconcile sinful man to himself through Christ, and he calls us to be ministers of reconciliation in this broken world.</a:t>
            </a:r>
          </a:p>
          <a:p>
            <a:pPr>
              <a:lnSpc>
                <a:spcPct val="107000"/>
              </a:lnSpc>
              <a:spcAft>
                <a:spcPts val="800"/>
              </a:spcAft>
            </a:pPr>
            <a:r>
              <a:rPr lang="en-US" sz="2200" b="1" dirty="0">
                <a:solidFill>
                  <a:srgbClr val="0070C0"/>
                </a:solidFill>
                <a:ea typeface="Calibri" panose="020F0502020204030204" pitchFamily="34" charset="0"/>
                <a:cs typeface="Times New Roman" panose="02020603050405020304" pitchFamily="18" charset="0"/>
              </a:rPr>
              <a:t>2 Cor. 5:18–20</a:t>
            </a:r>
            <a:r>
              <a:rPr lang="en-US" sz="2200" b="1" dirty="0">
                <a:solidFill>
                  <a:srgbClr val="0070C0"/>
                </a:solidFill>
                <a:ea typeface="Times New Roman" panose="02020603050405020304" pitchFamily="18" charset="0"/>
                <a:cs typeface="Times New Roman" panose="02020603050405020304" pitchFamily="18" charset="0"/>
              </a:rPr>
              <a:t>  </a:t>
            </a:r>
            <a:endParaRPr lang="en-US" sz="2200" b="1" dirty="0">
              <a:solidFill>
                <a:srgbClr val="0070C0"/>
              </a:solidFill>
              <a:ea typeface="Calibri" panose="020F0502020204030204" pitchFamily="34" charset="0"/>
              <a:cs typeface="Times New Roman" panose="02020603050405020304" pitchFamily="18" charset="0"/>
            </a:endParaRPr>
          </a:p>
          <a:p>
            <a:pPr>
              <a:lnSpc>
                <a:spcPct val="115000"/>
              </a:lnSpc>
            </a:pPr>
            <a:r>
              <a:rPr lang="en-US" sz="2200" baseline="30000" dirty="0">
                <a:ea typeface="Times New Roman" panose="02020603050405020304" pitchFamily="18" charset="0"/>
                <a:cs typeface="Times New Roman" panose="02020603050405020304" pitchFamily="18" charset="0"/>
              </a:rPr>
              <a:t>18 </a:t>
            </a:r>
            <a:r>
              <a:rPr lang="en-US" sz="2200" dirty="0">
                <a:ea typeface="Times New Roman" panose="02020603050405020304" pitchFamily="18" charset="0"/>
                <a:cs typeface="Times New Roman" panose="02020603050405020304" pitchFamily="18" charset="0"/>
              </a:rPr>
              <a:t>Now all things </a:t>
            </a:r>
            <a:r>
              <a:rPr lang="en-US" sz="2200" i="1" dirty="0">
                <a:ea typeface="Times New Roman" panose="02020603050405020304" pitchFamily="18" charset="0"/>
                <a:cs typeface="Times New Roman" panose="02020603050405020304" pitchFamily="18" charset="0"/>
              </a:rPr>
              <a:t>are</a:t>
            </a:r>
            <a:r>
              <a:rPr lang="en-US" sz="2200" dirty="0">
                <a:ea typeface="Times New Roman" panose="02020603050405020304" pitchFamily="18" charset="0"/>
                <a:cs typeface="Times New Roman" panose="02020603050405020304" pitchFamily="18" charset="0"/>
              </a:rPr>
              <a:t> of God, who has reconciled us to Himself through Jesus Christ, and has given us the ministry of reconciliation, </a:t>
            </a:r>
            <a:r>
              <a:rPr lang="en-US" sz="2200" baseline="30000" dirty="0">
                <a:ea typeface="Times New Roman" panose="02020603050405020304" pitchFamily="18" charset="0"/>
                <a:cs typeface="Times New Roman" panose="02020603050405020304" pitchFamily="18" charset="0"/>
              </a:rPr>
              <a:t>19 </a:t>
            </a:r>
            <a:r>
              <a:rPr lang="en-US" sz="2200" dirty="0">
                <a:ea typeface="Times New Roman" panose="02020603050405020304" pitchFamily="18" charset="0"/>
                <a:cs typeface="Times New Roman" panose="02020603050405020304" pitchFamily="18" charset="0"/>
              </a:rPr>
              <a:t>that is, that God was in Christ reconciling the world to Himself, not imputing their trespasses to them, and has committed to us the word of reconciliation. </a:t>
            </a:r>
            <a:endParaRPr lang="en-US" sz="2200" dirty="0">
              <a:ea typeface="Calibri" panose="020F0502020204030204" pitchFamily="34" charset="0"/>
              <a:cs typeface="Times New Roman" panose="02020603050405020304" pitchFamily="18" charset="0"/>
            </a:endParaRPr>
          </a:p>
          <a:p>
            <a:pPr>
              <a:lnSpc>
                <a:spcPct val="115000"/>
              </a:lnSpc>
            </a:pPr>
            <a:r>
              <a:rPr lang="en-US" sz="2200" baseline="30000" dirty="0">
                <a:ea typeface="Times New Roman" panose="02020603050405020304" pitchFamily="18" charset="0"/>
                <a:cs typeface="Times New Roman" panose="02020603050405020304" pitchFamily="18" charset="0"/>
              </a:rPr>
              <a:t>20 </a:t>
            </a:r>
            <a:r>
              <a:rPr lang="en-US" sz="2200" dirty="0">
                <a:ea typeface="Times New Roman" panose="02020603050405020304" pitchFamily="18" charset="0"/>
                <a:cs typeface="Times New Roman" panose="02020603050405020304" pitchFamily="18" charset="0"/>
              </a:rPr>
              <a:t>Now then, we are ambassadors for Christ, as though God were pleading through us: we implore </a:t>
            </a:r>
            <a:r>
              <a:rPr lang="en-US" sz="2200" i="1" dirty="0">
                <a:ea typeface="Times New Roman" panose="02020603050405020304" pitchFamily="18" charset="0"/>
                <a:cs typeface="Times New Roman" panose="02020603050405020304" pitchFamily="18" charset="0"/>
              </a:rPr>
              <a:t>you</a:t>
            </a:r>
            <a:r>
              <a:rPr lang="en-US" sz="2200" dirty="0">
                <a:ea typeface="Times New Roman" panose="02020603050405020304" pitchFamily="18" charset="0"/>
                <a:cs typeface="Times New Roman" panose="02020603050405020304" pitchFamily="18" charset="0"/>
              </a:rPr>
              <a:t> on Christ’s behalf, be reconciled to God. </a:t>
            </a:r>
            <a:endParaRPr lang="en-US" sz="2200" dirty="0">
              <a:ea typeface="Calibri" panose="020F0502020204030204" pitchFamily="34" charset="0"/>
              <a:cs typeface="Times New Roman" panose="02020603050405020304" pitchFamily="18" charset="0"/>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242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63547" y="938677"/>
            <a:ext cx="7760261" cy="5221942"/>
          </a:xfrm>
          <a:prstGeom prst="rect">
            <a:avLst/>
          </a:prstGeom>
          <a:noFill/>
        </p:spPr>
        <p:txBody>
          <a:bodyPr wrap="square" rtlCol="0">
            <a:spAutoFit/>
          </a:bodyPr>
          <a:lstStyle/>
          <a:p>
            <a:pPr>
              <a:spcAft>
                <a:spcPts val="800"/>
              </a:spcAft>
            </a:pPr>
            <a:r>
              <a:rPr lang="en-US" sz="2800" b="1" dirty="0">
                <a:solidFill>
                  <a:srgbClr val="0070C0"/>
                </a:solidFill>
                <a:ea typeface="Calibri" panose="020F0502020204030204" pitchFamily="34" charset="0"/>
                <a:cs typeface="Times New Roman" panose="02020603050405020304" pitchFamily="18" charset="0"/>
              </a:rPr>
              <a:t>Col.1:21–23</a:t>
            </a:r>
            <a:r>
              <a:rPr lang="en-US" sz="2800" b="1" dirty="0">
                <a:ea typeface="Times New Roman" panose="02020603050405020304" pitchFamily="18"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a:p>
            <a:pPr indent="228600"/>
            <a:r>
              <a:rPr lang="en-US" sz="2800" baseline="30000" dirty="0">
                <a:ea typeface="Times New Roman" panose="02020603050405020304" pitchFamily="18" charset="0"/>
                <a:cs typeface="Times New Roman" panose="02020603050405020304" pitchFamily="18" charset="0"/>
              </a:rPr>
              <a:t>21 </a:t>
            </a:r>
            <a:r>
              <a:rPr lang="en-US" sz="2800" dirty="0">
                <a:ea typeface="Times New Roman" panose="02020603050405020304" pitchFamily="18" charset="0"/>
                <a:cs typeface="Times New Roman" panose="02020603050405020304" pitchFamily="18" charset="0"/>
              </a:rPr>
              <a:t>And you, who once were alienated and </a:t>
            </a:r>
            <a:r>
              <a:rPr lang="en-US" sz="2800" b="1" dirty="0">
                <a:ea typeface="Times New Roman" panose="02020603050405020304" pitchFamily="18" charset="0"/>
                <a:cs typeface="Times New Roman" panose="02020603050405020304" pitchFamily="18" charset="0"/>
              </a:rPr>
              <a:t>enemies in your mind by wicked works</a:t>
            </a:r>
            <a:r>
              <a:rPr lang="en-US" sz="2800" dirty="0">
                <a:ea typeface="Times New Roman" panose="02020603050405020304" pitchFamily="18" charset="0"/>
                <a:cs typeface="Times New Roman" panose="02020603050405020304" pitchFamily="18" charset="0"/>
              </a:rPr>
              <a:t>, yet now </a:t>
            </a:r>
            <a:r>
              <a:rPr lang="en-US" sz="2800" b="1" dirty="0">
                <a:solidFill>
                  <a:srgbClr val="0070C0"/>
                </a:solidFill>
                <a:ea typeface="Times New Roman" panose="02020603050405020304" pitchFamily="18" charset="0"/>
                <a:cs typeface="Times New Roman" panose="02020603050405020304" pitchFamily="18" charset="0"/>
              </a:rPr>
              <a:t>He has </a:t>
            </a:r>
            <a:r>
              <a:rPr lang="en-US" sz="2800" dirty="0">
                <a:solidFill>
                  <a:srgbClr val="0070C0"/>
                </a:solidFill>
                <a:ea typeface="Times New Roman" panose="02020603050405020304" pitchFamily="18" charset="0"/>
                <a:cs typeface="Times New Roman" panose="02020603050405020304" pitchFamily="18" charset="0"/>
              </a:rPr>
              <a:t>reconciled</a:t>
            </a:r>
            <a:r>
              <a:rPr lang="en-US" sz="2800" dirty="0">
                <a:ea typeface="Times New Roman" panose="02020603050405020304" pitchFamily="18" charset="0"/>
                <a:cs typeface="Times New Roman" panose="02020603050405020304" pitchFamily="18" charset="0"/>
              </a:rPr>
              <a:t> </a:t>
            </a:r>
            <a:r>
              <a:rPr lang="en-US" sz="2800" baseline="30000" dirty="0">
                <a:ea typeface="Times New Roman" panose="02020603050405020304" pitchFamily="18" charset="0"/>
                <a:cs typeface="Times New Roman" panose="02020603050405020304" pitchFamily="18" charset="0"/>
              </a:rPr>
              <a:t>22 </a:t>
            </a:r>
            <a:r>
              <a:rPr lang="en-US" sz="2800" dirty="0">
                <a:ea typeface="Times New Roman" panose="02020603050405020304" pitchFamily="18" charset="0"/>
                <a:cs typeface="Times New Roman" panose="02020603050405020304" pitchFamily="18" charset="0"/>
              </a:rPr>
              <a:t>in the body of His flesh through death, </a:t>
            </a:r>
            <a:r>
              <a:rPr lang="en-US" sz="2800" b="1" dirty="0">
                <a:solidFill>
                  <a:srgbClr val="FF0000"/>
                </a:solidFill>
                <a:ea typeface="Times New Roman" panose="02020603050405020304" pitchFamily="18" charset="0"/>
                <a:cs typeface="Times New Roman" panose="02020603050405020304" pitchFamily="18" charset="0"/>
              </a:rPr>
              <a:t>to present you holy, and blameless, and above reproach in His sight</a:t>
            </a:r>
            <a:r>
              <a:rPr lang="en-US" sz="2800" dirty="0">
                <a:ea typeface="Times New Roman" panose="02020603050405020304" pitchFamily="18" charset="0"/>
                <a:cs typeface="Times New Roman" panose="02020603050405020304" pitchFamily="18" charset="0"/>
              </a:rPr>
              <a:t>—</a:t>
            </a:r>
          </a:p>
          <a:p>
            <a:pPr indent="228600"/>
            <a:endParaRPr lang="en-US" sz="2800" baseline="30000" dirty="0">
              <a:ea typeface="Times New Roman" panose="02020603050405020304" pitchFamily="18" charset="0"/>
              <a:cs typeface="Times New Roman" panose="02020603050405020304" pitchFamily="18" charset="0"/>
            </a:endParaRPr>
          </a:p>
          <a:p>
            <a:pPr indent="228600"/>
            <a:r>
              <a:rPr lang="en-US" sz="2800" baseline="30000" dirty="0">
                <a:ea typeface="Times New Roman" panose="02020603050405020304" pitchFamily="18" charset="0"/>
                <a:cs typeface="Times New Roman" panose="02020603050405020304" pitchFamily="18" charset="0"/>
              </a:rPr>
              <a:t>23 </a:t>
            </a:r>
            <a:r>
              <a:rPr lang="en-US" sz="2800" b="1" dirty="0">
                <a:ea typeface="Times New Roman" panose="02020603050405020304" pitchFamily="18" charset="0"/>
                <a:cs typeface="Times New Roman" panose="02020603050405020304" pitchFamily="18" charset="0"/>
              </a:rPr>
              <a:t>if </a:t>
            </a:r>
            <a:r>
              <a:rPr lang="en-US" sz="2800" dirty="0">
                <a:ea typeface="Times New Roman" panose="02020603050405020304" pitchFamily="18" charset="0"/>
                <a:cs typeface="Times New Roman" panose="02020603050405020304" pitchFamily="18" charset="0"/>
              </a:rPr>
              <a:t>indeed you continue in the faith, grounded and steadfast, and are not moved away from the hope of the gospel which you heard, which was preached to every creature under heaven, of which I, Paul, became a minister. </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803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95914" y="938676"/>
            <a:ext cx="7436581" cy="4344459"/>
          </a:xfrm>
          <a:prstGeom prst="rect">
            <a:avLst/>
          </a:prstGeom>
          <a:noFill/>
        </p:spPr>
        <p:txBody>
          <a:bodyPr wrap="square" rtlCol="0">
            <a:spAutoFit/>
          </a:bodyPr>
          <a:lstStyle/>
          <a:p>
            <a:pPr>
              <a:lnSpc>
                <a:spcPct val="107000"/>
              </a:lnSpc>
              <a:spcAft>
                <a:spcPts val="800"/>
              </a:spcAft>
            </a:pPr>
            <a:r>
              <a:rPr lang="en-US" sz="36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(2)</a:t>
            </a:r>
            <a:r>
              <a:rPr lang="en-US" sz="3600" b="1" dirty="0">
                <a:ea typeface="Calibri" panose="020F0502020204030204" pitchFamily="34" charset="0"/>
                <a:cs typeface="Times New Roman" panose="02020603050405020304" pitchFamily="18" charset="0"/>
              </a:rPr>
              <a:t> Give Up our thoughts of Revenge</a:t>
            </a:r>
            <a:endParaRPr lang="en-US" sz="3600" dirty="0">
              <a:ea typeface="Calibri" panose="020F0502020204030204" pitchFamily="34" charset="0"/>
              <a:cs typeface="Times New Roman" panose="02020603050405020304" pitchFamily="18" charset="0"/>
            </a:endParaRPr>
          </a:p>
          <a:p>
            <a:pPr>
              <a:lnSpc>
                <a:spcPct val="107000"/>
              </a:lnSpc>
              <a:spcAft>
                <a:spcPts val="800"/>
              </a:spcAft>
            </a:pPr>
            <a:r>
              <a:rPr lang="en-US" sz="3600" dirty="0">
                <a:ea typeface="Calibri" panose="020F0502020204030204" pitchFamily="34" charset="0"/>
                <a:cs typeface="Times New Roman" panose="02020603050405020304" pitchFamily="18" charset="0"/>
              </a:rPr>
              <a:t>Anger is a natural response when we are harmed. But God’s Word says to be careful that our anger does not result in taking revenge. We should not add sin upon sin, but leave the situation where it belongs—in God’s hands. </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63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671639" y="1140976"/>
            <a:ext cx="7663158" cy="4862870"/>
          </a:xfrm>
          <a:prstGeom prst="rect">
            <a:avLst/>
          </a:prstGeom>
          <a:noFill/>
        </p:spPr>
        <p:txBody>
          <a:bodyPr wrap="square" rtlCol="0">
            <a:spAutoFit/>
          </a:bodyPr>
          <a:lstStyle/>
          <a:p>
            <a:pPr>
              <a:spcAft>
                <a:spcPts val="1000"/>
              </a:spcAft>
            </a:pPr>
            <a:r>
              <a:rPr lang="en-US" sz="2800" b="1" dirty="0">
                <a:solidFill>
                  <a:srgbClr val="0070C0"/>
                </a:solidFill>
                <a:ea typeface="Times New Roman" panose="02020603050405020304" pitchFamily="18" charset="0"/>
                <a:cs typeface="Times New Roman" panose="02020603050405020304" pitchFamily="18" charset="0"/>
              </a:rPr>
              <a:t>1 Thess. 5:15</a:t>
            </a:r>
            <a:r>
              <a:rPr lang="en-US" sz="2800" dirty="0">
                <a:solidFill>
                  <a:srgbClr val="0070C0"/>
                </a:solidFill>
                <a:ea typeface="Times New Roman" panose="02020603050405020304" pitchFamily="18" charset="0"/>
                <a:cs typeface="Times New Roman" panose="02020603050405020304" pitchFamily="18" charset="0"/>
              </a:rPr>
              <a:t>  </a:t>
            </a:r>
            <a:r>
              <a:rPr lang="en-US" sz="2800" baseline="30000" dirty="0">
                <a:ea typeface="Times New Roman" panose="02020603050405020304" pitchFamily="18" charset="0"/>
                <a:cs typeface="Times New Roman" panose="02020603050405020304" pitchFamily="18" charset="0"/>
              </a:rPr>
              <a:t>15 </a:t>
            </a:r>
            <a:r>
              <a:rPr lang="en-US" sz="2800" dirty="0">
                <a:ea typeface="Times New Roman" panose="02020603050405020304" pitchFamily="18" charset="0"/>
                <a:cs typeface="Times New Roman" panose="02020603050405020304" pitchFamily="18" charset="0"/>
              </a:rPr>
              <a:t>See that no one renders evil for evil to anyone, but always pursue what is good both for yourselves and for all. </a:t>
            </a:r>
          </a:p>
          <a:p>
            <a:pPr>
              <a:spcAft>
                <a:spcPts val="1000"/>
              </a:spcAft>
            </a:pPr>
            <a:endParaRPr lang="en-US" sz="2800" dirty="0">
              <a:effectLst/>
              <a:ea typeface="Calibri" panose="020F0502020204030204" pitchFamily="34" charset="0"/>
              <a:cs typeface="Times New Roman" panose="02020603050405020304" pitchFamily="18" charset="0"/>
            </a:endParaRPr>
          </a:p>
          <a:p>
            <a:pPr>
              <a:spcAft>
                <a:spcPts val="800"/>
              </a:spcAft>
            </a:pPr>
            <a:r>
              <a:rPr lang="en-US" sz="2800" b="1" dirty="0">
                <a:solidFill>
                  <a:srgbClr val="0070C0"/>
                </a:solidFill>
                <a:ea typeface="Calibri" panose="020F0502020204030204" pitchFamily="34" charset="0"/>
                <a:cs typeface="Times New Roman" panose="02020603050405020304" pitchFamily="18" charset="0"/>
              </a:rPr>
              <a:t>Prov. 20:22</a:t>
            </a:r>
            <a:r>
              <a:rPr lang="en-US" sz="2800" dirty="0">
                <a:solidFill>
                  <a:srgbClr val="0070C0"/>
                </a:solidFill>
                <a:ea typeface="Calibri" panose="020F0502020204030204" pitchFamily="34" charset="0"/>
                <a:cs typeface="Times New Roman" panose="02020603050405020304" pitchFamily="18" charset="0"/>
              </a:rPr>
              <a:t> </a:t>
            </a:r>
            <a:r>
              <a:rPr lang="en-US" sz="2800" dirty="0">
                <a:solidFill>
                  <a:srgbClr val="0070C0"/>
                </a:solidFill>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Do not say, “I will recompense evil”; Wait for the </a:t>
            </a:r>
            <a:r>
              <a:rPr lang="en-US" sz="2800" cap="small" dirty="0">
                <a:ea typeface="Times New Roman" panose="02020603050405020304" pitchFamily="18" charset="0"/>
                <a:cs typeface="Times New Roman" panose="02020603050405020304" pitchFamily="18" charset="0"/>
              </a:rPr>
              <a:t>Lord</a:t>
            </a:r>
            <a:r>
              <a:rPr lang="en-US" sz="2800" dirty="0">
                <a:ea typeface="Times New Roman" panose="02020603050405020304" pitchFamily="18" charset="0"/>
                <a:cs typeface="Times New Roman" panose="02020603050405020304" pitchFamily="18" charset="0"/>
              </a:rPr>
              <a:t>, and He will save you. </a:t>
            </a:r>
            <a:endParaRPr lang="en-US" sz="2800" dirty="0">
              <a:ea typeface="Calibri" panose="020F0502020204030204" pitchFamily="34" charset="0"/>
              <a:cs typeface="Times New Roman" panose="02020603050405020304" pitchFamily="18" charset="0"/>
            </a:endParaRPr>
          </a:p>
          <a:p>
            <a:pPr>
              <a:spcAft>
                <a:spcPts val="800"/>
              </a:spcAft>
            </a:pPr>
            <a:r>
              <a:rPr lang="en-US" sz="2800" dirty="0">
                <a:ea typeface="Calibri" panose="020F0502020204030204" pitchFamily="34" charset="0"/>
                <a:cs typeface="Times New Roman" panose="02020603050405020304" pitchFamily="18" charset="0"/>
              </a:rPr>
              <a:t> </a:t>
            </a:r>
          </a:p>
          <a:p>
            <a:r>
              <a:rPr lang="en-US" sz="2800" b="1" dirty="0">
                <a:solidFill>
                  <a:srgbClr val="0070C0"/>
                </a:solidFill>
                <a:ea typeface="Calibri" panose="020F0502020204030204" pitchFamily="34" charset="0"/>
              </a:rPr>
              <a:t>Eph.4:26-27</a:t>
            </a:r>
            <a:r>
              <a:rPr lang="en-US" sz="2800" dirty="0">
                <a:ea typeface="Calibri" panose="020F0502020204030204" pitchFamily="34" charset="0"/>
              </a:rPr>
              <a:t> </a:t>
            </a:r>
            <a:r>
              <a:rPr lang="en-US" sz="2800" baseline="30000" dirty="0">
                <a:ea typeface="Times New Roman" panose="02020603050405020304" pitchFamily="18" charset="0"/>
              </a:rPr>
              <a:t> </a:t>
            </a:r>
            <a:r>
              <a:rPr lang="en-US" sz="2800" i="1" dirty="0">
                <a:ea typeface="Times New Roman" panose="02020603050405020304" pitchFamily="18" charset="0"/>
              </a:rPr>
              <a:t>“Be angry, and do not sin”</a:t>
            </a:r>
            <a:r>
              <a:rPr lang="en-US" sz="2800" dirty="0">
                <a:ea typeface="Times New Roman" panose="02020603050405020304" pitchFamily="18" charset="0"/>
              </a:rPr>
              <a:t>: do not let the sun go down on your wrath, </a:t>
            </a:r>
            <a:r>
              <a:rPr lang="en-US" sz="2800" baseline="30000" dirty="0">
                <a:ea typeface="Times New Roman" panose="02020603050405020304" pitchFamily="18" charset="0"/>
              </a:rPr>
              <a:t>27 </a:t>
            </a:r>
            <a:r>
              <a:rPr lang="en-US" sz="2800" dirty="0">
                <a:ea typeface="Times New Roman" panose="02020603050405020304" pitchFamily="18" charset="0"/>
              </a:rPr>
              <a:t>nor give place to the devil. …29</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27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47363" y="890125"/>
            <a:ext cx="7557961" cy="5504071"/>
          </a:xfrm>
          <a:prstGeom prst="rect">
            <a:avLst/>
          </a:prstGeom>
          <a:noFill/>
        </p:spPr>
        <p:txBody>
          <a:bodyPr wrap="square" rtlCol="0">
            <a:spAutoFit/>
          </a:bodyPr>
          <a:lstStyle/>
          <a:p>
            <a:pPr>
              <a:spcAft>
                <a:spcPts val="800"/>
              </a:spcAft>
            </a:pPr>
            <a:r>
              <a:rPr lang="en-US" sz="2500" b="1" dirty="0">
                <a:solidFill>
                  <a:srgbClr val="0070C0"/>
                </a:solidFill>
                <a:ea typeface="Calibri" panose="020F0502020204030204" pitchFamily="34" charset="0"/>
                <a:cs typeface="Times New Roman" panose="02020603050405020304" pitchFamily="18" charset="0"/>
              </a:rPr>
              <a:t>Rom.12:14–21</a:t>
            </a:r>
            <a:r>
              <a:rPr lang="en-US" sz="2500" b="1" dirty="0">
                <a:solidFill>
                  <a:srgbClr val="0070C0"/>
                </a:solidFill>
                <a:ea typeface="Times New Roman" panose="02020603050405020304" pitchFamily="18" charset="0"/>
                <a:cs typeface="Times New Roman" panose="02020603050405020304" pitchFamily="18" charset="0"/>
              </a:rPr>
              <a:t> </a:t>
            </a:r>
            <a:r>
              <a:rPr lang="en-US" sz="2500" b="1" dirty="0">
                <a:ea typeface="Times New Roman" panose="02020603050405020304" pitchFamily="18" charset="0"/>
                <a:cs typeface="Times New Roman" panose="02020603050405020304" pitchFamily="18" charset="0"/>
              </a:rPr>
              <a:t> </a:t>
            </a:r>
            <a:endParaRPr lang="en-US" sz="2500" dirty="0">
              <a:ea typeface="Calibri" panose="020F0502020204030204" pitchFamily="34" charset="0"/>
              <a:cs typeface="Times New Roman" panose="02020603050405020304" pitchFamily="18" charset="0"/>
            </a:endParaRPr>
          </a:p>
          <a:p>
            <a:r>
              <a:rPr lang="en-US" sz="2000" baseline="30000" dirty="0">
                <a:ea typeface="Times New Roman" panose="02020603050405020304" pitchFamily="18" charset="0"/>
                <a:cs typeface="Times New Roman" panose="02020603050405020304" pitchFamily="18" charset="0"/>
              </a:rPr>
              <a:t>14 </a:t>
            </a:r>
            <a:r>
              <a:rPr lang="en-US" sz="2000" b="1" dirty="0">
                <a:ea typeface="Times New Roman" panose="02020603050405020304" pitchFamily="18" charset="0"/>
                <a:cs typeface="Times New Roman" panose="02020603050405020304" pitchFamily="18" charset="0"/>
              </a:rPr>
              <a:t>Bless those who persecute you; bless and do not curse</a:t>
            </a:r>
            <a:r>
              <a:rPr lang="en-US" sz="2000" dirty="0">
                <a:ea typeface="Times New Roman" panose="02020603050405020304" pitchFamily="18" charset="0"/>
                <a:cs typeface="Times New Roman" panose="02020603050405020304" pitchFamily="18" charset="0"/>
              </a:rPr>
              <a:t>. </a:t>
            </a:r>
            <a:r>
              <a:rPr lang="en-US" sz="2000" baseline="30000" dirty="0">
                <a:ea typeface="Times New Roman" panose="02020603050405020304" pitchFamily="18" charset="0"/>
                <a:cs typeface="Times New Roman" panose="02020603050405020304" pitchFamily="18" charset="0"/>
              </a:rPr>
              <a:t>15 </a:t>
            </a:r>
            <a:r>
              <a:rPr lang="en-US" sz="2000" dirty="0">
                <a:ea typeface="Times New Roman" panose="02020603050405020304" pitchFamily="18" charset="0"/>
                <a:cs typeface="Times New Roman" panose="02020603050405020304" pitchFamily="18" charset="0"/>
              </a:rPr>
              <a:t>Rejoice with those who rejoice, and weep with those who weep. </a:t>
            </a:r>
            <a:r>
              <a:rPr lang="en-US" sz="2000" baseline="30000" dirty="0">
                <a:ea typeface="Times New Roman" panose="02020603050405020304" pitchFamily="18" charset="0"/>
                <a:cs typeface="Times New Roman" panose="02020603050405020304" pitchFamily="18" charset="0"/>
              </a:rPr>
              <a:t>16 </a:t>
            </a:r>
            <a:r>
              <a:rPr lang="en-US" sz="2000" dirty="0">
                <a:ea typeface="Times New Roman" panose="02020603050405020304" pitchFamily="18" charset="0"/>
                <a:cs typeface="Times New Roman" panose="02020603050405020304" pitchFamily="18" charset="0"/>
              </a:rPr>
              <a:t>Be of the same mind toward one another. Do not set your mind on high things, but associate with the humble. Do not be wise in your own opinion. </a:t>
            </a:r>
            <a:endParaRPr lang="en-US" sz="2000" dirty="0">
              <a:ea typeface="Calibri" panose="020F0502020204030204" pitchFamily="34" charset="0"/>
              <a:cs typeface="Times New Roman" panose="02020603050405020304" pitchFamily="18" charset="0"/>
            </a:endParaRPr>
          </a:p>
          <a:p>
            <a:r>
              <a:rPr lang="en-US" sz="2000" baseline="30000" dirty="0">
                <a:ea typeface="Times New Roman" panose="02020603050405020304" pitchFamily="18" charset="0"/>
                <a:cs typeface="Times New Roman" panose="02020603050405020304" pitchFamily="18" charset="0"/>
              </a:rPr>
              <a:t> </a:t>
            </a:r>
            <a:endParaRPr lang="en-US" sz="2000" dirty="0">
              <a:ea typeface="Calibri" panose="020F0502020204030204" pitchFamily="34" charset="0"/>
              <a:cs typeface="Times New Roman" panose="02020603050405020304" pitchFamily="18" charset="0"/>
            </a:endParaRPr>
          </a:p>
          <a:p>
            <a:r>
              <a:rPr lang="en-US" sz="2000" baseline="30000" dirty="0">
                <a:ea typeface="Times New Roman" panose="02020603050405020304" pitchFamily="18" charset="0"/>
                <a:cs typeface="Times New Roman" panose="02020603050405020304" pitchFamily="18" charset="0"/>
              </a:rPr>
              <a:t>17 </a:t>
            </a:r>
            <a:r>
              <a:rPr lang="en-US" sz="2000" b="1" dirty="0">
                <a:ea typeface="Times New Roman" panose="02020603050405020304" pitchFamily="18" charset="0"/>
                <a:cs typeface="Times New Roman" panose="02020603050405020304" pitchFamily="18" charset="0"/>
              </a:rPr>
              <a:t>Repay no one evil for evil</a:t>
            </a:r>
            <a:r>
              <a:rPr lang="en-US" sz="2000" dirty="0">
                <a:ea typeface="Times New Roman" panose="02020603050405020304" pitchFamily="18" charset="0"/>
                <a:cs typeface="Times New Roman" panose="02020603050405020304" pitchFamily="18" charset="0"/>
              </a:rPr>
              <a:t>. Have regard for good things in the sight of all men. </a:t>
            </a:r>
            <a:r>
              <a:rPr lang="en-US" sz="2000" baseline="30000" dirty="0">
                <a:ea typeface="Times New Roman" panose="02020603050405020304" pitchFamily="18" charset="0"/>
                <a:cs typeface="Times New Roman" panose="02020603050405020304" pitchFamily="18" charset="0"/>
              </a:rPr>
              <a:t>18 </a:t>
            </a:r>
            <a:r>
              <a:rPr lang="en-US" sz="2000" dirty="0">
                <a:ea typeface="Times New Roman" panose="02020603050405020304" pitchFamily="18" charset="0"/>
                <a:cs typeface="Times New Roman" panose="02020603050405020304" pitchFamily="18" charset="0"/>
              </a:rPr>
              <a:t>If it is possible, as much as depends on you, live peaceably with all men. </a:t>
            </a:r>
            <a:r>
              <a:rPr lang="en-US" sz="2000" baseline="30000" dirty="0">
                <a:ea typeface="Times New Roman" panose="02020603050405020304" pitchFamily="18" charset="0"/>
                <a:cs typeface="Times New Roman" panose="02020603050405020304" pitchFamily="18" charset="0"/>
              </a:rPr>
              <a:t>19 </a:t>
            </a:r>
            <a:r>
              <a:rPr lang="en-US" sz="2000" dirty="0">
                <a:ea typeface="Times New Roman" panose="02020603050405020304" pitchFamily="18" charset="0"/>
                <a:cs typeface="Times New Roman" panose="02020603050405020304" pitchFamily="18" charset="0"/>
              </a:rPr>
              <a:t>Beloved, do not avenge yourselves, but </a:t>
            </a:r>
            <a:r>
              <a:rPr lang="en-US" sz="2000" i="1" dirty="0">
                <a:ea typeface="Times New Roman" panose="02020603050405020304" pitchFamily="18" charset="0"/>
                <a:cs typeface="Times New Roman" panose="02020603050405020304" pitchFamily="18" charset="0"/>
              </a:rPr>
              <a:t>rather</a:t>
            </a:r>
            <a:r>
              <a:rPr lang="en-US" sz="2000" dirty="0">
                <a:ea typeface="Times New Roman" panose="02020603050405020304" pitchFamily="18" charset="0"/>
                <a:cs typeface="Times New Roman" panose="02020603050405020304" pitchFamily="18" charset="0"/>
              </a:rPr>
              <a:t> give place to wrath; for it is written, </a:t>
            </a:r>
            <a:r>
              <a:rPr lang="en-US" sz="2000" i="1" dirty="0">
                <a:ea typeface="Times New Roman" panose="02020603050405020304" pitchFamily="18" charset="0"/>
                <a:cs typeface="Times New Roman" panose="02020603050405020304" pitchFamily="18" charset="0"/>
              </a:rPr>
              <a:t>“Vengeance</a:t>
            </a:r>
            <a:r>
              <a:rPr lang="en-US" sz="2000" dirty="0">
                <a:ea typeface="Times New Roman" panose="02020603050405020304" pitchFamily="18" charset="0"/>
                <a:cs typeface="Times New Roman" panose="02020603050405020304" pitchFamily="18" charset="0"/>
              </a:rPr>
              <a:t> is </a:t>
            </a:r>
            <a:r>
              <a:rPr lang="en-US" sz="2000" i="1" dirty="0">
                <a:ea typeface="Times New Roman" panose="02020603050405020304" pitchFamily="18" charset="0"/>
                <a:cs typeface="Times New Roman" panose="02020603050405020304" pitchFamily="18" charset="0"/>
              </a:rPr>
              <a:t>Mine, I will repay,”</a:t>
            </a:r>
            <a:r>
              <a:rPr lang="en-US" sz="2000" dirty="0">
                <a:ea typeface="Times New Roman" panose="02020603050405020304" pitchFamily="18" charset="0"/>
                <a:cs typeface="Times New Roman" panose="02020603050405020304" pitchFamily="18" charset="0"/>
              </a:rPr>
              <a:t> says the Lord. </a:t>
            </a:r>
            <a:r>
              <a:rPr lang="en-US" sz="2000" baseline="30000" dirty="0">
                <a:ea typeface="Times New Roman" panose="02020603050405020304" pitchFamily="18" charset="0"/>
                <a:cs typeface="Times New Roman" panose="02020603050405020304" pitchFamily="18" charset="0"/>
              </a:rPr>
              <a:t>20 </a:t>
            </a:r>
            <a:r>
              <a:rPr lang="en-US" sz="2000" dirty="0">
                <a:ea typeface="Times New Roman" panose="02020603050405020304" pitchFamily="18" charset="0"/>
                <a:cs typeface="Times New Roman" panose="02020603050405020304" pitchFamily="18" charset="0"/>
              </a:rPr>
              <a:t>Therefore </a:t>
            </a:r>
            <a:endParaRPr lang="en-US" sz="2000" dirty="0">
              <a:ea typeface="Calibri" panose="020F0502020204030204" pitchFamily="34" charset="0"/>
              <a:cs typeface="Times New Roman" panose="02020603050405020304" pitchFamily="18" charset="0"/>
            </a:endParaRPr>
          </a:p>
          <a:p>
            <a:pPr marL="228600" marR="0" indent="-228600">
              <a:spcBef>
                <a:spcPts val="900"/>
              </a:spcBef>
              <a:spcAft>
                <a:spcPts val="1000"/>
              </a:spcAft>
            </a:pPr>
            <a:r>
              <a:rPr lang="en-US" sz="2000" b="1" i="1" dirty="0">
                <a:ea typeface="Times New Roman" panose="02020603050405020304" pitchFamily="18" charset="0"/>
                <a:cs typeface="Times New Roman" panose="02020603050405020304" pitchFamily="18" charset="0"/>
              </a:rPr>
              <a:t>“If your enemy is hungry, feed him;</a:t>
            </a:r>
            <a:r>
              <a:rPr lang="en-US" sz="2000" b="1" dirty="0">
                <a:ea typeface="Times New Roman" panose="02020603050405020304" pitchFamily="18" charset="0"/>
                <a:cs typeface="Times New Roman" panose="02020603050405020304" pitchFamily="18" charset="0"/>
              </a:rPr>
              <a:t> </a:t>
            </a:r>
            <a:endParaRPr lang="en-US" sz="2000" b="1" dirty="0">
              <a:ea typeface="Calibri" panose="020F0502020204030204" pitchFamily="34" charset="0"/>
              <a:cs typeface="Times New Roman" panose="02020603050405020304" pitchFamily="18" charset="0"/>
            </a:endParaRPr>
          </a:p>
          <a:p>
            <a:pPr marL="228600" marR="0" indent="-228600">
              <a:spcBef>
                <a:spcPts val="0"/>
              </a:spcBef>
              <a:spcAft>
                <a:spcPts val="1000"/>
              </a:spcAft>
            </a:pPr>
            <a:r>
              <a:rPr lang="en-US" sz="2000" b="1" i="1" dirty="0">
                <a:ea typeface="Times New Roman" panose="02020603050405020304" pitchFamily="18" charset="0"/>
                <a:cs typeface="Times New Roman" panose="02020603050405020304" pitchFamily="18" charset="0"/>
              </a:rPr>
              <a:t>If he is thirsty, give him a drink;</a:t>
            </a:r>
            <a:r>
              <a:rPr lang="en-US" sz="2000" b="1" dirty="0">
                <a:ea typeface="Times New Roman" panose="02020603050405020304" pitchFamily="18" charset="0"/>
                <a:cs typeface="Times New Roman" panose="02020603050405020304" pitchFamily="18" charset="0"/>
              </a:rPr>
              <a:t> </a:t>
            </a:r>
            <a:endParaRPr lang="en-US" sz="2000" b="1" dirty="0">
              <a:ea typeface="Calibri" panose="020F0502020204030204" pitchFamily="34" charset="0"/>
              <a:cs typeface="Times New Roman" panose="02020603050405020304" pitchFamily="18" charset="0"/>
            </a:endParaRPr>
          </a:p>
          <a:p>
            <a:pPr marL="228600" marR="0" indent="-228600">
              <a:spcBef>
                <a:spcPts val="0"/>
              </a:spcBef>
              <a:spcAft>
                <a:spcPts val="1000"/>
              </a:spcAft>
            </a:pPr>
            <a:r>
              <a:rPr lang="en-US" sz="2000" b="1" i="1" dirty="0">
                <a:ea typeface="Times New Roman" panose="02020603050405020304" pitchFamily="18" charset="0"/>
                <a:cs typeface="Times New Roman" panose="02020603050405020304" pitchFamily="18" charset="0"/>
              </a:rPr>
              <a:t>For in so doing you will heap coals of fire on his head.”</a:t>
            </a:r>
            <a:r>
              <a:rPr lang="en-US" sz="2000" b="1" dirty="0">
                <a:ea typeface="Times New Roman" panose="02020603050405020304" pitchFamily="18" charset="0"/>
                <a:cs typeface="Times New Roman" panose="02020603050405020304" pitchFamily="18" charset="0"/>
              </a:rPr>
              <a:t> </a:t>
            </a:r>
            <a:endParaRPr lang="en-US" sz="2000" b="1" dirty="0">
              <a:ea typeface="Calibri" panose="020F0502020204030204" pitchFamily="34" charset="0"/>
              <a:cs typeface="Times New Roman" panose="02020603050405020304" pitchFamily="18" charset="0"/>
            </a:endParaRPr>
          </a:p>
          <a:p>
            <a:pPr>
              <a:spcBef>
                <a:spcPts val="900"/>
              </a:spcBef>
              <a:spcAft>
                <a:spcPts val="1000"/>
              </a:spcAft>
            </a:pPr>
            <a:r>
              <a:rPr lang="en-US" sz="2000" baseline="30000" dirty="0">
                <a:ea typeface="Times New Roman" panose="02020603050405020304" pitchFamily="18" charset="0"/>
                <a:cs typeface="Times New Roman" panose="02020603050405020304" pitchFamily="18" charset="0"/>
              </a:rPr>
              <a:t>21 </a:t>
            </a:r>
            <a:r>
              <a:rPr lang="en-US" sz="2000" dirty="0">
                <a:ea typeface="Times New Roman" panose="02020603050405020304" pitchFamily="18" charset="0"/>
                <a:cs typeface="Times New Roman" panose="02020603050405020304" pitchFamily="18" charset="0"/>
              </a:rPr>
              <a:t>Do not be overcome by evil, but overcome evil with good. </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64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t Coals | See on black. | By: chrismar | Flickr - Photo Sharing!"/>
          <p:cNvPicPr>
            <a:picLocks noChangeAspect="1" noChangeArrowheads="1"/>
          </p:cNvPicPr>
          <p:nvPr/>
        </p:nvPicPr>
        <p:blipFill rotWithShape="1">
          <a:blip r:embed="rId2">
            <a:extLst>
              <a:ext uri="{28A0092B-C50C-407E-A947-70E740481C1C}">
                <a14:useLocalDpi xmlns:a14="http://schemas.microsoft.com/office/drawing/2010/main" val="0"/>
              </a:ext>
            </a:extLst>
          </a:blip>
          <a:srcRect r="11199"/>
          <a:stretch/>
        </p:blipFill>
        <p:spPr bwMode="auto">
          <a:xfrm>
            <a:off x="-1" y="8092"/>
            <a:ext cx="9127817" cy="68499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rying Coal in Basket on Head, Karnaphuli, Chittagong Ba…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265" y="1117221"/>
            <a:ext cx="6711560" cy="447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72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1051965" y="1533440"/>
            <a:ext cx="6603100" cy="4094570"/>
          </a:xfrm>
          <a:prstGeom prst="rect">
            <a:avLst/>
          </a:prstGeom>
          <a:noFill/>
        </p:spPr>
        <p:txBody>
          <a:bodyPr wrap="square" rtlCol="0">
            <a:spAutoFit/>
          </a:bodyPr>
          <a:lstStyle/>
          <a:p>
            <a:endParaRPr lang="en-US" dirty="0"/>
          </a:p>
        </p:txBody>
      </p:sp>
      <p:sp>
        <p:nvSpPr>
          <p:cNvPr id="11" name="TextBox 10"/>
          <p:cNvSpPr txBox="1"/>
          <p:nvPr/>
        </p:nvSpPr>
        <p:spPr>
          <a:xfrm>
            <a:off x="623087" y="809204"/>
            <a:ext cx="7679341" cy="5480988"/>
          </a:xfrm>
          <a:prstGeom prst="rect">
            <a:avLst/>
          </a:prstGeom>
          <a:noFill/>
        </p:spPr>
        <p:txBody>
          <a:bodyPr wrap="square" rtlCol="0">
            <a:spAutoFit/>
          </a:bodyPr>
          <a:lstStyle/>
          <a:p>
            <a:r>
              <a:rPr lang="en-US" sz="36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(3)</a:t>
            </a:r>
            <a:r>
              <a:rPr lang="en-US" sz="3600" b="1" dirty="0">
                <a:ea typeface="Calibri" panose="020F0502020204030204" pitchFamily="34" charset="0"/>
                <a:cs typeface="Times New Roman" panose="02020603050405020304" pitchFamily="18" charset="0"/>
              </a:rPr>
              <a:t> Dealing with Anger</a:t>
            </a:r>
            <a:endParaRPr lang="en-US" sz="3600" dirty="0">
              <a:ea typeface="Calibri" panose="020F0502020204030204" pitchFamily="34" charset="0"/>
              <a:cs typeface="Times New Roman" panose="02020603050405020304" pitchFamily="18" charset="0"/>
            </a:endParaRPr>
          </a:p>
          <a:p>
            <a:r>
              <a:rPr lang="en-US" sz="2300" dirty="0">
                <a:ea typeface="Calibri" panose="020F0502020204030204" pitchFamily="34" charset="0"/>
                <a:cs typeface="Times New Roman" panose="02020603050405020304" pitchFamily="18" charset="0"/>
              </a:rPr>
              <a:t>Sometimes anger and bitterness prevent us from experiencing the freedom of forgiveness. </a:t>
            </a:r>
          </a:p>
          <a:p>
            <a:r>
              <a:rPr lang="en-US" sz="2300" dirty="0">
                <a:ea typeface="Calibri" panose="020F0502020204030204" pitchFamily="34" charset="0"/>
              </a:rPr>
              <a:t>Be willing to confess your bitterness and resentment to God                                </a:t>
            </a:r>
            <a:r>
              <a:rPr lang="en-US" sz="2300" b="1" dirty="0">
                <a:solidFill>
                  <a:srgbClr val="0070C0"/>
                </a:solidFill>
                <a:ea typeface="Calibri" panose="020F0502020204030204" pitchFamily="34" charset="0"/>
              </a:rPr>
              <a:t>Ps. 51:10–12</a:t>
            </a:r>
            <a:endParaRPr lang="en-US" sz="2400" b="1" dirty="0"/>
          </a:p>
          <a:p>
            <a:r>
              <a:rPr lang="en-US" sz="2300" b="1" dirty="0">
                <a:solidFill>
                  <a:srgbClr val="0070C0"/>
                </a:solidFill>
                <a:ea typeface="Calibri" panose="020F0502020204030204" pitchFamily="34" charset="0"/>
                <a:cs typeface="Times New Roman" panose="02020603050405020304" pitchFamily="18" charset="0"/>
              </a:rPr>
              <a:t>Eph. 4:31–32</a:t>
            </a:r>
            <a:r>
              <a:rPr lang="en-US" sz="2300" b="1" dirty="0">
                <a:solidFill>
                  <a:srgbClr val="0070C0"/>
                </a:solidFill>
                <a:ea typeface="Times New Roman" panose="02020603050405020304" pitchFamily="18" charset="0"/>
                <a:cs typeface="Times New Roman" panose="02020603050405020304" pitchFamily="18" charset="0"/>
              </a:rPr>
              <a:t>  </a:t>
            </a:r>
            <a:endParaRPr lang="en-US" sz="2300" dirty="0">
              <a:solidFill>
                <a:srgbClr val="0070C0"/>
              </a:solidFill>
              <a:ea typeface="Calibri" panose="020F0502020204030204" pitchFamily="34" charset="0"/>
              <a:cs typeface="Times New Roman" panose="02020603050405020304" pitchFamily="18" charset="0"/>
            </a:endParaRPr>
          </a:p>
          <a:p>
            <a:pPr>
              <a:spcBef>
                <a:spcPts val="900"/>
              </a:spcBef>
            </a:pPr>
            <a:r>
              <a:rPr lang="en-US" sz="2300" baseline="30000" dirty="0">
                <a:ea typeface="Times New Roman" panose="02020603050405020304" pitchFamily="18" charset="0"/>
                <a:cs typeface="Times New Roman" panose="02020603050405020304" pitchFamily="18" charset="0"/>
              </a:rPr>
              <a:t>31 </a:t>
            </a:r>
            <a:r>
              <a:rPr lang="en-US" sz="2300" dirty="0">
                <a:ea typeface="Times New Roman" panose="02020603050405020304" pitchFamily="18" charset="0"/>
                <a:cs typeface="Times New Roman" panose="02020603050405020304" pitchFamily="18" charset="0"/>
              </a:rPr>
              <a:t>Let all bitterness, wrath, anger, clamor, and evil speaking be put away from you, with all malice. </a:t>
            </a:r>
            <a:r>
              <a:rPr lang="en-US" sz="2300" baseline="30000" dirty="0">
                <a:ea typeface="Times New Roman" panose="02020603050405020304" pitchFamily="18" charset="0"/>
                <a:cs typeface="Times New Roman" panose="02020603050405020304" pitchFamily="18" charset="0"/>
              </a:rPr>
              <a:t>32 </a:t>
            </a:r>
            <a:r>
              <a:rPr lang="en-US" sz="2300" dirty="0">
                <a:ea typeface="Times New Roman" panose="02020603050405020304" pitchFamily="18" charset="0"/>
                <a:cs typeface="Times New Roman" panose="02020603050405020304" pitchFamily="18" charset="0"/>
              </a:rPr>
              <a:t>And be kind to one another, tenderhearted, forgiving one another, even as God in Christ forgave you. </a:t>
            </a:r>
            <a:endParaRPr lang="en-US" sz="2300" dirty="0">
              <a:ea typeface="Calibri" panose="020F0502020204030204" pitchFamily="34" charset="0"/>
              <a:cs typeface="Times New Roman" panose="02020603050405020304" pitchFamily="18" charset="0"/>
            </a:endParaRPr>
          </a:p>
          <a:p>
            <a:endParaRPr lang="en-US" sz="2400" dirty="0"/>
          </a:p>
          <a:p>
            <a:pPr>
              <a:spcAft>
                <a:spcPts val="800"/>
              </a:spcAft>
            </a:pPr>
            <a:r>
              <a:rPr lang="en-US" sz="2300" b="1" dirty="0">
                <a:solidFill>
                  <a:srgbClr val="0070C0"/>
                </a:solidFill>
                <a:ea typeface="Calibri" panose="020F0502020204030204" pitchFamily="34" charset="0"/>
                <a:cs typeface="Times New Roman" panose="02020603050405020304" pitchFamily="18" charset="0"/>
              </a:rPr>
              <a:t>1 Peter 4:8  </a:t>
            </a:r>
            <a:endParaRPr lang="en-US" sz="2300" dirty="0">
              <a:solidFill>
                <a:srgbClr val="0070C0"/>
              </a:solidFill>
              <a:ea typeface="Calibri" panose="020F0502020204030204" pitchFamily="34" charset="0"/>
              <a:cs typeface="Times New Roman" panose="02020603050405020304" pitchFamily="18" charset="0"/>
            </a:endParaRPr>
          </a:p>
          <a:p>
            <a:pPr>
              <a:spcAft>
                <a:spcPts val="800"/>
              </a:spcAft>
            </a:pPr>
            <a:r>
              <a:rPr lang="en-US" sz="2300" baseline="30000" dirty="0">
                <a:ea typeface="Calibri" panose="020F0502020204030204" pitchFamily="34" charset="0"/>
                <a:cs typeface="Times New Roman" panose="02020603050405020304" pitchFamily="18" charset="0"/>
              </a:rPr>
              <a:t>8 </a:t>
            </a:r>
            <a:r>
              <a:rPr lang="en-US" sz="2300" dirty="0">
                <a:ea typeface="Calibri" panose="020F0502020204030204" pitchFamily="34" charset="0"/>
                <a:cs typeface="Times New Roman" panose="02020603050405020304" pitchFamily="18" charset="0"/>
              </a:rPr>
              <a:t>And above all things have fervent love for one another, for “love will cover a multitude of sins.” </a:t>
            </a:r>
            <a:endParaRPr lang="en-US" sz="2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36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801111" y="843594"/>
            <a:ext cx="7323291" cy="5492469"/>
          </a:xfrm>
          <a:prstGeom prst="rect">
            <a:avLst/>
          </a:prstGeom>
        </p:spPr>
      </p:pic>
    </p:spTree>
    <p:extLst>
      <p:ext uri="{BB962C8B-B14F-4D97-AF65-F5344CB8AC3E}">
        <p14:creationId xmlns:p14="http://schemas.microsoft.com/office/powerpoint/2010/main" val="252998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a:t>
            </a:r>
            <a:r>
              <a:rPr lang="en-US" b="1" dirty="0">
                <a:latin typeface="Arial" panose="020B0604020202020204" pitchFamily="34" charset="0"/>
                <a:ea typeface="Calibri" panose="020F0502020204030204" pitchFamily="34" charset="0"/>
                <a:cs typeface="Times New Roman" panose="02020603050405020304" pitchFamily="18" charset="0"/>
              </a:rPr>
              <a:t>Matthew 5:43–48</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900"/>
              </a:spcBef>
              <a:spcAft>
                <a:spcPts val="100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baseline="30000" dirty="0">
                <a:latin typeface="Arial" panose="020B0604020202020204" pitchFamily="34" charset="0"/>
                <a:ea typeface="Times New Roman" panose="02020603050405020304" pitchFamily="18" charset="0"/>
                <a:cs typeface="Times New Roman" panose="02020603050405020304" pitchFamily="18" charset="0"/>
              </a:rPr>
              <a:t>43 </a:t>
            </a:r>
            <a:r>
              <a:rPr lang="en-US" dirty="0">
                <a:latin typeface="Arial" panose="020B0604020202020204" pitchFamily="34" charset="0"/>
                <a:ea typeface="Times New Roman" panose="02020603050405020304" pitchFamily="18" charset="0"/>
                <a:cs typeface="Times New Roman" panose="02020603050405020304" pitchFamily="18" charset="0"/>
              </a:rPr>
              <a:t>“You have heard that it was said, ‘</a:t>
            </a:r>
            <a:r>
              <a:rPr lang="en-US" i="1" dirty="0">
                <a:latin typeface="Arial" panose="020B0604020202020204" pitchFamily="34" charset="0"/>
                <a:ea typeface="Times New Roman" panose="02020603050405020304" pitchFamily="18" charset="0"/>
                <a:cs typeface="Times New Roman" panose="02020603050405020304" pitchFamily="18" charset="0"/>
              </a:rPr>
              <a:t>You shall love your neighbor</a:t>
            </a:r>
            <a:r>
              <a:rPr lang="en-US" dirty="0">
                <a:latin typeface="Arial" panose="020B0604020202020204" pitchFamily="34" charset="0"/>
                <a:ea typeface="Times New Roman" panose="02020603050405020304" pitchFamily="18" charset="0"/>
                <a:cs typeface="Times New Roman" panose="02020603050405020304" pitchFamily="18" charset="0"/>
              </a:rPr>
              <a:t> and hate your enemy.’ </a:t>
            </a:r>
            <a:r>
              <a:rPr lang="en-US" baseline="30000" dirty="0">
                <a:latin typeface="Arial" panose="020B0604020202020204" pitchFamily="34" charset="0"/>
                <a:ea typeface="Times New Roman" panose="02020603050405020304" pitchFamily="18" charset="0"/>
                <a:cs typeface="Times New Roman" panose="02020603050405020304" pitchFamily="18" charset="0"/>
              </a:rPr>
              <a:t>44 </a:t>
            </a:r>
            <a:r>
              <a:rPr lang="en-US" dirty="0">
                <a:latin typeface="Arial" panose="020B0604020202020204" pitchFamily="34" charset="0"/>
                <a:ea typeface="Times New Roman" panose="02020603050405020304" pitchFamily="18" charset="0"/>
                <a:cs typeface="Times New Roman" panose="02020603050405020304" pitchFamily="18" charset="0"/>
              </a:rPr>
              <a:t>But I say to you, love your enemies, bless those who curse you, do good to those who hate you, and pray for those who spitefully use you and persecute you, </a:t>
            </a:r>
            <a:r>
              <a:rPr lang="en-US" baseline="30000" dirty="0">
                <a:latin typeface="Arial" panose="020B0604020202020204" pitchFamily="34" charset="0"/>
                <a:ea typeface="Times New Roman" panose="02020603050405020304" pitchFamily="18" charset="0"/>
                <a:cs typeface="Times New Roman" panose="02020603050405020304" pitchFamily="18" charset="0"/>
              </a:rPr>
              <a:t>45 </a:t>
            </a:r>
            <a:r>
              <a:rPr lang="en-US" dirty="0">
                <a:latin typeface="Arial" panose="020B0604020202020204" pitchFamily="34" charset="0"/>
                <a:ea typeface="Times New Roman" panose="02020603050405020304" pitchFamily="18" charset="0"/>
                <a:cs typeface="Times New Roman" panose="02020603050405020304" pitchFamily="18" charset="0"/>
              </a:rPr>
              <a:t>that you may be sons of your Father in heaven; for He makes His sun rise on the evil and on the good, and sends rain on the just and on the unjust.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900"/>
              </a:spcBef>
              <a:spcAft>
                <a:spcPts val="1000"/>
              </a:spcAft>
            </a:pPr>
            <a:r>
              <a:rPr lang="en-US" baseline="30000" dirty="0">
                <a:latin typeface="Arial" panose="020B0604020202020204" pitchFamily="34" charset="0"/>
                <a:ea typeface="Times New Roman" panose="02020603050405020304" pitchFamily="18" charset="0"/>
                <a:cs typeface="Times New Roman" panose="02020603050405020304" pitchFamily="18" charset="0"/>
              </a:rPr>
              <a:t>46 </a:t>
            </a:r>
            <a:r>
              <a:rPr lang="en-US" dirty="0">
                <a:latin typeface="Arial" panose="020B0604020202020204" pitchFamily="34" charset="0"/>
                <a:ea typeface="Times New Roman" panose="02020603050405020304" pitchFamily="18" charset="0"/>
                <a:cs typeface="Times New Roman" panose="02020603050405020304" pitchFamily="18" charset="0"/>
              </a:rPr>
              <a:t>For if you love those who love you, what reward have you? Do not even the tax collectors do the same? </a:t>
            </a:r>
            <a:r>
              <a:rPr lang="en-US" baseline="30000" dirty="0">
                <a:latin typeface="Arial" panose="020B0604020202020204" pitchFamily="34" charset="0"/>
                <a:ea typeface="Times New Roman" panose="02020603050405020304" pitchFamily="18" charset="0"/>
                <a:cs typeface="Times New Roman" panose="02020603050405020304" pitchFamily="18" charset="0"/>
              </a:rPr>
              <a:t>47 </a:t>
            </a:r>
            <a:r>
              <a:rPr lang="en-US" dirty="0">
                <a:latin typeface="Arial" panose="020B0604020202020204" pitchFamily="34" charset="0"/>
                <a:ea typeface="Times New Roman" panose="02020603050405020304" pitchFamily="18" charset="0"/>
                <a:cs typeface="Times New Roman" panose="02020603050405020304" pitchFamily="18" charset="0"/>
              </a:rPr>
              <a:t>And if you greet your brethren only, what do you do more </a:t>
            </a:r>
            <a:r>
              <a:rPr lang="en-US" i="1" dirty="0">
                <a:latin typeface="Arial" panose="020B0604020202020204" pitchFamily="34" charset="0"/>
                <a:ea typeface="Times New Roman" panose="02020603050405020304" pitchFamily="18" charset="0"/>
                <a:cs typeface="Times New Roman" panose="02020603050405020304" pitchFamily="18" charset="0"/>
              </a:rPr>
              <a:t>than others?</a:t>
            </a:r>
            <a:r>
              <a:rPr lang="en-US" dirty="0">
                <a:latin typeface="Arial" panose="020B0604020202020204" pitchFamily="34" charset="0"/>
                <a:ea typeface="Times New Roman" panose="02020603050405020304" pitchFamily="18" charset="0"/>
                <a:cs typeface="Times New Roman" panose="02020603050405020304" pitchFamily="18" charset="0"/>
              </a:rPr>
              <a:t> Do not even the tax collectors do so? </a:t>
            </a:r>
            <a:r>
              <a:rPr lang="en-US" baseline="30000" dirty="0">
                <a:latin typeface="Arial" panose="020B0604020202020204" pitchFamily="34" charset="0"/>
                <a:ea typeface="Times New Roman" panose="02020603050405020304" pitchFamily="18" charset="0"/>
                <a:cs typeface="Times New Roman" panose="02020603050405020304" pitchFamily="18" charset="0"/>
              </a:rPr>
              <a:t>48 </a:t>
            </a:r>
            <a:r>
              <a:rPr lang="en-US" dirty="0">
                <a:latin typeface="Arial" panose="020B0604020202020204" pitchFamily="34" charset="0"/>
                <a:ea typeface="Times New Roman" panose="02020603050405020304" pitchFamily="18" charset="0"/>
                <a:cs typeface="Times New Roman" panose="02020603050405020304" pitchFamily="18" charset="0"/>
              </a:rPr>
              <a:t>Therefore you shall be perfect, just as your Father in heaven is perfect.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59501" y="873940"/>
            <a:ext cx="7679340" cy="5301451"/>
          </a:xfrm>
          <a:prstGeom prst="rect">
            <a:avLst/>
          </a:prstGeom>
          <a:noFill/>
        </p:spPr>
        <p:txBody>
          <a:bodyPr wrap="square" rtlCol="0">
            <a:spAutoFit/>
          </a:bodyPr>
          <a:lstStyle/>
          <a:p>
            <a:pPr>
              <a:spcAft>
                <a:spcPts val="800"/>
              </a:spcAft>
            </a:pPr>
            <a:r>
              <a:rPr lang="en-US" sz="2800" dirty="0">
                <a:solidFill>
                  <a:srgbClr val="0070C0"/>
                </a:solidFill>
                <a:ea typeface="Calibri" panose="020F0502020204030204" pitchFamily="34" charset="0"/>
                <a:cs typeface="Times New Roman" panose="02020603050405020304" pitchFamily="18" charset="0"/>
              </a:rPr>
              <a:t>—</a:t>
            </a:r>
            <a:r>
              <a:rPr lang="en-US" sz="2800" b="1" dirty="0">
                <a:solidFill>
                  <a:srgbClr val="0070C0"/>
                </a:solidFill>
                <a:ea typeface="Calibri" panose="020F0502020204030204" pitchFamily="34" charset="0"/>
                <a:cs typeface="Times New Roman" panose="02020603050405020304" pitchFamily="18" charset="0"/>
              </a:rPr>
              <a:t>Matthew 5:43–48</a:t>
            </a:r>
            <a:r>
              <a:rPr lang="en-US" sz="2800" dirty="0">
                <a:solidFill>
                  <a:srgbClr val="0070C0"/>
                </a:solidFill>
                <a:ea typeface="Calibri" panose="020F0502020204030204" pitchFamily="34" charset="0"/>
                <a:cs typeface="Times New Roman" panose="02020603050405020304" pitchFamily="18" charset="0"/>
              </a:rPr>
              <a:t> </a:t>
            </a:r>
            <a:r>
              <a:rPr lang="en-US" sz="2800" dirty="0">
                <a:solidFill>
                  <a:srgbClr val="0070C0"/>
                </a:solidFill>
                <a:ea typeface="Times New Roman" panose="02020603050405020304" pitchFamily="18" charset="0"/>
                <a:cs typeface="Times New Roman" panose="02020603050405020304" pitchFamily="18" charset="0"/>
              </a:rPr>
              <a:t>  </a:t>
            </a:r>
            <a:endParaRPr lang="en-US" sz="2800" dirty="0">
              <a:solidFill>
                <a:srgbClr val="0070C0"/>
              </a:solidFill>
              <a:ea typeface="Calibri" panose="020F0502020204030204" pitchFamily="34" charset="0"/>
              <a:cs typeface="Times New Roman" panose="02020603050405020304" pitchFamily="18" charset="0"/>
            </a:endParaRPr>
          </a:p>
          <a:p>
            <a:pPr>
              <a:spcBef>
                <a:spcPts val="900"/>
              </a:spcBef>
              <a:spcAft>
                <a:spcPts val="1000"/>
              </a:spcAft>
            </a:pPr>
            <a:r>
              <a:rPr lang="en-US" sz="2400" dirty="0">
                <a:ea typeface="Times New Roman" panose="02020603050405020304" pitchFamily="18" charset="0"/>
                <a:cs typeface="Times New Roman" panose="02020603050405020304" pitchFamily="18" charset="0"/>
              </a:rPr>
              <a:t> </a:t>
            </a:r>
            <a:r>
              <a:rPr lang="en-US" sz="2400" b="1" baseline="30000" dirty="0">
                <a:solidFill>
                  <a:srgbClr val="FF0000"/>
                </a:solidFill>
                <a:ea typeface="Times New Roman" panose="02020603050405020304" pitchFamily="18" charset="0"/>
                <a:cs typeface="Times New Roman" panose="02020603050405020304" pitchFamily="18" charset="0"/>
              </a:rPr>
              <a:t>43</a:t>
            </a:r>
            <a:r>
              <a:rPr lang="en-US" sz="2400" baseline="30000" dirty="0">
                <a:ea typeface="Times New Roman" panose="02020603050405020304" pitchFamily="18" charset="0"/>
                <a:cs typeface="Times New Roman" panose="02020603050405020304" pitchFamily="18" charset="0"/>
              </a:rPr>
              <a:t> </a:t>
            </a:r>
            <a:r>
              <a:rPr lang="en-US" sz="2400" dirty="0">
                <a:ea typeface="Times New Roman" panose="02020603050405020304" pitchFamily="18" charset="0"/>
                <a:cs typeface="Times New Roman" panose="02020603050405020304" pitchFamily="18" charset="0"/>
              </a:rPr>
              <a:t>“You have </a:t>
            </a:r>
            <a:r>
              <a:rPr lang="en-US" sz="2400" u="sng" dirty="0">
                <a:solidFill>
                  <a:srgbClr val="FF0000"/>
                </a:solidFill>
                <a:ea typeface="Times New Roman" panose="02020603050405020304" pitchFamily="18" charset="0"/>
                <a:cs typeface="Times New Roman" panose="02020603050405020304" pitchFamily="18" charset="0"/>
              </a:rPr>
              <a:t>heard</a:t>
            </a:r>
            <a:r>
              <a:rPr lang="en-US" sz="2400" dirty="0">
                <a:ea typeface="Times New Roman" panose="02020603050405020304" pitchFamily="18" charset="0"/>
                <a:cs typeface="Times New Roman" panose="02020603050405020304" pitchFamily="18" charset="0"/>
              </a:rPr>
              <a:t> that it was said, ‘</a:t>
            </a:r>
            <a:r>
              <a:rPr lang="en-US" sz="2400" i="1" dirty="0">
                <a:ea typeface="Times New Roman" panose="02020603050405020304" pitchFamily="18" charset="0"/>
                <a:cs typeface="Times New Roman" panose="02020603050405020304" pitchFamily="18" charset="0"/>
              </a:rPr>
              <a:t>You shall love your neighbor</a:t>
            </a:r>
            <a:r>
              <a:rPr lang="en-US" sz="2400" dirty="0">
                <a:ea typeface="Times New Roman" panose="02020603050405020304" pitchFamily="18" charset="0"/>
                <a:cs typeface="Times New Roman" panose="02020603050405020304" pitchFamily="18" charset="0"/>
              </a:rPr>
              <a:t> and hate your enemy.’ </a:t>
            </a:r>
            <a:r>
              <a:rPr lang="en-US" sz="2400" b="1" baseline="30000" dirty="0">
                <a:solidFill>
                  <a:srgbClr val="FF0000"/>
                </a:solidFill>
                <a:ea typeface="Times New Roman" panose="02020603050405020304" pitchFamily="18" charset="0"/>
                <a:cs typeface="Times New Roman" panose="02020603050405020304" pitchFamily="18" charset="0"/>
              </a:rPr>
              <a:t>44</a:t>
            </a:r>
            <a:r>
              <a:rPr lang="en-US" sz="2400" baseline="30000" dirty="0">
                <a:ea typeface="Times New Roman" panose="02020603050405020304" pitchFamily="18" charset="0"/>
                <a:cs typeface="Times New Roman" panose="02020603050405020304" pitchFamily="18" charset="0"/>
              </a:rPr>
              <a:t> </a:t>
            </a:r>
            <a:r>
              <a:rPr lang="en-US" sz="2400" u="sng" dirty="0">
                <a:ea typeface="Times New Roman" panose="02020603050405020304" pitchFamily="18" charset="0"/>
                <a:cs typeface="Times New Roman" panose="02020603050405020304" pitchFamily="18" charset="0"/>
              </a:rPr>
              <a:t>But I say to you</a:t>
            </a:r>
            <a:r>
              <a:rPr lang="en-US" sz="2400" dirty="0">
                <a:ea typeface="Times New Roman" panose="02020603050405020304" pitchFamily="18" charset="0"/>
                <a:cs typeface="Times New Roman" panose="02020603050405020304" pitchFamily="18" charset="0"/>
              </a:rPr>
              <a:t>, love your enemies, </a:t>
            </a:r>
            <a:r>
              <a:rPr lang="en-US" sz="2400" b="1" dirty="0">
                <a:ea typeface="Times New Roman" panose="02020603050405020304" pitchFamily="18" charset="0"/>
                <a:cs typeface="Times New Roman" panose="02020603050405020304" pitchFamily="18" charset="0"/>
              </a:rPr>
              <a:t>bless those who curse you, do good to those who hate you, and pray for those who spitefully use you and persecute you, </a:t>
            </a:r>
            <a:r>
              <a:rPr lang="en-US" sz="2400" b="1" baseline="30000" dirty="0">
                <a:solidFill>
                  <a:srgbClr val="FF0000"/>
                </a:solidFill>
                <a:ea typeface="Times New Roman" panose="02020603050405020304" pitchFamily="18" charset="0"/>
                <a:cs typeface="Times New Roman" panose="02020603050405020304" pitchFamily="18" charset="0"/>
              </a:rPr>
              <a:t>45</a:t>
            </a:r>
            <a:r>
              <a:rPr lang="en-US" sz="2400" baseline="30000" dirty="0">
                <a:ea typeface="Times New Roman" panose="02020603050405020304" pitchFamily="18" charset="0"/>
                <a:cs typeface="Times New Roman" panose="02020603050405020304" pitchFamily="18" charset="0"/>
              </a:rPr>
              <a:t> </a:t>
            </a:r>
            <a:r>
              <a:rPr lang="en-US" sz="2400" dirty="0">
                <a:ea typeface="Times New Roman" panose="02020603050405020304" pitchFamily="18" charset="0"/>
                <a:cs typeface="Times New Roman" panose="02020603050405020304" pitchFamily="18" charset="0"/>
              </a:rPr>
              <a:t>that you may be sons of your Father in heaven; for He makes His sun rise on the evil and on the good, and sends rain on the just and on the unjust. </a:t>
            </a:r>
            <a:endParaRPr lang="en-US" sz="2400" dirty="0">
              <a:ea typeface="Calibri" panose="020F0502020204030204" pitchFamily="34" charset="0"/>
              <a:cs typeface="Times New Roman" panose="02020603050405020304" pitchFamily="18" charset="0"/>
            </a:endParaRPr>
          </a:p>
          <a:p>
            <a:r>
              <a:rPr lang="en-US" sz="2400" b="1" baseline="30000" dirty="0">
                <a:solidFill>
                  <a:srgbClr val="FF0000"/>
                </a:solidFill>
                <a:ea typeface="Times New Roman" panose="02020603050405020304" pitchFamily="18" charset="0"/>
              </a:rPr>
              <a:t>46</a:t>
            </a:r>
            <a:r>
              <a:rPr lang="en-US" sz="2400" baseline="30000" dirty="0">
                <a:ea typeface="Times New Roman" panose="02020603050405020304" pitchFamily="18" charset="0"/>
              </a:rPr>
              <a:t> </a:t>
            </a:r>
            <a:r>
              <a:rPr lang="en-US" sz="2400" dirty="0">
                <a:ea typeface="Times New Roman" panose="02020603050405020304" pitchFamily="18" charset="0"/>
              </a:rPr>
              <a:t>For if you love those who love you, what reward have you? Do not even the tax collectors do the same? </a:t>
            </a:r>
            <a:r>
              <a:rPr lang="en-US" sz="2400" b="1" baseline="30000" dirty="0">
                <a:solidFill>
                  <a:srgbClr val="FF0000"/>
                </a:solidFill>
                <a:ea typeface="Times New Roman" panose="02020603050405020304" pitchFamily="18" charset="0"/>
              </a:rPr>
              <a:t>47</a:t>
            </a:r>
            <a:r>
              <a:rPr lang="en-US" sz="2400" baseline="30000" dirty="0">
                <a:ea typeface="Times New Roman" panose="02020603050405020304" pitchFamily="18" charset="0"/>
              </a:rPr>
              <a:t> </a:t>
            </a:r>
            <a:r>
              <a:rPr lang="en-US" sz="2400" dirty="0">
                <a:ea typeface="Times New Roman" panose="02020603050405020304" pitchFamily="18" charset="0"/>
              </a:rPr>
              <a:t>And if you greet your brethren only, what do you do more </a:t>
            </a:r>
            <a:r>
              <a:rPr lang="en-US" sz="2400" i="1" dirty="0">
                <a:ea typeface="Times New Roman" panose="02020603050405020304" pitchFamily="18" charset="0"/>
              </a:rPr>
              <a:t>than others?</a:t>
            </a:r>
            <a:r>
              <a:rPr lang="en-US" sz="2400" dirty="0">
                <a:ea typeface="Times New Roman" panose="02020603050405020304" pitchFamily="18" charset="0"/>
              </a:rPr>
              <a:t> Do not even the tax collectors do so? </a:t>
            </a:r>
            <a:r>
              <a:rPr lang="en-US" sz="2400" b="1" baseline="30000" dirty="0">
                <a:solidFill>
                  <a:srgbClr val="FF0000"/>
                </a:solidFill>
                <a:ea typeface="Times New Roman" panose="02020603050405020304" pitchFamily="18" charset="0"/>
              </a:rPr>
              <a:t>48</a:t>
            </a:r>
            <a:r>
              <a:rPr lang="en-US" sz="2400" baseline="30000" dirty="0">
                <a:ea typeface="Times New Roman" panose="02020603050405020304" pitchFamily="18" charset="0"/>
              </a:rPr>
              <a:t> </a:t>
            </a:r>
            <a:r>
              <a:rPr lang="en-US" sz="2400" dirty="0">
                <a:ea typeface="Times New Roman" panose="02020603050405020304" pitchFamily="18" charset="0"/>
              </a:rPr>
              <a:t>Therefore you shall be perfect, just as your Father in heaven is perfect. </a:t>
            </a:r>
            <a:endParaRPr lang="en-US" sz="2400" dirty="0"/>
          </a:p>
        </p:txBody>
      </p:sp>
    </p:spTree>
    <p:extLst>
      <p:ext uri="{BB962C8B-B14F-4D97-AF65-F5344CB8AC3E}">
        <p14:creationId xmlns:p14="http://schemas.microsoft.com/office/powerpoint/2010/main" val="2782964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509797" y="537107"/>
            <a:ext cx="7978748" cy="5984062"/>
          </a:xfrm>
          <a:prstGeom prst="rect">
            <a:avLst/>
          </a:prstGeom>
        </p:spPr>
      </p:pic>
    </p:spTree>
    <p:extLst>
      <p:ext uri="{BB962C8B-B14F-4D97-AF65-F5344CB8AC3E}">
        <p14:creationId xmlns:p14="http://schemas.microsoft.com/office/powerpoint/2010/main" val="249199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744466" y="828420"/>
            <a:ext cx="7339477" cy="5504609"/>
          </a:xfrm>
          <a:prstGeom prst="rect">
            <a:avLst/>
          </a:prstGeom>
        </p:spPr>
      </p:pic>
    </p:spTree>
    <p:extLst>
      <p:ext uri="{BB962C8B-B14F-4D97-AF65-F5344CB8AC3E}">
        <p14:creationId xmlns:p14="http://schemas.microsoft.com/office/powerpoint/2010/main" val="90578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509798" y="588694"/>
            <a:ext cx="7978747" cy="5984061"/>
          </a:xfrm>
          <a:prstGeom prst="rect">
            <a:avLst/>
          </a:prstGeom>
        </p:spPr>
      </p:pic>
    </p:spTree>
    <p:extLst>
      <p:ext uri="{BB962C8B-B14F-4D97-AF65-F5344CB8AC3E}">
        <p14:creationId xmlns:p14="http://schemas.microsoft.com/office/powerpoint/2010/main" val="1333813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47363" y="834930"/>
            <a:ext cx="7525593" cy="5406608"/>
          </a:xfrm>
          <a:prstGeom prst="rect">
            <a:avLst/>
          </a:prstGeom>
          <a:noFill/>
        </p:spPr>
        <p:txBody>
          <a:bodyPr wrap="square" rtlCol="0">
            <a:spAutoFit/>
          </a:bodyPr>
          <a:lstStyle/>
          <a:p>
            <a:pPr>
              <a:spcAft>
                <a:spcPts val="800"/>
              </a:spcAft>
            </a:pPr>
            <a:r>
              <a:rPr lang="en-US" sz="36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(4)</a:t>
            </a:r>
            <a:r>
              <a:rPr lang="en-US" sz="3600" b="1" dirty="0">
                <a:ea typeface="Calibri" panose="020F0502020204030204" pitchFamily="34" charset="0"/>
                <a:cs typeface="Times New Roman" panose="02020603050405020304" pitchFamily="18" charset="0"/>
              </a:rPr>
              <a:t> Remember our Own Sin and need for forgiveness.</a:t>
            </a:r>
            <a:endParaRPr lang="en-US" sz="3600" dirty="0">
              <a:ea typeface="Calibri" panose="020F0502020204030204" pitchFamily="34" charset="0"/>
              <a:cs typeface="Times New Roman" panose="02020603050405020304" pitchFamily="18" charset="0"/>
            </a:endParaRPr>
          </a:p>
          <a:p>
            <a:pPr>
              <a:spcAft>
                <a:spcPts val="800"/>
              </a:spcAft>
            </a:pPr>
            <a:r>
              <a:rPr lang="en-US" sz="2800" u="sng" dirty="0">
                <a:ea typeface="Calibri" panose="020F0502020204030204" pitchFamily="34" charset="0"/>
                <a:cs typeface="Times New Roman" panose="02020603050405020304" pitchFamily="18" charset="0"/>
              </a:rPr>
              <a:t>Recognizing our own need for God’s forgiveness enables us to see our offender’s need for mercy.</a:t>
            </a:r>
            <a:r>
              <a:rPr lang="en-US" sz="2800" dirty="0">
                <a:ea typeface="Calibri" panose="020F0502020204030204" pitchFamily="34" charset="0"/>
                <a:cs typeface="Times New Roman" panose="02020603050405020304" pitchFamily="18" charset="0"/>
              </a:rPr>
              <a:t> </a:t>
            </a:r>
          </a:p>
          <a:p>
            <a:pPr>
              <a:spcAft>
                <a:spcPts val="800"/>
              </a:spcAft>
            </a:pPr>
            <a:endParaRPr lang="en-US" sz="800" dirty="0">
              <a:ea typeface="Calibri" panose="020F0502020204030204" pitchFamily="34" charset="0"/>
              <a:cs typeface="Times New Roman" panose="02020603050405020304" pitchFamily="18" charset="0"/>
            </a:endParaRPr>
          </a:p>
          <a:p>
            <a:pPr>
              <a:spcAft>
                <a:spcPts val="800"/>
              </a:spcAft>
            </a:pPr>
            <a:endParaRPr lang="en-US" sz="800" dirty="0">
              <a:ea typeface="Calibri" panose="020F0502020204030204" pitchFamily="34" charset="0"/>
              <a:cs typeface="Times New Roman" panose="02020603050405020304" pitchFamily="18" charset="0"/>
            </a:endParaRPr>
          </a:p>
          <a:p>
            <a:pPr>
              <a:spcAft>
                <a:spcPts val="800"/>
              </a:spcAft>
            </a:pPr>
            <a:r>
              <a:rPr lang="en-US" sz="2800" dirty="0">
                <a:ea typeface="Calibri" panose="020F0502020204030204" pitchFamily="34" charset="0"/>
                <a:cs typeface="Times New Roman" panose="02020603050405020304" pitchFamily="18" charset="0"/>
              </a:rPr>
              <a:t>The practice of the Lord’s Supper (Communion) reminds us that we are all flawed and sinful people in need of forgiveness. </a:t>
            </a:r>
          </a:p>
          <a:p>
            <a:pPr>
              <a:spcAft>
                <a:spcPts val="800"/>
              </a:spcAft>
            </a:pPr>
            <a:r>
              <a:rPr lang="en-US" sz="2800" dirty="0">
                <a:ea typeface="Calibri" panose="020F0502020204030204" pitchFamily="34" charset="0"/>
                <a:cs typeface="Times New Roman" panose="02020603050405020304" pitchFamily="18" charset="0"/>
              </a:rPr>
              <a:t>Self-righteousness will breed an unforgiving heart, but through humility we can learn to extend mercy to others. </a:t>
            </a:r>
            <a:r>
              <a:rPr lang="en-US" sz="2800" b="1" dirty="0">
                <a:solidFill>
                  <a:srgbClr val="FF0000"/>
                </a:solidFill>
                <a:ea typeface="Calibri" panose="020F0502020204030204" pitchFamily="34" charset="0"/>
                <a:cs typeface="Times New Roman" panose="02020603050405020304" pitchFamily="18" charset="0"/>
              </a:rPr>
              <a:t>(God be merciful to me a sinner)</a:t>
            </a:r>
            <a:endParaRPr lang="en-US" sz="2800" b="1" dirty="0">
              <a:solidFill>
                <a:srgbClr val="FF0000"/>
              </a:solidFill>
              <a:effectLst/>
              <a:ea typeface="Calibri" panose="020F0502020204030204" pitchFamily="34" charset="0"/>
              <a:cs typeface="Times New Roman" panose="02020603050405020304" pitchFamily="18" charset="0"/>
            </a:endParaRPr>
          </a:p>
        </p:txBody>
      </p:sp>
      <p:sp>
        <p:nvSpPr>
          <p:cNvPr id="5" name="TextBox 4"/>
          <p:cNvSpPr txBox="1"/>
          <p:nvPr/>
        </p:nvSpPr>
        <p:spPr>
          <a:xfrm>
            <a:off x="509797" y="2945501"/>
            <a:ext cx="7922103" cy="523220"/>
          </a:xfrm>
          <a:prstGeom prst="rect">
            <a:avLst/>
          </a:prstGeom>
          <a:noFill/>
        </p:spPr>
        <p:txBody>
          <a:bodyPr wrap="square" rtlCol="0">
            <a:spAutoFit/>
          </a:bodyPr>
          <a:lstStyle/>
          <a:p>
            <a:pPr algn="ctr"/>
            <a:r>
              <a:rPr lang="en-US" sz="2800" b="1" dirty="0">
                <a:solidFill>
                  <a:srgbClr val="FF0000"/>
                </a:solidFill>
              </a:rPr>
              <a:t>The Pharisee and the tax collector – Luke 18</a:t>
            </a:r>
          </a:p>
        </p:txBody>
      </p:sp>
    </p:spTree>
    <p:extLst>
      <p:ext uri="{BB962C8B-B14F-4D97-AF65-F5344CB8AC3E}">
        <p14:creationId xmlns:p14="http://schemas.microsoft.com/office/powerpoint/2010/main" val="166266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79731" y="857756"/>
            <a:ext cx="7695526" cy="5704126"/>
          </a:xfrm>
          <a:prstGeom prst="rect">
            <a:avLst/>
          </a:prstGeom>
          <a:noFill/>
        </p:spPr>
        <p:txBody>
          <a:bodyPr wrap="square" rtlCol="0">
            <a:spAutoFit/>
          </a:bodyPr>
          <a:lstStyle/>
          <a:p>
            <a:pPr>
              <a:spcAft>
                <a:spcPts val="800"/>
              </a:spcAft>
            </a:pPr>
            <a:r>
              <a:rPr lang="en-US" sz="36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(5)</a:t>
            </a:r>
            <a:r>
              <a:rPr lang="en-US" sz="3600" b="1" dirty="0">
                <a:ea typeface="Calibri" panose="020F0502020204030204" pitchFamily="34" charset="0"/>
                <a:cs typeface="Times New Roman" panose="02020603050405020304" pitchFamily="18" charset="0"/>
              </a:rPr>
              <a:t> Forgiveness and loving our enemy Is a Testimony of God’s Love</a:t>
            </a:r>
            <a:endParaRPr lang="en-US" sz="3600" dirty="0">
              <a:ea typeface="Calibri" panose="020F0502020204030204" pitchFamily="34" charset="0"/>
              <a:cs typeface="Times New Roman" panose="02020603050405020304" pitchFamily="18" charset="0"/>
            </a:endParaRPr>
          </a:p>
          <a:p>
            <a:pPr>
              <a:spcAft>
                <a:spcPts val="800"/>
              </a:spcAft>
            </a:pPr>
            <a:r>
              <a:rPr lang="en-US" sz="2800" u="sng" dirty="0">
                <a:ea typeface="Calibri" panose="020F0502020204030204" pitchFamily="34" charset="0"/>
                <a:cs typeface="Times New Roman" panose="02020603050405020304" pitchFamily="18" charset="0"/>
              </a:rPr>
              <a:t>The world tells us to “get even” or “make them sorry!”</a:t>
            </a:r>
            <a:r>
              <a:rPr lang="en-US" sz="2800" dirty="0">
                <a:ea typeface="Calibri" panose="020F0502020204030204" pitchFamily="34" charset="0"/>
                <a:cs typeface="Times New Roman" panose="02020603050405020304" pitchFamily="18" charset="0"/>
              </a:rPr>
              <a:t> God says something quite different. God’s love for all people motivates us to love others as well—even the most unlovable! When we forgive, we demonstrate God’s love for a sinful world.</a:t>
            </a:r>
          </a:p>
          <a:p>
            <a:pPr>
              <a:spcAft>
                <a:spcPts val="800"/>
              </a:spcAft>
            </a:pPr>
            <a:endParaRPr lang="en-US" sz="2800" dirty="0">
              <a:effectLst/>
              <a:ea typeface="Calibri" panose="020F0502020204030204" pitchFamily="34" charset="0"/>
              <a:cs typeface="Times New Roman" panose="02020603050405020304" pitchFamily="18" charset="0"/>
            </a:endParaRPr>
          </a:p>
          <a:p>
            <a:pPr>
              <a:spcAft>
                <a:spcPts val="800"/>
              </a:spcAft>
            </a:pPr>
            <a:r>
              <a:rPr lang="en-US" sz="2800" dirty="0">
                <a:ea typeface="Calibri" panose="020F0502020204030204" pitchFamily="34" charset="0"/>
                <a:cs typeface="Times New Roman" panose="02020603050405020304" pitchFamily="18" charset="0"/>
              </a:rPr>
              <a:t>“</a:t>
            </a:r>
            <a:r>
              <a:rPr lang="en-US" sz="2800" u="sng" dirty="0">
                <a:ea typeface="Calibri" panose="020F0502020204030204" pitchFamily="34" charset="0"/>
                <a:cs typeface="Times New Roman" panose="02020603050405020304" pitchFamily="18" charset="0"/>
              </a:rPr>
              <a:t>We forgive with no strings attached; </a:t>
            </a:r>
            <a:r>
              <a:rPr lang="en-US" sz="2800" dirty="0">
                <a:ea typeface="Calibri" panose="020F0502020204030204" pitchFamily="34" charset="0"/>
                <a:cs typeface="Times New Roman" panose="02020603050405020304" pitchFamily="18" charset="0"/>
              </a:rPr>
              <a:t>that may require us to forgive repeatedly. When we do, we shock the world with God’s power at work within us</a:t>
            </a:r>
          </a:p>
          <a:p>
            <a:pPr>
              <a:spcAft>
                <a:spcPts val="800"/>
              </a:spcAft>
            </a:pP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4445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55455" y="857756"/>
            <a:ext cx="7582237" cy="5352619"/>
          </a:xfrm>
          <a:prstGeom prst="rect">
            <a:avLst/>
          </a:prstGeom>
          <a:noFill/>
        </p:spPr>
        <p:txBody>
          <a:bodyPr wrap="square" rtlCol="0">
            <a:spAutoFit/>
          </a:bodyPr>
          <a:lstStyle/>
          <a:p>
            <a:pPr>
              <a:lnSpc>
                <a:spcPct val="107000"/>
              </a:lnSpc>
              <a:spcAft>
                <a:spcPts val="800"/>
              </a:spcAft>
            </a:pPr>
            <a:r>
              <a:rPr lang="en-US" sz="2400" dirty="0">
                <a:solidFill>
                  <a:srgbClr val="0070C0"/>
                </a:solidFill>
                <a:ea typeface="Calibri" panose="020F0502020204030204" pitchFamily="34" charset="0"/>
                <a:cs typeface="Times New Roman" panose="02020603050405020304" pitchFamily="18" charset="0"/>
              </a:rPr>
              <a:t>—</a:t>
            </a:r>
            <a:r>
              <a:rPr lang="en-US" sz="2400" b="1" dirty="0">
                <a:solidFill>
                  <a:srgbClr val="0070C0"/>
                </a:solidFill>
                <a:ea typeface="Calibri" panose="020F0502020204030204" pitchFamily="34" charset="0"/>
                <a:cs typeface="Times New Roman" panose="02020603050405020304" pitchFamily="18" charset="0"/>
              </a:rPr>
              <a:t>Matt. 5:44–48</a:t>
            </a:r>
            <a:r>
              <a:rPr lang="en-US" sz="2400" dirty="0">
                <a:solidFill>
                  <a:srgbClr val="0070C0"/>
                </a:solidFill>
                <a:ea typeface="Calibri" panose="020F0502020204030204" pitchFamily="34" charset="0"/>
                <a:cs typeface="Times New Roman" panose="02020603050405020304" pitchFamily="18" charset="0"/>
              </a:rPr>
              <a:t> </a:t>
            </a:r>
            <a:r>
              <a:rPr lang="en-US" sz="2400" dirty="0">
                <a:solidFill>
                  <a:srgbClr val="0070C0"/>
                </a:solidFill>
                <a:ea typeface="Times New Roman" panose="02020603050405020304" pitchFamily="18" charset="0"/>
                <a:cs typeface="Times New Roman" panose="02020603050405020304" pitchFamily="18" charset="0"/>
              </a:rPr>
              <a:t> </a:t>
            </a:r>
            <a:endParaRPr lang="en-US" sz="2400" dirty="0">
              <a:solidFill>
                <a:srgbClr val="0070C0"/>
              </a:solidFill>
              <a:ea typeface="Calibri" panose="020F0502020204030204" pitchFamily="34" charset="0"/>
              <a:cs typeface="Times New Roman" panose="02020603050405020304" pitchFamily="18" charset="0"/>
            </a:endParaRPr>
          </a:p>
          <a:p>
            <a:pPr>
              <a:lnSpc>
                <a:spcPct val="115000"/>
              </a:lnSpc>
              <a:spcBef>
                <a:spcPts val="900"/>
              </a:spcBef>
              <a:spcAft>
                <a:spcPts val="1000"/>
              </a:spcAft>
            </a:pPr>
            <a:r>
              <a:rPr lang="en-US" sz="2400" baseline="30000" dirty="0">
                <a:ea typeface="Times New Roman" panose="02020603050405020304" pitchFamily="18" charset="0"/>
                <a:cs typeface="Times New Roman" panose="02020603050405020304" pitchFamily="18" charset="0"/>
              </a:rPr>
              <a:t>44 </a:t>
            </a:r>
            <a:r>
              <a:rPr lang="en-US" sz="2400" dirty="0">
                <a:ea typeface="Times New Roman" panose="02020603050405020304" pitchFamily="18" charset="0"/>
                <a:cs typeface="Times New Roman" panose="02020603050405020304" pitchFamily="18" charset="0"/>
              </a:rPr>
              <a:t>But I say to you, </a:t>
            </a:r>
            <a:r>
              <a:rPr lang="en-US" sz="2400" b="1" dirty="0">
                <a:solidFill>
                  <a:srgbClr val="0070C0"/>
                </a:solidFill>
                <a:ea typeface="Times New Roman" panose="02020603050405020304" pitchFamily="18" charset="0"/>
                <a:cs typeface="Times New Roman" panose="02020603050405020304" pitchFamily="18" charset="0"/>
              </a:rPr>
              <a:t>love your enemies</a:t>
            </a:r>
            <a:r>
              <a:rPr lang="en-US" sz="2400" dirty="0">
                <a:ea typeface="Times New Roman" panose="02020603050405020304" pitchFamily="18" charset="0"/>
                <a:cs typeface="Times New Roman" panose="02020603050405020304" pitchFamily="18" charset="0"/>
              </a:rPr>
              <a:t>, </a:t>
            </a:r>
            <a:r>
              <a:rPr lang="en-US" sz="2400" b="1" dirty="0">
                <a:ea typeface="Times New Roman" panose="02020603050405020304" pitchFamily="18" charset="0"/>
                <a:cs typeface="Times New Roman" panose="02020603050405020304" pitchFamily="18" charset="0"/>
              </a:rPr>
              <a:t>bless those who curse you</a:t>
            </a:r>
            <a:r>
              <a:rPr lang="en-US" sz="2400" dirty="0">
                <a:ea typeface="Times New Roman" panose="02020603050405020304" pitchFamily="18" charset="0"/>
                <a:cs typeface="Times New Roman" panose="02020603050405020304" pitchFamily="18" charset="0"/>
              </a:rPr>
              <a:t>, </a:t>
            </a:r>
            <a:r>
              <a:rPr lang="en-US" sz="2400" b="1" dirty="0">
                <a:solidFill>
                  <a:srgbClr val="FF0000"/>
                </a:solidFill>
                <a:ea typeface="Times New Roman" panose="02020603050405020304" pitchFamily="18" charset="0"/>
                <a:cs typeface="Times New Roman" panose="02020603050405020304" pitchFamily="18" charset="0"/>
              </a:rPr>
              <a:t>do good to those who hate you</a:t>
            </a:r>
            <a:r>
              <a:rPr lang="en-US" sz="2400" dirty="0">
                <a:ea typeface="Times New Roman" panose="02020603050405020304" pitchFamily="18" charset="0"/>
                <a:cs typeface="Times New Roman" panose="02020603050405020304" pitchFamily="18" charset="0"/>
              </a:rPr>
              <a:t>, and </a:t>
            </a:r>
            <a:r>
              <a:rPr lang="en-US" sz="2400" b="1" dirty="0">
                <a:solidFill>
                  <a:srgbClr val="0070C0"/>
                </a:solidFill>
                <a:ea typeface="Times New Roman" panose="02020603050405020304" pitchFamily="18" charset="0"/>
                <a:cs typeface="Times New Roman" panose="02020603050405020304" pitchFamily="18" charset="0"/>
              </a:rPr>
              <a:t>pray for those who spitefully use you and persecute you</a:t>
            </a:r>
            <a:r>
              <a:rPr lang="en-US" sz="2400" dirty="0">
                <a:ea typeface="Times New Roman" panose="02020603050405020304" pitchFamily="18" charset="0"/>
                <a:cs typeface="Times New Roman" panose="02020603050405020304" pitchFamily="18" charset="0"/>
              </a:rPr>
              <a:t>, </a:t>
            </a:r>
            <a:r>
              <a:rPr lang="en-US" sz="2400" baseline="30000" dirty="0">
                <a:ea typeface="Times New Roman" panose="02020603050405020304" pitchFamily="18" charset="0"/>
                <a:cs typeface="Times New Roman" panose="02020603050405020304" pitchFamily="18" charset="0"/>
              </a:rPr>
              <a:t>45 </a:t>
            </a:r>
            <a:r>
              <a:rPr lang="en-US" sz="2400" dirty="0">
                <a:ea typeface="Times New Roman" panose="02020603050405020304" pitchFamily="18" charset="0"/>
                <a:cs typeface="Times New Roman" panose="02020603050405020304" pitchFamily="18" charset="0"/>
              </a:rPr>
              <a:t>that you may be sons of your Father in heaven; for </a:t>
            </a:r>
            <a:r>
              <a:rPr lang="en-US" sz="2400" u="sng" dirty="0">
                <a:ea typeface="Times New Roman" panose="02020603050405020304" pitchFamily="18" charset="0"/>
                <a:cs typeface="Times New Roman" panose="02020603050405020304" pitchFamily="18" charset="0"/>
              </a:rPr>
              <a:t>He makes His sun rise on the evil and on the good, and sends rain on the just and on the unjust.</a:t>
            </a:r>
            <a:r>
              <a:rPr lang="en-US" sz="2400" dirty="0">
                <a:ea typeface="Times New Roman" panose="02020603050405020304" pitchFamily="18" charset="0"/>
                <a:cs typeface="Times New Roman" panose="02020603050405020304" pitchFamily="18" charset="0"/>
              </a:rPr>
              <a:t> </a:t>
            </a:r>
            <a:r>
              <a:rPr lang="en-US" sz="2400" baseline="30000" dirty="0">
                <a:ea typeface="Times New Roman" panose="02020603050405020304" pitchFamily="18" charset="0"/>
                <a:cs typeface="Times New Roman" panose="02020603050405020304" pitchFamily="18" charset="0"/>
              </a:rPr>
              <a:t>46 </a:t>
            </a:r>
            <a:r>
              <a:rPr lang="en-US" sz="2400" dirty="0">
                <a:ea typeface="Times New Roman" panose="02020603050405020304" pitchFamily="18" charset="0"/>
                <a:cs typeface="Times New Roman" panose="02020603050405020304" pitchFamily="18" charset="0"/>
              </a:rPr>
              <a:t>For if you love those who love you, what reward have you? Do not even the tax collectors do the same? </a:t>
            </a:r>
            <a:r>
              <a:rPr lang="en-US" sz="2400" baseline="30000" dirty="0">
                <a:ea typeface="Times New Roman" panose="02020603050405020304" pitchFamily="18" charset="0"/>
                <a:cs typeface="Times New Roman" panose="02020603050405020304" pitchFamily="18" charset="0"/>
              </a:rPr>
              <a:t>47 </a:t>
            </a:r>
            <a:r>
              <a:rPr lang="en-US" sz="2400" dirty="0">
                <a:ea typeface="Times New Roman" panose="02020603050405020304" pitchFamily="18" charset="0"/>
                <a:cs typeface="Times New Roman" panose="02020603050405020304" pitchFamily="18" charset="0"/>
              </a:rPr>
              <a:t>And if you greet your brethren only, what do you do more </a:t>
            </a:r>
            <a:r>
              <a:rPr lang="en-US" sz="2400" i="1" dirty="0">
                <a:ea typeface="Times New Roman" panose="02020603050405020304" pitchFamily="18" charset="0"/>
                <a:cs typeface="Times New Roman" panose="02020603050405020304" pitchFamily="18" charset="0"/>
              </a:rPr>
              <a:t>than others?</a:t>
            </a:r>
            <a:r>
              <a:rPr lang="en-US" sz="2400" dirty="0">
                <a:ea typeface="Times New Roman" panose="02020603050405020304" pitchFamily="18" charset="0"/>
                <a:cs typeface="Times New Roman" panose="02020603050405020304" pitchFamily="18" charset="0"/>
              </a:rPr>
              <a:t> Do not even the tax collectors do so? </a:t>
            </a:r>
            <a:r>
              <a:rPr lang="en-US" sz="2400" baseline="30000" dirty="0">
                <a:ea typeface="Times New Roman" panose="02020603050405020304" pitchFamily="18" charset="0"/>
                <a:cs typeface="Times New Roman" panose="02020603050405020304" pitchFamily="18" charset="0"/>
              </a:rPr>
              <a:t>48 </a:t>
            </a:r>
            <a:r>
              <a:rPr lang="en-US" sz="2400" b="1" dirty="0">
                <a:ea typeface="Times New Roman" panose="02020603050405020304" pitchFamily="18" charset="0"/>
                <a:cs typeface="Times New Roman" panose="02020603050405020304" pitchFamily="18" charset="0"/>
              </a:rPr>
              <a:t>Therefore you shall be perfect, just as your Father in heaven is perfect. </a:t>
            </a:r>
            <a:endParaRPr lang="en-US" sz="2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971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614995" y="890124"/>
            <a:ext cx="7808814" cy="5424562"/>
          </a:xfrm>
          <a:prstGeom prst="rect">
            <a:avLst/>
          </a:prstGeom>
          <a:noFill/>
        </p:spPr>
        <p:txBody>
          <a:bodyPr wrap="square" rtlCol="0">
            <a:spAutoFit/>
          </a:bodyPr>
          <a:lstStyle/>
          <a:p>
            <a:pPr>
              <a:spcAft>
                <a:spcPts val="800"/>
              </a:spcAft>
            </a:pPr>
            <a:r>
              <a:rPr lang="en-US" sz="3600" b="1" dirty="0">
                <a:solidFill>
                  <a:srgbClr val="FF0000"/>
                </a:solidFill>
                <a:latin typeface="Arial Black" panose="020B0A04020102020204" pitchFamily="34" charset="0"/>
                <a:ea typeface="Calibri" panose="020F0502020204030204" pitchFamily="34" charset="0"/>
                <a:cs typeface="Calibri" panose="020F0502020204030204" pitchFamily="34" charset="0"/>
              </a:rPr>
              <a:t>(6)</a:t>
            </a:r>
            <a:r>
              <a:rPr lang="en-US" sz="3600" b="1" dirty="0">
                <a:latin typeface="Arial Black" panose="020B0A04020102020204" pitchFamily="34" charset="0"/>
                <a:ea typeface="Calibri" panose="020F0502020204030204" pitchFamily="34" charset="0"/>
                <a:cs typeface="Calibri" panose="020F0502020204030204" pitchFamily="34" charset="0"/>
              </a:rPr>
              <a:t> </a:t>
            </a:r>
            <a:r>
              <a:rPr lang="en-US" sz="3600" b="1" dirty="0">
                <a:latin typeface="Calibri" panose="020F0502020204030204" pitchFamily="34" charset="0"/>
                <a:ea typeface="Calibri" panose="020F0502020204030204" pitchFamily="34" charset="0"/>
                <a:cs typeface="Calibri" panose="020F0502020204030204" pitchFamily="34" charset="0"/>
              </a:rPr>
              <a:t>Forget The Past</a:t>
            </a:r>
            <a:r>
              <a:rPr lang="en-US" sz="3600" dirty="0">
                <a:latin typeface="Calibri" panose="020F0502020204030204" pitchFamily="34" charset="0"/>
                <a:ea typeface="Calibri" panose="020F0502020204030204" pitchFamily="34" charset="0"/>
                <a:cs typeface="Calibri" panose="020F0502020204030204" pitchFamily="34" charset="0"/>
              </a:rPr>
              <a:t> - </a:t>
            </a:r>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Phil.3:12–16</a:t>
            </a:r>
            <a:r>
              <a:rPr lang="en-US" sz="3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600" b="1" dirty="0">
                <a:latin typeface="Calibri" panose="020F0502020204030204" pitchFamily="34" charset="0"/>
                <a:ea typeface="Times New Roman" panose="02020603050405020304" pitchFamily="18" charset="0"/>
                <a:cs typeface="Calibri" panose="020F0502020204030204" pitchFamily="34" charset="0"/>
              </a:rPr>
              <a:t> </a:t>
            </a:r>
            <a:endParaRPr lang="en-US" sz="3600" dirty="0">
              <a:latin typeface="Calibri" panose="020F0502020204030204" pitchFamily="34" charset="0"/>
              <a:ea typeface="Calibri" panose="020F0502020204030204" pitchFamily="34" charset="0"/>
              <a:cs typeface="Calibri" panose="020F0502020204030204" pitchFamily="34" charset="0"/>
            </a:endParaRPr>
          </a:p>
          <a:p>
            <a:pPr indent="228600">
              <a:spcBef>
                <a:spcPts val="900"/>
              </a:spcBef>
              <a:spcAft>
                <a:spcPts val="1000"/>
              </a:spcAft>
            </a:pPr>
            <a:r>
              <a:rPr lang="en-US" sz="2400" baseline="30000" dirty="0">
                <a:latin typeface="Calibri" panose="020F0502020204030204" pitchFamily="34" charset="0"/>
                <a:ea typeface="Times New Roman" panose="02020603050405020304" pitchFamily="18" charset="0"/>
                <a:cs typeface="Calibri" panose="020F0502020204030204" pitchFamily="34" charset="0"/>
              </a:rPr>
              <a:t>12 </a:t>
            </a:r>
            <a:r>
              <a:rPr lang="en-US" sz="2400" dirty="0">
                <a:latin typeface="Calibri" panose="020F0502020204030204" pitchFamily="34" charset="0"/>
                <a:ea typeface="Times New Roman" panose="02020603050405020304" pitchFamily="18" charset="0"/>
                <a:cs typeface="Calibri" panose="020F0502020204030204" pitchFamily="34" charset="0"/>
              </a:rPr>
              <a:t>Not that I have already attained, or am already perfected; but I press on, that I may lay hold of that for which Christ Jesus has also laid hold of me. </a:t>
            </a:r>
            <a:r>
              <a:rPr lang="en-US" sz="2400" baseline="30000" dirty="0">
                <a:latin typeface="Calibri" panose="020F0502020204030204" pitchFamily="34" charset="0"/>
                <a:ea typeface="Times New Roman" panose="02020603050405020304" pitchFamily="18" charset="0"/>
                <a:cs typeface="Calibri" panose="020F0502020204030204" pitchFamily="34" charset="0"/>
              </a:rPr>
              <a:t>13 </a:t>
            </a:r>
            <a:r>
              <a:rPr lang="en-US" sz="2400" dirty="0">
                <a:latin typeface="Calibri" panose="020F0502020204030204" pitchFamily="34" charset="0"/>
                <a:ea typeface="Times New Roman" panose="02020603050405020304" pitchFamily="18" charset="0"/>
                <a:cs typeface="Calibri" panose="020F0502020204030204" pitchFamily="34" charset="0"/>
              </a:rPr>
              <a:t>Brethren, I do not count myself to have apprehended; but one thing </a:t>
            </a:r>
            <a:r>
              <a:rPr lang="en-US" sz="2400" i="1" dirty="0">
                <a:latin typeface="Calibri" panose="020F0502020204030204" pitchFamily="34" charset="0"/>
                <a:ea typeface="Times New Roman" panose="02020603050405020304" pitchFamily="18" charset="0"/>
                <a:cs typeface="Calibri" panose="020F0502020204030204" pitchFamily="34" charset="0"/>
              </a:rPr>
              <a:t>I do,</a:t>
            </a:r>
            <a:r>
              <a:rPr lang="en-US" sz="2400" dirty="0">
                <a:latin typeface="Calibri" panose="020F0502020204030204" pitchFamily="34" charset="0"/>
                <a:ea typeface="Times New Roman" panose="02020603050405020304" pitchFamily="18" charset="0"/>
                <a:cs typeface="Calibri" panose="020F0502020204030204" pitchFamily="34" charset="0"/>
              </a:rPr>
              <a:t> forgetting those things which are behind and reaching forward to those things which are ahead, </a:t>
            </a:r>
            <a:r>
              <a:rPr lang="en-US" sz="2400" baseline="30000" dirty="0">
                <a:latin typeface="Calibri" panose="020F0502020204030204" pitchFamily="34" charset="0"/>
                <a:ea typeface="Times New Roman" panose="02020603050405020304" pitchFamily="18" charset="0"/>
                <a:cs typeface="Calibri" panose="020F0502020204030204" pitchFamily="34" charset="0"/>
              </a:rPr>
              <a:t>14 </a:t>
            </a:r>
            <a:r>
              <a:rPr lang="en-US" sz="2400" dirty="0">
                <a:latin typeface="Calibri" panose="020F0502020204030204" pitchFamily="34" charset="0"/>
                <a:ea typeface="Times New Roman" panose="02020603050405020304" pitchFamily="18" charset="0"/>
                <a:cs typeface="Calibri" panose="020F0502020204030204" pitchFamily="34" charset="0"/>
              </a:rPr>
              <a:t>I press toward the goal for the prize of the upward call of God in Christ Jesus. </a:t>
            </a:r>
            <a:endParaRPr lang="en-US" sz="2400" dirty="0">
              <a:latin typeface="Calibri" panose="020F0502020204030204" pitchFamily="34" charset="0"/>
              <a:ea typeface="Calibri" panose="020F0502020204030204" pitchFamily="34" charset="0"/>
              <a:cs typeface="Calibri" panose="020F0502020204030204" pitchFamily="34" charset="0"/>
            </a:endParaRPr>
          </a:p>
          <a:p>
            <a:pPr indent="228600"/>
            <a:r>
              <a:rPr lang="en-US" sz="2400" baseline="30000" dirty="0">
                <a:latin typeface="Calibri" panose="020F0502020204030204" pitchFamily="34" charset="0"/>
                <a:ea typeface="Times New Roman" panose="02020603050405020304" pitchFamily="18" charset="0"/>
                <a:cs typeface="Calibri" panose="020F0502020204030204" pitchFamily="34" charset="0"/>
              </a:rPr>
              <a:t>15 </a:t>
            </a:r>
            <a:r>
              <a:rPr lang="en-US" sz="2400" dirty="0">
                <a:latin typeface="Calibri" panose="020F0502020204030204" pitchFamily="34" charset="0"/>
                <a:ea typeface="Times New Roman" panose="02020603050405020304" pitchFamily="18" charset="0"/>
                <a:cs typeface="Calibri" panose="020F0502020204030204" pitchFamily="34" charset="0"/>
              </a:rPr>
              <a:t>Therefore let us, as many as are mature, have this mind; and if in anything you think otherwise, God will reveal even this to you. </a:t>
            </a:r>
            <a:r>
              <a:rPr lang="en-US" sz="2400" baseline="30000" dirty="0">
                <a:latin typeface="Calibri" panose="020F0502020204030204" pitchFamily="34" charset="0"/>
                <a:ea typeface="Times New Roman" panose="02020603050405020304" pitchFamily="18" charset="0"/>
                <a:cs typeface="Calibri" panose="020F0502020204030204" pitchFamily="34" charset="0"/>
              </a:rPr>
              <a:t>16 </a:t>
            </a:r>
            <a:r>
              <a:rPr lang="en-US" sz="2400" dirty="0">
                <a:latin typeface="Calibri" panose="020F0502020204030204" pitchFamily="34" charset="0"/>
                <a:ea typeface="Times New Roman" panose="02020603050405020304" pitchFamily="18" charset="0"/>
                <a:cs typeface="Calibri" panose="020F0502020204030204" pitchFamily="34" charset="0"/>
              </a:rPr>
              <a:t>Nevertheless, to </a:t>
            </a:r>
            <a:r>
              <a:rPr lang="en-US" sz="2400" i="1" dirty="0">
                <a:latin typeface="Calibri" panose="020F0502020204030204" pitchFamily="34" charset="0"/>
                <a:ea typeface="Times New Roman" panose="02020603050405020304" pitchFamily="18" charset="0"/>
                <a:cs typeface="Calibri" panose="020F0502020204030204" pitchFamily="34" charset="0"/>
              </a:rPr>
              <a:t>the degree</a:t>
            </a:r>
            <a:r>
              <a:rPr lang="en-US" sz="2400" dirty="0">
                <a:latin typeface="Calibri" panose="020F0502020204030204" pitchFamily="34" charset="0"/>
                <a:ea typeface="Times New Roman" panose="02020603050405020304" pitchFamily="18" charset="0"/>
                <a:cs typeface="Calibri" panose="020F0502020204030204" pitchFamily="34" charset="0"/>
              </a:rPr>
              <a:t> that we have already attained, let us walk by the same rule, let us be of the same mind.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0378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712099" y="1019596"/>
            <a:ext cx="7638882" cy="5242461"/>
          </a:xfrm>
          <a:prstGeom prst="rect">
            <a:avLst/>
          </a:prstGeom>
          <a:noFill/>
        </p:spPr>
        <p:txBody>
          <a:bodyPr wrap="square" rtlCol="0">
            <a:spAutoFit/>
          </a:bodyPr>
          <a:lstStyle/>
          <a:p>
            <a:pPr>
              <a:spcAft>
                <a:spcPts val="800"/>
              </a:spcAft>
            </a:pPr>
            <a:r>
              <a:rPr lang="en-US" sz="3600" b="1" dirty="0">
                <a:solidFill>
                  <a:srgbClr val="FF0000"/>
                </a:solidFill>
                <a:latin typeface="Arial Black" panose="020B0A04020102020204" pitchFamily="34" charset="0"/>
                <a:ea typeface="Calibri" panose="020F0502020204030204" pitchFamily="34" charset="0"/>
                <a:cs typeface="Calibri" panose="020F0502020204030204" pitchFamily="34" charset="0"/>
              </a:rPr>
              <a:t>(7)</a:t>
            </a:r>
            <a:r>
              <a:rPr lang="en-US" sz="3600" b="1" dirty="0">
                <a:latin typeface="Calibri" panose="020F0502020204030204" pitchFamily="34" charset="0"/>
                <a:ea typeface="Calibri" panose="020F0502020204030204" pitchFamily="34" charset="0"/>
                <a:cs typeface="Calibri" panose="020F0502020204030204" pitchFamily="34" charset="0"/>
              </a:rPr>
              <a:t> We need to Love our Enemies. Pray For our Enemies</a:t>
            </a:r>
            <a:endParaRPr lang="en-US" sz="36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rPr>
              <a:t>Loving your “enemies” is to see them as fellow human beings who are loved by God and in need of his grace; but it is not to tolerate their abuse or invite them to hurt you again. The so-called “love” that ignores or allows such damaging sins is not really love at all.</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8876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728283" y="914403"/>
            <a:ext cx="7517501" cy="4767972"/>
          </a:xfrm>
          <a:prstGeom prst="rect">
            <a:avLst/>
          </a:prstGeom>
          <a:noFill/>
        </p:spPr>
        <p:txBody>
          <a:bodyPr wrap="square" rtlCol="0">
            <a:spAutoFit/>
          </a:bodyPr>
          <a:lstStyle/>
          <a:p>
            <a:pPr>
              <a:spcAft>
                <a:spcPts val="1000"/>
              </a:spcAft>
            </a:pP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Matt.5:44–45</a:t>
            </a:r>
            <a:r>
              <a:rPr lang="en-US" sz="32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endParaRPr lang="en-US" sz="3200" dirty="0">
              <a:latin typeface="Calibri" panose="020F0502020204030204" pitchFamily="34" charset="0"/>
              <a:ea typeface="Calibri" panose="020F0502020204030204" pitchFamily="34" charset="0"/>
              <a:cs typeface="Calibri" panose="020F0502020204030204" pitchFamily="34" charset="0"/>
            </a:endParaRPr>
          </a:p>
          <a:p>
            <a:pPr>
              <a:spcBef>
                <a:spcPts val="900"/>
              </a:spcBef>
              <a:spcAft>
                <a:spcPts val="1000"/>
              </a:spcAft>
            </a:pPr>
            <a:r>
              <a:rPr lang="en-US" sz="3200" baseline="30000" dirty="0">
                <a:latin typeface="Calibri" panose="020F0502020204030204" pitchFamily="34" charset="0"/>
                <a:ea typeface="Times New Roman" panose="02020603050405020304" pitchFamily="18" charset="0"/>
                <a:cs typeface="Calibri" panose="020F0502020204030204" pitchFamily="34" charset="0"/>
              </a:rPr>
              <a:t>44 </a:t>
            </a:r>
            <a:r>
              <a:rPr lang="en-US" sz="3200" dirty="0">
                <a:latin typeface="Calibri" panose="020F0502020204030204" pitchFamily="34" charset="0"/>
                <a:ea typeface="Times New Roman" panose="02020603050405020304" pitchFamily="18" charset="0"/>
                <a:cs typeface="Calibri" panose="020F0502020204030204" pitchFamily="34" charset="0"/>
              </a:rPr>
              <a:t>But I say to you, love your enemies, bless those who curse you, do good to those who hate you, and pray for those who spitefully use you and persecute you, </a:t>
            </a:r>
            <a:r>
              <a:rPr lang="en-US" sz="3200" baseline="30000" dirty="0">
                <a:latin typeface="Calibri" panose="020F0502020204030204" pitchFamily="34" charset="0"/>
                <a:ea typeface="Times New Roman" panose="02020603050405020304" pitchFamily="18" charset="0"/>
                <a:cs typeface="Calibri" panose="020F0502020204030204" pitchFamily="34" charset="0"/>
              </a:rPr>
              <a:t>45 </a:t>
            </a:r>
            <a:r>
              <a:rPr lang="en-US" sz="3200" dirty="0">
                <a:latin typeface="Calibri" panose="020F0502020204030204" pitchFamily="34" charset="0"/>
                <a:ea typeface="Times New Roman" panose="02020603050405020304" pitchFamily="18" charset="0"/>
                <a:cs typeface="Calibri" panose="020F0502020204030204" pitchFamily="34" charset="0"/>
              </a:rPr>
              <a:t>that you may be sons of your Father in heaven; for He makes His sun rise on the evil and on the good, and sends rain on the just and on the unjust.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3445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051964" y="1553672"/>
            <a:ext cx="6983427" cy="3888244"/>
          </a:xfrm>
          <a:prstGeom prst="rect">
            <a:avLst/>
          </a:prstGeom>
          <a:noFill/>
        </p:spPr>
        <p:txBody>
          <a:bodyPr wrap="square" rtlCol="0">
            <a:spAutoFit/>
          </a:bodyPr>
          <a:lstStyle/>
          <a:p>
            <a:pPr>
              <a:spcAft>
                <a:spcPts val="800"/>
              </a:spcAft>
            </a:pPr>
            <a:r>
              <a:rPr lang="en-US" sz="4000" dirty="0">
                <a:ea typeface="Calibri" panose="020F0502020204030204" pitchFamily="34" charset="0"/>
                <a:cs typeface="Times New Roman" panose="02020603050405020304" pitchFamily="18" charset="0"/>
              </a:rPr>
              <a:t>But I tell you: Love your enemies and pray for those who persecute you, that you may be children of your Father in heaven.</a:t>
            </a:r>
          </a:p>
          <a:p>
            <a:pPr>
              <a:spcAft>
                <a:spcPts val="800"/>
              </a:spcAft>
            </a:pPr>
            <a:r>
              <a:rPr lang="en-US" sz="4000" dirty="0">
                <a:ea typeface="Calibri" panose="020F0502020204030204" pitchFamily="34" charset="0"/>
                <a:cs typeface="Times New Roman" panose="02020603050405020304" pitchFamily="18" charset="0"/>
              </a:rPr>
              <a:t>—Matthew 5:44–45</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058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3438" t="17463" r="17916" b="6203"/>
          <a:stretch/>
        </p:blipFill>
        <p:spPr>
          <a:xfrm>
            <a:off x="3848099" y="180975"/>
            <a:ext cx="4391025" cy="6581775"/>
          </a:xfrm>
          <a:prstGeom prst="rect">
            <a:avLst/>
          </a:prstGeom>
        </p:spPr>
      </p:pic>
      <p:sp>
        <p:nvSpPr>
          <p:cNvPr id="5" name="TextBox 4"/>
          <p:cNvSpPr txBox="1"/>
          <p:nvPr/>
        </p:nvSpPr>
        <p:spPr>
          <a:xfrm>
            <a:off x="247650" y="561975"/>
            <a:ext cx="3029624"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Some areas forgiveness might be difficult.</a:t>
            </a:r>
          </a:p>
        </p:txBody>
      </p:sp>
      <p:sp>
        <p:nvSpPr>
          <p:cNvPr id="6" name="5-Point Star 5"/>
          <p:cNvSpPr/>
          <p:nvPr/>
        </p:nvSpPr>
        <p:spPr>
          <a:xfrm>
            <a:off x="3590925" y="476250"/>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5-Point Star 6"/>
          <p:cNvSpPr/>
          <p:nvPr/>
        </p:nvSpPr>
        <p:spPr>
          <a:xfrm>
            <a:off x="3576637" y="2676525"/>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5-Point Star 7"/>
          <p:cNvSpPr/>
          <p:nvPr/>
        </p:nvSpPr>
        <p:spPr>
          <a:xfrm>
            <a:off x="3567112" y="4086225"/>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5-Point Star 8"/>
          <p:cNvSpPr/>
          <p:nvPr/>
        </p:nvSpPr>
        <p:spPr>
          <a:xfrm>
            <a:off x="3590925" y="5219700"/>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5-Point Star 11"/>
          <p:cNvSpPr/>
          <p:nvPr/>
        </p:nvSpPr>
        <p:spPr>
          <a:xfrm>
            <a:off x="3590925" y="1576387"/>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3"/>
          <a:srcRect l="61805" t="18570" r="26562" b="69798"/>
          <a:stretch/>
        </p:blipFill>
        <p:spPr>
          <a:xfrm>
            <a:off x="3055144" y="6164312"/>
            <a:ext cx="792955" cy="446038"/>
          </a:xfrm>
          <a:prstGeom prst="rect">
            <a:avLst/>
          </a:prstGeom>
        </p:spPr>
      </p:pic>
      <p:sp>
        <p:nvSpPr>
          <p:cNvPr id="2" name="TextBox 1"/>
          <p:cNvSpPr txBox="1"/>
          <p:nvPr/>
        </p:nvSpPr>
        <p:spPr>
          <a:xfrm>
            <a:off x="4709565" y="495267"/>
            <a:ext cx="226577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Emotional</a:t>
            </a:r>
          </a:p>
        </p:txBody>
      </p:sp>
      <p:sp>
        <p:nvSpPr>
          <p:cNvPr id="11" name="TextBox 10"/>
          <p:cNvSpPr txBox="1"/>
          <p:nvPr/>
        </p:nvSpPr>
        <p:spPr>
          <a:xfrm>
            <a:off x="4716309" y="1594431"/>
            <a:ext cx="226577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Physical</a:t>
            </a:r>
          </a:p>
        </p:txBody>
      </p:sp>
      <p:sp>
        <p:nvSpPr>
          <p:cNvPr id="14" name="TextBox 13"/>
          <p:cNvSpPr txBox="1"/>
          <p:nvPr/>
        </p:nvSpPr>
        <p:spPr>
          <a:xfrm>
            <a:off x="4698777" y="2709779"/>
            <a:ext cx="226577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Spiritual</a:t>
            </a:r>
          </a:p>
        </p:txBody>
      </p:sp>
      <p:sp>
        <p:nvSpPr>
          <p:cNvPr id="15" name="TextBox 14"/>
          <p:cNvSpPr txBox="1"/>
          <p:nvPr/>
        </p:nvSpPr>
        <p:spPr>
          <a:xfrm>
            <a:off x="4689337" y="4108347"/>
            <a:ext cx="226577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Financial</a:t>
            </a:r>
          </a:p>
        </p:txBody>
      </p:sp>
      <p:sp>
        <p:nvSpPr>
          <p:cNvPr id="16" name="TextBox 15"/>
          <p:cNvSpPr txBox="1"/>
          <p:nvPr/>
        </p:nvSpPr>
        <p:spPr>
          <a:xfrm>
            <a:off x="4704173" y="5215603"/>
            <a:ext cx="226577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Social</a:t>
            </a:r>
          </a:p>
        </p:txBody>
      </p:sp>
    </p:spTree>
    <p:extLst>
      <p:ext uri="{BB962C8B-B14F-4D97-AF65-F5344CB8AC3E}">
        <p14:creationId xmlns:p14="http://schemas.microsoft.com/office/powerpoint/2010/main" val="62615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731696" y="153749"/>
            <a:ext cx="5470216" cy="369332"/>
          </a:xfrm>
          <a:prstGeom prst="rect">
            <a:avLst/>
          </a:prstGeom>
          <a:noFill/>
        </p:spPr>
        <p:txBody>
          <a:bodyPr wrap="square" rtlCol="0">
            <a:spAutoFit/>
          </a:bodyPr>
          <a:lstStyle/>
          <a:p>
            <a:r>
              <a:rPr lang="en-US" dirty="0"/>
              <a:t>Forgiveness 3</a:t>
            </a:r>
          </a:p>
        </p:txBody>
      </p:sp>
      <p:pic>
        <p:nvPicPr>
          <p:cNvPr id="5" name="Picture 2" descr="Esau ran to meet Jacob and embraced him – Slid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73" y="968858"/>
            <a:ext cx="2894468" cy="2170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brothers return for more grain and take Benjamin with them. They bow before him before Joseph reveals his identity. Isaac is taken down to Egypt for a reunion with Joseph. &lt;br/&gt;Genesis 43-50 – Slid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095" y="898625"/>
            <a:ext cx="3081756" cy="23113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ow a traveller came to the rich man, but instead of taking one of his own sheep to prepare a meal for the traveller, he stole the ewe lamb that belonged to the poor man. He killed the lamb and prepared it as a meal for his guest.’ – Slid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378" y="3692318"/>
            <a:ext cx="2909999" cy="218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n, turning toward the woman, Jesus said to Simon, ‘Do you see this woman? I entered your house. You gave me no water for my feet, but she has wet my feet with her tears and wiped them with her hair. – Slid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096" y="3480231"/>
            <a:ext cx="3081756" cy="231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5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But the father said to his slaves, “Hurry! Bring the best robe, and put it on him! Put a ring on his finger and sandals on his feet! Bring the fattened calf and kill it! Let us eat and celebrate, because this son of mine was dead, and is alive again – he was lost and is found!” So they began to celebrate. – Slid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7" y="1114024"/>
            <a:ext cx="2787229" cy="20904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ut the tax collector stood at a distance. He would not even look up to heaven but beat his breast …’ – Slid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849" y="1084985"/>
            <a:ext cx="2825947" cy="2119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n He bent over again and wrote on the ground. – Slid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527" y="3705140"/>
            <a:ext cx="2937409" cy="2203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ut when they came to Jesus and saw that He was already dead, they did not break His legs.  Instead, one of the soldiers pierced Jesus’ side with a spear, bringing a sudden flow of blood and water. &lt;br/&gt;These things happened so that the scripture would be fulfilled: ‘Not one of his bones will be broken,’ (Exodus 12:46; Numbers 9:12; Psalm 34:20) and, as another scripture says, ‘They will look on the one they have pierced’ (Zechariah 12:10). &lt;br/&gt;(John 19:34-37). &lt;br/&gt;The Strike of the Lance - James Tissot - Brooklyn Museum. – Slid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317" y="3536872"/>
            <a:ext cx="3197010" cy="239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8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Jesus then told Simon Peter how he would die to glorify God. ‘When you were younger you dressed yourself and went where you wanted. But, when you are old, you will stretch out your hands, and someone else will dress you and lead you where you do not want to go.’ – Slid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69" y="2527391"/>
            <a:ext cx="3271009" cy="24532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heila\desktop\bible study\ultimate royality free\2-Bible Pics-Nt\Stephen\Martyrdom of Stephen 1207-2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933" y="1852379"/>
            <a:ext cx="3252223" cy="3666389"/>
          </a:xfrm>
          <a:prstGeom prst="rect">
            <a:avLst/>
          </a:prstGeom>
          <a:noFill/>
          <a:ln w="57150">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76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817296" y="971044"/>
            <a:ext cx="7371844" cy="5394425"/>
          </a:xfrm>
          <a:prstGeom prst="rect">
            <a:avLst/>
          </a:prstGeom>
          <a:noFill/>
        </p:spPr>
        <p:txBody>
          <a:bodyPr wrap="square" rtlCol="0">
            <a:spAutoFit/>
          </a:bodyPr>
          <a:lstStyle/>
          <a:p>
            <a:pPr indent="228600" algn="just">
              <a:lnSpc>
                <a:spcPct val="107000"/>
              </a:lnSpc>
              <a:spcBef>
                <a:spcPts val="900"/>
              </a:spcBef>
            </a:pPr>
            <a:r>
              <a:rPr lang="en-US" sz="2800" b="1" dirty="0">
                <a:solidFill>
                  <a:srgbClr val="0070C0"/>
                </a:solidFill>
                <a:ea typeface="Calibri" panose="020F0502020204030204" pitchFamily="34" charset="0"/>
                <a:cs typeface="Times New Roman" panose="02020603050405020304" pitchFamily="18" charset="0"/>
              </a:rPr>
              <a:t>Leviticus 19:18</a:t>
            </a:r>
            <a:r>
              <a:rPr lang="en-US" sz="2800" dirty="0">
                <a:solidFill>
                  <a:srgbClr val="0070C0"/>
                </a:solidFill>
                <a:ea typeface="Calibri" panose="020F0502020204030204" pitchFamily="34" charset="0"/>
                <a:cs typeface="Times New Roman" panose="02020603050405020304" pitchFamily="18" charset="0"/>
              </a:rPr>
              <a:t> </a:t>
            </a:r>
            <a:r>
              <a:rPr lang="en-US" sz="2800" dirty="0">
                <a:ea typeface="Calibri" panose="020F0502020204030204" pitchFamily="34" charset="0"/>
                <a:cs typeface="Times New Roman" panose="02020603050405020304" pitchFamily="18" charset="0"/>
              </a:rPr>
              <a:t>is the Old Testament passage which says, “</a:t>
            </a:r>
            <a:r>
              <a:rPr lang="en-US" sz="2800" u="sng" dirty="0">
                <a:ea typeface="Calibri" panose="020F0502020204030204" pitchFamily="34" charset="0"/>
                <a:cs typeface="Times New Roman" panose="02020603050405020304" pitchFamily="18" charset="0"/>
              </a:rPr>
              <a:t>Love thy neighbor</a:t>
            </a:r>
            <a:r>
              <a:rPr lang="en-US" sz="2800" dirty="0">
                <a:ea typeface="Calibri" panose="020F0502020204030204" pitchFamily="34" charset="0"/>
                <a:cs typeface="Times New Roman" panose="02020603050405020304" pitchFamily="18" charset="0"/>
              </a:rPr>
              <a:t>.” </a:t>
            </a:r>
            <a:r>
              <a:rPr lang="en-US" sz="2800" b="1" dirty="0">
                <a:ea typeface="Calibri" panose="020F0502020204030204" pitchFamily="34" charset="0"/>
                <a:cs typeface="Times New Roman" panose="02020603050405020304" pitchFamily="18" charset="0"/>
              </a:rPr>
              <a:t>It does not, however, say, “Hate thine enemy.”</a:t>
            </a:r>
            <a:r>
              <a:rPr lang="en-US" sz="2800" dirty="0">
                <a:ea typeface="Calibri" panose="020F0502020204030204" pitchFamily="34" charset="0"/>
                <a:cs typeface="Times New Roman" panose="02020603050405020304" pitchFamily="18" charset="0"/>
              </a:rPr>
              <a:t> </a:t>
            </a:r>
            <a:r>
              <a:rPr lang="en-US" sz="2800" b="1" dirty="0">
                <a:solidFill>
                  <a:srgbClr val="FF0000"/>
                </a:solidFill>
                <a:ea typeface="Calibri" panose="020F0502020204030204" pitchFamily="34" charset="0"/>
                <a:cs typeface="Times New Roman" panose="02020603050405020304" pitchFamily="18" charset="0"/>
              </a:rPr>
              <a:t>THAT was an addition to God’s word by the scribes and Pharisees.</a:t>
            </a:r>
          </a:p>
          <a:p>
            <a:pPr indent="228600" algn="just">
              <a:lnSpc>
                <a:spcPct val="107000"/>
              </a:lnSpc>
              <a:spcBef>
                <a:spcPts val="900"/>
              </a:spcBef>
            </a:pPr>
            <a:r>
              <a:rPr lang="en-US" sz="2800" dirty="0">
                <a:ea typeface="Calibri" panose="020F0502020204030204" pitchFamily="34" charset="0"/>
                <a:cs typeface="Times New Roman" panose="02020603050405020304" pitchFamily="18" charset="0"/>
              </a:rPr>
              <a:t>So, the people of Jesus’ day had fallen into the old habit of </a:t>
            </a:r>
            <a:r>
              <a:rPr lang="en-US" sz="2800" b="1" u="sng" dirty="0">
                <a:ea typeface="Calibri" panose="020F0502020204030204" pitchFamily="34" charset="0"/>
                <a:cs typeface="Times New Roman" panose="02020603050405020304" pitchFamily="18" charset="0"/>
              </a:rPr>
              <a:t>linking a truth with a error</a:t>
            </a:r>
            <a:r>
              <a:rPr lang="en-US" sz="2800" dirty="0">
                <a:ea typeface="Calibri" panose="020F0502020204030204" pitchFamily="34" charset="0"/>
                <a:cs typeface="Times New Roman" panose="02020603050405020304" pitchFamily="18" charset="0"/>
              </a:rPr>
              <a:t>. To use an Old Testament figure of speech - thus </a:t>
            </a:r>
          </a:p>
          <a:p>
            <a:pPr indent="228600" algn="just">
              <a:lnSpc>
                <a:spcPct val="107000"/>
              </a:lnSpc>
              <a:spcBef>
                <a:spcPts val="900"/>
              </a:spcBef>
            </a:pPr>
            <a:r>
              <a:rPr lang="en-US" sz="2800" b="1" dirty="0">
                <a:ea typeface="Calibri" panose="020F0502020204030204" pitchFamily="34" charset="0"/>
                <a:cs typeface="Times New Roman" panose="02020603050405020304" pitchFamily="18" charset="0"/>
              </a:rPr>
              <a:t>“yoking the ox with the ass,”-</a:t>
            </a:r>
            <a:r>
              <a:rPr lang="en-US" sz="2800" dirty="0">
                <a:ea typeface="Calibri" panose="020F0502020204030204" pitchFamily="34" charset="0"/>
                <a:cs typeface="Times New Roman" panose="02020603050405020304" pitchFamily="18" charset="0"/>
              </a:rPr>
              <a:t>they were told not to do that. </a:t>
            </a:r>
            <a:r>
              <a:rPr lang="en-US" sz="2400" dirty="0">
                <a:ea typeface="Calibri" panose="020F0502020204030204" pitchFamily="34" charset="0"/>
                <a:cs typeface="Times New Roman" panose="02020603050405020304" pitchFamily="18" charset="0"/>
              </a:rPr>
              <a:t>(</a:t>
            </a:r>
            <a:r>
              <a:rPr lang="en-US" sz="2400" b="1" dirty="0">
                <a:solidFill>
                  <a:srgbClr val="0070C0"/>
                </a:solidFill>
                <a:ea typeface="Calibri" panose="020F0502020204030204" pitchFamily="34" charset="0"/>
                <a:cs typeface="Times New Roman" panose="02020603050405020304" pitchFamily="18" charset="0"/>
              </a:rPr>
              <a:t>2Cor 6:14 </a:t>
            </a:r>
            <a:r>
              <a:rPr lang="en-US" sz="2400" dirty="0">
                <a:ea typeface="Calibri" panose="020F0502020204030204" pitchFamily="34" charset="0"/>
                <a:cs typeface="Times New Roman" panose="02020603050405020304" pitchFamily="18" charset="0"/>
              </a:rPr>
              <a:t>do not be unequally yoked together with unbelievers…)</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2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744467" y="1019596"/>
            <a:ext cx="7379937" cy="5175776"/>
          </a:xfrm>
          <a:prstGeom prst="rect">
            <a:avLst/>
          </a:prstGeom>
          <a:noFill/>
        </p:spPr>
        <p:txBody>
          <a:bodyPr wrap="square" rtlCol="0">
            <a:spAutoFit/>
          </a:bodyPr>
          <a:lstStyle/>
          <a:p>
            <a:pPr>
              <a:lnSpc>
                <a:spcPct val="115000"/>
              </a:lnSpc>
              <a:spcAft>
                <a:spcPts val="1000"/>
              </a:spcAft>
            </a:pPr>
            <a:r>
              <a:rPr lang="en-US" sz="2400" dirty="0">
                <a:ea typeface="Times New Roman" panose="02020603050405020304" pitchFamily="18" charset="0"/>
                <a:cs typeface="Times New Roman" panose="02020603050405020304" pitchFamily="18" charset="0"/>
              </a:rPr>
              <a:t>Underlying these verses is the challenge that men should be </a:t>
            </a:r>
            <a:r>
              <a:rPr lang="en-US" sz="2400" u="sng" dirty="0">
                <a:ea typeface="Times New Roman" panose="02020603050405020304" pitchFamily="18" charset="0"/>
                <a:cs typeface="Times New Roman" panose="02020603050405020304" pitchFamily="18" charset="0"/>
              </a:rPr>
              <a:t>“like their Father who is in heaven</a:t>
            </a:r>
            <a:r>
              <a:rPr lang="en-US" sz="2400" dirty="0">
                <a:ea typeface="Times New Roman" panose="02020603050405020304" pitchFamily="18" charset="0"/>
                <a:cs typeface="Times New Roman" panose="02020603050405020304" pitchFamily="18" charset="0"/>
              </a:rPr>
              <a:t>.” </a:t>
            </a:r>
            <a:r>
              <a:rPr lang="en-US" sz="2800" b="1" u="sng" dirty="0">
                <a:ea typeface="Times New Roman" panose="02020603050405020304" pitchFamily="18" charset="0"/>
                <a:cs typeface="Times New Roman" panose="02020603050405020304" pitchFamily="18" charset="0"/>
              </a:rPr>
              <a:t>That is what it is really all about, that men should be like the pure and holy God whom they are taught to worship through Christ</a:t>
            </a:r>
            <a:r>
              <a:rPr lang="en-US" sz="2800" b="1" dirty="0">
                <a:ea typeface="Times New Roman" panose="02020603050405020304" pitchFamily="18" charset="0"/>
                <a:cs typeface="Times New Roman" panose="02020603050405020304" pitchFamily="18" charset="0"/>
              </a:rPr>
              <a:t>. </a:t>
            </a:r>
            <a:endParaRPr lang="en-US" sz="2400" dirty="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ea typeface="Times New Roman" panose="02020603050405020304" pitchFamily="18" charset="0"/>
                <a:cs typeface="Times New Roman" panose="02020603050405020304" pitchFamily="18" charset="0"/>
              </a:rPr>
              <a:t>God loves sinners, even dying for them while they were yet in sin; </a:t>
            </a:r>
            <a:r>
              <a:rPr lang="en-US" sz="2400" b="1" dirty="0">
                <a:solidFill>
                  <a:srgbClr val="FF0000"/>
                </a:solidFill>
                <a:ea typeface="Times New Roman" panose="02020603050405020304" pitchFamily="18" charset="0"/>
                <a:cs typeface="Times New Roman" panose="02020603050405020304" pitchFamily="18" charset="0"/>
              </a:rPr>
              <a:t>so </a:t>
            </a:r>
            <a:r>
              <a:rPr lang="en-US" sz="2400" b="1" u="sng" dirty="0">
                <a:solidFill>
                  <a:srgbClr val="FF0000"/>
                </a:solidFill>
                <a:ea typeface="Times New Roman" panose="02020603050405020304" pitchFamily="18" charset="0"/>
                <a:cs typeface="Times New Roman" panose="02020603050405020304" pitchFamily="18" charset="0"/>
              </a:rPr>
              <a:t>Christians should love all men, sinners included, even their own personal enemies</a:t>
            </a:r>
            <a:r>
              <a:rPr lang="en-US" sz="2400" b="1" dirty="0">
                <a:solidFill>
                  <a:srgbClr val="FF0000"/>
                </a:solidFill>
                <a:ea typeface="Times New Roman" panose="02020603050405020304" pitchFamily="18" charset="0"/>
                <a:cs typeface="Times New Roman" panose="02020603050405020304" pitchFamily="18" charset="0"/>
              </a:rPr>
              <a:t>! </a:t>
            </a:r>
            <a:r>
              <a:rPr lang="en-US" sz="2400" dirty="0">
                <a:ea typeface="Times New Roman" panose="02020603050405020304" pitchFamily="18" charset="0"/>
                <a:cs typeface="Times New Roman" panose="02020603050405020304" pitchFamily="18" charset="0"/>
              </a:rPr>
              <a:t>To live the other way is to be no better than a publican (the gatherer of the Roman taxes); and, to the Jews, that was about as low as a man could get!</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386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79731" y="809204"/>
            <a:ext cx="7764307" cy="6103684"/>
          </a:xfrm>
          <a:prstGeom prst="rect">
            <a:avLst/>
          </a:prstGeom>
          <a:noFill/>
        </p:spPr>
        <p:txBody>
          <a:bodyPr wrap="square" rtlCol="0">
            <a:spAutoFit/>
          </a:bodyPr>
          <a:lstStyle/>
          <a:p>
            <a:pPr>
              <a:spcAft>
                <a:spcPts val="1000"/>
              </a:spcAft>
            </a:pPr>
            <a:r>
              <a:rPr lang="en-US" sz="2400" b="1" dirty="0">
                <a:solidFill>
                  <a:srgbClr val="0070C0"/>
                </a:solidFill>
                <a:ea typeface="Times New Roman" panose="02020603050405020304" pitchFamily="18" charset="0"/>
                <a:cs typeface="Times New Roman" panose="02020603050405020304" pitchFamily="18" charset="0"/>
              </a:rPr>
              <a:t>Matt. 5:47</a:t>
            </a:r>
            <a:r>
              <a:rPr lang="en-US" sz="2400" dirty="0">
                <a:solidFill>
                  <a:srgbClr val="0070C0"/>
                </a:solidFill>
                <a:ea typeface="Times New Roman" panose="02020603050405020304" pitchFamily="18" charset="0"/>
                <a:cs typeface="Times New Roman" panose="02020603050405020304" pitchFamily="18" charset="0"/>
              </a:rPr>
              <a:t> </a:t>
            </a:r>
            <a:r>
              <a:rPr lang="en-US" sz="2400" dirty="0">
                <a:ea typeface="Times New Roman" panose="02020603050405020304" pitchFamily="18" charset="0"/>
                <a:cs typeface="Times New Roman" panose="02020603050405020304" pitchFamily="18" charset="0"/>
              </a:rPr>
              <a:t>And if ye salute your brethren only, what do ye more than others? do not even the Gentiles the same?</a:t>
            </a:r>
            <a:endParaRPr lang="en-US" sz="2400" dirty="0">
              <a:ea typeface="Calibri" panose="020F0502020204030204" pitchFamily="34" charset="0"/>
              <a:cs typeface="Times New Roman" panose="02020603050405020304" pitchFamily="18" charset="0"/>
            </a:endParaRPr>
          </a:p>
          <a:p>
            <a:pPr>
              <a:spcAft>
                <a:spcPts val="800"/>
              </a:spcAft>
            </a:pPr>
            <a:r>
              <a:rPr lang="en-US" dirty="0">
                <a:ea typeface="Times New Roman" panose="02020603050405020304" pitchFamily="18" charset="0"/>
              </a:rPr>
              <a:t>-An interesting statement. “</a:t>
            </a:r>
            <a:r>
              <a:rPr lang="en-US" b="1" dirty="0">
                <a:ea typeface="Times New Roman" panose="02020603050405020304" pitchFamily="18" charset="0"/>
              </a:rPr>
              <a:t>What do ye more</a:t>
            </a:r>
            <a:r>
              <a:rPr lang="en-US" dirty="0">
                <a:ea typeface="Times New Roman" panose="02020603050405020304" pitchFamily="18" charset="0"/>
              </a:rPr>
              <a:t> </a:t>
            </a:r>
            <a:r>
              <a:rPr lang="en-US" b="1" dirty="0">
                <a:ea typeface="Times New Roman" panose="02020603050405020304" pitchFamily="18" charset="0"/>
              </a:rPr>
              <a:t>than others?”</a:t>
            </a:r>
            <a:r>
              <a:rPr lang="en-US" dirty="0">
                <a:ea typeface="Times New Roman" panose="02020603050405020304" pitchFamily="18" charset="0"/>
              </a:rPr>
              <a:t> The implications of this are positively profound. Implicit in these words is </a:t>
            </a:r>
            <a:r>
              <a:rPr lang="en-US" u="sng" dirty="0">
                <a:ea typeface="Times New Roman" panose="02020603050405020304" pitchFamily="18" charset="0"/>
              </a:rPr>
              <a:t>the proclamation that </a:t>
            </a:r>
          </a:p>
          <a:p>
            <a:pPr>
              <a:spcAft>
                <a:spcPts val="800"/>
              </a:spcAft>
            </a:pPr>
            <a:r>
              <a:rPr lang="en-US" sz="2400" b="1" u="sng" dirty="0">
                <a:solidFill>
                  <a:srgbClr val="FF0000"/>
                </a:solidFill>
                <a:ea typeface="Times New Roman" panose="02020603050405020304" pitchFamily="18" charset="0"/>
              </a:rPr>
              <a:t>Christians are different</a:t>
            </a:r>
            <a:r>
              <a:rPr lang="en-US" sz="2400" b="1" dirty="0">
                <a:solidFill>
                  <a:srgbClr val="FF0000"/>
                </a:solidFill>
                <a:ea typeface="Times New Roman" panose="02020603050405020304" pitchFamily="18" charset="0"/>
              </a:rPr>
              <a:t>;</a:t>
            </a:r>
          </a:p>
          <a:p>
            <a:pPr>
              <a:spcAft>
                <a:spcPts val="800"/>
              </a:spcAft>
            </a:pPr>
            <a:r>
              <a:rPr lang="en-US" sz="2400" b="1" u="sng" dirty="0">
                <a:ea typeface="Times New Roman" panose="02020603050405020304" pitchFamily="18" charset="0"/>
              </a:rPr>
              <a:t>we love more than others</a:t>
            </a:r>
            <a:r>
              <a:rPr lang="en-US" sz="2400" u="sng" dirty="0">
                <a:ea typeface="Times New Roman" panose="02020603050405020304" pitchFamily="18" charset="0"/>
              </a:rPr>
              <a:t>, </a:t>
            </a:r>
          </a:p>
          <a:p>
            <a:pPr>
              <a:spcAft>
                <a:spcPts val="800"/>
              </a:spcAft>
            </a:pPr>
            <a:r>
              <a:rPr lang="en-US" sz="2400" b="1" u="sng" dirty="0">
                <a:solidFill>
                  <a:srgbClr val="0070C0"/>
                </a:solidFill>
                <a:ea typeface="Times New Roman" panose="02020603050405020304" pitchFamily="18" charset="0"/>
              </a:rPr>
              <a:t>We will do more than others</a:t>
            </a:r>
            <a:r>
              <a:rPr lang="en-US" sz="2400" b="1" dirty="0">
                <a:solidFill>
                  <a:srgbClr val="0070C0"/>
                </a:solidFill>
                <a:ea typeface="Times New Roman" panose="02020603050405020304" pitchFamily="18" charset="0"/>
              </a:rPr>
              <a:t>, </a:t>
            </a:r>
          </a:p>
          <a:p>
            <a:pPr>
              <a:spcAft>
                <a:spcPts val="800"/>
              </a:spcAft>
            </a:pPr>
            <a:r>
              <a:rPr lang="en-US" sz="2400" b="1" dirty="0">
                <a:solidFill>
                  <a:srgbClr val="FF0000"/>
                </a:solidFill>
                <a:ea typeface="Times New Roman" panose="02020603050405020304" pitchFamily="18" charset="0"/>
              </a:rPr>
              <a:t>Our righteousness is a matter of going beyond, </a:t>
            </a:r>
          </a:p>
          <a:p>
            <a:pPr>
              <a:spcAft>
                <a:spcPts val="800"/>
              </a:spcAft>
            </a:pPr>
            <a:r>
              <a:rPr lang="en-US" sz="2400" b="1" dirty="0">
                <a:ea typeface="Times New Roman" panose="02020603050405020304" pitchFamily="18" charset="0"/>
              </a:rPr>
              <a:t>giving the cloak also,</a:t>
            </a:r>
          </a:p>
          <a:p>
            <a:pPr>
              <a:spcAft>
                <a:spcPts val="800"/>
              </a:spcAft>
            </a:pPr>
            <a:r>
              <a:rPr lang="en-US" sz="2400" b="1" dirty="0">
                <a:solidFill>
                  <a:srgbClr val="0070C0"/>
                </a:solidFill>
                <a:ea typeface="Times New Roman" panose="02020603050405020304" pitchFamily="18" charset="0"/>
              </a:rPr>
              <a:t>going the second mile, </a:t>
            </a:r>
          </a:p>
          <a:p>
            <a:pPr>
              <a:spcAft>
                <a:spcPts val="800"/>
              </a:spcAft>
            </a:pPr>
            <a:r>
              <a:rPr lang="en-US" sz="2400" b="1" dirty="0">
                <a:solidFill>
                  <a:srgbClr val="FF0000"/>
                </a:solidFill>
                <a:ea typeface="Times New Roman" panose="02020603050405020304" pitchFamily="18" charset="0"/>
              </a:rPr>
              <a:t>turning the other cheek, </a:t>
            </a:r>
          </a:p>
          <a:p>
            <a:pPr>
              <a:spcAft>
                <a:spcPts val="800"/>
              </a:spcAft>
            </a:pPr>
            <a:r>
              <a:rPr lang="en-US" sz="2000" b="1" dirty="0">
                <a:ea typeface="Times New Roman" panose="02020603050405020304" pitchFamily="18" charset="0"/>
              </a:rPr>
              <a:t>loving enemies</a:t>
            </a:r>
            <a:r>
              <a:rPr lang="en-US" sz="2000" dirty="0">
                <a:ea typeface="Times New Roman" panose="02020603050405020304" pitchFamily="18" charset="0"/>
              </a:rPr>
              <a:t>, </a:t>
            </a:r>
            <a:r>
              <a:rPr lang="en-US" sz="2000" b="1" dirty="0">
                <a:solidFill>
                  <a:srgbClr val="0070C0"/>
                </a:solidFill>
                <a:ea typeface="Times New Roman" panose="02020603050405020304" pitchFamily="18" charset="0"/>
              </a:rPr>
              <a:t>praying for those who persecute them</a:t>
            </a:r>
            <a:r>
              <a:rPr lang="en-US" sz="2000" dirty="0">
                <a:ea typeface="Times New Roman" panose="02020603050405020304" pitchFamily="18" charset="0"/>
              </a:rPr>
              <a:t>, and, in short, being “sons of your Father who is in heaven” </a:t>
            </a:r>
            <a:r>
              <a:rPr lang="en-US" sz="2000" b="1" dirty="0">
                <a:solidFill>
                  <a:srgbClr val="0070C0"/>
                </a:solidFill>
                <a:ea typeface="Times New Roman" panose="02020603050405020304" pitchFamily="18" charset="0"/>
              </a:rPr>
              <a:t>(Matt. 5:45)</a:t>
            </a:r>
            <a:r>
              <a:rPr lang="en-US" sz="2000" dirty="0">
                <a:solidFill>
                  <a:srgbClr val="0070C0"/>
                </a:solidFill>
                <a:ea typeface="Times New Roman" panose="02020603050405020304" pitchFamily="18" charset="0"/>
              </a:rPr>
              <a:t>.</a:t>
            </a:r>
            <a:r>
              <a:rPr lang="en-US" sz="2000" dirty="0">
                <a:solidFill>
                  <a:srgbClr val="0070C0"/>
                </a:solidFill>
              </a:rPr>
              <a:t> </a:t>
            </a:r>
            <a:r>
              <a:rPr lang="en-US" sz="1400" dirty="0">
                <a:ea typeface="Calibri" panose="020F0502020204030204" pitchFamily="34" charset="0"/>
                <a:cs typeface="Times New Roman" panose="02020603050405020304" pitchFamily="18" charset="0"/>
              </a:rPr>
              <a:t> </a:t>
            </a:r>
          </a:p>
          <a:p>
            <a:r>
              <a:rPr lang="en-US" dirty="0">
                <a:latin typeface="Arial" panose="020B0604020202020204" pitchFamily="34" charset="0"/>
                <a:ea typeface="Times New Roman" panose="02020603050405020304" pitchFamily="18" charset="0"/>
              </a:rPr>
              <a:t> </a:t>
            </a:r>
            <a:endParaRPr lang="en-US" dirty="0"/>
          </a:p>
        </p:txBody>
      </p:sp>
      <p:sp>
        <p:nvSpPr>
          <p:cNvPr id="5" name="5-Point Star 4"/>
          <p:cNvSpPr/>
          <p:nvPr/>
        </p:nvSpPr>
        <p:spPr>
          <a:xfrm>
            <a:off x="64737" y="2120113"/>
            <a:ext cx="809203" cy="74446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765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TotalTime>
  <Words>2228</Words>
  <Application>Microsoft Office PowerPoint</Application>
  <PresentationFormat>On-screen Show (4:3)</PresentationFormat>
  <Paragraphs>100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Arial Unicode MS</vt:lpstr>
      <vt:lpstr>Calibri</vt:lpstr>
      <vt:lpstr>Calibri Light</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New Lebanon church of Christ</cp:lastModifiedBy>
  <cp:revision>24</cp:revision>
  <dcterms:created xsi:type="dcterms:W3CDTF">2023-07-11T19:37:29Z</dcterms:created>
  <dcterms:modified xsi:type="dcterms:W3CDTF">2023-10-23T20:23:59Z</dcterms:modified>
</cp:coreProperties>
</file>