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11" r:id="rId4"/>
  </p:sldMasterIdLst>
  <p:notesMasterIdLst>
    <p:notesMasterId r:id="rId37"/>
  </p:notesMasterIdLst>
  <p:sldIdLst>
    <p:sldId id="265" r:id="rId5"/>
    <p:sldId id="492" r:id="rId6"/>
    <p:sldId id="291" r:id="rId7"/>
    <p:sldId id="400" r:id="rId8"/>
    <p:sldId id="493" r:id="rId9"/>
    <p:sldId id="516" r:id="rId10"/>
    <p:sldId id="494" r:id="rId11"/>
    <p:sldId id="519" r:id="rId12"/>
    <p:sldId id="518" r:id="rId13"/>
    <p:sldId id="495" r:id="rId14"/>
    <p:sldId id="496" r:id="rId15"/>
    <p:sldId id="497" r:id="rId16"/>
    <p:sldId id="498" r:id="rId17"/>
    <p:sldId id="257" r:id="rId18"/>
    <p:sldId id="501" r:id="rId19"/>
    <p:sldId id="500" r:id="rId20"/>
    <p:sldId id="502" r:id="rId21"/>
    <p:sldId id="499" r:id="rId22"/>
    <p:sldId id="504" r:id="rId23"/>
    <p:sldId id="503" r:id="rId24"/>
    <p:sldId id="505" r:id="rId25"/>
    <p:sldId id="509" r:id="rId26"/>
    <p:sldId id="508" r:id="rId27"/>
    <p:sldId id="507" r:id="rId28"/>
    <p:sldId id="511" r:id="rId29"/>
    <p:sldId id="510" r:id="rId30"/>
    <p:sldId id="514" r:id="rId31"/>
    <p:sldId id="513" r:id="rId32"/>
    <p:sldId id="515" r:id="rId33"/>
    <p:sldId id="512" r:id="rId34"/>
    <p:sldId id="490" r:id="rId35"/>
    <p:sldId id="50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p+ciI0AsTjnkCp8Xk/kA==" hashData="QX1UGviq1Ti/PlJ5dJFh4LOalwqq+8OP6BbP+tSdMRJIoLV3jm8yEGVDbJ+EYp97BxoI+SZWV8uP0O7f7RvGz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68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B92D6-0484-48AD-BF80-6996428D6A8A}" type="datetimeFigureOut">
              <a:rPr lang="en-US" smtClean="0"/>
              <a:t>10/22/2023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A68E0-0917-48C7-877E-E7C332155DA0}" type="slidenum">
              <a:rPr lang="en-US" smtClean="0"/>
              <a:t>‹#›</a:t>
            </a:fld>
            <a:endParaRPr lang="en-US"/>
          </a:p>
        </p:txBody>
      </p:sp>
    </p:spTree>
    <p:extLst>
      <p:ext uri="{BB962C8B-B14F-4D97-AF65-F5344CB8AC3E}">
        <p14:creationId xmlns:p14="http://schemas.microsoft.com/office/powerpoint/2010/main" val="18754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EA68E0-0917-48C7-877E-E7C332155DA0}" type="slidenum">
              <a:rPr lang="en-US" smtClean="0"/>
              <a:t>2</a:t>
            </a:fld>
            <a:endParaRPr lang="en-US"/>
          </a:p>
        </p:txBody>
      </p:sp>
    </p:spTree>
    <p:extLst>
      <p:ext uri="{BB962C8B-B14F-4D97-AF65-F5344CB8AC3E}">
        <p14:creationId xmlns:p14="http://schemas.microsoft.com/office/powerpoint/2010/main" val="293177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These</a:t>
            </a:r>
            <a:r>
              <a:rPr lang="en-US" sz="1200" baseline="0" dirty="0"/>
              <a:t> crosses are a more historically accurate representation of ancient crosses than what is typically found in medieval and modern art. They were on display at the Biblical Gardens at </a:t>
            </a:r>
            <a:r>
              <a:rPr lang="en-US" sz="1200" baseline="0" dirty="0" err="1"/>
              <a:t>Tantur</a:t>
            </a:r>
            <a:r>
              <a:rPr lang="en-US" sz="1200" baseline="0" dirty="0"/>
              <a:t>.</a:t>
            </a:r>
          </a:p>
          <a:p>
            <a:endParaRPr lang="en-US" sz="1200" dirty="0"/>
          </a:p>
          <a:p>
            <a:r>
              <a:rPr lang="en-US" sz="1200" dirty="0"/>
              <a:t>tbs80019402e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41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Redemption was accomplished by the cross</a:t>
            </a:r>
          </a:p>
          <a:p>
            <a:endParaRPr lang="en-US" dirty="0"/>
          </a:p>
        </p:txBody>
      </p:sp>
      <p:sp>
        <p:nvSpPr>
          <p:cNvPr id="4" name="Slide Number Placeholder 3"/>
          <p:cNvSpPr>
            <a:spLocks noGrp="1"/>
          </p:cNvSpPr>
          <p:nvPr>
            <p:ph type="sldNum" sz="quarter" idx="5"/>
          </p:nvPr>
        </p:nvSpPr>
        <p:spPr/>
        <p:txBody>
          <a:bodyPr/>
          <a:lstStyle/>
          <a:p>
            <a:fld id="{6EEA68E0-0917-48C7-877E-E7C332155DA0}" type="slidenum">
              <a:rPr lang="en-US" smtClean="0"/>
              <a:t>17</a:t>
            </a:fld>
            <a:endParaRPr lang="en-US"/>
          </a:p>
        </p:txBody>
      </p:sp>
    </p:spTree>
    <p:extLst>
      <p:ext uri="{BB962C8B-B14F-4D97-AF65-F5344CB8AC3E}">
        <p14:creationId xmlns:p14="http://schemas.microsoft.com/office/powerpoint/2010/main" val="157000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Reconciliation was accomplished by the cross</a:t>
            </a:r>
          </a:p>
        </p:txBody>
      </p:sp>
      <p:sp>
        <p:nvSpPr>
          <p:cNvPr id="4" name="Slide Number Placeholder 3"/>
          <p:cNvSpPr>
            <a:spLocks noGrp="1"/>
          </p:cNvSpPr>
          <p:nvPr>
            <p:ph type="sldNum" sz="quarter" idx="5"/>
          </p:nvPr>
        </p:nvSpPr>
        <p:spPr/>
        <p:txBody>
          <a:bodyPr/>
          <a:lstStyle/>
          <a:p>
            <a:fld id="{6EEA68E0-0917-48C7-877E-E7C332155DA0}" type="slidenum">
              <a:rPr lang="en-US" smtClean="0"/>
              <a:t>19</a:t>
            </a:fld>
            <a:endParaRPr lang="en-US"/>
          </a:p>
        </p:txBody>
      </p:sp>
    </p:spTree>
    <p:extLst>
      <p:ext uri="{BB962C8B-B14F-4D97-AF65-F5344CB8AC3E}">
        <p14:creationId xmlns:p14="http://schemas.microsoft.com/office/powerpoint/2010/main" val="406945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Peace was accomplished by the cross</a:t>
            </a:r>
          </a:p>
        </p:txBody>
      </p:sp>
      <p:sp>
        <p:nvSpPr>
          <p:cNvPr id="4" name="Slide Number Placeholder 3"/>
          <p:cNvSpPr>
            <a:spLocks noGrp="1"/>
          </p:cNvSpPr>
          <p:nvPr>
            <p:ph type="sldNum" sz="quarter" idx="5"/>
          </p:nvPr>
        </p:nvSpPr>
        <p:spPr/>
        <p:txBody>
          <a:bodyPr/>
          <a:lstStyle/>
          <a:p>
            <a:fld id="{6EEA68E0-0917-48C7-877E-E7C332155DA0}" type="slidenum">
              <a:rPr lang="en-US" smtClean="0"/>
              <a:t>20</a:t>
            </a:fld>
            <a:endParaRPr lang="en-US"/>
          </a:p>
        </p:txBody>
      </p:sp>
    </p:spTree>
    <p:extLst>
      <p:ext uri="{BB962C8B-B14F-4D97-AF65-F5344CB8AC3E}">
        <p14:creationId xmlns:p14="http://schemas.microsoft.com/office/powerpoint/2010/main" val="28729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purchase of the church was accomplished by the cross</a:t>
            </a:r>
          </a:p>
        </p:txBody>
      </p:sp>
      <p:sp>
        <p:nvSpPr>
          <p:cNvPr id="4" name="Slide Number Placeholder 3"/>
          <p:cNvSpPr>
            <a:spLocks noGrp="1"/>
          </p:cNvSpPr>
          <p:nvPr>
            <p:ph type="sldNum" sz="quarter" idx="5"/>
          </p:nvPr>
        </p:nvSpPr>
        <p:spPr/>
        <p:txBody>
          <a:bodyPr/>
          <a:lstStyle/>
          <a:p>
            <a:fld id="{6EEA68E0-0917-48C7-877E-E7C332155DA0}" type="slidenum">
              <a:rPr lang="en-US" smtClean="0"/>
              <a:t>21</a:t>
            </a:fld>
            <a:endParaRPr lang="en-US"/>
          </a:p>
        </p:txBody>
      </p:sp>
    </p:spTree>
    <p:extLst>
      <p:ext uri="{BB962C8B-B14F-4D97-AF65-F5344CB8AC3E}">
        <p14:creationId xmlns:p14="http://schemas.microsoft.com/office/powerpoint/2010/main" val="337385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Abolishing the law of Moses was accomplished by the cross</a:t>
            </a:r>
          </a:p>
        </p:txBody>
      </p:sp>
      <p:sp>
        <p:nvSpPr>
          <p:cNvPr id="4" name="Slide Number Placeholder 3"/>
          <p:cNvSpPr>
            <a:spLocks noGrp="1"/>
          </p:cNvSpPr>
          <p:nvPr>
            <p:ph type="sldNum" sz="quarter" idx="5"/>
          </p:nvPr>
        </p:nvSpPr>
        <p:spPr/>
        <p:txBody>
          <a:bodyPr/>
          <a:lstStyle/>
          <a:p>
            <a:fld id="{6EEA68E0-0917-48C7-877E-E7C332155DA0}" type="slidenum">
              <a:rPr lang="en-US" smtClean="0"/>
              <a:t>22</a:t>
            </a:fld>
            <a:endParaRPr lang="en-US"/>
          </a:p>
        </p:txBody>
      </p:sp>
    </p:spTree>
    <p:extLst>
      <p:ext uri="{BB962C8B-B14F-4D97-AF65-F5344CB8AC3E}">
        <p14:creationId xmlns:p14="http://schemas.microsoft.com/office/powerpoint/2010/main" val="216135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A1ED11-5EEA-4140-BFC8-2EAA143C2E0B}"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D8B85-793D-4C8C-AFA0-C8E0BF697447}" type="slidenum">
              <a:rPr lang="en-US" smtClean="0"/>
              <a:t>‹#›</a:t>
            </a:fld>
            <a:endParaRPr lang="en-US"/>
          </a:p>
        </p:txBody>
      </p:sp>
    </p:spTree>
    <p:extLst>
      <p:ext uri="{BB962C8B-B14F-4D97-AF65-F5344CB8AC3E}">
        <p14:creationId xmlns:p14="http://schemas.microsoft.com/office/powerpoint/2010/main" val="143281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A1ED11-5EEA-4140-BFC8-2EAA143C2E0B}"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D8B85-793D-4C8C-AFA0-C8E0BF697447}" type="slidenum">
              <a:rPr lang="en-US" smtClean="0"/>
              <a:t>‹#›</a:t>
            </a:fld>
            <a:endParaRPr lang="en-US"/>
          </a:p>
        </p:txBody>
      </p:sp>
    </p:spTree>
    <p:extLst>
      <p:ext uri="{BB962C8B-B14F-4D97-AF65-F5344CB8AC3E}">
        <p14:creationId xmlns:p14="http://schemas.microsoft.com/office/powerpoint/2010/main" val="106981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A1ED11-5EEA-4140-BFC8-2EAA143C2E0B}"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D8B85-793D-4C8C-AFA0-C8E0BF697447}" type="slidenum">
              <a:rPr lang="en-US" smtClean="0"/>
              <a:t>‹#›</a:t>
            </a:fld>
            <a:endParaRPr lang="en-US"/>
          </a:p>
        </p:txBody>
      </p:sp>
    </p:spTree>
    <p:extLst>
      <p:ext uri="{BB962C8B-B14F-4D97-AF65-F5344CB8AC3E}">
        <p14:creationId xmlns:p14="http://schemas.microsoft.com/office/powerpoint/2010/main" val="4906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06492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89201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58741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9564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09147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99603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17214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3357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A1ED11-5EEA-4140-BFC8-2EAA143C2E0B}"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D8B85-793D-4C8C-AFA0-C8E0BF697447}" type="slidenum">
              <a:rPr lang="en-US" smtClean="0"/>
              <a:t>‹#›</a:t>
            </a:fld>
            <a:endParaRPr lang="en-US"/>
          </a:p>
        </p:txBody>
      </p:sp>
    </p:spTree>
    <p:extLst>
      <p:ext uri="{BB962C8B-B14F-4D97-AF65-F5344CB8AC3E}">
        <p14:creationId xmlns:p14="http://schemas.microsoft.com/office/powerpoint/2010/main" val="169802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12232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64146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8586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2670544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4084873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43A83-CC93-44D9-BC3E-EFDFB76602A7}"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3523201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643A83-CC93-44D9-BC3E-EFDFB76602A7}"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3519023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643A83-CC93-44D9-BC3E-EFDFB76602A7}"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1406028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0379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43A83-CC93-44D9-BC3E-EFDFB76602A7}"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89438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A1ED11-5EEA-4140-BFC8-2EAA143C2E0B}"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D8B85-793D-4C8C-AFA0-C8E0BF697447}" type="slidenum">
              <a:rPr lang="en-US" smtClean="0"/>
              <a:t>‹#›</a:t>
            </a:fld>
            <a:endParaRPr lang="en-US"/>
          </a:p>
        </p:txBody>
      </p:sp>
    </p:spTree>
    <p:extLst>
      <p:ext uri="{BB962C8B-B14F-4D97-AF65-F5344CB8AC3E}">
        <p14:creationId xmlns:p14="http://schemas.microsoft.com/office/powerpoint/2010/main" val="4117461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43A83-CC93-44D9-BC3E-EFDFB76602A7}"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551444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43A83-CC93-44D9-BC3E-EFDFB76602A7}"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1229247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914002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2218068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61627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08585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8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44027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81113713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72782292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8159056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A1ED11-5EEA-4140-BFC8-2EAA143C2E0B}"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D8B85-793D-4C8C-AFA0-C8E0BF697447}" type="slidenum">
              <a:rPr lang="en-US" smtClean="0"/>
              <a:t>‹#›</a:t>
            </a:fld>
            <a:endParaRPr lang="en-US"/>
          </a:p>
        </p:txBody>
      </p:sp>
    </p:spTree>
    <p:extLst>
      <p:ext uri="{BB962C8B-B14F-4D97-AF65-F5344CB8AC3E}">
        <p14:creationId xmlns:p14="http://schemas.microsoft.com/office/powerpoint/2010/main" val="1569554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1973414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10/22/2023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45187477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10/22/2023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43454946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10/22/2023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16934781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60502827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25629347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90076238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17573568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A1ED11-5EEA-4140-BFC8-2EAA143C2E0B}"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D8B85-793D-4C8C-AFA0-C8E0BF697447}" type="slidenum">
              <a:rPr lang="en-US" smtClean="0"/>
              <a:t>‹#›</a:t>
            </a:fld>
            <a:endParaRPr lang="en-US"/>
          </a:p>
        </p:txBody>
      </p:sp>
    </p:spTree>
    <p:extLst>
      <p:ext uri="{BB962C8B-B14F-4D97-AF65-F5344CB8AC3E}">
        <p14:creationId xmlns:p14="http://schemas.microsoft.com/office/powerpoint/2010/main" val="307380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A1ED11-5EEA-4140-BFC8-2EAA143C2E0B}"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D8B85-793D-4C8C-AFA0-C8E0BF697447}" type="slidenum">
              <a:rPr lang="en-US" smtClean="0"/>
              <a:t>‹#›</a:t>
            </a:fld>
            <a:endParaRPr lang="en-US"/>
          </a:p>
        </p:txBody>
      </p:sp>
    </p:spTree>
    <p:extLst>
      <p:ext uri="{BB962C8B-B14F-4D97-AF65-F5344CB8AC3E}">
        <p14:creationId xmlns:p14="http://schemas.microsoft.com/office/powerpoint/2010/main" val="323726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1ED11-5EEA-4140-BFC8-2EAA143C2E0B}"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D8B85-793D-4C8C-AFA0-C8E0BF697447}" type="slidenum">
              <a:rPr lang="en-US" smtClean="0"/>
              <a:t>‹#›</a:t>
            </a:fld>
            <a:endParaRPr lang="en-US"/>
          </a:p>
        </p:txBody>
      </p:sp>
    </p:spTree>
    <p:extLst>
      <p:ext uri="{BB962C8B-B14F-4D97-AF65-F5344CB8AC3E}">
        <p14:creationId xmlns:p14="http://schemas.microsoft.com/office/powerpoint/2010/main" val="421451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A1ED11-5EEA-4140-BFC8-2EAA143C2E0B}"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D8B85-793D-4C8C-AFA0-C8E0BF697447}" type="slidenum">
              <a:rPr lang="en-US" smtClean="0"/>
              <a:t>‹#›</a:t>
            </a:fld>
            <a:endParaRPr lang="en-US"/>
          </a:p>
        </p:txBody>
      </p:sp>
    </p:spTree>
    <p:extLst>
      <p:ext uri="{BB962C8B-B14F-4D97-AF65-F5344CB8AC3E}">
        <p14:creationId xmlns:p14="http://schemas.microsoft.com/office/powerpoint/2010/main" val="225836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A1ED11-5EEA-4140-BFC8-2EAA143C2E0B}"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D8B85-793D-4C8C-AFA0-C8E0BF697447}" type="slidenum">
              <a:rPr lang="en-US" smtClean="0"/>
              <a:t>‹#›</a:t>
            </a:fld>
            <a:endParaRPr lang="en-US"/>
          </a:p>
        </p:txBody>
      </p:sp>
    </p:spTree>
    <p:extLst>
      <p:ext uri="{BB962C8B-B14F-4D97-AF65-F5344CB8AC3E}">
        <p14:creationId xmlns:p14="http://schemas.microsoft.com/office/powerpoint/2010/main" val="117337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1ED11-5EEA-4140-BFC8-2EAA143C2E0B}" type="datetimeFigureOut">
              <a:rPr lang="en-US" smtClean="0"/>
              <a:t>10/22/2023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D8B85-793D-4C8C-AFA0-C8E0BF697447}" type="slidenum">
              <a:rPr lang="en-US" smtClean="0"/>
              <a:t>‹#›</a:t>
            </a:fld>
            <a:endParaRPr lang="en-US"/>
          </a:p>
        </p:txBody>
      </p:sp>
    </p:spTree>
    <p:extLst>
      <p:ext uri="{BB962C8B-B14F-4D97-AF65-F5344CB8AC3E}">
        <p14:creationId xmlns:p14="http://schemas.microsoft.com/office/powerpoint/2010/main" val="819446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42082913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10/22/2023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265356970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10/22/2023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88736347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EE9CE-6996-BE4F-A400-EAF2F09C2083}"/>
              </a:ext>
            </a:extLst>
          </p:cNvPr>
          <p:cNvSpPr txBox="1"/>
          <p:nvPr/>
        </p:nvSpPr>
        <p:spPr>
          <a:xfrm>
            <a:off x="0" y="192947"/>
            <a:ext cx="9144000" cy="864852"/>
          </a:xfrm>
          <a:prstGeom prst="rect">
            <a:avLst/>
          </a:prstGeom>
          <a:noFill/>
          <a:ln w="28575">
            <a:noFill/>
          </a:ln>
        </p:spPr>
        <p:txBody>
          <a:bodyPr wrap="square" rtlCol="0">
            <a:spAutoFit/>
          </a:bodyPr>
          <a:lstStyle/>
          <a:p>
            <a:pPr marL="0" marR="0" algn="ctr">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Three Pictures of the Cross.     </a:t>
            </a:r>
            <a:r>
              <a:rPr lang="en-US" sz="2800" dirty="0">
                <a:solidFill>
                  <a:srgbClr val="0070C0"/>
                </a:solidFill>
                <a:effectLst/>
                <a:ea typeface="Calibri" panose="020F0502020204030204" pitchFamily="34" charset="0"/>
                <a:cs typeface="Times New Roman" panose="02020603050405020304" pitchFamily="18" charset="0"/>
              </a:rPr>
              <a:t>Luke </a:t>
            </a:r>
            <a:r>
              <a:rPr lang="en-US" sz="2800" dirty="0">
                <a:solidFill>
                  <a:srgbClr val="0070C0"/>
                </a:solidFill>
                <a:effectLst/>
                <a:ea typeface="Calibri" panose="020F0502020204030204" pitchFamily="34" charset="0"/>
                <a:cs typeface="Calibri" panose="020F0502020204030204" pitchFamily="34" charset="0"/>
              </a:rPr>
              <a:t>9:23</a:t>
            </a:r>
            <a:r>
              <a:rPr lang="en-US" sz="2800" dirty="0">
                <a:solidFill>
                  <a:srgbClr val="0070C0"/>
                </a:solidFill>
                <a:effectLst/>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92411"/>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FD08B02C-DE4E-8FC9-5522-B827C418BF1C}"/>
              </a:ext>
            </a:extLst>
          </p:cNvPr>
          <p:cNvSpPr txBox="1"/>
          <p:nvPr/>
        </p:nvSpPr>
        <p:spPr>
          <a:xfrm>
            <a:off x="673970" y="738202"/>
            <a:ext cx="8187656" cy="4647426"/>
          </a:xfrm>
          <a:prstGeom prst="rect">
            <a:avLst/>
          </a:prstGeom>
          <a:noFill/>
        </p:spPr>
        <p:txBody>
          <a:bodyPr wrap="square">
            <a:spAutoFit/>
          </a:bodyPr>
          <a:lstStyle/>
          <a:p>
            <a:pPr marL="0" marR="0">
              <a:spcBef>
                <a:spcPts val="0"/>
              </a:spcBef>
              <a:spcAft>
                <a:spcPts val="0"/>
              </a:spcAft>
            </a:pPr>
            <a:r>
              <a:rPr lang="en-US" sz="3200" dirty="0">
                <a:solidFill>
                  <a:srgbClr val="000000"/>
                </a:solidFill>
                <a:effectLst/>
                <a:ea typeface="Times New Roman" panose="02020603050405020304" pitchFamily="18"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4400" dirty="0">
                <a:solidFill>
                  <a:srgbClr val="000000"/>
                </a:solidFill>
                <a:effectLst/>
                <a:ea typeface="Times New Roman" panose="02020603050405020304" pitchFamily="18" charset="0"/>
                <a:cs typeface="Times New Roman" panose="02020603050405020304" pitchFamily="18" charset="0"/>
              </a:rPr>
              <a:t>So, when we consider the cross, there are three pictures or portraits of the cross. They are </a:t>
            </a:r>
            <a:endParaRPr lang="en-US" sz="4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4400" b="1" dirty="0">
                <a:solidFill>
                  <a:srgbClr val="000000"/>
                </a:solidFill>
                <a:effectLst/>
                <a:ea typeface="Times New Roman" panose="02020603050405020304" pitchFamily="18" charset="0"/>
                <a:cs typeface="Times New Roman" panose="02020603050405020304" pitchFamily="18" charset="0"/>
              </a:rPr>
              <a:t>(1) the historical cross, </a:t>
            </a:r>
            <a:endParaRPr lang="en-US" sz="44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4400" b="1" dirty="0">
                <a:solidFill>
                  <a:srgbClr val="FF0000"/>
                </a:solidFill>
                <a:effectLst/>
                <a:ea typeface="Times New Roman" panose="02020603050405020304" pitchFamily="18" charset="0"/>
                <a:cs typeface="Times New Roman" panose="02020603050405020304" pitchFamily="18" charset="0"/>
              </a:rPr>
              <a:t>(2) the religious cross and</a:t>
            </a:r>
            <a:endParaRPr lang="en-US" sz="4400" b="1" dirty="0">
              <a:solidFill>
                <a:srgbClr val="FF000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4400" b="1" dirty="0">
                <a:solidFill>
                  <a:srgbClr val="0070C0"/>
                </a:solidFill>
                <a:effectLst/>
                <a:ea typeface="Times New Roman" panose="02020603050405020304" pitchFamily="18" charset="0"/>
                <a:cs typeface="Times New Roman" panose="02020603050405020304" pitchFamily="18" charset="0"/>
              </a:rPr>
              <a:t>(3) the figurative cross.</a:t>
            </a:r>
            <a:endParaRPr lang="en-US" sz="4400" b="1" dirty="0">
              <a:solidFill>
                <a:srgbClr val="0070C0"/>
              </a:solidFill>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01D0F7BF-9350-34EA-2027-AE9E5043D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86" y="5165202"/>
            <a:ext cx="1870745" cy="1227209"/>
          </a:xfrm>
          <a:prstGeom prst="rect">
            <a:avLst/>
          </a:prstGeom>
        </p:spPr>
      </p:pic>
      <p:sp>
        <p:nvSpPr>
          <p:cNvPr id="6" name="Rectangle 5">
            <a:extLst>
              <a:ext uri="{FF2B5EF4-FFF2-40B4-BE49-F238E27FC236}">
                <a16:creationId xmlns:a16="http://schemas.microsoft.com/office/drawing/2014/main" id="{E5A5AA87-571C-51A5-07E5-88132F626AA4}"/>
              </a:ext>
            </a:extLst>
          </p:cNvPr>
          <p:cNvSpPr/>
          <p:nvPr/>
        </p:nvSpPr>
        <p:spPr>
          <a:xfrm>
            <a:off x="7021586" y="5165202"/>
            <a:ext cx="1870744" cy="1227208"/>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32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EE9CE-6996-BE4F-A400-EAF2F09C2083}"/>
              </a:ext>
            </a:extLst>
          </p:cNvPr>
          <p:cNvSpPr txBox="1"/>
          <p:nvPr/>
        </p:nvSpPr>
        <p:spPr>
          <a:xfrm>
            <a:off x="0" y="192947"/>
            <a:ext cx="9144000" cy="864852"/>
          </a:xfrm>
          <a:prstGeom prst="rect">
            <a:avLst/>
          </a:prstGeom>
          <a:noFill/>
        </p:spPr>
        <p:txBody>
          <a:bodyPr wrap="square" rtlCol="0">
            <a:spAutoFit/>
          </a:bodyPr>
          <a:lstStyle/>
          <a:p>
            <a:pPr marL="0" marR="0" algn="ctr">
              <a:lnSpc>
                <a:spcPct val="115000"/>
              </a:lnSpc>
              <a:spcBef>
                <a:spcPts val="0"/>
              </a:spcBef>
              <a:spcAft>
                <a:spcPts val="0"/>
              </a:spcAft>
            </a:pPr>
            <a:r>
              <a:rPr lang="en-US" sz="2800" dirty="0">
                <a:effectLst/>
                <a:ea typeface="Calibri" panose="020F0502020204030204" pitchFamily="34" charset="0"/>
                <a:cs typeface="Times New Roman" panose="02020603050405020304" pitchFamily="18" charset="0"/>
              </a:rPr>
              <a:t>Three Pictures of the Cross.     </a:t>
            </a:r>
            <a:r>
              <a:rPr lang="en-US" sz="2800" dirty="0">
                <a:solidFill>
                  <a:srgbClr val="0070C0"/>
                </a:solidFill>
                <a:effectLst/>
                <a:ea typeface="Calibri" panose="020F0502020204030204" pitchFamily="34" charset="0"/>
                <a:cs typeface="Times New Roman" panose="02020603050405020304" pitchFamily="18" charset="0"/>
              </a:rPr>
              <a:t>Luke 9:23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92411"/>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D3C89651-7918-8D9C-AD49-3F31CC8A2D55}"/>
              </a:ext>
            </a:extLst>
          </p:cNvPr>
          <p:cNvSpPr txBox="1"/>
          <p:nvPr/>
        </p:nvSpPr>
        <p:spPr>
          <a:xfrm>
            <a:off x="570451" y="2147582"/>
            <a:ext cx="8003098" cy="4339650"/>
          </a:xfrm>
          <a:prstGeom prst="rect">
            <a:avLst/>
          </a:prstGeom>
          <a:noFill/>
        </p:spPr>
        <p:txBody>
          <a:bodyPr wrap="square">
            <a:spAutoFit/>
          </a:bodyPr>
          <a:lstStyle/>
          <a:p>
            <a:pPr marL="0" marR="0">
              <a:spcBef>
                <a:spcPts val="0"/>
              </a:spcBef>
              <a:spcAft>
                <a:spcPts val="0"/>
              </a:spcAft>
            </a:pPr>
            <a:endParaRPr lang="en-US" sz="2400" b="1" dirty="0">
              <a:solidFill>
                <a:srgbClr val="000000"/>
              </a:solidFill>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All four gospels mention the physical cross on which Jesus was executed </a:t>
            </a:r>
            <a:endParaRPr lang="en-US" sz="2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solidFill>
                  <a:srgbClr val="0070C0"/>
                </a:solidFill>
                <a:effectLst/>
                <a:ea typeface="Times New Roman" panose="02020603050405020304" pitchFamily="18" charset="0"/>
                <a:cs typeface="Times New Roman" panose="02020603050405020304" pitchFamily="18" charset="0"/>
              </a:rPr>
              <a:t>Matt. 27:32 </a:t>
            </a:r>
            <a:endParaRPr lang="en-US" sz="2800" b="1"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solidFill>
                  <a:srgbClr val="0070C0"/>
                </a:solidFill>
                <a:effectLst/>
                <a:ea typeface="Times New Roman" panose="02020603050405020304" pitchFamily="18" charset="0"/>
                <a:cs typeface="Times New Roman" panose="02020603050405020304" pitchFamily="18" charset="0"/>
              </a:rPr>
              <a:t>Mk. 15:21 </a:t>
            </a:r>
            <a:endParaRPr lang="en-US" sz="2800" b="1"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solidFill>
                  <a:srgbClr val="0070C0"/>
                </a:solidFill>
                <a:effectLst/>
                <a:ea typeface="Times New Roman" panose="02020603050405020304" pitchFamily="18" charset="0"/>
                <a:cs typeface="Times New Roman" panose="02020603050405020304" pitchFamily="18" charset="0"/>
              </a:rPr>
              <a:t>Lk. 23:26 </a:t>
            </a:r>
            <a:endParaRPr lang="en-US" sz="2800" b="1"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solidFill>
                  <a:srgbClr val="0070C0"/>
                </a:solidFill>
                <a:effectLst/>
                <a:ea typeface="Times New Roman" panose="02020603050405020304" pitchFamily="18" charset="0"/>
                <a:cs typeface="Times New Roman" panose="02020603050405020304" pitchFamily="18" charset="0"/>
              </a:rPr>
              <a:t>John 19:17 </a:t>
            </a:r>
            <a:r>
              <a:rPr lang="en-US" sz="2800" dirty="0">
                <a:solidFill>
                  <a:srgbClr val="000000"/>
                </a:solidFill>
                <a:effectLst/>
                <a:ea typeface="Times New Roman" panose="02020603050405020304" pitchFamily="18" charset="0"/>
                <a:cs typeface="Times New Roman" panose="02020603050405020304" pitchFamily="18" charset="0"/>
              </a:rPr>
              <a:t>as well as other New Testament letters.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Crucifixion was the most barbaric mode of execution known of man.</a:t>
            </a:r>
            <a:endParaRPr lang="en-US" sz="2800" dirty="0">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C8DC5E65-4588-75E8-AF36-E59C511C6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719" y="1261577"/>
            <a:ext cx="1870745" cy="1227209"/>
          </a:xfrm>
          <a:prstGeom prst="rect">
            <a:avLst/>
          </a:prstGeom>
        </p:spPr>
      </p:pic>
      <p:sp>
        <p:nvSpPr>
          <p:cNvPr id="6" name="TextBox 5">
            <a:extLst>
              <a:ext uri="{FF2B5EF4-FFF2-40B4-BE49-F238E27FC236}">
                <a16:creationId xmlns:a16="http://schemas.microsoft.com/office/drawing/2014/main" id="{B0FCE411-DD32-5121-BDF0-30F0BEA91152}"/>
              </a:ext>
            </a:extLst>
          </p:cNvPr>
          <p:cNvSpPr txBox="1"/>
          <p:nvPr/>
        </p:nvSpPr>
        <p:spPr>
          <a:xfrm>
            <a:off x="464384" y="1459684"/>
            <a:ext cx="6132352" cy="830997"/>
          </a:xfrm>
          <a:prstGeom prst="rect">
            <a:avLst/>
          </a:prstGeom>
          <a:noFill/>
        </p:spPr>
        <p:txBody>
          <a:bodyPr wrap="square" rtlCol="0">
            <a:spAutoFit/>
          </a:bodyPr>
          <a:lstStyle/>
          <a:p>
            <a:r>
              <a:rPr lang="en-US" sz="4800" b="1" dirty="0">
                <a:solidFill>
                  <a:srgbClr val="FF0000"/>
                </a:solidFill>
                <a:latin typeface="Aharoni" panose="02010803020104030203" pitchFamily="2" charset="-79"/>
                <a:cs typeface="Aharoni" panose="02010803020104030203" pitchFamily="2" charset="-79"/>
              </a:rPr>
              <a:t>The historical cross</a:t>
            </a:r>
          </a:p>
        </p:txBody>
      </p:sp>
      <p:sp>
        <p:nvSpPr>
          <p:cNvPr id="7" name="Rectangle 6">
            <a:extLst>
              <a:ext uri="{FF2B5EF4-FFF2-40B4-BE49-F238E27FC236}">
                <a16:creationId xmlns:a16="http://schemas.microsoft.com/office/drawing/2014/main" id="{E40145BA-DD34-3706-ECE7-89A3C55E62E8}"/>
              </a:ext>
            </a:extLst>
          </p:cNvPr>
          <p:cNvSpPr/>
          <p:nvPr/>
        </p:nvSpPr>
        <p:spPr>
          <a:xfrm>
            <a:off x="6606170" y="1255323"/>
            <a:ext cx="1887841" cy="12397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94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EE9CE-6996-BE4F-A400-EAF2F09C2083}"/>
              </a:ext>
            </a:extLst>
          </p:cNvPr>
          <p:cNvSpPr txBox="1"/>
          <p:nvPr/>
        </p:nvSpPr>
        <p:spPr>
          <a:xfrm>
            <a:off x="0" y="192947"/>
            <a:ext cx="9144000" cy="864852"/>
          </a:xfrm>
          <a:prstGeom prst="rect">
            <a:avLst/>
          </a:prstGeom>
          <a:noFill/>
        </p:spPr>
        <p:txBody>
          <a:bodyPr wrap="square" rtlCol="0">
            <a:spAutoFit/>
          </a:bodyPr>
          <a:lstStyle/>
          <a:p>
            <a:pPr marL="0" marR="0" algn="ctr">
              <a:lnSpc>
                <a:spcPct val="115000"/>
              </a:lnSpc>
              <a:spcBef>
                <a:spcPts val="0"/>
              </a:spcBef>
              <a:spcAft>
                <a:spcPts val="0"/>
              </a:spcAft>
            </a:pPr>
            <a:r>
              <a:rPr lang="en-US" sz="2800" dirty="0">
                <a:effectLst/>
                <a:ea typeface="Calibri" panose="020F0502020204030204" pitchFamily="34" charset="0"/>
                <a:cs typeface="Times New Roman" panose="02020603050405020304" pitchFamily="18" charset="0"/>
              </a:rPr>
              <a:t>Three Pictures of the Cross.     </a:t>
            </a:r>
            <a:r>
              <a:rPr lang="en-US" sz="2800" dirty="0">
                <a:solidFill>
                  <a:srgbClr val="0070C0"/>
                </a:solidFill>
                <a:effectLst/>
                <a:ea typeface="Calibri" panose="020F0502020204030204" pitchFamily="34" charset="0"/>
                <a:cs typeface="Times New Roman" panose="02020603050405020304" pitchFamily="18" charset="0"/>
              </a:rPr>
              <a:t>Luke 9:23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92411"/>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9626997C-738B-C3DE-DECA-8DE56ECD6553}"/>
              </a:ext>
            </a:extLst>
          </p:cNvPr>
          <p:cNvSpPr txBox="1"/>
          <p:nvPr/>
        </p:nvSpPr>
        <p:spPr>
          <a:xfrm>
            <a:off x="483577" y="888024"/>
            <a:ext cx="8140306" cy="4893647"/>
          </a:xfrm>
          <a:prstGeom prst="rect">
            <a:avLst/>
          </a:prstGeom>
          <a:noFill/>
        </p:spPr>
        <p:txBody>
          <a:bodyPr wrap="square">
            <a:spAutoFit/>
          </a:bodyPr>
          <a:lstStyle/>
          <a:p>
            <a:pPr marL="0" marR="0">
              <a:spcBef>
                <a:spcPts val="0"/>
              </a:spcBef>
              <a:spcAft>
                <a:spcPts val="0"/>
              </a:spcAft>
            </a:pPr>
            <a:r>
              <a:rPr lang="en-US" sz="26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Roman citizens were excluded from crucifixion</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It was reserved for the slaves, particularly those guilty of treason, sedition, assassination, robbery and other horrible acts. </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was practiced until Constantine the Great outlawed it as an insult to Christianity. </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Crucifixion was also familiar to the Egyptians, Greeks, Persians, Babylonians and others.</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said that Alexander the Great crucified 2000 people of </a:t>
            </a:r>
            <a:r>
              <a:rPr lang="en-US" sz="2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Tyre</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after the fall of </a:t>
            </a:r>
            <a:r>
              <a:rPr lang="en-US" sz="2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Tyre</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erson standing next to a tree&#10;&#10;Description generated with high confidence">
            <a:extLst>
              <a:ext uri="{FF2B5EF4-FFF2-40B4-BE49-F238E27FC236}">
                <a16:creationId xmlns:a16="http://schemas.microsoft.com/office/drawing/2014/main" id="{FB05AB86-EB3E-A88B-F7C0-8FB991A59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9703" y="5473437"/>
            <a:ext cx="1870745" cy="1227209"/>
          </a:xfrm>
          <a:prstGeom prst="rect">
            <a:avLst/>
          </a:prstGeom>
        </p:spPr>
      </p:pic>
      <p:sp>
        <p:nvSpPr>
          <p:cNvPr id="6" name="Rectangle 5">
            <a:extLst>
              <a:ext uri="{FF2B5EF4-FFF2-40B4-BE49-F238E27FC236}">
                <a16:creationId xmlns:a16="http://schemas.microsoft.com/office/drawing/2014/main" id="{CA11D0FB-5BB8-F7DB-D122-D02A47CAD2FE}"/>
              </a:ext>
            </a:extLst>
          </p:cNvPr>
          <p:cNvSpPr/>
          <p:nvPr/>
        </p:nvSpPr>
        <p:spPr>
          <a:xfrm>
            <a:off x="6899703" y="5473437"/>
            <a:ext cx="1870745" cy="12272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91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EE9CE-6996-BE4F-A400-EAF2F09C2083}"/>
              </a:ext>
            </a:extLst>
          </p:cNvPr>
          <p:cNvSpPr txBox="1"/>
          <p:nvPr/>
        </p:nvSpPr>
        <p:spPr>
          <a:xfrm>
            <a:off x="0" y="192947"/>
            <a:ext cx="9144000" cy="864852"/>
          </a:xfrm>
          <a:prstGeom prst="rect">
            <a:avLst/>
          </a:prstGeom>
          <a:noFill/>
        </p:spPr>
        <p:txBody>
          <a:bodyPr wrap="square" rtlCol="0">
            <a:spAutoFit/>
          </a:bodyPr>
          <a:lstStyle/>
          <a:p>
            <a:pPr marL="0" marR="0" algn="ctr">
              <a:lnSpc>
                <a:spcPct val="115000"/>
              </a:lnSpc>
              <a:spcBef>
                <a:spcPts val="0"/>
              </a:spcBef>
              <a:spcAft>
                <a:spcPts val="0"/>
              </a:spcAft>
            </a:pPr>
            <a:r>
              <a:rPr lang="en-US" sz="2800" dirty="0">
                <a:effectLst/>
                <a:ea typeface="Calibri" panose="020F0502020204030204" pitchFamily="34" charset="0"/>
                <a:cs typeface="Times New Roman" panose="02020603050405020304" pitchFamily="18" charset="0"/>
              </a:rPr>
              <a:t>Three</a:t>
            </a:r>
            <a:r>
              <a:rPr lang="en-US" sz="28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Pictures of the Cross.</a:t>
            </a:r>
            <a:r>
              <a:rPr lang="en-US" sz="2800" dirty="0">
                <a:solidFill>
                  <a:srgbClr val="0070C0"/>
                </a:solidFill>
                <a:effectLst/>
                <a:ea typeface="Calibri" panose="020F0502020204030204" pitchFamily="34" charset="0"/>
                <a:cs typeface="Times New Roman" panose="02020603050405020304" pitchFamily="18" charset="0"/>
              </a:rPr>
              <a:t>     Luke 9:23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92411"/>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81CFA188-3462-74AA-147C-75177432ED3C}"/>
              </a:ext>
            </a:extLst>
          </p:cNvPr>
          <p:cNvSpPr txBox="1"/>
          <p:nvPr/>
        </p:nvSpPr>
        <p:spPr>
          <a:xfrm>
            <a:off x="427839" y="2298584"/>
            <a:ext cx="8321877" cy="3908762"/>
          </a:xfrm>
          <a:prstGeom prst="rect">
            <a:avLst/>
          </a:prstGeom>
          <a:solidFill>
            <a:schemeClr val="bg1"/>
          </a:solidFill>
          <a:ln>
            <a:noFill/>
          </a:ln>
        </p:spPr>
        <p:txBody>
          <a:bodyPr wrap="square">
            <a:spAutoFit/>
          </a:bodyPr>
          <a:lstStyle/>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There were different forms of crosses. One was shaped like our letter </a:t>
            </a:r>
            <a:r>
              <a:rPr lang="en-US" sz="28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T.</a:t>
            </a:r>
            <a:r>
              <a:rPr lang="en-US" sz="2800" dirty="0">
                <a:solidFill>
                  <a:srgbClr val="000000"/>
                </a:solidFill>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Another was like our letter </a:t>
            </a:r>
            <a:r>
              <a:rPr lang="en-US" sz="28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X. </a:t>
            </a:r>
            <a:endParaRPr lang="en-US" sz="2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The one on which Jesus was put to death was, evidently, the </a:t>
            </a:r>
            <a:r>
              <a:rPr lang="en-US" sz="28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dagger-type, </a:t>
            </a:r>
            <a:r>
              <a:rPr lang="en-US" sz="2800" dirty="0">
                <a:solidFill>
                  <a:srgbClr val="000000"/>
                </a:solidFill>
                <a:effectLst/>
                <a:ea typeface="Times New Roman" panose="02020603050405020304" pitchFamily="18" charset="0"/>
                <a:cs typeface="Times New Roman" panose="02020603050405020304" pitchFamily="18" charset="0"/>
              </a:rPr>
              <a:t>where the upright beam projected above the crosspiece.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The fact that inscriptions were placed above his head indicate this.</a:t>
            </a:r>
            <a:endParaRPr lang="en-US" sz="2800" dirty="0">
              <a:effectLst/>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B0802C98-EEF9-A4B1-8AF0-C922CC892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627" y="880666"/>
            <a:ext cx="1870745" cy="1227209"/>
          </a:xfrm>
          <a:prstGeom prst="rect">
            <a:avLst/>
          </a:prstGeom>
        </p:spPr>
      </p:pic>
      <p:sp>
        <p:nvSpPr>
          <p:cNvPr id="6" name="Rectangle 5">
            <a:extLst>
              <a:ext uri="{FF2B5EF4-FFF2-40B4-BE49-F238E27FC236}">
                <a16:creationId xmlns:a16="http://schemas.microsoft.com/office/drawing/2014/main" id="{D0A7BD2C-20BA-E9F8-D4E8-CC139BE7FB78}"/>
              </a:ext>
            </a:extLst>
          </p:cNvPr>
          <p:cNvSpPr/>
          <p:nvPr/>
        </p:nvSpPr>
        <p:spPr>
          <a:xfrm>
            <a:off x="3622431" y="880665"/>
            <a:ext cx="1884941" cy="12272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751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D0202D-9C9A-7CC5-9DE3-9D16E9F58213}"/>
              </a:ext>
            </a:extLst>
          </p:cNvPr>
          <p:cNvSpPr txBox="1"/>
          <p:nvPr/>
        </p:nvSpPr>
        <p:spPr>
          <a:xfrm>
            <a:off x="677008" y="509955"/>
            <a:ext cx="7711983" cy="6001643"/>
          </a:xfrm>
          <a:prstGeom prst="rect">
            <a:avLst/>
          </a:prstGeom>
          <a:noFill/>
        </p:spPr>
        <p:txBody>
          <a:bodyPr wrap="square">
            <a:spAutoFit/>
          </a:bodyPr>
          <a:lstStyle/>
          <a:p>
            <a:pPr marL="0" marR="0" algn="just">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International Standard Bible Encyclopedia gives the following gruesome description of crucifixion:</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suffering of death by crucifixion was intense. Severe local inflammation, coupled with bleeding of the wounds, produced traumatic fever, which was aggravated by the exposure to the heat of the sun, the strained position of the body and insufferable thirst. </a:t>
            </a:r>
            <a:r>
              <a:rPr lang="en-US" sz="2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wounds swelled about the rough nails and the torn and lacerated tendons and nerves cause excruciating agony. The arteries of the head and stomach were surcharged with blood and a terrific throbbing headache ensued. </a:t>
            </a:r>
            <a:r>
              <a:rPr lang="en-US" sz="2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The mind was confused and filled with anxiety and dread foreboding. The victim of crucifixion literally died a thousand deaths . . . . The sufferings were so frightful that "even among the raging passions of war pity was sometimes excited" (Vol. 2, p. 761).</a:t>
            </a:r>
            <a:endParaRPr lang="en-US"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987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 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26654F43-0EE3-DCA2-2D01-434C5B3B0733}"/>
              </a:ext>
            </a:extLst>
          </p:cNvPr>
          <p:cNvSpPr txBox="1"/>
          <p:nvPr/>
        </p:nvSpPr>
        <p:spPr>
          <a:xfrm>
            <a:off x="773723" y="2118946"/>
            <a:ext cx="7367954" cy="4593565"/>
          </a:xfrm>
          <a:prstGeom prst="rect">
            <a:avLst/>
          </a:prstGeom>
          <a:noFill/>
        </p:spPr>
        <p:txBody>
          <a:bodyPr wrap="square">
            <a:spAutoFit/>
          </a:bodyPr>
          <a:lstStyle/>
          <a:p>
            <a:pPr marL="0" marR="0">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000000"/>
                </a:solidFill>
                <a:effectLst/>
                <a:ea typeface="Times New Roman" panose="02020603050405020304" pitchFamily="18" charset="0"/>
                <a:cs typeface="Times New Roman" panose="02020603050405020304" pitchFamily="18" charset="0"/>
              </a:rPr>
              <a:t>The word "cross" is also used in a religious or theological sense.</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000000"/>
                </a:solidFill>
                <a:effectLst/>
                <a:ea typeface="Times New Roman" panose="02020603050405020304" pitchFamily="18" charset="0"/>
                <a:cs typeface="Times New Roman" panose="02020603050405020304" pitchFamily="18" charset="0"/>
              </a:rPr>
              <a:t> Paul wrote, "For the preaching of the cross is to them that perish foolishness"               </a:t>
            </a:r>
            <a:r>
              <a:rPr lang="en-US" sz="3200" b="1" dirty="0">
                <a:solidFill>
                  <a:srgbClr val="0070C0"/>
                </a:solidFill>
                <a:effectLst/>
                <a:ea typeface="Times New Roman" panose="02020603050405020304" pitchFamily="18" charset="0"/>
                <a:cs typeface="Times New Roman" panose="02020603050405020304" pitchFamily="18" charset="0"/>
              </a:rPr>
              <a:t>1 Cor. 1:18</a:t>
            </a:r>
            <a:endParaRPr lang="en-US" sz="3200" b="1"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ea typeface="Times New Roman" panose="02020603050405020304" pitchFamily="18" charset="0"/>
                <a:cs typeface="Times New Roman" panose="02020603050405020304" pitchFamily="18" charset="0"/>
              </a:rPr>
              <a:t>Gal. 5:11</a:t>
            </a:r>
            <a:endParaRPr lang="en-US" sz="3200" b="1"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ea typeface="Times New Roman" panose="02020603050405020304" pitchFamily="18" charset="0"/>
                <a:cs typeface="Times New Roman" panose="02020603050405020304" pitchFamily="18" charset="0"/>
              </a:rPr>
              <a:t>Gal. 6:12,14</a:t>
            </a:r>
            <a:endParaRPr lang="en-US" sz="3200" b="1"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ea typeface="Times New Roman" panose="02020603050405020304" pitchFamily="18" charset="0"/>
                <a:cs typeface="Times New Roman" panose="02020603050405020304" pitchFamily="18" charset="0"/>
              </a:rPr>
              <a:t>1 Cor. 1:17</a:t>
            </a:r>
            <a:endParaRPr lang="en-US" sz="3200" b="1" dirty="0">
              <a:solidFill>
                <a:srgbClr val="0070C0"/>
              </a:solidFill>
              <a:effectLst/>
              <a:ea typeface="Calibri" panose="020F0502020204030204" pitchFamily="34" charset="0"/>
              <a:cs typeface="Times New Roman" panose="02020603050405020304" pitchFamily="18" charset="0"/>
            </a:endParaRPr>
          </a:p>
          <a:p>
            <a:pPr marL="0" marR="0" algn="just">
              <a:lnSpc>
                <a:spcPts val="15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96159D1F-DF08-0A52-A74C-6F133C000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188" y="1228022"/>
            <a:ext cx="1870745" cy="1227209"/>
          </a:xfrm>
          <a:prstGeom prst="rect">
            <a:avLst/>
          </a:prstGeom>
        </p:spPr>
      </p:pic>
      <p:sp>
        <p:nvSpPr>
          <p:cNvPr id="6" name="TextBox 5">
            <a:extLst>
              <a:ext uri="{FF2B5EF4-FFF2-40B4-BE49-F238E27FC236}">
                <a16:creationId xmlns:a16="http://schemas.microsoft.com/office/drawing/2014/main" id="{FDBEC0BD-9EB0-A935-0325-CFCD39867547}"/>
              </a:ext>
            </a:extLst>
          </p:cNvPr>
          <p:cNvSpPr txBox="1"/>
          <p:nvPr/>
        </p:nvSpPr>
        <p:spPr>
          <a:xfrm>
            <a:off x="629175" y="1426129"/>
            <a:ext cx="6065240" cy="830997"/>
          </a:xfrm>
          <a:prstGeom prst="rect">
            <a:avLst/>
          </a:prstGeom>
          <a:noFill/>
        </p:spPr>
        <p:txBody>
          <a:bodyPr wrap="square" rtlCol="0">
            <a:spAutoFit/>
          </a:bodyPr>
          <a:lstStyle/>
          <a:p>
            <a:r>
              <a:rPr lang="en-US" sz="4800" dirty="0">
                <a:solidFill>
                  <a:srgbClr val="0070C0"/>
                </a:solidFill>
                <a:latin typeface="Aharoni" panose="02010803020104030203" pitchFamily="2" charset="-79"/>
                <a:cs typeface="Aharoni" panose="02010803020104030203" pitchFamily="2" charset="-79"/>
              </a:rPr>
              <a:t>The Religious Cross</a:t>
            </a:r>
          </a:p>
        </p:txBody>
      </p:sp>
      <p:sp>
        <p:nvSpPr>
          <p:cNvPr id="7" name="Rectangle 6">
            <a:extLst>
              <a:ext uri="{FF2B5EF4-FFF2-40B4-BE49-F238E27FC236}">
                <a16:creationId xmlns:a16="http://schemas.microsoft.com/office/drawing/2014/main" id="{DE92E5AE-982D-97C2-13CA-A7CEC3216647}"/>
              </a:ext>
            </a:extLst>
          </p:cNvPr>
          <p:cNvSpPr/>
          <p:nvPr/>
        </p:nvSpPr>
        <p:spPr>
          <a:xfrm>
            <a:off x="6409188" y="1228022"/>
            <a:ext cx="1870745" cy="12272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143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5D544AA5-9F80-4776-A2A7-A0033D933E1C}"/>
              </a:ext>
            </a:extLst>
          </p:cNvPr>
          <p:cNvSpPr txBox="1"/>
          <p:nvPr/>
        </p:nvSpPr>
        <p:spPr>
          <a:xfrm>
            <a:off x="734197" y="1435568"/>
            <a:ext cx="7759171" cy="3970318"/>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cross to Paul was the </a:t>
            </a:r>
            <a:r>
              <a:rPr lang="en-US" sz="3600"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gospel</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 the death, burial and resurrection of Christ, God's saving power is manifested.</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cross symbolized all of this. Therefore, by the cross the </a:t>
            </a:r>
            <a:r>
              <a:rPr lang="en-US"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following was and is accomplished:</a:t>
            </a:r>
            <a:endPar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erson standing next to a tree&#10;&#10;Description generated with high confidence">
            <a:extLst>
              <a:ext uri="{FF2B5EF4-FFF2-40B4-BE49-F238E27FC236}">
                <a16:creationId xmlns:a16="http://schemas.microsoft.com/office/drawing/2014/main" id="{BB861AD2-84B7-2088-20DD-0D952B6AB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207" y="5018561"/>
            <a:ext cx="1870745" cy="1227209"/>
          </a:xfrm>
          <a:prstGeom prst="rect">
            <a:avLst/>
          </a:prstGeom>
        </p:spPr>
      </p:pic>
      <p:sp>
        <p:nvSpPr>
          <p:cNvPr id="6" name="Rectangle 5">
            <a:extLst>
              <a:ext uri="{FF2B5EF4-FFF2-40B4-BE49-F238E27FC236}">
                <a16:creationId xmlns:a16="http://schemas.microsoft.com/office/drawing/2014/main" id="{9D3365E3-F757-D1C8-9B4C-DBBDDBB5D678}"/>
              </a:ext>
            </a:extLst>
          </p:cNvPr>
          <p:cNvSpPr/>
          <p:nvPr/>
        </p:nvSpPr>
        <p:spPr>
          <a:xfrm>
            <a:off x="6849207" y="5018561"/>
            <a:ext cx="1870745" cy="12272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53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B550F929-EDA4-C6ED-4ECB-BBE3BBC34C90}"/>
              </a:ext>
            </a:extLst>
          </p:cNvPr>
          <p:cNvSpPr txBox="1"/>
          <p:nvPr/>
        </p:nvSpPr>
        <p:spPr>
          <a:xfrm>
            <a:off x="509954" y="2318915"/>
            <a:ext cx="8009791" cy="4093428"/>
          </a:xfrm>
          <a:prstGeom prst="rect">
            <a:avLst/>
          </a:prstGeom>
          <a:noFill/>
        </p:spPr>
        <p:txBody>
          <a:bodyPr wrap="square">
            <a:spAutoFit/>
          </a:bodyPr>
          <a:lstStyle/>
          <a:p>
            <a:pPr marL="0" marR="0">
              <a:spcBef>
                <a:spcPts val="0"/>
              </a:spcBef>
              <a:spcAft>
                <a:spcPts val="0"/>
              </a:spcAf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Paul wrote, "Christ hath redeemed us from the curse of the law, being made a curse for us: for it is written, Cursed is every one that </a:t>
            </a:r>
            <a:r>
              <a:rPr lang="en-US" sz="2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hangeth</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 a tree" (Gal. 3:13).</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Greek word translated "redeemed" (</a:t>
            </a:r>
            <a:r>
              <a:rPr lang="en-US" sz="2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exagorazo</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this text suggests </a:t>
            </a:r>
            <a:r>
              <a:rPr lang="en-US" sz="26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"price paid" for redemption</a:t>
            </a: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the cross Jesus paid the price or debt for our sins. "Jesus paid it all, All to Him I owe; Sin had left a crimson stain, He washed it white as snow."</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erson standing next to a tree&#10;&#10;Description generated with high confidence">
            <a:extLst>
              <a:ext uri="{FF2B5EF4-FFF2-40B4-BE49-F238E27FC236}">
                <a16:creationId xmlns:a16="http://schemas.microsoft.com/office/drawing/2014/main" id="{781B295B-0D88-EEB4-5476-AF1D347CF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9" y="995874"/>
            <a:ext cx="1870745" cy="1227209"/>
          </a:xfrm>
          <a:prstGeom prst="rect">
            <a:avLst/>
          </a:prstGeom>
        </p:spPr>
      </p:pic>
      <p:sp>
        <p:nvSpPr>
          <p:cNvPr id="6" name="TextBox 5">
            <a:extLst>
              <a:ext uri="{FF2B5EF4-FFF2-40B4-BE49-F238E27FC236}">
                <a16:creationId xmlns:a16="http://schemas.microsoft.com/office/drawing/2014/main" id="{415D1948-66D1-E89F-2B3D-790501B52863}"/>
              </a:ext>
            </a:extLst>
          </p:cNvPr>
          <p:cNvSpPr txBox="1"/>
          <p:nvPr/>
        </p:nvSpPr>
        <p:spPr>
          <a:xfrm>
            <a:off x="2147581" y="1141689"/>
            <a:ext cx="4907560" cy="830997"/>
          </a:xfrm>
          <a:prstGeom prst="rect">
            <a:avLst/>
          </a:prstGeom>
          <a:noFill/>
        </p:spPr>
        <p:txBody>
          <a:bodyPr wrap="square" rtlCol="0">
            <a:spAutoFit/>
          </a:bodyPr>
          <a:lstStyle/>
          <a:p>
            <a:r>
              <a:rPr lang="en-US" sz="4800" dirty="0">
                <a:solidFill>
                  <a:srgbClr val="0070C0"/>
                </a:solidFill>
                <a:latin typeface="Aharoni" panose="02010803020104030203" pitchFamily="2" charset="-79"/>
                <a:cs typeface="Aharoni" panose="02010803020104030203" pitchFamily="2" charset="-79"/>
              </a:rPr>
              <a:t>Redemption</a:t>
            </a:r>
          </a:p>
        </p:txBody>
      </p:sp>
      <p:sp>
        <p:nvSpPr>
          <p:cNvPr id="7" name="Rectangle 6">
            <a:extLst>
              <a:ext uri="{FF2B5EF4-FFF2-40B4-BE49-F238E27FC236}">
                <a16:creationId xmlns:a16="http://schemas.microsoft.com/office/drawing/2014/main" id="{33869541-BD2A-4C1C-97A9-A2A7533AB40D}"/>
              </a:ext>
            </a:extLst>
          </p:cNvPr>
          <p:cNvSpPr/>
          <p:nvPr/>
        </p:nvSpPr>
        <p:spPr>
          <a:xfrm>
            <a:off x="268449" y="995874"/>
            <a:ext cx="1879132" cy="12272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91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1" y="212080"/>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 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DAAF7103-4F69-0F83-7AF6-D53356C77483}"/>
              </a:ext>
            </a:extLst>
          </p:cNvPr>
          <p:cNvSpPr txBox="1"/>
          <p:nvPr/>
        </p:nvSpPr>
        <p:spPr>
          <a:xfrm>
            <a:off x="586825" y="940777"/>
            <a:ext cx="7677137" cy="4801314"/>
          </a:xfrm>
          <a:prstGeom prst="rect">
            <a:avLst/>
          </a:prstGeom>
          <a:noFill/>
        </p:spPr>
        <p:txBody>
          <a:bodyPr wrap="square">
            <a:spAutoFit/>
          </a:bodyPr>
          <a:lstStyle/>
          <a:p>
            <a:pPr marL="0" marR="0">
              <a:spcBef>
                <a:spcPts val="0"/>
              </a:spcBef>
              <a:spcAft>
                <a:spcPts val="0"/>
              </a:spcAft>
            </a:pPr>
            <a:r>
              <a:rPr lang="en-US" sz="3400" dirty="0">
                <a:solidFill>
                  <a:srgbClr val="000000"/>
                </a:solidFill>
                <a:effectLst/>
                <a:ea typeface="Times New Roman" panose="02020603050405020304" pitchFamily="18" charset="0"/>
                <a:cs typeface="Times New Roman" panose="02020603050405020304" pitchFamily="18" charset="0"/>
              </a:rPr>
              <a:t>Another word for redemption is </a:t>
            </a:r>
            <a:r>
              <a:rPr lang="en-US" sz="3400" dirty="0" err="1">
                <a:solidFill>
                  <a:srgbClr val="000000"/>
                </a:solidFill>
                <a:effectLst/>
                <a:ea typeface="Times New Roman" panose="02020603050405020304" pitchFamily="18" charset="0"/>
                <a:cs typeface="Times New Roman" panose="02020603050405020304" pitchFamily="18" charset="0"/>
              </a:rPr>
              <a:t>lutroo</a:t>
            </a:r>
            <a:r>
              <a:rPr lang="en-US" sz="3400" dirty="0">
                <a:solidFill>
                  <a:srgbClr val="000000"/>
                </a:solidFill>
                <a:effectLst/>
                <a:ea typeface="Times New Roman" panose="02020603050405020304" pitchFamily="18" charset="0"/>
                <a:cs typeface="Times New Roman" panose="02020603050405020304" pitchFamily="18" charset="0"/>
              </a:rPr>
              <a:t>. This word means "actual deliverance." Paul uses the word both in </a:t>
            </a:r>
            <a:r>
              <a:rPr lang="en-US" sz="3400" b="1" dirty="0">
                <a:solidFill>
                  <a:srgbClr val="0070C0"/>
                </a:solidFill>
                <a:effectLst/>
                <a:ea typeface="Times New Roman" panose="02020603050405020304" pitchFamily="18" charset="0"/>
                <a:cs typeface="Times New Roman" panose="02020603050405020304" pitchFamily="18" charset="0"/>
              </a:rPr>
              <a:t>Eph.1:7 </a:t>
            </a:r>
            <a:r>
              <a:rPr lang="en-US" sz="3400" dirty="0">
                <a:solidFill>
                  <a:srgbClr val="000000"/>
                </a:solidFill>
                <a:effectLst/>
                <a:ea typeface="Times New Roman" panose="02020603050405020304" pitchFamily="18" charset="0"/>
                <a:cs typeface="Times New Roman" panose="02020603050405020304" pitchFamily="18" charset="0"/>
              </a:rPr>
              <a:t>and </a:t>
            </a:r>
            <a:r>
              <a:rPr lang="en-US" sz="3400" b="1" dirty="0">
                <a:solidFill>
                  <a:srgbClr val="0070C0"/>
                </a:solidFill>
                <a:effectLst/>
                <a:ea typeface="Times New Roman" panose="02020603050405020304" pitchFamily="18" charset="0"/>
                <a:cs typeface="Times New Roman" panose="02020603050405020304" pitchFamily="18" charset="0"/>
              </a:rPr>
              <a:t>Col.1:14.</a:t>
            </a:r>
            <a:endParaRPr lang="en-US" sz="3400" b="1"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3400" dirty="0">
                <a:solidFill>
                  <a:srgbClr val="000000"/>
                </a:solidFill>
                <a:effectLst/>
                <a:ea typeface="Times New Roman" panose="02020603050405020304" pitchFamily="18" charset="0"/>
                <a:cs typeface="Times New Roman" panose="02020603050405020304" pitchFamily="18" charset="0"/>
              </a:rPr>
              <a:t> </a:t>
            </a:r>
            <a:endParaRPr lang="en-US" sz="3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400" dirty="0">
                <a:solidFill>
                  <a:srgbClr val="000000"/>
                </a:solidFill>
                <a:effectLst/>
                <a:ea typeface="Times New Roman" panose="02020603050405020304" pitchFamily="18" charset="0"/>
                <a:cs typeface="Times New Roman" panose="02020603050405020304" pitchFamily="18" charset="0"/>
              </a:rPr>
              <a:t>Through the cross, or by Jesus' shed blood, we are delivered from the spiritual bondage of sorrow and night into the freedom of gladness and light.</a:t>
            </a:r>
            <a:endParaRPr lang="en-US" sz="3400" dirty="0">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4AEA52E5-9C10-1FAF-CC80-C81FE09F4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430" y="5165202"/>
            <a:ext cx="1870745" cy="1227209"/>
          </a:xfrm>
          <a:prstGeom prst="rect">
            <a:avLst/>
          </a:prstGeom>
        </p:spPr>
      </p:pic>
      <p:sp>
        <p:nvSpPr>
          <p:cNvPr id="6" name="Rectangle 5">
            <a:extLst>
              <a:ext uri="{FF2B5EF4-FFF2-40B4-BE49-F238E27FC236}">
                <a16:creationId xmlns:a16="http://schemas.microsoft.com/office/drawing/2014/main" id="{941EFF14-712E-59FC-FC04-D3D8FD937A1A}"/>
              </a:ext>
            </a:extLst>
          </p:cNvPr>
          <p:cNvSpPr/>
          <p:nvPr/>
        </p:nvSpPr>
        <p:spPr>
          <a:xfrm>
            <a:off x="6673362" y="5152292"/>
            <a:ext cx="1883813" cy="12401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09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 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E6CA20A7-0BF7-F9A2-10FB-BEBDAD0242D8}"/>
              </a:ext>
            </a:extLst>
          </p:cNvPr>
          <p:cNvSpPr txBox="1"/>
          <p:nvPr/>
        </p:nvSpPr>
        <p:spPr>
          <a:xfrm>
            <a:off x="671119" y="2801925"/>
            <a:ext cx="7894041" cy="3108543"/>
          </a:xfrm>
          <a:prstGeom prst="rect">
            <a:avLst/>
          </a:prstGeom>
          <a:noFill/>
        </p:spPr>
        <p:txBody>
          <a:bodyPr wrap="square">
            <a:spAutoFit/>
          </a:bodyPr>
          <a:lstStyle/>
          <a:p>
            <a:pPr marL="0"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 alienated from God by sin, is brought back to God, yes, reconciled to God, by the cross. </a:t>
            </a:r>
            <a:r>
              <a:rPr lang="en-US" sz="2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"And you, that were sometime alienated and enemies in your mind by wicked works, yet now hath he reconciled in the body of his flesh through death"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Col.1:21-22</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Both Jew and Gentile are reconciled in one body by the cross </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Eph.2:16</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erson standing next to a tree&#10;&#10;Description generated with high confidence">
            <a:extLst>
              <a:ext uri="{FF2B5EF4-FFF2-40B4-BE49-F238E27FC236}">
                <a16:creationId xmlns:a16="http://schemas.microsoft.com/office/drawing/2014/main" id="{3F955E56-42CB-C51E-A7F4-B5721C177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36" y="1108855"/>
            <a:ext cx="1870745" cy="1227209"/>
          </a:xfrm>
          <a:prstGeom prst="rect">
            <a:avLst/>
          </a:prstGeom>
        </p:spPr>
      </p:pic>
      <p:sp>
        <p:nvSpPr>
          <p:cNvPr id="6" name="TextBox 5">
            <a:extLst>
              <a:ext uri="{FF2B5EF4-FFF2-40B4-BE49-F238E27FC236}">
                <a16:creationId xmlns:a16="http://schemas.microsoft.com/office/drawing/2014/main" id="{432E7BDD-9677-C8FD-3E66-732631E59178}"/>
              </a:ext>
            </a:extLst>
          </p:cNvPr>
          <p:cNvSpPr txBox="1"/>
          <p:nvPr/>
        </p:nvSpPr>
        <p:spPr>
          <a:xfrm>
            <a:off x="2364970" y="1427257"/>
            <a:ext cx="5394121" cy="830997"/>
          </a:xfrm>
          <a:prstGeom prst="rect">
            <a:avLst/>
          </a:prstGeom>
          <a:noFill/>
        </p:spPr>
        <p:txBody>
          <a:bodyPr wrap="square" rtlCol="0">
            <a:spAutoFit/>
          </a:bodyPr>
          <a:lstStyle/>
          <a:p>
            <a:r>
              <a:rPr lang="en-US" sz="4800" dirty="0">
                <a:solidFill>
                  <a:srgbClr val="0070C0"/>
                </a:solidFill>
                <a:latin typeface="Aharoni" panose="02010803020104030203" pitchFamily="2" charset="-79"/>
                <a:cs typeface="Aharoni" panose="02010803020104030203" pitchFamily="2" charset="-79"/>
              </a:rPr>
              <a:t>Reconciliation</a:t>
            </a:r>
          </a:p>
        </p:txBody>
      </p:sp>
      <p:sp>
        <p:nvSpPr>
          <p:cNvPr id="7" name="Rectangle 6">
            <a:extLst>
              <a:ext uri="{FF2B5EF4-FFF2-40B4-BE49-F238E27FC236}">
                <a16:creationId xmlns:a16="http://schemas.microsoft.com/office/drawing/2014/main" id="{5674F6F6-7704-EA00-C998-F53E9FA03353}"/>
              </a:ext>
            </a:extLst>
          </p:cNvPr>
          <p:cNvSpPr/>
          <p:nvPr/>
        </p:nvSpPr>
        <p:spPr>
          <a:xfrm>
            <a:off x="298938" y="3745523"/>
            <a:ext cx="8546124" cy="168522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62E251D-8F4E-7BBA-2302-B18638122C9F}"/>
              </a:ext>
            </a:extLst>
          </p:cNvPr>
          <p:cNvSpPr/>
          <p:nvPr/>
        </p:nvSpPr>
        <p:spPr>
          <a:xfrm>
            <a:off x="449536" y="1108855"/>
            <a:ext cx="1870745" cy="12272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10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EE9CE-6996-BE4F-A400-EAF2F09C2083}"/>
              </a:ext>
            </a:extLst>
          </p:cNvPr>
          <p:cNvSpPr txBox="1"/>
          <p:nvPr/>
        </p:nvSpPr>
        <p:spPr>
          <a:xfrm>
            <a:off x="0" y="192947"/>
            <a:ext cx="9144000" cy="1218795"/>
          </a:xfrm>
          <a:prstGeom prst="rect">
            <a:avLst/>
          </a:prstGeom>
          <a:noFill/>
        </p:spPr>
        <p:txBody>
          <a:bodyPr wrap="square" rtlCol="0">
            <a:spAutoFit/>
          </a:bodyPr>
          <a:lstStyle/>
          <a:p>
            <a:pPr marL="0" marR="0" algn="ctr">
              <a:lnSpc>
                <a:spcPct val="115000"/>
              </a:lnSpc>
              <a:spcBef>
                <a:spcPts val="0"/>
              </a:spcBef>
              <a:spcAft>
                <a:spcPts val="0"/>
              </a:spcAft>
            </a:pPr>
            <a:r>
              <a:rPr lang="en-US" sz="4800" dirty="0">
                <a:solidFill>
                  <a:schemeClr val="accent1"/>
                </a:solidFill>
                <a:effectLst/>
                <a:ea typeface="Calibri" panose="020F0502020204030204" pitchFamily="34" charset="0"/>
                <a:cs typeface="Times New Roman" panose="02020603050405020304" pitchFamily="18" charset="0"/>
              </a:rPr>
              <a:t>Three Pictures of the Cross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3F09728-6E6B-BDE1-5B4D-6FF31839C08B}"/>
              </a:ext>
            </a:extLst>
          </p:cNvPr>
          <p:cNvSpPr txBox="1"/>
          <p:nvPr/>
        </p:nvSpPr>
        <p:spPr>
          <a:xfrm>
            <a:off x="914399" y="1384183"/>
            <a:ext cx="7592037" cy="2308324"/>
          </a:xfrm>
          <a:prstGeom prst="rect">
            <a:avLst/>
          </a:prstGeom>
          <a:noFill/>
        </p:spPr>
        <p:txBody>
          <a:bodyPr wrap="square">
            <a:spAutoFit/>
          </a:bodyPr>
          <a:lstStyle/>
          <a:p>
            <a:pPr marL="0" marR="0" algn="ctr">
              <a:spcBef>
                <a:spcPts val="0"/>
              </a:spcBef>
              <a:spcAft>
                <a:spcPts val="1000"/>
              </a:spcAft>
            </a:pPr>
            <a:r>
              <a:rPr lang="en-US" sz="3600" b="1" dirty="0">
                <a:solidFill>
                  <a:srgbClr val="0070C0"/>
                </a:solidFill>
                <a:effectLst/>
                <a:ea typeface="Calibri" panose="020F0502020204030204" pitchFamily="34" charset="0"/>
                <a:cs typeface="Times New Roman" panose="02020603050405020304" pitchFamily="18" charset="0"/>
              </a:rPr>
              <a:t>Luke 9:23 </a:t>
            </a:r>
            <a:r>
              <a:rPr lang="en-US" sz="3600" dirty="0">
                <a:effectLst/>
                <a:ea typeface="Calibri" panose="020F0502020204030204" pitchFamily="34" charset="0"/>
                <a:cs typeface="Times New Roman" panose="02020603050405020304" pitchFamily="18" charset="0"/>
              </a:rPr>
              <a:t>And he said to them all, If any man will come after me, let him deny himself, and take up his cross daily, and follow me.</a:t>
            </a:r>
          </a:p>
        </p:txBody>
      </p:sp>
      <p:pic>
        <p:nvPicPr>
          <p:cNvPr id="4" name="Picture 3" descr="A person standing next to a tree&#10;&#10;Description generated with high confidence">
            <a:extLst>
              <a:ext uri="{FF2B5EF4-FFF2-40B4-BE49-F238E27FC236}">
                <a16:creationId xmlns:a16="http://schemas.microsoft.com/office/drawing/2014/main" id="{60147B9B-E294-D576-FCE8-E99ED5890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812" y="3641260"/>
            <a:ext cx="3800212" cy="2492939"/>
          </a:xfrm>
          <a:prstGeom prst="rect">
            <a:avLst/>
          </a:prstGeom>
        </p:spPr>
      </p:pic>
      <p:sp>
        <p:nvSpPr>
          <p:cNvPr id="6" name="Rectangle 5">
            <a:extLst>
              <a:ext uri="{FF2B5EF4-FFF2-40B4-BE49-F238E27FC236}">
                <a16:creationId xmlns:a16="http://schemas.microsoft.com/office/drawing/2014/main" id="{3CA143DC-4297-B469-C781-B28A41D13787}"/>
              </a:ext>
            </a:extLst>
          </p:cNvPr>
          <p:cNvSpPr/>
          <p:nvPr/>
        </p:nvSpPr>
        <p:spPr>
          <a:xfrm>
            <a:off x="637564" y="1275127"/>
            <a:ext cx="8036653" cy="4859072"/>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D5BFCD4-84B7-7AAE-208C-F981E247601B}"/>
              </a:ext>
            </a:extLst>
          </p:cNvPr>
          <p:cNvSpPr/>
          <p:nvPr/>
        </p:nvSpPr>
        <p:spPr>
          <a:xfrm>
            <a:off x="2734812" y="3692507"/>
            <a:ext cx="3800212" cy="2441692"/>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6749FE-A924-798D-B447-3F7453070B40}"/>
              </a:ext>
            </a:extLst>
          </p:cNvPr>
          <p:cNvSpPr txBox="1"/>
          <p:nvPr/>
        </p:nvSpPr>
        <p:spPr>
          <a:xfrm>
            <a:off x="1" y="6346233"/>
            <a:ext cx="9144000" cy="400110"/>
          </a:xfrm>
          <a:prstGeom prst="rect">
            <a:avLst/>
          </a:prstGeom>
          <a:noFill/>
        </p:spPr>
        <p:txBody>
          <a:bodyPr wrap="square" rtlCol="0">
            <a:spAutoFit/>
          </a:bodyPr>
          <a:lstStyle/>
          <a:p>
            <a:pPr algn="ctr"/>
            <a:r>
              <a:rPr lang="en-US" sz="2000" dirty="0">
                <a:solidFill>
                  <a:schemeClr val="bg1"/>
                </a:solidFill>
                <a:latin typeface="Aharoni" panose="02010803020104030203" pitchFamily="2" charset="-79"/>
                <a:cs typeface="Aharoni" panose="02010803020104030203" pitchFamily="2" charset="-79"/>
              </a:rPr>
              <a:t>b hastings   newlebanoncoc.com</a:t>
            </a:r>
          </a:p>
        </p:txBody>
      </p:sp>
      <p:sp>
        <p:nvSpPr>
          <p:cNvPr id="9" name="Rectangle 8">
            <a:extLst>
              <a:ext uri="{FF2B5EF4-FFF2-40B4-BE49-F238E27FC236}">
                <a16:creationId xmlns:a16="http://schemas.microsoft.com/office/drawing/2014/main" id="{EBB00A00-8643-06B6-BB1C-3B53D4ABBA81}"/>
              </a:ext>
            </a:extLst>
          </p:cNvPr>
          <p:cNvSpPr/>
          <p:nvPr/>
        </p:nvSpPr>
        <p:spPr>
          <a:xfrm>
            <a:off x="0" y="6232358"/>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endPar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362504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Three Pictures of the Cross.     </a:t>
            </a:r>
            <a:r>
              <a:rPr kumimoji="0" lang="en-US" sz="2800" b="0"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D22B1F5D-5EF4-20B3-4A9E-104AD8D7C12E}"/>
              </a:ext>
            </a:extLst>
          </p:cNvPr>
          <p:cNvSpPr txBox="1"/>
          <p:nvPr/>
        </p:nvSpPr>
        <p:spPr>
          <a:xfrm>
            <a:off x="467930" y="2785933"/>
            <a:ext cx="8324378" cy="3293209"/>
          </a:xfrm>
          <a:prstGeom prst="rect">
            <a:avLst/>
          </a:prstGeom>
          <a:noFill/>
        </p:spPr>
        <p:txBody>
          <a:bodyPr wrap="square">
            <a:spAutoFit/>
          </a:bodyPr>
          <a:lstStyle/>
          <a:p>
            <a:pPr marL="0" marR="0">
              <a:spcBef>
                <a:spcPts val="0"/>
              </a:spcBef>
              <a:spcAft>
                <a:spcPts val="0"/>
              </a:spcAft>
            </a:pPr>
            <a:r>
              <a:rPr lang="en-US" sz="2600" b="1" dirty="0">
                <a:solidFill>
                  <a:srgbClr val="0070C0"/>
                </a:solidFill>
                <a:effectLst/>
                <a:ea typeface="Times New Roman" panose="02020603050405020304" pitchFamily="18" charset="0"/>
                <a:cs typeface="Times New Roman" panose="02020603050405020304" pitchFamily="18" charset="0"/>
              </a:rPr>
              <a:t>Sin makes man an enemy of God. Friendship of this world is enmity with God James 4:4. </a:t>
            </a:r>
            <a:r>
              <a:rPr lang="en-US" sz="2600" dirty="0">
                <a:solidFill>
                  <a:srgbClr val="000000"/>
                </a:solidFill>
                <a:effectLst/>
                <a:ea typeface="Times New Roman" panose="02020603050405020304" pitchFamily="18" charset="0"/>
                <a:cs typeface="Times New Roman" panose="02020603050405020304" pitchFamily="18" charset="0"/>
              </a:rPr>
              <a:t>There is estrangement, terror, fear and distance. But all of these disappear when we come to God by the way of the cross. </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solidFill>
                  <a:srgbClr val="000000"/>
                </a:solidFill>
                <a:effectLst/>
                <a:ea typeface="Times New Roman" panose="02020603050405020304" pitchFamily="18" charset="0"/>
                <a:cs typeface="Times New Roman" panose="02020603050405020304" pitchFamily="18" charset="0"/>
              </a:rPr>
              <a:t> </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solidFill>
                  <a:srgbClr val="000000"/>
                </a:solidFill>
                <a:effectLst/>
                <a:ea typeface="Times New Roman" panose="02020603050405020304" pitchFamily="18" charset="0"/>
                <a:cs typeface="Times New Roman" panose="02020603050405020304" pitchFamily="18" charset="0"/>
              </a:rPr>
              <a:t>We read, </a:t>
            </a:r>
            <a:r>
              <a:rPr lang="en-US" sz="2600" dirty="0">
                <a:solidFill>
                  <a:srgbClr val="0070C0"/>
                </a:solidFill>
                <a:effectLst/>
                <a:ea typeface="Times New Roman" panose="02020603050405020304" pitchFamily="18" charset="0"/>
                <a:cs typeface="Times New Roman" panose="02020603050405020304" pitchFamily="18" charset="0"/>
              </a:rPr>
              <a:t>"And, having made </a:t>
            </a:r>
            <a:r>
              <a:rPr lang="en-US" sz="2600" u="sng" dirty="0">
                <a:solidFill>
                  <a:srgbClr val="0070C0"/>
                </a:solidFill>
                <a:effectLst/>
                <a:ea typeface="Times New Roman" panose="02020603050405020304" pitchFamily="18" charset="0"/>
                <a:cs typeface="Times New Roman" panose="02020603050405020304" pitchFamily="18" charset="0"/>
              </a:rPr>
              <a:t>peace</a:t>
            </a:r>
            <a:r>
              <a:rPr lang="en-US" sz="2600" dirty="0">
                <a:solidFill>
                  <a:srgbClr val="0070C0"/>
                </a:solidFill>
                <a:effectLst/>
                <a:ea typeface="Times New Roman" panose="02020603050405020304" pitchFamily="18" charset="0"/>
                <a:cs typeface="Times New Roman" panose="02020603050405020304" pitchFamily="18" charset="0"/>
              </a:rPr>
              <a:t> through the </a:t>
            </a:r>
            <a:r>
              <a:rPr lang="en-US" sz="2600" u="sng" dirty="0">
                <a:solidFill>
                  <a:srgbClr val="0070C0"/>
                </a:solidFill>
                <a:effectLst/>
                <a:ea typeface="Times New Roman" panose="02020603050405020304" pitchFamily="18" charset="0"/>
                <a:cs typeface="Times New Roman" panose="02020603050405020304" pitchFamily="18" charset="0"/>
              </a:rPr>
              <a:t>blood of his</a:t>
            </a:r>
            <a:r>
              <a:rPr lang="en-US" sz="2600" dirty="0">
                <a:solidFill>
                  <a:srgbClr val="0070C0"/>
                </a:solidFill>
                <a:effectLst/>
                <a:ea typeface="Times New Roman" panose="02020603050405020304" pitchFamily="18" charset="0"/>
                <a:cs typeface="Times New Roman" panose="02020603050405020304" pitchFamily="18" charset="0"/>
              </a:rPr>
              <a:t> cross" </a:t>
            </a:r>
            <a:r>
              <a:rPr lang="en-US" sz="2600" b="1" u="sng" dirty="0">
                <a:solidFill>
                  <a:srgbClr val="0070C0"/>
                </a:solidFill>
                <a:effectLst/>
                <a:ea typeface="Times New Roman" panose="02020603050405020304" pitchFamily="18" charset="0"/>
                <a:cs typeface="Times New Roman" panose="02020603050405020304" pitchFamily="18" charset="0"/>
              </a:rPr>
              <a:t>Col. 1:20</a:t>
            </a:r>
            <a:r>
              <a:rPr lang="en-US" sz="2600" dirty="0">
                <a:solidFill>
                  <a:srgbClr val="000000"/>
                </a:solidFill>
                <a:effectLst/>
                <a:ea typeface="Times New Roman" panose="02020603050405020304" pitchFamily="18" charset="0"/>
                <a:cs typeface="Times New Roman" panose="02020603050405020304" pitchFamily="18" charset="0"/>
              </a:rPr>
              <a:t>. To have peace with God is to have a right relationship with him. This we have through Christ.</a:t>
            </a:r>
            <a:endParaRPr lang="en-US" sz="2600" dirty="0">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2CD7A904-BA4D-02C1-3464-E8C22739C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52" y="1228021"/>
            <a:ext cx="1870745" cy="1227209"/>
          </a:xfrm>
          <a:prstGeom prst="rect">
            <a:avLst/>
          </a:prstGeom>
        </p:spPr>
      </p:pic>
      <p:sp>
        <p:nvSpPr>
          <p:cNvPr id="6" name="TextBox 5">
            <a:extLst>
              <a:ext uri="{FF2B5EF4-FFF2-40B4-BE49-F238E27FC236}">
                <a16:creationId xmlns:a16="http://schemas.microsoft.com/office/drawing/2014/main" id="{878AA1F6-6D42-9D0E-D4E6-69552BADADCE}"/>
              </a:ext>
            </a:extLst>
          </p:cNvPr>
          <p:cNvSpPr txBox="1"/>
          <p:nvPr/>
        </p:nvSpPr>
        <p:spPr>
          <a:xfrm>
            <a:off x="2239861" y="1426128"/>
            <a:ext cx="4999838" cy="830997"/>
          </a:xfrm>
          <a:prstGeom prst="rect">
            <a:avLst/>
          </a:prstGeom>
          <a:noFill/>
        </p:spPr>
        <p:txBody>
          <a:bodyPr wrap="square" rtlCol="0">
            <a:spAutoFit/>
          </a:bodyPr>
          <a:lstStyle/>
          <a:p>
            <a:r>
              <a:rPr lang="en-US" sz="4800" dirty="0">
                <a:solidFill>
                  <a:srgbClr val="0070C0"/>
                </a:solidFill>
                <a:latin typeface="Aharoni" panose="02010803020104030203" pitchFamily="2" charset="-79"/>
                <a:cs typeface="Aharoni" panose="02010803020104030203" pitchFamily="2" charset="-79"/>
              </a:rPr>
              <a:t>  Peace</a:t>
            </a:r>
          </a:p>
        </p:txBody>
      </p:sp>
      <p:sp>
        <p:nvSpPr>
          <p:cNvPr id="7" name="Rectangle 6">
            <a:extLst>
              <a:ext uri="{FF2B5EF4-FFF2-40B4-BE49-F238E27FC236}">
                <a16:creationId xmlns:a16="http://schemas.microsoft.com/office/drawing/2014/main" id="{78DC4EEC-09E4-81D2-1672-27BC418286D0}"/>
              </a:ext>
            </a:extLst>
          </p:cNvPr>
          <p:cNvSpPr/>
          <p:nvPr/>
        </p:nvSpPr>
        <p:spPr>
          <a:xfrm>
            <a:off x="562708" y="1222131"/>
            <a:ext cx="1846384" cy="12423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694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 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6" name="TextBox 5">
            <a:extLst>
              <a:ext uri="{FF2B5EF4-FFF2-40B4-BE49-F238E27FC236}">
                <a16:creationId xmlns:a16="http://schemas.microsoft.com/office/drawing/2014/main" id="{69498A40-899C-4480-E916-8C866C853A77}"/>
              </a:ext>
            </a:extLst>
          </p:cNvPr>
          <p:cNvSpPr txBox="1"/>
          <p:nvPr/>
        </p:nvSpPr>
        <p:spPr>
          <a:xfrm>
            <a:off x="503855" y="2151174"/>
            <a:ext cx="8182948" cy="4062651"/>
          </a:xfrm>
          <a:prstGeom prst="rect">
            <a:avLst/>
          </a:prstGeom>
          <a:noFill/>
        </p:spPr>
        <p:txBody>
          <a:bodyPr wrap="square">
            <a:spAutoFit/>
          </a:bodyPr>
          <a:lstStyle/>
          <a:p>
            <a:pPr marL="0" marR="0" algn="just">
              <a:spcBef>
                <a:spcPts val="0"/>
              </a:spcBef>
              <a:spcAft>
                <a:spcPts val="0"/>
              </a:spcAft>
            </a:pPr>
            <a:r>
              <a:rPr lang="en-US" sz="2400" b="1" dirty="0">
                <a:solidFill>
                  <a:srgbClr val="000000"/>
                </a:solidFill>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solidFill>
                  <a:srgbClr val="000000"/>
                </a:solidFill>
                <a:effectLst/>
                <a:ea typeface="Times New Roman" panose="02020603050405020304" pitchFamily="18" charset="0"/>
                <a:cs typeface="Times New Roman" panose="02020603050405020304" pitchFamily="18" charset="0"/>
              </a:rPr>
              <a:t>It was through the cross that the church was purchased. Paul told the Ephesian elders to </a:t>
            </a:r>
            <a:r>
              <a:rPr lang="en-US" sz="2600" b="1" dirty="0">
                <a:solidFill>
                  <a:srgbClr val="0070C0"/>
                </a:solidFill>
                <a:effectLst/>
                <a:ea typeface="Times New Roman" panose="02020603050405020304" pitchFamily="18" charset="0"/>
                <a:cs typeface="Times New Roman" panose="02020603050405020304" pitchFamily="18" charset="0"/>
              </a:rPr>
              <a:t>"feed the church of God which he hath purchased with his own blood"  Acts 20:28. </a:t>
            </a:r>
            <a:r>
              <a:rPr lang="en-US" sz="2600" dirty="0">
                <a:solidFill>
                  <a:srgbClr val="000000"/>
                </a:solidFill>
                <a:effectLst/>
                <a:ea typeface="Times New Roman" panose="02020603050405020304" pitchFamily="18" charset="0"/>
                <a:cs typeface="Times New Roman" panose="02020603050405020304" pitchFamily="18" charset="0"/>
              </a:rPr>
              <a:t>The same apostle wrote Titus, </a:t>
            </a:r>
            <a:r>
              <a:rPr lang="en-US" sz="2600" b="1" dirty="0">
                <a:solidFill>
                  <a:srgbClr val="0070C0"/>
                </a:solidFill>
                <a:effectLst/>
                <a:ea typeface="Times New Roman" panose="02020603050405020304" pitchFamily="18" charset="0"/>
                <a:cs typeface="Times New Roman" panose="02020603050405020304" pitchFamily="18" charset="0"/>
              </a:rPr>
              <a:t>"Who gave himself for us, that he might redeem us from all iniquity" Titus 2:14</a:t>
            </a:r>
            <a:r>
              <a:rPr lang="en-US" sz="2600" dirty="0">
                <a:solidFill>
                  <a:srgbClr val="000000"/>
                </a:solidFill>
                <a:effectLst/>
                <a:ea typeface="Times New Roman" panose="02020603050405020304" pitchFamily="18" charset="0"/>
                <a:cs typeface="Times New Roman" panose="02020603050405020304" pitchFamily="18" charset="0"/>
              </a:rPr>
              <a:t>.</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solidFill>
                  <a:srgbClr val="000000"/>
                </a:solidFill>
                <a:effectLst/>
                <a:ea typeface="Times New Roman" panose="02020603050405020304" pitchFamily="18" charset="0"/>
                <a:cs typeface="Times New Roman" panose="02020603050405020304" pitchFamily="18" charset="0"/>
              </a:rPr>
              <a:t>	From heaven he came and sought her</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solidFill>
                  <a:srgbClr val="000000"/>
                </a:solidFill>
                <a:effectLst/>
                <a:ea typeface="Times New Roman" panose="02020603050405020304" pitchFamily="18" charset="0"/>
                <a:cs typeface="Times New Roman" panose="02020603050405020304" pitchFamily="18" charset="0"/>
              </a:rPr>
              <a:t>	To be His holy bride;</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solidFill>
                  <a:srgbClr val="000000"/>
                </a:solidFill>
                <a:effectLst/>
                <a:ea typeface="Times New Roman" panose="02020603050405020304" pitchFamily="18" charset="0"/>
                <a:cs typeface="Times New Roman" panose="02020603050405020304" pitchFamily="18" charset="0"/>
              </a:rPr>
              <a:t>	With his own blood he bought her,</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600" dirty="0">
                <a:solidFill>
                  <a:srgbClr val="000000"/>
                </a:solidFill>
                <a:effectLst/>
                <a:ea typeface="Times New Roman" panose="02020603050405020304" pitchFamily="18" charset="0"/>
                <a:cs typeface="Times New Roman" panose="02020603050405020304" pitchFamily="18" charset="0"/>
              </a:rPr>
              <a:t>	And for her life he died.</a:t>
            </a:r>
            <a:endParaRPr lang="en-US" sz="2600" dirty="0">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B371589B-8E89-002E-D4ED-85BA570ED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39" y="1056198"/>
            <a:ext cx="1870745" cy="1227209"/>
          </a:xfrm>
          <a:prstGeom prst="rect">
            <a:avLst/>
          </a:prstGeom>
        </p:spPr>
      </p:pic>
      <p:sp>
        <p:nvSpPr>
          <p:cNvPr id="5" name="TextBox 4">
            <a:extLst>
              <a:ext uri="{FF2B5EF4-FFF2-40B4-BE49-F238E27FC236}">
                <a16:creationId xmlns:a16="http://schemas.microsoft.com/office/drawing/2014/main" id="{5C7052CF-68EA-B69D-FF08-D736349E1C78}"/>
              </a:ext>
            </a:extLst>
          </p:cNvPr>
          <p:cNvSpPr txBox="1"/>
          <p:nvPr/>
        </p:nvSpPr>
        <p:spPr>
          <a:xfrm>
            <a:off x="2290193" y="1325460"/>
            <a:ext cx="6644083" cy="830997"/>
          </a:xfrm>
          <a:prstGeom prst="rect">
            <a:avLst/>
          </a:prstGeom>
          <a:noFill/>
        </p:spPr>
        <p:txBody>
          <a:bodyPr wrap="square" rtlCol="0">
            <a:spAutoFit/>
          </a:bodyPr>
          <a:lstStyle/>
          <a:p>
            <a:r>
              <a:rPr lang="en-US" sz="4800" dirty="0">
                <a:solidFill>
                  <a:srgbClr val="0070C0"/>
                </a:solidFill>
                <a:latin typeface="Aharoni" panose="02010803020104030203" pitchFamily="2" charset="-79"/>
                <a:cs typeface="Aharoni" panose="02010803020104030203" pitchFamily="2" charset="-79"/>
              </a:rPr>
              <a:t>Purchase of the church</a:t>
            </a:r>
          </a:p>
        </p:txBody>
      </p:sp>
      <p:sp>
        <p:nvSpPr>
          <p:cNvPr id="7" name="Rectangle 6">
            <a:extLst>
              <a:ext uri="{FF2B5EF4-FFF2-40B4-BE49-F238E27FC236}">
                <a16:creationId xmlns:a16="http://schemas.microsoft.com/office/drawing/2014/main" id="{1B6817DC-A29D-786B-5EEF-A7E928E66EF2}"/>
              </a:ext>
            </a:extLst>
          </p:cNvPr>
          <p:cNvSpPr/>
          <p:nvPr/>
        </p:nvSpPr>
        <p:spPr>
          <a:xfrm>
            <a:off x="306439" y="1056198"/>
            <a:ext cx="1870745" cy="12272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49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 Pictures of the Cross.     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67066519-3825-5F5B-37F5-51C7B808F83C}"/>
              </a:ext>
            </a:extLst>
          </p:cNvPr>
          <p:cNvSpPr txBox="1"/>
          <p:nvPr/>
        </p:nvSpPr>
        <p:spPr>
          <a:xfrm>
            <a:off x="494522" y="2172701"/>
            <a:ext cx="8192277" cy="4339650"/>
          </a:xfrm>
          <a:prstGeom prst="rect">
            <a:avLst/>
          </a:prstGeom>
          <a:noFill/>
        </p:spPr>
        <p:txBody>
          <a:bodyPr wrap="square">
            <a:spAutoFit/>
          </a:bodyPr>
          <a:lstStyle/>
          <a:p>
            <a:pPr marL="0" marR="0" algn="just">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At Calvary the </a:t>
            </a:r>
            <a:r>
              <a:rPr lang="en-US" sz="2800" dirty="0" err="1">
                <a:solidFill>
                  <a:srgbClr val="000000"/>
                </a:solidFill>
                <a:effectLst/>
                <a:ea typeface="Times New Roman" panose="02020603050405020304" pitchFamily="18" charset="0"/>
                <a:cs typeface="Times New Roman" panose="02020603050405020304" pitchFamily="18" charset="0"/>
              </a:rPr>
              <a:t>Mosaical</a:t>
            </a:r>
            <a:r>
              <a:rPr lang="en-US" sz="2800" dirty="0">
                <a:solidFill>
                  <a:srgbClr val="000000"/>
                </a:solidFill>
                <a:effectLst/>
                <a:ea typeface="Times New Roman" panose="02020603050405020304" pitchFamily="18" charset="0"/>
                <a:cs typeface="Times New Roman" panose="02020603050405020304" pitchFamily="18" charset="0"/>
              </a:rPr>
              <a:t> law was abolished. No man could be saved by that law </a:t>
            </a:r>
            <a:r>
              <a:rPr lang="en-US" sz="2800" b="1" dirty="0">
                <a:solidFill>
                  <a:srgbClr val="0070C0"/>
                </a:solidFill>
                <a:effectLst/>
                <a:ea typeface="Times New Roman" panose="02020603050405020304" pitchFamily="18" charset="0"/>
                <a:cs typeface="Times New Roman" panose="02020603050405020304" pitchFamily="18" charset="0"/>
              </a:rPr>
              <a:t>Acts 13:39,  Rom. 3:20, Gal. 2:16</a:t>
            </a:r>
            <a:r>
              <a:rPr lang="en-US" sz="2800" dirty="0">
                <a:solidFill>
                  <a:srgbClr val="000000"/>
                </a:solidFill>
                <a:effectLst/>
                <a:ea typeface="Times New Roman" panose="02020603050405020304" pitchFamily="18" charset="0"/>
                <a:cs typeface="Times New Roman" panose="02020603050405020304" pitchFamily="18" charset="0"/>
              </a:rPr>
              <a:t>. It was given to magnify sin and act as a tutor to the Jews until Jesus came </a:t>
            </a:r>
            <a:r>
              <a:rPr lang="en-US" sz="2800" b="1" dirty="0">
                <a:solidFill>
                  <a:srgbClr val="0070C0"/>
                </a:solidFill>
                <a:effectLst/>
                <a:ea typeface="Times New Roman" panose="02020603050405020304" pitchFamily="18" charset="0"/>
                <a:cs typeface="Times New Roman" panose="02020603050405020304" pitchFamily="18" charset="0"/>
              </a:rPr>
              <a:t>Gal.3:24</a:t>
            </a:r>
            <a:r>
              <a:rPr lang="en-US" sz="2800" dirty="0">
                <a:solidFill>
                  <a:srgbClr val="000000"/>
                </a:solidFill>
                <a:effectLst/>
                <a:ea typeface="Times New Roman" panose="02020603050405020304" pitchFamily="18" charset="0"/>
                <a:cs typeface="Times New Roman" panose="02020603050405020304" pitchFamily="18" charset="0"/>
              </a:rPr>
              <a:t>. In order to inaugurate a better system, Jesus did away with the law of Moses and instituted the New Covenant. The handwriting of ordinances that was against the Jews and contrary to them was nailed to the cross             </a:t>
            </a:r>
            <a:r>
              <a:rPr lang="en-US" sz="2800" b="1" dirty="0">
                <a:solidFill>
                  <a:srgbClr val="0070C0"/>
                </a:solidFill>
                <a:effectLst/>
                <a:ea typeface="Times New Roman" panose="02020603050405020304" pitchFamily="18" charset="0"/>
                <a:cs typeface="Times New Roman" panose="02020603050405020304" pitchFamily="18" charset="0"/>
              </a:rPr>
              <a:t>Col. 2:14</a:t>
            </a:r>
            <a:r>
              <a:rPr lang="en-US" sz="2800" b="1" dirty="0">
                <a:solidFill>
                  <a:srgbClr val="000000"/>
                </a:solidFill>
                <a:ea typeface="Times New Roman" panose="02020603050405020304" pitchFamily="18"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891E6CB7-3DA3-DBD7-B9E0-8D2AD4060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15" y="1214858"/>
            <a:ext cx="1870745" cy="1227209"/>
          </a:xfrm>
          <a:prstGeom prst="rect">
            <a:avLst/>
          </a:prstGeom>
        </p:spPr>
      </p:pic>
      <p:sp>
        <p:nvSpPr>
          <p:cNvPr id="6" name="TextBox 5">
            <a:extLst>
              <a:ext uri="{FF2B5EF4-FFF2-40B4-BE49-F238E27FC236}">
                <a16:creationId xmlns:a16="http://schemas.microsoft.com/office/drawing/2014/main" id="{97701E8F-603C-F2DB-7D43-26EA65C28114}"/>
              </a:ext>
            </a:extLst>
          </p:cNvPr>
          <p:cNvSpPr txBox="1"/>
          <p:nvPr/>
        </p:nvSpPr>
        <p:spPr>
          <a:xfrm>
            <a:off x="2220346" y="1438024"/>
            <a:ext cx="6895749" cy="769441"/>
          </a:xfrm>
          <a:prstGeom prst="rect">
            <a:avLst/>
          </a:prstGeom>
          <a:noFill/>
        </p:spPr>
        <p:txBody>
          <a:bodyPr wrap="square" rtlCol="0">
            <a:spAutoFit/>
          </a:bodyPr>
          <a:lstStyle/>
          <a:p>
            <a:r>
              <a:rPr lang="en-US" sz="4400" dirty="0">
                <a:solidFill>
                  <a:srgbClr val="0070C0"/>
                </a:solidFill>
                <a:latin typeface="Aharoni" panose="02010803020104030203" pitchFamily="2" charset="-79"/>
                <a:cs typeface="Aharoni" panose="02010803020104030203" pitchFamily="2" charset="-79"/>
              </a:rPr>
              <a:t>Abolished law of Moses</a:t>
            </a:r>
          </a:p>
        </p:txBody>
      </p:sp>
      <p:sp>
        <p:nvSpPr>
          <p:cNvPr id="7" name="Rectangle 6">
            <a:extLst>
              <a:ext uri="{FF2B5EF4-FFF2-40B4-BE49-F238E27FC236}">
                <a16:creationId xmlns:a16="http://schemas.microsoft.com/office/drawing/2014/main" id="{5CB07E09-AA5C-C875-6CA4-C5023A14911B}"/>
              </a:ext>
            </a:extLst>
          </p:cNvPr>
          <p:cNvSpPr/>
          <p:nvPr/>
        </p:nvSpPr>
        <p:spPr>
          <a:xfrm>
            <a:off x="293615" y="1214858"/>
            <a:ext cx="1870745" cy="12272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842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 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71979E59-AFD5-8DFA-6EFE-587ADF84E299}"/>
              </a:ext>
            </a:extLst>
          </p:cNvPr>
          <p:cNvSpPr txBox="1"/>
          <p:nvPr/>
        </p:nvSpPr>
        <p:spPr>
          <a:xfrm>
            <a:off x="522514" y="2074650"/>
            <a:ext cx="8173616" cy="3908762"/>
          </a:xfrm>
          <a:prstGeom prst="rect">
            <a:avLst/>
          </a:prstGeom>
          <a:noFill/>
        </p:spPr>
        <p:txBody>
          <a:bodyPr wrap="square">
            <a:spAutoFit/>
          </a:bodyPr>
          <a:lstStyle/>
          <a:p>
            <a:pPr marL="0" marR="0" algn="just">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0070C0"/>
                </a:solidFill>
                <a:effectLst/>
                <a:ea typeface="Times New Roman" panose="02020603050405020304" pitchFamily="18" charset="0"/>
                <a:cs typeface="Times New Roman" panose="02020603050405020304" pitchFamily="18" charset="0"/>
              </a:rPr>
              <a:t>"Having therefore, brethren, boldness to enter into the holiest by the blood of Jesus, by a new and living way, which he hath consecrated for us, through the veil, that is to say, his flesh" </a:t>
            </a:r>
            <a:r>
              <a:rPr lang="en-US" sz="3200" b="1" dirty="0">
                <a:solidFill>
                  <a:srgbClr val="0070C0"/>
                </a:solidFill>
                <a:effectLst/>
                <a:ea typeface="Times New Roman" panose="02020603050405020304" pitchFamily="18" charset="0"/>
                <a:cs typeface="Times New Roman" panose="02020603050405020304" pitchFamily="18" charset="0"/>
              </a:rPr>
              <a:t>Heb. 10:19-20</a:t>
            </a:r>
            <a:r>
              <a:rPr lang="en-US" sz="3200" dirty="0">
                <a:solidFill>
                  <a:srgbClr val="0070C0"/>
                </a:solidFill>
                <a:effectLst/>
                <a:ea typeface="Times New Roman" panose="02020603050405020304" pitchFamily="18" charset="0"/>
                <a:cs typeface="Times New Roman" panose="02020603050405020304" pitchFamily="18" charset="0"/>
              </a:rPr>
              <a:t>. </a:t>
            </a:r>
            <a:r>
              <a:rPr lang="en-US" sz="3200" dirty="0">
                <a:solidFill>
                  <a:srgbClr val="000000"/>
                </a:solidFill>
                <a:effectLst/>
                <a:ea typeface="Times New Roman" panose="02020603050405020304" pitchFamily="18" charset="0"/>
                <a:cs typeface="Times New Roman" panose="02020603050405020304" pitchFamily="18" charset="0"/>
              </a:rPr>
              <a:t>Indeed, we must go home by the way of the cross, because, as the song says, "There's no other way but this."</a:t>
            </a:r>
            <a:endParaRPr lang="en-US" sz="3200" dirty="0">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3113D1CC-585F-59A1-4004-0231AAF4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70" y="1071376"/>
            <a:ext cx="1870745" cy="1227209"/>
          </a:xfrm>
          <a:prstGeom prst="rect">
            <a:avLst/>
          </a:prstGeom>
        </p:spPr>
      </p:pic>
      <p:sp>
        <p:nvSpPr>
          <p:cNvPr id="6" name="TextBox 5">
            <a:extLst>
              <a:ext uri="{FF2B5EF4-FFF2-40B4-BE49-F238E27FC236}">
                <a16:creationId xmlns:a16="http://schemas.microsoft.com/office/drawing/2014/main" id="{2CA7EBCA-D216-6352-5B0D-7A04DF5DACBD}"/>
              </a:ext>
            </a:extLst>
          </p:cNvPr>
          <p:cNvSpPr txBox="1"/>
          <p:nvPr/>
        </p:nvSpPr>
        <p:spPr>
          <a:xfrm>
            <a:off x="2348917" y="1350627"/>
            <a:ext cx="5503178" cy="830997"/>
          </a:xfrm>
          <a:prstGeom prst="rect">
            <a:avLst/>
          </a:prstGeom>
          <a:noFill/>
        </p:spPr>
        <p:txBody>
          <a:bodyPr wrap="square" rtlCol="0">
            <a:spAutoFit/>
          </a:bodyPr>
          <a:lstStyle/>
          <a:p>
            <a:r>
              <a:rPr lang="en-US" sz="4800" dirty="0">
                <a:solidFill>
                  <a:srgbClr val="0070C0"/>
                </a:solidFill>
                <a:latin typeface="Aharoni" panose="02010803020104030203" pitchFamily="2" charset="-79"/>
                <a:cs typeface="Aharoni" panose="02010803020104030203" pitchFamily="2" charset="-79"/>
              </a:rPr>
              <a:t>Access to heaven</a:t>
            </a:r>
          </a:p>
        </p:txBody>
      </p:sp>
      <p:sp>
        <p:nvSpPr>
          <p:cNvPr id="7" name="Rectangle 6">
            <a:extLst>
              <a:ext uri="{FF2B5EF4-FFF2-40B4-BE49-F238E27FC236}">
                <a16:creationId xmlns:a16="http://schemas.microsoft.com/office/drawing/2014/main" id="{509FE3F6-A05F-61F4-B8B7-77A774A3F1BD}"/>
              </a:ext>
            </a:extLst>
          </p:cNvPr>
          <p:cNvSpPr/>
          <p:nvPr/>
        </p:nvSpPr>
        <p:spPr>
          <a:xfrm>
            <a:off x="251670" y="1057799"/>
            <a:ext cx="1870745" cy="12407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8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943AA480-DFA3-D442-F681-98203F873F31}"/>
              </a:ext>
            </a:extLst>
          </p:cNvPr>
          <p:cNvSpPr txBox="1"/>
          <p:nvPr/>
        </p:nvSpPr>
        <p:spPr>
          <a:xfrm>
            <a:off x="559839" y="2057485"/>
            <a:ext cx="7949681" cy="4478149"/>
          </a:xfrm>
          <a:prstGeom prst="rect">
            <a:avLst/>
          </a:prstGeom>
          <a:noFill/>
        </p:spPr>
        <p:txBody>
          <a:bodyPr wrap="square">
            <a:spAutoFit/>
          </a:bodyPr>
          <a:lstStyle/>
          <a:p>
            <a:pPr marL="0" marR="0" algn="ctr">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900" dirty="0">
                <a:solidFill>
                  <a:srgbClr val="000000"/>
                </a:solidFill>
                <a:effectLst/>
                <a:ea typeface="Times New Roman" panose="02020603050405020304" pitchFamily="18" charset="0"/>
                <a:cs typeface="Times New Roman" panose="02020603050405020304" pitchFamily="18" charset="0"/>
              </a:rPr>
              <a:t>Finally, the word "cross" is used in a metaphorical or figurative sense. Listen to Jesus: "If any man will come after me, let him deny himself, and take up his cross and follow me" </a:t>
            </a:r>
            <a:endParaRPr lang="en-US" sz="29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900" b="1" dirty="0">
                <a:solidFill>
                  <a:srgbClr val="0070C0"/>
                </a:solidFill>
                <a:effectLst/>
                <a:ea typeface="Times New Roman" panose="02020603050405020304" pitchFamily="18" charset="0"/>
                <a:cs typeface="Times New Roman" panose="02020603050405020304" pitchFamily="18" charset="0"/>
              </a:rPr>
              <a:t>Lk. 9:23; </a:t>
            </a:r>
            <a:endParaRPr lang="en-US" sz="2900" b="1"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2900" b="1" dirty="0">
                <a:solidFill>
                  <a:srgbClr val="0070C0"/>
                </a:solidFill>
                <a:effectLst/>
                <a:ea typeface="Times New Roman" panose="02020603050405020304" pitchFamily="18" charset="0"/>
                <a:cs typeface="Times New Roman" panose="02020603050405020304" pitchFamily="18" charset="0"/>
              </a:rPr>
              <a:t>Matt. 16:24; </a:t>
            </a:r>
            <a:endParaRPr lang="en-US" sz="2900" b="1" dirty="0">
              <a:solidFill>
                <a:srgbClr val="0070C0"/>
              </a:solidFill>
              <a:effectLst/>
              <a:ea typeface="Calibri" panose="020F0502020204030204" pitchFamily="34" charset="0"/>
              <a:cs typeface="Times New Roman" panose="02020603050405020304" pitchFamily="18" charset="0"/>
            </a:endParaRPr>
          </a:p>
          <a:p>
            <a:r>
              <a:rPr lang="en-US" sz="2900" b="1" dirty="0">
                <a:solidFill>
                  <a:srgbClr val="0070C0"/>
                </a:solidFill>
                <a:effectLst/>
                <a:ea typeface="Times New Roman" panose="02020603050405020304" pitchFamily="18" charset="0"/>
              </a:rPr>
              <a:t>Lk. 14:27. </a:t>
            </a:r>
          </a:p>
          <a:p>
            <a:r>
              <a:rPr lang="en-US" sz="2900" dirty="0">
                <a:solidFill>
                  <a:srgbClr val="000000"/>
                </a:solidFill>
                <a:effectLst/>
                <a:ea typeface="Times New Roman" panose="02020603050405020304" pitchFamily="18" charset="0"/>
              </a:rPr>
              <a:t>Jesus chose this figure, perhaps, because he was to be crucified</a:t>
            </a:r>
            <a:endParaRPr lang="en-US" sz="2900" dirty="0"/>
          </a:p>
        </p:txBody>
      </p:sp>
      <p:sp>
        <p:nvSpPr>
          <p:cNvPr id="4" name="TextBox 3">
            <a:extLst>
              <a:ext uri="{FF2B5EF4-FFF2-40B4-BE49-F238E27FC236}">
                <a16:creationId xmlns:a16="http://schemas.microsoft.com/office/drawing/2014/main" id="{91609656-9960-BAA7-B737-AC8DA8035C1E}"/>
              </a:ext>
            </a:extLst>
          </p:cNvPr>
          <p:cNvSpPr txBox="1"/>
          <p:nvPr/>
        </p:nvSpPr>
        <p:spPr>
          <a:xfrm>
            <a:off x="285226" y="1409350"/>
            <a:ext cx="5964572" cy="769441"/>
          </a:xfrm>
          <a:prstGeom prst="rect">
            <a:avLst/>
          </a:prstGeom>
          <a:noFill/>
        </p:spPr>
        <p:txBody>
          <a:bodyPr wrap="square" rtlCol="0">
            <a:spAutoFit/>
          </a:bodyPr>
          <a:lstStyle/>
          <a:p>
            <a:r>
              <a:rPr lang="en-US" sz="4400" dirty="0">
                <a:solidFill>
                  <a:srgbClr val="FF0000"/>
                </a:solidFill>
                <a:latin typeface="Aharoni" panose="02010803020104030203" pitchFamily="2" charset="-79"/>
                <a:cs typeface="Aharoni" panose="02010803020104030203" pitchFamily="2" charset="-79"/>
              </a:rPr>
              <a:t> </a:t>
            </a:r>
            <a:r>
              <a:rPr lang="en-US" sz="4400" dirty="0">
                <a:solidFill>
                  <a:schemeClr val="accent2">
                    <a:lumMod val="50000"/>
                  </a:schemeClr>
                </a:solidFill>
                <a:latin typeface="Aharoni" panose="02010803020104030203" pitchFamily="2" charset="-79"/>
                <a:cs typeface="Aharoni" panose="02010803020104030203" pitchFamily="2" charset="-79"/>
              </a:rPr>
              <a:t>The Figurative Cross</a:t>
            </a:r>
          </a:p>
        </p:txBody>
      </p:sp>
      <p:pic>
        <p:nvPicPr>
          <p:cNvPr id="6" name="Picture 5" descr="A person standing next to a tree&#10;&#10;Description generated with high confidence">
            <a:extLst>
              <a:ext uri="{FF2B5EF4-FFF2-40B4-BE49-F238E27FC236}">
                <a16:creationId xmlns:a16="http://schemas.microsoft.com/office/drawing/2014/main" id="{A8F662B4-C7BA-58EF-1DF3-94E75A8BF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2656" y="1182426"/>
            <a:ext cx="1870745" cy="1227209"/>
          </a:xfrm>
          <a:prstGeom prst="rect">
            <a:avLst/>
          </a:prstGeom>
        </p:spPr>
      </p:pic>
      <p:sp>
        <p:nvSpPr>
          <p:cNvPr id="7" name="Rectangle 6">
            <a:extLst>
              <a:ext uri="{FF2B5EF4-FFF2-40B4-BE49-F238E27FC236}">
                <a16:creationId xmlns:a16="http://schemas.microsoft.com/office/drawing/2014/main" id="{3C6C9AF4-B6D3-25DD-FBAB-F3891516BF8B}"/>
              </a:ext>
            </a:extLst>
          </p:cNvPr>
          <p:cNvSpPr/>
          <p:nvPr/>
        </p:nvSpPr>
        <p:spPr>
          <a:xfrm>
            <a:off x="6052656" y="1182426"/>
            <a:ext cx="1870745" cy="12272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427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 </a:t>
            </a: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04F7A8F0-0824-D083-E936-B731AD560D0D}"/>
              </a:ext>
            </a:extLst>
          </p:cNvPr>
          <p:cNvSpPr txBox="1"/>
          <p:nvPr/>
        </p:nvSpPr>
        <p:spPr>
          <a:xfrm>
            <a:off x="401217" y="886411"/>
            <a:ext cx="7763069" cy="5078313"/>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ea typeface="Times New Roman" panose="02020603050405020304" pitchFamily="18" charset="0"/>
                <a:cs typeface="Times New Roman" panose="02020603050405020304" pitchFamily="18" charset="0"/>
              </a:rPr>
              <a:t>Jesus bore his cross. No one else could bear it for him. Each disciple of Jesus must bear his own cross, and that day by day.</a:t>
            </a:r>
            <a:endParaRPr lang="en-US" sz="3600" dirty="0">
              <a:effectLst/>
              <a:ea typeface="Calibri" panose="020F0502020204030204" pitchFamily="34" charset="0"/>
              <a:cs typeface="Times New Roman" panose="02020603050405020304" pitchFamily="18" charset="0"/>
            </a:endParaRPr>
          </a:p>
          <a:p>
            <a:pPr marL="0" marR="0" algn="just">
              <a:spcBef>
                <a:spcPts val="0"/>
              </a:spcBef>
              <a:spcAft>
                <a:spcPts val="0"/>
              </a:spcAft>
            </a:pPr>
            <a:r>
              <a:rPr lang="en-US" sz="3600" dirty="0">
                <a:solidFill>
                  <a:srgbClr val="000000"/>
                </a:solidFill>
                <a:effectLst/>
                <a:ea typeface="Times New Roman" panose="02020603050405020304" pitchFamily="18" charset="0"/>
                <a:cs typeface="Times New Roman" panose="02020603050405020304" pitchFamily="18" charset="0"/>
              </a:rPr>
              <a:t> </a:t>
            </a:r>
            <a:endParaRPr lang="en-US" sz="3600" dirty="0">
              <a:effectLst/>
              <a:ea typeface="Calibri" panose="020F0502020204030204" pitchFamily="34" charset="0"/>
              <a:cs typeface="Times New Roman" panose="02020603050405020304" pitchFamily="18" charset="0"/>
            </a:endParaRPr>
          </a:p>
          <a:p>
            <a:pPr marL="0" marR="0" algn="just">
              <a:spcBef>
                <a:spcPts val="0"/>
              </a:spcBef>
              <a:spcAft>
                <a:spcPts val="0"/>
              </a:spcAft>
            </a:pPr>
            <a:r>
              <a:rPr lang="en-US" sz="3600" dirty="0">
                <a:solidFill>
                  <a:srgbClr val="000000"/>
                </a:solidFill>
                <a:effectLst/>
                <a:ea typeface="Times New Roman" panose="02020603050405020304" pitchFamily="18" charset="0"/>
                <a:cs typeface="Times New Roman" panose="02020603050405020304" pitchFamily="18" charset="0"/>
              </a:rPr>
              <a:t>Must Jesus bear the cross alone.</a:t>
            </a:r>
            <a:endParaRPr lang="en-US" sz="3600" dirty="0">
              <a:effectLst/>
              <a:ea typeface="Calibri" panose="020F0502020204030204" pitchFamily="34" charset="0"/>
              <a:cs typeface="Times New Roman" panose="02020603050405020304" pitchFamily="18" charset="0"/>
            </a:endParaRPr>
          </a:p>
          <a:p>
            <a:pPr marL="0" marR="0" algn="just">
              <a:spcBef>
                <a:spcPts val="0"/>
              </a:spcBef>
              <a:spcAft>
                <a:spcPts val="0"/>
              </a:spcAft>
            </a:pPr>
            <a:r>
              <a:rPr lang="en-US" sz="3600" dirty="0">
                <a:solidFill>
                  <a:srgbClr val="000000"/>
                </a:solidFill>
                <a:effectLst/>
                <a:ea typeface="Times New Roman" panose="02020603050405020304" pitchFamily="18" charset="0"/>
                <a:cs typeface="Times New Roman" panose="02020603050405020304" pitchFamily="18" charset="0"/>
              </a:rPr>
              <a:t>And all the world go free?</a:t>
            </a:r>
            <a:endParaRPr lang="en-US" sz="3600" dirty="0">
              <a:effectLst/>
              <a:ea typeface="Calibri" panose="020F0502020204030204" pitchFamily="34" charset="0"/>
              <a:cs typeface="Times New Roman" panose="02020603050405020304" pitchFamily="18" charset="0"/>
            </a:endParaRPr>
          </a:p>
          <a:p>
            <a:pPr marL="0" marR="0" algn="just">
              <a:spcBef>
                <a:spcPts val="0"/>
              </a:spcBef>
              <a:spcAft>
                <a:spcPts val="0"/>
              </a:spcAft>
            </a:pPr>
            <a:r>
              <a:rPr lang="en-US" sz="3600" dirty="0">
                <a:solidFill>
                  <a:srgbClr val="000000"/>
                </a:solidFill>
                <a:effectLst/>
                <a:ea typeface="Times New Roman" panose="02020603050405020304" pitchFamily="18" charset="0"/>
                <a:cs typeface="Times New Roman" panose="02020603050405020304" pitchFamily="18" charset="0"/>
              </a:rPr>
              <a:t>No, there's a cross for every one,</a:t>
            </a:r>
            <a:endParaRPr lang="en-US" sz="3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000000"/>
                </a:solidFill>
                <a:effectLst/>
                <a:ea typeface="Times New Roman" panose="02020603050405020304" pitchFamily="18" charset="0"/>
                <a:cs typeface="Times New Roman" panose="02020603050405020304" pitchFamily="18" charset="0"/>
              </a:rPr>
              <a:t>And there's a cross for me.</a:t>
            </a:r>
            <a:endParaRPr lang="en-US" sz="3600" dirty="0">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B9881B7D-FBC5-4367-3494-C9D88A9E5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2804" y="4969639"/>
            <a:ext cx="1870745" cy="1227209"/>
          </a:xfrm>
          <a:prstGeom prst="rect">
            <a:avLst/>
          </a:prstGeom>
        </p:spPr>
      </p:pic>
      <p:sp>
        <p:nvSpPr>
          <p:cNvPr id="6" name="Rectangle 5">
            <a:extLst>
              <a:ext uri="{FF2B5EF4-FFF2-40B4-BE49-F238E27FC236}">
                <a16:creationId xmlns:a16="http://schemas.microsoft.com/office/drawing/2014/main" id="{618FF526-5122-C2B2-A635-0ACEF821F7D8}"/>
              </a:ext>
            </a:extLst>
          </p:cNvPr>
          <p:cNvSpPr/>
          <p:nvPr/>
        </p:nvSpPr>
        <p:spPr>
          <a:xfrm>
            <a:off x="6702804" y="4969639"/>
            <a:ext cx="1870745" cy="12272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580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 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F6378CBC-8068-715A-5A6C-F1A593100574}"/>
              </a:ext>
            </a:extLst>
          </p:cNvPr>
          <p:cNvSpPr txBox="1"/>
          <p:nvPr/>
        </p:nvSpPr>
        <p:spPr>
          <a:xfrm>
            <a:off x="633539" y="2132004"/>
            <a:ext cx="7940010" cy="3785652"/>
          </a:xfrm>
          <a:prstGeom prst="rect">
            <a:avLst/>
          </a:prstGeom>
          <a:noFill/>
        </p:spPr>
        <p:txBody>
          <a:bodyPr wrap="square">
            <a:spAutoFit/>
          </a:bodyPr>
          <a:lstStyle/>
          <a:p>
            <a:pPr marL="0" marR="0" algn="just">
              <a:spcBef>
                <a:spcPts val="0"/>
              </a:spcBef>
              <a:spcAft>
                <a:spcPts val="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said, "if any man will come." The Lord does not force us or coerce us, but we follow Jesus by our own free will. When the burdens become heavy and the way grows weary, let us not fret and complain.   </a:t>
            </a:r>
            <a:r>
              <a:rPr lang="en-US" sz="2800" b="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We made the decision to follow. Let us ask for strength to persevere and carry on.</a:t>
            </a:r>
            <a:endParaRPr lang="en-US" sz="28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2EEAD41-7854-DCA5-370E-6CF995695846}"/>
              </a:ext>
            </a:extLst>
          </p:cNvPr>
          <p:cNvSpPr txBox="1"/>
          <p:nvPr/>
        </p:nvSpPr>
        <p:spPr>
          <a:xfrm rot="10800000" flipH="1" flipV="1">
            <a:off x="876229" y="1139676"/>
            <a:ext cx="7446677" cy="523220"/>
          </a:xfrm>
          <a:prstGeom prst="rect">
            <a:avLst/>
          </a:prstGeom>
          <a:noFill/>
        </p:spPr>
        <p:txBody>
          <a:bodyPr wrap="square" rtlCol="0">
            <a:spAutoFit/>
          </a:bodyPr>
          <a:lstStyle/>
          <a:p>
            <a:r>
              <a:rPr lang="en-US" sz="2800" dirty="0">
                <a:solidFill>
                  <a:schemeClr val="accent2">
                    <a:lumMod val="50000"/>
                  </a:schemeClr>
                </a:solidFill>
              </a:rPr>
              <a:t>Analyzing this passage in Luke, let us notice -</a:t>
            </a:r>
          </a:p>
        </p:txBody>
      </p:sp>
      <p:pic>
        <p:nvPicPr>
          <p:cNvPr id="6" name="Picture 5" descr="A person standing next to a tree&#10;&#10;Description generated with high confidence">
            <a:extLst>
              <a:ext uri="{FF2B5EF4-FFF2-40B4-BE49-F238E27FC236}">
                <a16:creationId xmlns:a16="http://schemas.microsoft.com/office/drawing/2014/main" id="{17E6276C-A0E1-BA27-4492-FE220DE9F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95" y="1884291"/>
            <a:ext cx="1870745" cy="1227209"/>
          </a:xfrm>
          <a:prstGeom prst="rect">
            <a:avLst/>
          </a:prstGeom>
        </p:spPr>
      </p:pic>
      <p:sp>
        <p:nvSpPr>
          <p:cNvPr id="7" name="TextBox 6">
            <a:extLst>
              <a:ext uri="{FF2B5EF4-FFF2-40B4-BE49-F238E27FC236}">
                <a16:creationId xmlns:a16="http://schemas.microsoft.com/office/drawing/2014/main" id="{7C7C70A6-32D7-8E16-5C80-A9333A65671C}"/>
              </a:ext>
            </a:extLst>
          </p:cNvPr>
          <p:cNvSpPr txBox="1"/>
          <p:nvPr/>
        </p:nvSpPr>
        <p:spPr>
          <a:xfrm>
            <a:off x="2474752" y="2114380"/>
            <a:ext cx="6098797" cy="769441"/>
          </a:xfrm>
          <a:prstGeom prst="rect">
            <a:avLst/>
          </a:prstGeom>
          <a:noFill/>
        </p:spPr>
        <p:txBody>
          <a:bodyPr wrap="square" rtlCol="0">
            <a:spAutoFit/>
          </a:bodyPr>
          <a:lstStyle/>
          <a:p>
            <a:r>
              <a:rPr lang="en-US" sz="4400" dirty="0">
                <a:solidFill>
                  <a:schemeClr val="accent2">
                    <a:lumMod val="50000"/>
                  </a:schemeClr>
                </a:solidFill>
                <a:latin typeface="Aharoni" panose="02010803020104030203" pitchFamily="2" charset="-79"/>
                <a:cs typeface="Aharoni" panose="02010803020104030203" pitchFamily="2" charset="-79"/>
              </a:rPr>
              <a:t>The cross is voluntary</a:t>
            </a:r>
          </a:p>
        </p:txBody>
      </p:sp>
      <p:sp>
        <p:nvSpPr>
          <p:cNvPr id="8" name="Rectangle 7">
            <a:extLst>
              <a:ext uri="{FF2B5EF4-FFF2-40B4-BE49-F238E27FC236}">
                <a16:creationId xmlns:a16="http://schemas.microsoft.com/office/drawing/2014/main" id="{3D839726-3A75-1775-DAD5-F204A66B5E0E}"/>
              </a:ext>
            </a:extLst>
          </p:cNvPr>
          <p:cNvSpPr/>
          <p:nvPr/>
        </p:nvSpPr>
        <p:spPr>
          <a:xfrm>
            <a:off x="461395" y="1884291"/>
            <a:ext cx="1870745" cy="12272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641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Three Pictures of the Cross.     </a:t>
            </a:r>
            <a:r>
              <a:rPr kumimoji="0" lang="en-US" sz="2800" b="0"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452DA936-4655-5BCE-B0CD-0887FF15F7B0}"/>
              </a:ext>
            </a:extLst>
          </p:cNvPr>
          <p:cNvSpPr txBox="1"/>
          <p:nvPr/>
        </p:nvSpPr>
        <p:spPr>
          <a:xfrm>
            <a:off x="279918" y="2451849"/>
            <a:ext cx="8394299" cy="3693319"/>
          </a:xfrm>
          <a:prstGeom prst="rect">
            <a:avLst/>
          </a:prstGeom>
          <a:noFill/>
        </p:spPr>
        <p:txBody>
          <a:bodyPr wrap="square">
            <a:spAutoFit/>
          </a:bodyPr>
          <a:lstStyle/>
          <a:p>
            <a:pPr marL="0" marR="0" algn="just">
              <a:spcBef>
                <a:spcPts val="0"/>
              </a:spcBef>
              <a:spcAft>
                <a:spcPts val="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the text states he who follows is to "deny himself, and take up his cross." This entails a disowning and complete denial of oneself. This is not just giving up some of the bad habits or outward practices, but it is a turning off altogether of self, i.e., sinful self. </a:t>
            </a:r>
            <a:r>
              <a:rPr lang="en-US" sz="3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Christ's will becomes the disciple's will</a:t>
            </a:r>
            <a:r>
              <a:rPr lang="en-US"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then he is ready for cross-bearing.</a:t>
            </a:r>
            <a:endParaRPr lang="en-US" sz="3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erson standing next to a tree&#10;&#10;Description generated with high confidence">
            <a:extLst>
              <a:ext uri="{FF2B5EF4-FFF2-40B4-BE49-F238E27FC236}">
                <a16:creationId xmlns:a16="http://schemas.microsoft.com/office/drawing/2014/main" id="{FD97A605-AC6D-312D-E232-600E5C042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15" y="1224640"/>
            <a:ext cx="1870745" cy="1227209"/>
          </a:xfrm>
          <a:prstGeom prst="rect">
            <a:avLst/>
          </a:prstGeom>
        </p:spPr>
      </p:pic>
      <p:sp>
        <p:nvSpPr>
          <p:cNvPr id="6" name="TextBox 5">
            <a:extLst>
              <a:ext uri="{FF2B5EF4-FFF2-40B4-BE49-F238E27FC236}">
                <a16:creationId xmlns:a16="http://schemas.microsoft.com/office/drawing/2014/main" id="{F72E4830-F8B2-E338-3BC3-1F59E85E13A1}"/>
              </a:ext>
            </a:extLst>
          </p:cNvPr>
          <p:cNvSpPr txBox="1"/>
          <p:nvPr/>
        </p:nvSpPr>
        <p:spPr>
          <a:xfrm>
            <a:off x="2541864" y="1115736"/>
            <a:ext cx="6132353" cy="1569660"/>
          </a:xfrm>
          <a:prstGeom prst="rect">
            <a:avLst/>
          </a:prstGeom>
          <a:noFill/>
        </p:spPr>
        <p:txBody>
          <a:bodyPr wrap="square" rtlCol="0">
            <a:spAutoFit/>
          </a:bodyPr>
          <a:lstStyle/>
          <a:p>
            <a:r>
              <a:rPr lang="en-US" sz="4800" dirty="0">
                <a:solidFill>
                  <a:schemeClr val="accent2">
                    <a:lumMod val="50000"/>
                  </a:schemeClr>
                </a:solidFill>
                <a:latin typeface="Aharoni" panose="02010803020104030203" pitchFamily="2" charset="-79"/>
                <a:cs typeface="Aharoni" panose="02010803020104030203" pitchFamily="2" charset="-79"/>
              </a:rPr>
              <a:t>The cross makes self-denial.</a:t>
            </a:r>
          </a:p>
        </p:txBody>
      </p:sp>
      <p:sp>
        <p:nvSpPr>
          <p:cNvPr id="7" name="Rectangle 6">
            <a:extLst>
              <a:ext uri="{FF2B5EF4-FFF2-40B4-BE49-F238E27FC236}">
                <a16:creationId xmlns:a16="http://schemas.microsoft.com/office/drawing/2014/main" id="{816E3CE7-D8E9-EF6E-5CC3-0622034294EE}"/>
              </a:ext>
            </a:extLst>
          </p:cNvPr>
          <p:cNvSpPr/>
          <p:nvPr/>
        </p:nvSpPr>
        <p:spPr>
          <a:xfrm>
            <a:off x="369115" y="1224640"/>
            <a:ext cx="1870745" cy="12272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05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 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7C406891-F7C2-8A55-2A5A-F191CA88AF0E}"/>
              </a:ext>
            </a:extLst>
          </p:cNvPr>
          <p:cNvSpPr txBox="1"/>
          <p:nvPr/>
        </p:nvSpPr>
        <p:spPr>
          <a:xfrm>
            <a:off x="462423" y="2584582"/>
            <a:ext cx="8075089" cy="3895525"/>
          </a:xfrm>
          <a:prstGeom prst="rect">
            <a:avLst/>
          </a:prstGeom>
          <a:noFill/>
        </p:spPr>
        <p:txBody>
          <a:bodyPr wrap="square">
            <a:spAutoFit/>
          </a:bodyPr>
          <a:lstStyle/>
          <a:p>
            <a:pPr marL="0" marR="0" algn="just">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000000"/>
                </a:solidFill>
                <a:effectLst/>
                <a:ea typeface="Times New Roman" panose="02020603050405020304" pitchFamily="18" charset="0"/>
                <a:cs typeface="Times New Roman" panose="02020603050405020304" pitchFamily="18" charset="0"/>
              </a:rPr>
              <a:t>A disciple must take up his cross and this is to be </a:t>
            </a:r>
            <a:r>
              <a:rPr lang="en-US" sz="3200" u="sng" dirty="0">
                <a:solidFill>
                  <a:srgbClr val="000000"/>
                </a:solidFill>
                <a:effectLst/>
                <a:ea typeface="Times New Roman" panose="02020603050405020304" pitchFamily="18" charset="0"/>
                <a:cs typeface="Times New Roman" panose="02020603050405020304" pitchFamily="18" charset="0"/>
              </a:rPr>
              <a:t>done daily.</a:t>
            </a:r>
            <a:r>
              <a:rPr lang="en-US" sz="3200" dirty="0">
                <a:solidFill>
                  <a:srgbClr val="000000"/>
                </a:solidFill>
                <a:effectLst/>
                <a:ea typeface="Times New Roman" panose="02020603050405020304" pitchFamily="18" charset="0"/>
                <a:cs typeface="Times New Roman" panose="02020603050405020304" pitchFamily="18" charset="0"/>
              </a:rPr>
              <a:t> The responsibility of being a disciple of Jesus is a constant thing, regardless of the hardships that may be encountered. Cross-bearing is a readiness and willingness to bear and endure all things for Jesus' sake.</a:t>
            </a:r>
            <a:endParaRPr lang="en-US" sz="3200" dirty="0">
              <a:effectLst/>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dirty="0">
                <a:solidFill>
                  <a:srgbClr val="000000"/>
                </a:solidFill>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15906C3A-D3DC-3F2A-9856-79FEDF3C2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68" y="1299293"/>
            <a:ext cx="1870745" cy="1227209"/>
          </a:xfrm>
          <a:prstGeom prst="rect">
            <a:avLst/>
          </a:prstGeom>
        </p:spPr>
      </p:pic>
      <p:sp>
        <p:nvSpPr>
          <p:cNvPr id="6" name="TextBox 5">
            <a:extLst>
              <a:ext uri="{FF2B5EF4-FFF2-40B4-BE49-F238E27FC236}">
                <a16:creationId xmlns:a16="http://schemas.microsoft.com/office/drawing/2014/main" id="{AA2D860A-A059-4AA2-5796-4A01286557B1}"/>
              </a:ext>
            </a:extLst>
          </p:cNvPr>
          <p:cNvSpPr txBox="1"/>
          <p:nvPr/>
        </p:nvSpPr>
        <p:spPr>
          <a:xfrm>
            <a:off x="2567030" y="1132513"/>
            <a:ext cx="6493079" cy="1569660"/>
          </a:xfrm>
          <a:prstGeom prst="rect">
            <a:avLst/>
          </a:prstGeom>
          <a:noFill/>
        </p:spPr>
        <p:txBody>
          <a:bodyPr wrap="square" rtlCol="0">
            <a:spAutoFit/>
          </a:bodyPr>
          <a:lstStyle/>
          <a:p>
            <a:r>
              <a:rPr lang="en-US" sz="4800" dirty="0">
                <a:solidFill>
                  <a:schemeClr val="accent2">
                    <a:lumMod val="50000"/>
                  </a:schemeClr>
                </a:solidFill>
                <a:latin typeface="Aharoni" panose="02010803020104030203" pitchFamily="2" charset="-79"/>
                <a:cs typeface="Aharoni" panose="02010803020104030203" pitchFamily="2" charset="-79"/>
              </a:rPr>
              <a:t>The cross must be </a:t>
            </a:r>
            <a:r>
              <a:rPr lang="en-US" sz="4800" dirty="0" err="1">
                <a:solidFill>
                  <a:schemeClr val="accent2">
                    <a:lumMod val="50000"/>
                  </a:schemeClr>
                </a:solidFill>
                <a:latin typeface="Aharoni" panose="02010803020104030203" pitchFamily="2" charset="-79"/>
                <a:cs typeface="Aharoni" panose="02010803020104030203" pitchFamily="2" charset="-79"/>
              </a:rPr>
              <a:t>bourne</a:t>
            </a:r>
            <a:endParaRPr lang="en-US" sz="4800" dirty="0">
              <a:solidFill>
                <a:schemeClr val="accent2">
                  <a:lumMod val="50000"/>
                </a:schemeClr>
              </a:solidFill>
              <a:latin typeface="Aharoni" panose="02010803020104030203" pitchFamily="2" charset="-79"/>
              <a:cs typeface="Aharoni" panose="02010803020104030203" pitchFamily="2" charset="-79"/>
            </a:endParaRPr>
          </a:p>
        </p:txBody>
      </p:sp>
      <p:sp>
        <p:nvSpPr>
          <p:cNvPr id="7" name="Rectangle 6">
            <a:extLst>
              <a:ext uri="{FF2B5EF4-FFF2-40B4-BE49-F238E27FC236}">
                <a16:creationId xmlns:a16="http://schemas.microsoft.com/office/drawing/2014/main" id="{C6AE653E-6C54-CF5D-29AF-7D7FAD06E93E}"/>
              </a:ext>
            </a:extLst>
          </p:cNvPr>
          <p:cNvSpPr/>
          <p:nvPr/>
        </p:nvSpPr>
        <p:spPr>
          <a:xfrm>
            <a:off x="419878" y="1297198"/>
            <a:ext cx="1866635" cy="123139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0067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 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D0741774-81D9-5B14-810A-B18C78230F28}"/>
              </a:ext>
            </a:extLst>
          </p:cNvPr>
          <p:cNvSpPr txBox="1"/>
          <p:nvPr/>
        </p:nvSpPr>
        <p:spPr>
          <a:xfrm>
            <a:off x="763397" y="2885815"/>
            <a:ext cx="7675927" cy="3539430"/>
          </a:xfrm>
          <a:prstGeom prst="rect">
            <a:avLst/>
          </a:prstGeom>
          <a:noFill/>
        </p:spPr>
        <p:txBody>
          <a:bodyPr wrap="square">
            <a:spAutoFit/>
          </a:bodyPr>
          <a:lstStyle/>
          <a:p>
            <a:pPr marL="0" marR="0">
              <a:spcBef>
                <a:spcPts val="0"/>
              </a:spcBef>
              <a:spcAft>
                <a:spcPts val="0"/>
              </a:spcAft>
            </a:pPr>
            <a:r>
              <a:rPr lang="en-US" sz="3200" dirty="0">
                <a:solidFill>
                  <a:srgbClr val="000000"/>
                </a:solidFill>
                <a:effectLst/>
                <a:ea typeface="Times New Roman" panose="02020603050405020304" pitchFamily="18" charset="0"/>
                <a:cs typeface="Times New Roman" panose="02020603050405020304" pitchFamily="18" charset="0"/>
              </a:rPr>
              <a:t>Jesus exhorts any would be disciple to follow him. This denotes faithfulness and fidelity. But prerequisites to following Jesus are cross-bearing and self-denial. In </a:t>
            </a:r>
            <a:r>
              <a:rPr lang="en-US" sz="3200" b="1" dirty="0">
                <a:solidFill>
                  <a:srgbClr val="0070C0"/>
                </a:solidFill>
                <a:effectLst/>
                <a:ea typeface="Times New Roman" panose="02020603050405020304" pitchFamily="18" charset="0"/>
                <a:cs typeface="Times New Roman" panose="02020603050405020304" pitchFamily="18" charset="0"/>
              </a:rPr>
              <a:t>Luke 14:27 </a:t>
            </a:r>
            <a:r>
              <a:rPr lang="en-US" sz="3200" dirty="0">
                <a:solidFill>
                  <a:srgbClr val="000000"/>
                </a:solidFill>
                <a:effectLst/>
                <a:ea typeface="Times New Roman" panose="02020603050405020304" pitchFamily="18" charset="0"/>
                <a:cs typeface="Times New Roman" panose="02020603050405020304" pitchFamily="18" charset="0"/>
              </a:rPr>
              <a:t>Jesus said that a man cannot be his disciple unless he bears his cross and comes after him.</a:t>
            </a:r>
            <a:endParaRPr lang="en-US" sz="3200" dirty="0">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048FBD90-C824-6472-E282-F1304C20A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30" y="1343734"/>
            <a:ext cx="1870745" cy="1227209"/>
          </a:xfrm>
          <a:prstGeom prst="rect">
            <a:avLst/>
          </a:prstGeom>
        </p:spPr>
      </p:pic>
      <p:sp>
        <p:nvSpPr>
          <p:cNvPr id="6" name="TextBox 5">
            <a:extLst>
              <a:ext uri="{FF2B5EF4-FFF2-40B4-BE49-F238E27FC236}">
                <a16:creationId xmlns:a16="http://schemas.microsoft.com/office/drawing/2014/main" id="{4297C837-0D8E-5CAF-C297-1F4F550C684F}"/>
              </a:ext>
            </a:extLst>
          </p:cNvPr>
          <p:cNvSpPr txBox="1"/>
          <p:nvPr/>
        </p:nvSpPr>
        <p:spPr>
          <a:xfrm>
            <a:off x="2634143" y="1233181"/>
            <a:ext cx="6123963" cy="1569660"/>
          </a:xfrm>
          <a:prstGeom prst="rect">
            <a:avLst/>
          </a:prstGeom>
          <a:noFill/>
        </p:spPr>
        <p:txBody>
          <a:bodyPr wrap="square" rtlCol="0">
            <a:spAutoFit/>
          </a:bodyPr>
          <a:lstStyle/>
          <a:p>
            <a:r>
              <a:rPr lang="en-US" sz="4800" dirty="0">
                <a:solidFill>
                  <a:schemeClr val="accent2">
                    <a:lumMod val="50000"/>
                  </a:schemeClr>
                </a:solidFill>
                <a:latin typeface="Aharoni" panose="02010803020104030203" pitchFamily="2" charset="-79"/>
                <a:cs typeface="Aharoni" panose="02010803020104030203" pitchFamily="2" charset="-79"/>
              </a:rPr>
              <a:t>The cross is a test of discipleship</a:t>
            </a:r>
          </a:p>
        </p:txBody>
      </p:sp>
      <p:sp>
        <p:nvSpPr>
          <p:cNvPr id="7" name="Rectangle 6">
            <a:extLst>
              <a:ext uri="{FF2B5EF4-FFF2-40B4-BE49-F238E27FC236}">
                <a16:creationId xmlns:a16="http://schemas.microsoft.com/office/drawing/2014/main" id="{7D512294-E544-FA16-1A2A-F27CB3FD133C}"/>
              </a:ext>
            </a:extLst>
          </p:cNvPr>
          <p:cNvSpPr/>
          <p:nvPr/>
        </p:nvSpPr>
        <p:spPr>
          <a:xfrm>
            <a:off x="653143" y="1349829"/>
            <a:ext cx="1846217" cy="119307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61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8752" y="4069974"/>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198" y="2234518"/>
            <a:ext cx="8399929" cy="2538067"/>
          </a:xfrm>
          <a:prstGeom prst="rect">
            <a:avLst/>
          </a:prstGeom>
        </p:spPr>
        <p:txBody>
          <a:bodyPr wrap="square">
            <a:spAutoFit/>
          </a:bodyPr>
          <a:lstStyle/>
          <a:p>
            <a:pPr>
              <a:lnSpc>
                <a:spcPct val="115000"/>
              </a:lnSpc>
              <a:spcAft>
                <a:spcPts val="1000"/>
              </a:spcAft>
            </a:pPr>
            <a:r>
              <a:rPr lang="en-US" sz="2800" dirty="0">
                <a:solidFill>
                  <a:srgbClr val="0070C0"/>
                </a:solidFill>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439270"/>
            <a:ext cx="9144000" cy="1323439"/>
          </a:xfrm>
          <a:prstGeom prst="rect">
            <a:avLst/>
          </a:prstGeom>
          <a:noFill/>
        </p:spPr>
        <p:txBody>
          <a:bodyPr wrap="square" rtlCol="0">
            <a:spAutoFit/>
          </a:bodyPr>
          <a:lstStyle/>
          <a:p>
            <a:pPr algn="ctr"/>
            <a:r>
              <a:rPr lang="en-US" sz="4000" dirty="0"/>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380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 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F9123774-87C7-5A91-1462-ED4378AABFDA}"/>
              </a:ext>
            </a:extLst>
          </p:cNvPr>
          <p:cNvSpPr txBox="1"/>
          <p:nvPr/>
        </p:nvSpPr>
        <p:spPr>
          <a:xfrm>
            <a:off x="661854" y="949236"/>
            <a:ext cx="7942216" cy="5262979"/>
          </a:xfrm>
          <a:prstGeom prst="rect">
            <a:avLst/>
          </a:prstGeom>
          <a:noFill/>
        </p:spPr>
        <p:txBody>
          <a:bodyPr wrap="square">
            <a:spAutoFit/>
          </a:bodyPr>
          <a:lstStyle/>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"He who desires to become his disciple and servant will every day have to be willing to put his own interests and wishes into the background and to accept voluntarily and whole-heartedly - the sacrifice and suffering that will have to be endured in his service.</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The 'cross' is not the ordinary, human troubles and sorrows such as disappointments, disease, death, poverty and the like, </a:t>
            </a:r>
            <a:r>
              <a:rPr lang="en-US" sz="2800" u="sng" dirty="0">
                <a:solidFill>
                  <a:srgbClr val="000000"/>
                </a:solidFill>
                <a:effectLst/>
                <a:ea typeface="Times New Roman" panose="02020603050405020304" pitchFamily="18" charset="0"/>
                <a:cs typeface="Times New Roman" panose="02020603050405020304" pitchFamily="18" charset="0"/>
              </a:rPr>
              <a:t>but the things which have to be suffered, endured and lost in the service of Christ</a:t>
            </a:r>
            <a:r>
              <a:rPr lang="en-US" sz="2800" dirty="0">
                <a:solidFill>
                  <a:srgbClr val="000000"/>
                </a:solidFill>
                <a:effectLst/>
                <a:ea typeface="Times New Roman" panose="02020603050405020304" pitchFamily="18" charset="0"/>
                <a:cs typeface="Times New Roman" panose="02020603050405020304" pitchFamily="18" charset="0"/>
              </a:rPr>
              <a:t>" (Commentary on the Gospel of Luke, p. 276).</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5880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38307" y="226711"/>
            <a:ext cx="8244714" cy="6378129"/>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89AAADB-BBB0-9CF3-FC18-91851C371FE9}"/>
              </a:ext>
            </a:extLst>
          </p:cNvPr>
          <p:cNvSpPr/>
          <p:nvPr/>
        </p:nvSpPr>
        <p:spPr>
          <a:xfrm>
            <a:off x="473817" y="226711"/>
            <a:ext cx="8222042" cy="62987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6A362BBB-7667-10E7-4262-57D6AA55DC1B}"/>
              </a:ext>
            </a:extLst>
          </p:cNvPr>
          <p:cNvSpPr txBox="1"/>
          <p:nvPr/>
        </p:nvSpPr>
        <p:spPr>
          <a:xfrm>
            <a:off x="790113" y="528487"/>
            <a:ext cx="7625919" cy="60016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a:ea typeface="+mn-ea"/>
                <a:cs typeface="+mn-cs"/>
              </a:rPr>
              <a:t>1Cor. 1:17 </a:t>
            </a:r>
            <a:r>
              <a:rPr kumimoji="0" lang="en-US" sz="3200" b="0" i="0" u="none" strike="noStrike" kern="1200" cap="none" spc="0" normalizeH="0" baseline="0" noProof="0" dirty="0">
                <a:ln>
                  <a:noFill/>
                </a:ln>
                <a:solidFill>
                  <a:prstClr val="black"/>
                </a:solidFill>
                <a:effectLst/>
                <a:uLnTx/>
                <a:uFillTx/>
                <a:latin typeface="Calibri"/>
                <a:ea typeface="+mn-ea"/>
                <a:cs typeface="+mn-cs"/>
              </a:rPr>
              <a:t>For Christ did not send me to baptize, but to preach the gospel, not with wisdom of words, lest the cross of Christ should be made of no effect. 18 For the message of the cross is foolishness to those who are perishing, but to us who are being saved it is the power of God.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a:ea typeface="+mn-ea"/>
                <a:cs typeface="+mn-cs"/>
              </a:rPr>
              <a:t>Gal. 6:14 </a:t>
            </a:r>
            <a:r>
              <a:rPr kumimoji="0" lang="en-US" sz="3200" b="0" i="0" u="none" strike="noStrike" kern="1200" cap="none" spc="0" normalizeH="0" baseline="0" noProof="0" dirty="0">
                <a:ln>
                  <a:noFill/>
                </a:ln>
                <a:solidFill>
                  <a:prstClr val="black"/>
                </a:solidFill>
                <a:effectLst/>
                <a:uLnTx/>
                <a:uFillTx/>
                <a:latin typeface="Calibri"/>
                <a:ea typeface="+mn-ea"/>
                <a:cs typeface="+mn-cs"/>
              </a:rPr>
              <a:t>But God forbid that I should boast except in the cross of our Lord Jesus Christ, by whom the world has been crucified to me, and I to the world.</a:t>
            </a:r>
          </a:p>
        </p:txBody>
      </p:sp>
    </p:spTree>
    <p:extLst>
      <p:ext uri="{BB962C8B-B14F-4D97-AF65-F5344CB8AC3E}">
        <p14:creationId xmlns:p14="http://schemas.microsoft.com/office/powerpoint/2010/main" val="15216408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ea typeface="Calibri" panose="020F0502020204030204" pitchFamily="34" charset="0"/>
                <a:cs typeface="Times New Roman" panose="02020603050405020304" pitchFamily="18" charset="0"/>
              </a:rPr>
              <a:t>Three Pictures of the Cross.     </a:t>
            </a:r>
            <a:r>
              <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Luke 9:23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1">
                    <a:lumMod val="75000"/>
                  </a:schemeClr>
                </a:solidFill>
                <a:effectLst/>
                <a:uLnTx/>
                <a:uFillTx/>
              </a:rPr>
              <a:t>b</a:t>
            </a:r>
            <a:r>
              <a:rPr kumimoji="0" lang="en-US" sz="2000" b="0" i="0" u="none" strike="noStrike" kern="0" cap="none" spc="0" normalizeH="0" baseline="0" noProof="0" dirty="0">
                <a:ln>
                  <a:noFill/>
                </a:ln>
                <a:solidFill>
                  <a:prstClr val="black"/>
                </a:solidFill>
                <a:effectLst/>
                <a:uLnTx/>
                <a:uFillTx/>
              </a:rPr>
              <a:t> hastings   newlebanoncoc.com</a:t>
            </a:r>
          </a:p>
        </p:txBody>
      </p:sp>
      <p:sp>
        <p:nvSpPr>
          <p:cNvPr id="5" name="TextBox 4">
            <a:extLst>
              <a:ext uri="{FF2B5EF4-FFF2-40B4-BE49-F238E27FC236}">
                <a16:creationId xmlns:a16="http://schemas.microsoft.com/office/drawing/2014/main" id="{0748233E-365A-92B0-A98E-E7C9A7E9E73D}"/>
              </a:ext>
            </a:extLst>
          </p:cNvPr>
          <p:cNvSpPr txBox="1"/>
          <p:nvPr/>
        </p:nvSpPr>
        <p:spPr>
          <a:xfrm>
            <a:off x="755009" y="1241571"/>
            <a:ext cx="7657471" cy="4769960"/>
          </a:xfrm>
          <a:prstGeom prst="rect">
            <a:avLst/>
          </a:prstGeom>
          <a:noFill/>
        </p:spPr>
        <p:txBody>
          <a:bodyPr wrap="square">
            <a:spAutoFit/>
          </a:bodyPr>
          <a:lstStyle/>
          <a:p>
            <a:pPr marL="0" marR="0">
              <a:spcBef>
                <a:spcPts val="0"/>
              </a:spcBef>
              <a:spcAft>
                <a:spcPts val="0"/>
              </a:spcAft>
            </a:pPr>
            <a:r>
              <a:rPr lang="en-US" sz="4800" dirty="0">
                <a:solidFill>
                  <a:srgbClr val="000000"/>
                </a:solidFill>
                <a:effectLst/>
                <a:ea typeface="Times New Roman" panose="02020603050405020304" pitchFamily="18" charset="0"/>
                <a:cs typeface="Times New Roman" panose="02020603050405020304" pitchFamily="18" charset="0"/>
              </a:rPr>
              <a:t>In view of what Jesus did for us at Calvary, and all that we have received through the cross of Christ, let us take up our cross daily in his </a:t>
            </a:r>
            <a:r>
              <a:rPr lang="en-US" sz="4800">
                <a:solidFill>
                  <a:srgbClr val="000000"/>
                </a:solidFill>
                <a:effectLst/>
                <a:ea typeface="Times New Roman" panose="02020603050405020304" pitchFamily="18" charset="0"/>
                <a:cs typeface="Times New Roman" panose="02020603050405020304" pitchFamily="18" charset="0"/>
              </a:rPr>
              <a:t>service.</a:t>
            </a:r>
            <a:endParaRPr lang="en-US" sz="2400" dirty="0">
              <a:solidFill>
                <a:srgbClr val="000000"/>
              </a:solidFill>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Friend, we ask loving and kindly,….</a:t>
            </a:r>
          </a:p>
          <a:p>
            <a:pPr marL="0" marR="0">
              <a:lnSpc>
                <a:spcPct val="115000"/>
              </a:lnSpc>
              <a:spcBef>
                <a:spcPts val="0"/>
              </a:spcBef>
              <a:spcAft>
                <a:spcPts val="10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ts val="15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99353732-9692-3CC0-6660-968A80936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165202"/>
            <a:ext cx="1870745" cy="1227209"/>
          </a:xfrm>
          <a:prstGeom prst="rect">
            <a:avLst/>
          </a:prstGeom>
        </p:spPr>
      </p:pic>
      <p:sp>
        <p:nvSpPr>
          <p:cNvPr id="7" name="Rectangle 6">
            <a:extLst>
              <a:ext uri="{FF2B5EF4-FFF2-40B4-BE49-F238E27FC236}">
                <a16:creationId xmlns:a16="http://schemas.microsoft.com/office/drawing/2014/main" id="{159B2EA0-F4E8-8F6F-F6BD-27E5B03C5676}"/>
              </a:ext>
            </a:extLst>
          </p:cNvPr>
          <p:cNvSpPr/>
          <p:nvPr/>
        </p:nvSpPr>
        <p:spPr>
          <a:xfrm>
            <a:off x="6857999" y="5190773"/>
            <a:ext cx="1870745" cy="1201638"/>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08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next to a tree&#10;&#10;Description generated with high confidence">
            <a:extLst>
              <a:ext uri="{FF2B5EF4-FFF2-40B4-BE49-F238E27FC236}">
                <a16:creationId xmlns:a16="http://schemas.microsoft.com/office/drawing/2014/main" id="{36FD4AB2-245D-4147-9740-ECEE2A39B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768"/>
            <a:ext cx="9144000" cy="5998464"/>
          </a:xfrm>
          <a:prstGeom prst="rect">
            <a:avLst/>
          </a:prstGeom>
        </p:spPr>
      </p:pic>
      <p:sp>
        <p:nvSpPr>
          <p:cNvPr id="2" name="Text Placeholder 1"/>
          <p:cNvSpPr>
            <a:spLocks noGrp="1"/>
          </p:cNvSpPr>
          <p:nvPr>
            <p:ph type="body" sz="quarter" idx="10"/>
          </p:nvPr>
        </p:nvSpPr>
        <p:spPr/>
        <p:txBody>
          <a:bodyPr/>
          <a:lstStyle/>
          <a:p>
            <a:r>
              <a:rPr lang="en-US" dirty="0"/>
              <a:t>Three crosses at </a:t>
            </a:r>
            <a:r>
              <a:rPr lang="en-US" dirty="0" err="1"/>
              <a:t>Tantur</a:t>
            </a:r>
            <a:endParaRPr lang="en-US" dirty="0"/>
          </a:p>
        </p:txBody>
      </p:sp>
      <p:sp>
        <p:nvSpPr>
          <p:cNvPr id="3" name="Text Placeholder 2"/>
          <p:cNvSpPr>
            <a:spLocks noGrp="1"/>
          </p:cNvSpPr>
          <p:nvPr>
            <p:ph type="body" sz="quarter" idx="12"/>
          </p:nvPr>
        </p:nvSpPr>
        <p:spPr/>
        <p:txBody>
          <a:bodyPr/>
          <a:lstStyle/>
          <a:p>
            <a:r>
              <a:rPr lang="en-US" kern="0" dirty="0"/>
              <a:t>27:38</a:t>
            </a:r>
            <a:endParaRPr lang="en-US" dirty="0"/>
          </a:p>
        </p:txBody>
      </p:sp>
      <p:sp>
        <p:nvSpPr>
          <p:cNvPr id="4" name="Title 3"/>
          <p:cNvSpPr>
            <a:spLocks noGrp="1"/>
          </p:cNvSpPr>
          <p:nvPr>
            <p:ph type="title"/>
          </p:nvPr>
        </p:nvSpPr>
        <p:spPr/>
        <p:txBody>
          <a:bodyPr/>
          <a:lstStyle/>
          <a:p>
            <a:r>
              <a:rPr lang="en-US" dirty="0"/>
              <a:t>Two bandits were crucified with Him, one on the right and one on the left</a:t>
            </a:r>
          </a:p>
        </p:txBody>
      </p:sp>
    </p:spTree>
    <p:extLst>
      <p:ext uri="{BB962C8B-B14F-4D97-AF65-F5344CB8AC3E}">
        <p14:creationId xmlns:p14="http://schemas.microsoft.com/office/powerpoint/2010/main" val="105370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EE9CE-6996-BE4F-A400-EAF2F09C2083}"/>
              </a:ext>
            </a:extLst>
          </p:cNvPr>
          <p:cNvSpPr txBox="1"/>
          <p:nvPr/>
        </p:nvSpPr>
        <p:spPr>
          <a:xfrm>
            <a:off x="0" y="192947"/>
            <a:ext cx="9144000" cy="864852"/>
          </a:xfrm>
          <a:prstGeom prst="rect">
            <a:avLst/>
          </a:prstGeom>
          <a:noFill/>
        </p:spPr>
        <p:txBody>
          <a:bodyPr wrap="square" rtlCol="0">
            <a:spAutoFit/>
          </a:bodyPr>
          <a:lstStyle/>
          <a:p>
            <a:pPr marL="0" marR="0" algn="ctr">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Three Pictures of the Cross.     </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9:23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92411"/>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96FB8E63-97DF-1066-4E97-79BE3B2DE5B5}"/>
              </a:ext>
            </a:extLst>
          </p:cNvPr>
          <p:cNvSpPr txBox="1"/>
          <p:nvPr/>
        </p:nvSpPr>
        <p:spPr>
          <a:xfrm>
            <a:off x="478171" y="1057799"/>
            <a:ext cx="8045043" cy="4832092"/>
          </a:xfrm>
          <a:prstGeom prst="rect">
            <a:avLst/>
          </a:prstGeom>
          <a:noFill/>
        </p:spPr>
        <p:txBody>
          <a:bodyPr wrap="square">
            <a:spAutoFit/>
          </a:bodyPr>
          <a:lstStyle/>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Words cannot sufficiently describe and adequately portray the full picture of Jesus on Calvary's cross. The great need of the masses is to catch a glimpse of the old rugged cross.</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err="1">
                <a:solidFill>
                  <a:srgbClr val="000000"/>
                </a:solidFill>
                <a:effectLst/>
                <a:ea typeface="Times New Roman" panose="02020603050405020304" pitchFamily="18" charset="0"/>
                <a:cs typeface="Times New Roman" panose="02020603050405020304" pitchFamily="18" charset="0"/>
              </a:rPr>
              <a:t>Tillit</a:t>
            </a:r>
            <a:r>
              <a:rPr lang="en-US" sz="2800" dirty="0">
                <a:solidFill>
                  <a:srgbClr val="000000"/>
                </a:solidFill>
                <a:effectLst/>
                <a:ea typeface="Times New Roman" panose="02020603050405020304" pitchFamily="18" charset="0"/>
                <a:cs typeface="Times New Roman" panose="02020603050405020304" pitchFamily="18" charset="0"/>
              </a:rPr>
              <a:t> S. Teddlie wrote the beautiful words that touch the hearts of all who sing:</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70C0"/>
                </a:solidFill>
                <a:effectLst/>
                <a:ea typeface="Times New Roman" panose="02020603050405020304" pitchFamily="18" charset="0"/>
                <a:cs typeface="Times New Roman" panose="02020603050405020304" pitchFamily="18" charset="0"/>
              </a:rPr>
              <a:t>Oh the depth and the riches of God's saving grace</a:t>
            </a:r>
            <a:endParaRPr lang="en-US" sz="2800"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70C0"/>
                </a:solidFill>
                <a:effectLst/>
                <a:ea typeface="Times New Roman" panose="02020603050405020304" pitchFamily="18" charset="0"/>
                <a:cs typeface="Times New Roman" panose="02020603050405020304" pitchFamily="18" charset="0"/>
              </a:rPr>
              <a:t>Flowing down from the cross for me!</a:t>
            </a:r>
            <a:endParaRPr lang="en-US" sz="2800"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70C0"/>
                </a:solidFill>
                <a:effectLst/>
                <a:ea typeface="Times New Roman" panose="02020603050405020304" pitchFamily="18" charset="0"/>
                <a:cs typeface="Times New Roman" panose="02020603050405020304" pitchFamily="18" charset="0"/>
              </a:rPr>
              <a:t>There the debt for my sins by the Savior was paid</a:t>
            </a:r>
            <a:endParaRPr lang="en-US" sz="2800"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70C0"/>
                </a:solidFill>
                <a:effectLst/>
                <a:ea typeface="Times New Roman" panose="02020603050405020304" pitchFamily="18" charset="0"/>
                <a:cs typeface="Times New Roman" panose="02020603050405020304" pitchFamily="18" charset="0"/>
              </a:rPr>
              <a:t>In His suffering on Calvary!</a:t>
            </a:r>
            <a:endParaRPr lang="en-US" sz="2800" dirty="0">
              <a:solidFill>
                <a:srgbClr val="0070C0"/>
              </a:solidFill>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9400B3C-A57D-3F59-F78A-92C5E8EE8EA0}"/>
              </a:ext>
            </a:extLst>
          </p:cNvPr>
          <p:cNvSpPr/>
          <p:nvPr/>
        </p:nvSpPr>
        <p:spPr>
          <a:xfrm>
            <a:off x="411061" y="3137483"/>
            <a:ext cx="8263156" cy="2860645"/>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next to a tree&#10;&#10;Description generated with high confidence">
            <a:extLst>
              <a:ext uri="{FF2B5EF4-FFF2-40B4-BE49-F238E27FC236}">
                <a16:creationId xmlns:a16="http://schemas.microsoft.com/office/drawing/2014/main" id="{AA2B9F5D-C348-C4DF-2FBA-C16BC081A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862" y="5437844"/>
            <a:ext cx="1870745" cy="1227209"/>
          </a:xfrm>
          <a:prstGeom prst="rect">
            <a:avLst/>
          </a:prstGeom>
        </p:spPr>
      </p:pic>
      <p:sp>
        <p:nvSpPr>
          <p:cNvPr id="7" name="Rectangle 6">
            <a:extLst>
              <a:ext uri="{FF2B5EF4-FFF2-40B4-BE49-F238E27FC236}">
                <a16:creationId xmlns:a16="http://schemas.microsoft.com/office/drawing/2014/main" id="{DE072146-1517-098E-6D3C-03B9792CB3E3}"/>
              </a:ext>
            </a:extLst>
          </p:cNvPr>
          <p:cNvSpPr/>
          <p:nvPr/>
        </p:nvSpPr>
        <p:spPr>
          <a:xfrm>
            <a:off x="6962862" y="5437844"/>
            <a:ext cx="1870745" cy="1227209"/>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2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Cambria" panose="02040503050406030204" pitchFamily="18" charset="0"/>
                <a:ea typeface="Calibri" panose="020F0502020204030204" pitchFamily="34" charset="0"/>
                <a:cs typeface="Times New Roman" panose="02020603050405020304" pitchFamily="18" charset="0"/>
              </a:rPr>
              <a:t>Three Pictures of the Cross.     Luke 9:23  </a:t>
            </a:r>
            <a:endPar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4" name="TextBox 3">
            <a:extLst>
              <a:ext uri="{FF2B5EF4-FFF2-40B4-BE49-F238E27FC236}">
                <a16:creationId xmlns:a16="http://schemas.microsoft.com/office/drawing/2014/main" id="{CF841CA3-8914-53C0-B493-E808B8FE3E1F}"/>
              </a:ext>
            </a:extLst>
          </p:cNvPr>
          <p:cNvSpPr txBox="1"/>
          <p:nvPr/>
        </p:nvSpPr>
        <p:spPr>
          <a:xfrm>
            <a:off x="745724" y="1145219"/>
            <a:ext cx="7847860" cy="4524315"/>
          </a:xfrm>
          <a:prstGeom prst="rect">
            <a:avLst/>
          </a:prstGeom>
          <a:noFill/>
        </p:spPr>
        <p:txBody>
          <a:bodyPr wrap="square" rtlCol="0">
            <a:spAutoFit/>
          </a:bodyPr>
          <a:lstStyle/>
          <a:p>
            <a:r>
              <a:rPr lang="en-US" sz="3600" dirty="0"/>
              <a:t>The Old Rugged Cross							313</a:t>
            </a:r>
          </a:p>
          <a:p>
            <a:r>
              <a:rPr lang="en-US" sz="3600" dirty="0">
                <a:solidFill>
                  <a:srgbClr val="FF0000"/>
                </a:solidFill>
              </a:rPr>
              <a:t>Beneath The Cross Of Jesus				314</a:t>
            </a:r>
          </a:p>
          <a:p>
            <a:r>
              <a:rPr lang="en-US" sz="3600" dirty="0">
                <a:solidFill>
                  <a:srgbClr val="0070C0"/>
                </a:solidFill>
              </a:rPr>
              <a:t>When I Survey The Wondrous Cross	315</a:t>
            </a:r>
          </a:p>
          <a:p>
            <a:r>
              <a:rPr lang="en-US" sz="3600" dirty="0"/>
              <a:t>Jesus Paid It All									316</a:t>
            </a:r>
          </a:p>
          <a:p>
            <a:r>
              <a:rPr lang="en-US" sz="3600" dirty="0">
                <a:solidFill>
                  <a:srgbClr val="FF0000"/>
                </a:solidFill>
              </a:rPr>
              <a:t>Alas And Did My savior Bleed?			324</a:t>
            </a:r>
          </a:p>
          <a:p>
            <a:r>
              <a:rPr lang="en-US" sz="3600" dirty="0">
                <a:solidFill>
                  <a:srgbClr val="0070C0"/>
                </a:solidFill>
              </a:rPr>
              <a:t>Blessed Redeemer								331</a:t>
            </a:r>
          </a:p>
          <a:p>
            <a:r>
              <a:rPr lang="en-US" sz="3600" dirty="0"/>
              <a:t>Lead Me To Calvary								332</a:t>
            </a:r>
          </a:p>
          <a:p>
            <a:r>
              <a:rPr lang="en-US" sz="3600" dirty="0">
                <a:solidFill>
                  <a:srgbClr val="FF0000"/>
                </a:solidFill>
              </a:rPr>
              <a:t>On The Cross Of Calvary						338</a:t>
            </a:r>
          </a:p>
        </p:txBody>
      </p:sp>
    </p:spTree>
    <p:extLst>
      <p:ext uri="{BB962C8B-B14F-4D97-AF65-F5344CB8AC3E}">
        <p14:creationId xmlns:p14="http://schemas.microsoft.com/office/powerpoint/2010/main" val="299992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EE9CE-6996-BE4F-A400-EAF2F09C2083}"/>
              </a:ext>
            </a:extLst>
          </p:cNvPr>
          <p:cNvSpPr txBox="1"/>
          <p:nvPr/>
        </p:nvSpPr>
        <p:spPr>
          <a:xfrm>
            <a:off x="0" y="192947"/>
            <a:ext cx="9144000" cy="864852"/>
          </a:xfrm>
          <a:prstGeom prst="rect">
            <a:avLst/>
          </a:prstGeom>
          <a:noFill/>
        </p:spPr>
        <p:txBody>
          <a:bodyPr wrap="square" rtlCol="0">
            <a:spAutoFit/>
          </a:bodyPr>
          <a:lstStyle/>
          <a:p>
            <a:pPr algn="ctr">
              <a:lnSpc>
                <a:spcPct val="115000"/>
              </a:lnSpc>
            </a:pPr>
            <a:r>
              <a:rPr lang="en-US" sz="2800" dirty="0">
                <a:effectLst/>
                <a:latin typeface="Calibri" panose="020F0502020204030204" pitchFamily="34" charset="0"/>
                <a:ea typeface="Calibri" panose="020F0502020204030204" pitchFamily="34" charset="0"/>
                <a:cs typeface="Calibri" panose="020F0502020204030204" pitchFamily="34" charset="0"/>
              </a:rPr>
              <a:t>Three</a:t>
            </a:r>
            <a:r>
              <a:rPr lang="en-US" sz="2800" dirty="0">
                <a:effectLst/>
                <a:latin typeface="Cambria" panose="02040503050406030204" pitchFamily="18"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Pictures of the.</a:t>
            </a:r>
            <a:r>
              <a:rPr lang="en-US" sz="2800" dirty="0">
                <a:latin typeface="Calibri" panose="020F0502020204030204" pitchFamily="34" charset="0"/>
                <a:ea typeface="Calibri" panose="020F0502020204030204" pitchFamily="34" charset="0"/>
                <a:cs typeface="Calibri" panose="020F0502020204030204" pitchFamily="34" charset="0"/>
              </a:rPr>
              <a:t> Cross</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9:23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92411"/>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B19AE352-57F6-5058-1FF9-837D31D535FA}"/>
              </a:ext>
            </a:extLst>
          </p:cNvPr>
          <p:cNvSpPr txBox="1"/>
          <p:nvPr/>
        </p:nvSpPr>
        <p:spPr>
          <a:xfrm>
            <a:off x="671119" y="2190314"/>
            <a:ext cx="7868874" cy="4031873"/>
          </a:xfrm>
          <a:prstGeom prst="rect">
            <a:avLst/>
          </a:prstGeom>
          <a:noFill/>
        </p:spPr>
        <p:txBody>
          <a:bodyPr wrap="square">
            <a:spAutoFit/>
          </a:bodyPr>
          <a:lstStyle/>
          <a:p>
            <a:pPr marL="0" marR="0">
              <a:spcBef>
                <a:spcPts val="0"/>
              </a:spcBef>
              <a:spcAft>
                <a:spcPts val="0"/>
              </a:spcAft>
            </a:pPr>
            <a:r>
              <a:rPr lang="en-US" sz="3200" dirty="0">
                <a:solidFill>
                  <a:srgbClr val="000000"/>
                </a:solidFill>
                <a:effectLst/>
                <a:ea typeface="Times New Roman" panose="02020603050405020304" pitchFamily="18" charset="0"/>
                <a:cs typeface="Times New Roman" panose="02020603050405020304" pitchFamily="18" charset="0"/>
              </a:rPr>
              <a:t>To the world, to those who perish, the cross is foolishness, but to those who are saved, it is the power of God and the wisdom of God       </a:t>
            </a:r>
            <a:r>
              <a:rPr lang="en-US" sz="3200" b="1" dirty="0">
                <a:solidFill>
                  <a:srgbClr val="0070C0"/>
                </a:solidFill>
                <a:effectLst/>
                <a:ea typeface="Times New Roman" panose="02020603050405020304" pitchFamily="18" charset="0"/>
                <a:cs typeface="Times New Roman" panose="02020603050405020304" pitchFamily="18" charset="0"/>
              </a:rPr>
              <a:t>1 Cor. 1:18,24</a:t>
            </a:r>
            <a:r>
              <a:rPr lang="en-US" sz="3200" dirty="0">
                <a:solidFill>
                  <a:srgbClr val="0070C0"/>
                </a:solidFill>
                <a:effectLst/>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3200" dirty="0">
              <a:solidFill>
                <a:srgbClr val="000000"/>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3200" dirty="0">
                <a:solidFill>
                  <a:srgbClr val="000000"/>
                </a:solidFill>
                <a:effectLst/>
                <a:ea typeface="Times New Roman" panose="02020603050405020304" pitchFamily="18" charset="0"/>
                <a:cs typeface="Times New Roman" panose="02020603050405020304" pitchFamily="18" charset="0"/>
              </a:rPr>
              <a:t>With Paul we can say, "God forbid that I should glory, save in the cross of our Lord Jesus Christ" </a:t>
            </a:r>
            <a:r>
              <a:rPr lang="en-US" sz="3200" b="1" dirty="0">
                <a:solidFill>
                  <a:srgbClr val="0070C0"/>
                </a:solidFill>
                <a:effectLst/>
                <a:ea typeface="Times New Roman" panose="02020603050405020304" pitchFamily="18" charset="0"/>
                <a:cs typeface="Times New Roman" panose="02020603050405020304" pitchFamily="18" charset="0"/>
              </a:rPr>
              <a:t>Gal. 6:14.</a:t>
            </a:r>
            <a:endParaRPr lang="en-US" sz="3200" b="1" dirty="0">
              <a:solidFill>
                <a:srgbClr val="0070C0"/>
              </a:solidFill>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61DEF280-6CD4-3A2D-0E5B-830C59966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30" y="956757"/>
            <a:ext cx="1780692" cy="1168134"/>
          </a:xfrm>
          <a:prstGeom prst="rect">
            <a:avLst/>
          </a:prstGeom>
        </p:spPr>
      </p:pic>
      <p:sp>
        <p:nvSpPr>
          <p:cNvPr id="6" name="Rectangle 5">
            <a:extLst>
              <a:ext uri="{FF2B5EF4-FFF2-40B4-BE49-F238E27FC236}">
                <a16:creationId xmlns:a16="http://schemas.microsoft.com/office/drawing/2014/main" id="{929E433B-DF38-4650-9CF5-9CE6422416B9}"/>
              </a:ext>
            </a:extLst>
          </p:cNvPr>
          <p:cNvSpPr/>
          <p:nvPr/>
        </p:nvSpPr>
        <p:spPr>
          <a:xfrm>
            <a:off x="531223" y="956755"/>
            <a:ext cx="1793966" cy="116813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3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EE9CE-6996-BE4F-A400-EAF2F09C2083}"/>
              </a:ext>
            </a:extLst>
          </p:cNvPr>
          <p:cNvSpPr txBox="1"/>
          <p:nvPr/>
        </p:nvSpPr>
        <p:spPr>
          <a:xfrm>
            <a:off x="0" y="192947"/>
            <a:ext cx="9144000" cy="864852"/>
          </a:xfrm>
          <a:prstGeom prst="rect">
            <a:avLst/>
          </a:prstGeom>
          <a:noFill/>
          <a:ln w="28575">
            <a:noFill/>
          </a:ln>
        </p:spPr>
        <p:txBody>
          <a:bodyPr wrap="square" rtlCol="0">
            <a:spAutoFit/>
          </a:bodyPr>
          <a:lstStyle/>
          <a:p>
            <a:pPr marL="0" marR="0" algn="ctr">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Three Pictures of the Cross.     </a:t>
            </a:r>
            <a:r>
              <a:rPr lang="en-US" sz="2800" dirty="0">
                <a:solidFill>
                  <a:srgbClr val="0070C0"/>
                </a:solidFill>
                <a:effectLst/>
                <a:ea typeface="Calibri" panose="020F0502020204030204" pitchFamily="34" charset="0"/>
                <a:cs typeface="Times New Roman" panose="02020603050405020304" pitchFamily="18" charset="0"/>
              </a:rPr>
              <a:t>Luke </a:t>
            </a:r>
            <a:r>
              <a:rPr lang="en-US" sz="2800" dirty="0">
                <a:solidFill>
                  <a:srgbClr val="0070C0"/>
                </a:solidFill>
                <a:effectLst/>
                <a:ea typeface="Calibri" panose="020F0502020204030204" pitchFamily="34" charset="0"/>
                <a:cs typeface="Calibri" panose="020F0502020204030204" pitchFamily="34" charset="0"/>
              </a:rPr>
              <a:t>9:23</a:t>
            </a:r>
            <a:r>
              <a:rPr lang="en-US" sz="2800" dirty="0">
                <a:solidFill>
                  <a:srgbClr val="0070C0"/>
                </a:solidFill>
                <a:effectLst/>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92411"/>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 hastings   newlebanoncoc.com</a:t>
            </a:r>
          </a:p>
        </p:txBody>
      </p:sp>
      <p:sp>
        <p:nvSpPr>
          <p:cNvPr id="5" name="TextBox 4">
            <a:extLst>
              <a:ext uri="{FF2B5EF4-FFF2-40B4-BE49-F238E27FC236}">
                <a16:creationId xmlns:a16="http://schemas.microsoft.com/office/drawing/2014/main" id="{FD08B02C-DE4E-8FC9-5522-B827C418BF1C}"/>
              </a:ext>
            </a:extLst>
          </p:cNvPr>
          <p:cNvSpPr txBox="1"/>
          <p:nvPr/>
        </p:nvSpPr>
        <p:spPr>
          <a:xfrm>
            <a:off x="523050" y="1679236"/>
            <a:ext cx="8187656" cy="4154984"/>
          </a:xfrm>
          <a:prstGeom prst="rect">
            <a:avLst/>
          </a:prstGeom>
          <a:noFill/>
        </p:spPr>
        <p:txBody>
          <a:bodyPr wrap="square">
            <a:spAutoFit/>
          </a:bodyPr>
          <a:lstStyle/>
          <a:p>
            <a:pPr marL="0" marR="0">
              <a:spcBef>
                <a:spcPts val="0"/>
              </a:spcBef>
              <a:spcAft>
                <a:spcPts val="0"/>
              </a:spcAft>
            </a:pPr>
            <a:r>
              <a:rPr lang="en-US" sz="4400" dirty="0">
                <a:solidFill>
                  <a:srgbClr val="000000"/>
                </a:solidFill>
                <a:effectLst/>
                <a:ea typeface="Times New Roman" panose="02020603050405020304" pitchFamily="18" charset="0"/>
                <a:cs typeface="Times New Roman" panose="02020603050405020304" pitchFamily="18" charset="0"/>
              </a:rPr>
              <a:t>But, Jesus says there is a cross for </a:t>
            </a:r>
            <a:r>
              <a:rPr lang="en-US" sz="4400" b="1" i="1" dirty="0">
                <a:solidFill>
                  <a:srgbClr val="000000"/>
                </a:solidFill>
                <a:effectLst/>
                <a:ea typeface="Times New Roman" panose="02020603050405020304" pitchFamily="18" charset="0"/>
                <a:cs typeface="Times New Roman" panose="02020603050405020304" pitchFamily="18" charset="0"/>
              </a:rPr>
              <a:t>you</a:t>
            </a:r>
            <a:r>
              <a:rPr lang="en-US" sz="4400" dirty="0">
                <a:solidFill>
                  <a:srgbClr val="000000"/>
                </a:solidFill>
                <a:effectLst/>
                <a:ea typeface="Times New Roman" panose="02020603050405020304" pitchFamily="18" charset="0"/>
                <a:cs typeface="Times New Roman" panose="02020603050405020304" pitchFamily="18" charset="0"/>
              </a:rPr>
              <a:t> and a cross for </a:t>
            </a:r>
            <a:r>
              <a:rPr lang="en-US" sz="4400" b="1" i="1" u="sng" dirty="0">
                <a:solidFill>
                  <a:srgbClr val="000000"/>
                </a:solidFill>
                <a:effectLst/>
                <a:ea typeface="Times New Roman" panose="02020603050405020304" pitchFamily="18" charset="0"/>
                <a:cs typeface="Times New Roman" panose="02020603050405020304" pitchFamily="18" charset="0"/>
              </a:rPr>
              <a:t>me</a:t>
            </a:r>
            <a:r>
              <a:rPr lang="en-US" sz="4400" dirty="0">
                <a:solidFill>
                  <a:srgbClr val="000000"/>
                </a:solidFill>
                <a:effectLst/>
                <a:ea typeface="Times New Roman" panose="02020603050405020304" pitchFamily="18" charset="0"/>
                <a:cs typeface="Times New Roman" panose="02020603050405020304" pitchFamily="18" charset="0"/>
              </a:rPr>
              <a:t>. "if all man will come after me, let him deny himself, and take up his cross, and follow me" </a:t>
            </a:r>
            <a:r>
              <a:rPr lang="en-US" sz="4400" b="1" dirty="0">
                <a:solidFill>
                  <a:srgbClr val="0070C0"/>
                </a:solidFill>
                <a:effectLst/>
                <a:ea typeface="Times New Roman" panose="02020603050405020304" pitchFamily="18" charset="0"/>
                <a:cs typeface="Times New Roman" panose="02020603050405020304" pitchFamily="18" charset="0"/>
              </a:rPr>
              <a:t>Matt. 16:24.</a:t>
            </a:r>
            <a:endParaRPr lang="en-US" sz="4400" b="1"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4400" dirty="0">
                <a:solidFill>
                  <a:srgbClr val="000000"/>
                </a:solidFill>
                <a:effectLst/>
                <a:ea typeface="Times New Roman" panose="02020603050405020304" pitchFamily="18" charset="0"/>
                <a:cs typeface="Times New Roman" panose="02020603050405020304" pitchFamily="18" charset="0"/>
              </a:rPr>
              <a:t> </a:t>
            </a:r>
            <a:endParaRPr lang="en-US" sz="4400" dirty="0">
              <a:effectLst/>
              <a:ea typeface="Calibri" panose="020F0502020204030204" pitchFamily="34" charset="0"/>
              <a:cs typeface="Times New Roman" panose="02020603050405020304" pitchFamily="18" charset="0"/>
            </a:endParaRPr>
          </a:p>
        </p:txBody>
      </p:sp>
      <p:pic>
        <p:nvPicPr>
          <p:cNvPr id="4" name="Picture 3" descr="A person standing next to a tree&#10;&#10;Description generated with high confidence">
            <a:extLst>
              <a:ext uri="{FF2B5EF4-FFF2-40B4-BE49-F238E27FC236}">
                <a16:creationId xmlns:a16="http://schemas.microsoft.com/office/drawing/2014/main" id="{01D0F7BF-9350-34EA-2027-AE9E5043D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86" y="5165202"/>
            <a:ext cx="1870745" cy="1227209"/>
          </a:xfrm>
          <a:prstGeom prst="rect">
            <a:avLst/>
          </a:prstGeom>
        </p:spPr>
      </p:pic>
      <p:sp>
        <p:nvSpPr>
          <p:cNvPr id="6" name="Rectangle 5">
            <a:extLst>
              <a:ext uri="{FF2B5EF4-FFF2-40B4-BE49-F238E27FC236}">
                <a16:creationId xmlns:a16="http://schemas.microsoft.com/office/drawing/2014/main" id="{E5A5AA87-571C-51A5-07E5-88132F626AA4}"/>
              </a:ext>
            </a:extLst>
          </p:cNvPr>
          <p:cNvSpPr/>
          <p:nvPr/>
        </p:nvSpPr>
        <p:spPr>
          <a:xfrm>
            <a:off x="7021586" y="5165202"/>
            <a:ext cx="1870744" cy="1227208"/>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22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8439C-A163-246E-8CAC-CD97B188204C}"/>
              </a:ext>
            </a:extLst>
          </p:cNvPr>
          <p:cNvSpPr txBox="1"/>
          <p:nvPr/>
        </p:nvSpPr>
        <p:spPr>
          <a:xfrm>
            <a:off x="0" y="192947"/>
            <a:ext cx="9144000" cy="864852"/>
          </a:xfrm>
          <a:prstGeom prst="rect">
            <a:avLst/>
          </a:prstGeom>
          <a:no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Cambria" panose="02040503050406030204" pitchFamily="18" charset="0"/>
                <a:ea typeface="Calibri" panose="020F0502020204030204" pitchFamily="34" charset="0"/>
                <a:cs typeface="Times New Roman" panose="02020603050405020304" pitchFamily="18" charset="0"/>
              </a:rPr>
              <a:t>Three Pictures of the Cross.     Luke 9:23  </a:t>
            </a:r>
            <a:endParaRPr kumimoji="0" lang="en-US" sz="2800" b="0" i="0" u="none" strike="noStrike" kern="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3" name="TextBox 2">
            <a:extLst>
              <a:ext uri="{FF2B5EF4-FFF2-40B4-BE49-F238E27FC236}">
                <a16:creationId xmlns:a16="http://schemas.microsoft.com/office/drawing/2014/main" id="{AE31BFD2-98A0-832A-8016-D80C7F6E02DC}"/>
              </a:ext>
            </a:extLst>
          </p:cNvPr>
          <p:cNvSpPr txBox="1"/>
          <p:nvPr/>
        </p:nvSpPr>
        <p:spPr>
          <a:xfrm>
            <a:off x="1" y="6392411"/>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 hastings   newlebanoncoc.com</a:t>
            </a:r>
          </a:p>
        </p:txBody>
      </p:sp>
      <p:sp>
        <p:nvSpPr>
          <p:cNvPr id="5" name="TextBox 4">
            <a:extLst>
              <a:ext uri="{FF2B5EF4-FFF2-40B4-BE49-F238E27FC236}">
                <a16:creationId xmlns:a16="http://schemas.microsoft.com/office/drawing/2014/main" id="{CBEA499F-AA33-8B4A-B830-E8EF26CF401B}"/>
              </a:ext>
            </a:extLst>
          </p:cNvPr>
          <p:cNvSpPr txBox="1"/>
          <p:nvPr/>
        </p:nvSpPr>
        <p:spPr>
          <a:xfrm>
            <a:off x="230817" y="1661735"/>
            <a:ext cx="7253057" cy="3970318"/>
          </a:xfrm>
          <a:prstGeom prst="rect">
            <a:avLst/>
          </a:prstGeom>
          <a:noFill/>
        </p:spPr>
        <p:txBody>
          <a:bodyPr wrap="square">
            <a:spAutoFit/>
          </a:bodyPr>
          <a:lstStyle/>
          <a:p>
            <a:pPr algn="l">
              <a:buFont typeface="+mj-lt"/>
              <a:buAutoNum type="arabicPeriod"/>
            </a:pPr>
            <a:r>
              <a:rPr lang="en-US" b="0" i="0" dirty="0">
                <a:solidFill>
                  <a:srgbClr val="000000"/>
                </a:solidFill>
                <a:effectLst/>
                <a:latin typeface="Trebuchet MS" panose="020B0603020202020204" pitchFamily="34" charset="0"/>
              </a:rPr>
              <a:t>Must Jesus bear the cross alone,</a:t>
            </a:r>
            <a:br>
              <a:rPr lang="en-US" b="0" i="0" dirty="0">
                <a:solidFill>
                  <a:srgbClr val="000000"/>
                </a:solidFill>
                <a:effectLst/>
                <a:latin typeface="Trebuchet MS" panose="020B0603020202020204" pitchFamily="34" charset="0"/>
              </a:rPr>
            </a:br>
            <a:r>
              <a:rPr lang="en-US" b="0" i="0" dirty="0">
                <a:solidFill>
                  <a:srgbClr val="000000"/>
                </a:solidFill>
                <a:effectLst/>
                <a:latin typeface="Trebuchet MS" panose="020B0603020202020204" pitchFamily="34" charset="0"/>
              </a:rPr>
              <a:t>And all the world go free?</a:t>
            </a:r>
            <a:br>
              <a:rPr lang="en-US" b="0" i="0" dirty="0">
                <a:solidFill>
                  <a:srgbClr val="000000"/>
                </a:solidFill>
                <a:effectLst/>
                <a:latin typeface="Trebuchet MS" panose="020B0603020202020204" pitchFamily="34" charset="0"/>
              </a:rPr>
            </a:br>
            <a:r>
              <a:rPr lang="en-US" b="0" i="0" dirty="0">
                <a:solidFill>
                  <a:srgbClr val="000000"/>
                </a:solidFill>
                <a:effectLst/>
                <a:latin typeface="Trebuchet MS" panose="020B0603020202020204" pitchFamily="34" charset="0"/>
              </a:rPr>
              <a:t>No, there’s a cross for everyone,</a:t>
            </a:r>
            <a:br>
              <a:rPr lang="en-US" b="0" i="0" dirty="0">
                <a:solidFill>
                  <a:srgbClr val="000000"/>
                </a:solidFill>
                <a:effectLst/>
                <a:latin typeface="Trebuchet MS" panose="020B0603020202020204" pitchFamily="34" charset="0"/>
              </a:rPr>
            </a:br>
            <a:r>
              <a:rPr lang="en-US" b="0" i="0" dirty="0">
                <a:solidFill>
                  <a:srgbClr val="000000"/>
                </a:solidFill>
                <a:effectLst/>
                <a:latin typeface="Trebuchet MS" panose="020B0603020202020204" pitchFamily="34" charset="0"/>
              </a:rPr>
              <a:t>And there’s a cross for me.</a:t>
            </a:r>
          </a:p>
          <a:p>
            <a:pPr algn="l">
              <a:buFont typeface="+mj-lt"/>
              <a:buAutoNum type="arabicPeriod"/>
            </a:pPr>
            <a:endParaRPr lang="en-US" b="0" i="0" dirty="0">
              <a:solidFill>
                <a:srgbClr val="000000"/>
              </a:solidFill>
              <a:effectLst/>
              <a:latin typeface="Trebuchet MS" panose="020B0603020202020204" pitchFamily="34" charset="0"/>
            </a:endParaRPr>
          </a:p>
          <a:p>
            <a:pPr algn="l">
              <a:buFont typeface="+mj-lt"/>
              <a:buAutoNum type="arabicPeriod"/>
            </a:pPr>
            <a:r>
              <a:rPr lang="en-US" b="0" i="0" dirty="0">
                <a:solidFill>
                  <a:srgbClr val="000000"/>
                </a:solidFill>
                <a:effectLst/>
                <a:latin typeface="Trebuchet MS" panose="020B0603020202020204" pitchFamily="34" charset="0"/>
              </a:rPr>
              <a:t>How happy are the saints above,</a:t>
            </a:r>
            <a:br>
              <a:rPr lang="en-US" b="0" i="0" dirty="0">
                <a:solidFill>
                  <a:srgbClr val="000000"/>
                </a:solidFill>
                <a:effectLst/>
                <a:latin typeface="Trebuchet MS" panose="020B0603020202020204" pitchFamily="34" charset="0"/>
              </a:rPr>
            </a:br>
            <a:r>
              <a:rPr lang="en-US" b="0" i="0" dirty="0">
                <a:solidFill>
                  <a:srgbClr val="000000"/>
                </a:solidFill>
                <a:effectLst/>
                <a:latin typeface="Trebuchet MS" panose="020B0603020202020204" pitchFamily="34" charset="0"/>
              </a:rPr>
              <a:t>Who once went sorrowing here!</a:t>
            </a:r>
            <a:br>
              <a:rPr lang="en-US" b="0" i="0" dirty="0">
                <a:solidFill>
                  <a:srgbClr val="000000"/>
                </a:solidFill>
                <a:effectLst/>
                <a:latin typeface="Trebuchet MS" panose="020B0603020202020204" pitchFamily="34" charset="0"/>
              </a:rPr>
            </a:br>
            <a:r>
              <a:rPr lang="en-US" b="0" i="0" dirty="0">
                <a:solidFill>
                  <a:srgbClr val="000000"/>
                </a:solidFill>
                <a:effectLst/>
                <a:latin typeface="Trebuchet MS" panose="020B0603020202020204" pitchFamily="34" charset="0"/>
              </a:rPr>
              <a:t>But now they taste unmingled love,</a:t>
            </a:r>
            <a:br>
              <a:rPr lang="en-US" b="0" i="0" dirty="0">
                <a:solidFill>
                  <a:srgbClr val="000000"/>
                </a:solidFill>
                <a:effectLst/>
                <a:latin typeface="Trebuchet MS" panose="020B0603020202020204" pitchFamily="34" charset="0"/>
              </a:rPr>
            </a:br>
            <a:r>
              <a:rPr lang="en-US" b="0" i="0" dirty="0">
                <a:solidFill>
                  <a:srgbClr val="000000"/>
                </a:solidFill>
                <a:effectLst/>
                <a:latin typeface="Trebuchet MS" panose="020B0603020202020204" pitchFamily="34" charset="0"/>
              </a:rPr>
              <a:t>And joy without a tear.</a:t>
            </a:r>
          </a:p>
          <a:p>
            <a:pPr algn="l">
              <a:buFont typeface="+mj-lt"/>
              <a:buAutoNum type="arabicPeriod"/>
            </a:pPr>
            <a:endParaRPr lang="en-US" b="0" i="0" dirty="0">
              <a:solidFill>
                <a:srgbClr val="000000"/>
              </a:solidFill>
              <a:effectLst/>
              <a:latin typeface="Trebuchet MS" panose="020B0603020202020204" pitchFamily="34" charset="0"/>
            </a:endParaRPr>
          </a:p>
          <a:p>
            <a:pPr algn="l">
              <a:buFont typeface="+mj-lt"/>
              <a:buAutoNum type="arabicPeriod"/>
            </a:pPr>
            <a:r>
              <a:rPr lang="en-US" b="0" i="0" dirty="0">
                <a:solidFill>
                  <a:srgbClr val="000000"/>
                </a:solidFill>
                <a:effectLst/>
                <a:latin typeface="Trebuchet MS" panose="020B0603020202020204" pitchFamily="34" charset="0"/>
              </a:rPr>
              <a:t>The consecrated cross I’ll bear</a:t>
            </a:r>
            <a:br>
              <a:rPr lang="en-US" b="0" i="0" dirty="0">
                <a:solidFill>
                  <a:srgbClr val="000000"/>
                </a:solidFill>
                <a:effectLst/>
                <a:latin typeface="Trebuchet MS" panose="020B0603020202020204" pitchFamily="34" charset="0"/>
              </a:rPr>
            </a:br>
            <a:r>
              <a:rPr lang="en-US" b="0" i="0" dirty="0">
                <a:solidFill>
                  <a:srgbClr val="000000"/>
                </a:solidFill>
                <a:effectLst/>
                <a:latin typeface="Trebuchet MS" panose="020B0603020202020204" pitchFamily="34" charset="0"/>
              </a:rPr>
              <a:t>Till death shall set me free;</a:t>
            </a:r>
            <a:br>
              <a:rPr lang="en-US" b="0" i="0" dirty="0">
                <a:solidFill>
                  <a:srgbClr val="000000"/>
                </a:solidFill>
                <a:effectLst/>
                <a:latin typeface="Trebuchet MS" panose="020B0603020202020204" pitchFamily="34" charset="0"/>
              </a:rPr>
            </a:br>
            <a:r>
              <a:rPr lang="en-US" b="0" i="0" dirty="0">
                <a:solidFill>
                  <a:srgbClr val="000000"/>
                </a:solidFill>
                <a:effectLst/>
                <a:latin typeface="Trebuchet MS" panose="020B0603020202020204" pitchFamily="34" charset="0"/>
              </a:rPr>
              <a:t>And then go home my crown to wear,</a:t>
            </a:r>
            <a:br>
              <a:rPr lang="en-US" b="0" i="0" dirty="0">
                <a:solidFill>
                  <a:srgbClr val="000000"/>
                </a:solidFill>
                <a:effectLst/>
                <a:latin typeface="Trebuchet MS" panose="020B0603020202020204" pitchFamily="34" charset="0"/>
              </a:rPr>
            </a:br>
            <a:r>
              <a:rPr lang="en-US" b="0" i="0" dirty="0">
                <a:solidFill>
                  <a:srgbClr val="000000"/>
                </a:solidFill>
                <a:effectLst/>
                <a:latin typeface="Trebuchet MS" panose="020B0603020202020204" pitchFamily="34" charset="0"/>
              </a:rPr>
              <a:t>For there’s a crown for me.</a:t>
            </a:r>
          </a:p>
        </p:txBody>
      </p:sp>
      <p:sp>
        <p:nvSpPr>
          <p:cNvPr id="6" name="TextBox 5">
            <a:extLst>
              <a:ext uri="{FF2B5EF4-FFF2-40B4-BE49-F238E27FC236}">
                <a16:creationId xmlns:a16="http://schemas.microsoft.com/office/drawing/2014/main" id="{05380077-1A9B-7C35-8D0B-C28E7C6813D7}"/>
              </a:ext>
            </a:extLst>
          </p:cNvPr>
          <p:cNvSpPr txBox="1"/>
          <p:nvPr/>
        </p:nvSpPr>
        <p:spPr>
          <a:xfrm>
            <a:off x="4572000" y="2965142"/>
            <a:ext cx="4447713"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4.Upon the crystal pavement down</a:t>
            </a:r>
            <a:b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At Jesus’ pierced feet,</a:t>
            </a:r>
            <a:b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Joyful I’ll cast my golden crown</a:t>
            </a:r>
            <a:b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And His dear Name repeat.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5.O precious cross! O glorious crown!</a:t>
            </a:r>
            <a:b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O resurrection day!</a:t>
            </a:r>
            <a:b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When Christ the Lord from </a:t>
            </a:r>
            <a:r>
              <a:rPr kumimoji="0" lang="en-US" sz="18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heav’n</a:t>
            </a: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comes down</a:t>
            </a:r>
            <a:b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b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And bears my soul away.</a:t>
            </a:r>
          </a:p>
        </p:txBody>
      </p:sp>
      <p:sp>
        <p:nvSpPr>
          <p:cNvPr id="7" name="TextBox 6">
            <a:extLst>
              <a:ext uri="{FF2B5EF4-FFF2-40B4-BE49-F238E27FC236}">
                <a16:creationId xmlns:a16="http://schemas.microsoft.com/office/drawing/2014/main" id="{469429E4-F81F-5C0C-3E91-E67BB8E0791D}"/>
              </a:ext>
            </a:extLst>
          </p:cNvPr>
          <p:cNvSpPr txBox="1"/>
          <p:nvPr/>
        </p:nvSpPr>
        <p:spPr>
          <a:xfrm>
            <a:off x="1731146" y="1109709"/>
            <a:ext cx="6196613" cy="461665"/>
          </a:xfrm>
          <a:prstGeom prst="rect">
            <a:avLst/>
          </a:prstGeom>
          <a:noFill/>
        </p:spPr>
        <p:txBody>
          <a:bodyPr wrap="square" rtlCol="0">
            <a:spAutoFit/>
          </a:bodyPr>
          <a:lstStyle/>
          <a:p>
            <a:r>
              <a:rPr lang="en-US" sz="2400" dirty="0">
                <a:latin typeface="Arial Black" panose="020B0A04020102020204" pitchFamily="34" charset="0"/>
              </a:rPr>
              <a:t>Must Jesus Bear The Cross Alone?</a:t>
            </a:r>
          </a:p>
        </p:txBody>
      </p:sp>
    </p:spTree>
    <p:extLst>
      <p:ext uri="{BB962C8B-B14F-4D97-AF65-F5344CB8AC3E}">
        <p14:creationId xmlns:p14="http://schemas.microsoft.com/office/powerpoint/2010/main" val="27466610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496</TotalTime>
  <Words>2776</Words>
  <Application>Microsoft Office PowerPoint</Application>
  <PresentationFormat>On-screen Show (4:3)</PresentationFormat>
  <Paragraphs>217</Paragraphs>
  <Slides>32</Slides>
  <Notes>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32</vt:i4>
      </vt:variant>
    </vt:vector>
  </HeadingPairs>
  <TitlesOfParts>
    <vt:vector size="46" baseType="lpstr">
      <vt:lpstr>Aharoni</vt:lpstr>
      <vt:lpstr>Arial</vt:lpstr>
      <vt:lpstr>Arial Black</vt:lpstr>
      <vt:lpstr>Arial Unicode MS</vt:lpstr>
      <vt:lpstr>Calibri</vt:lpstr>
      <vt:lpstr>Calibri Light</vt:lpstr>
      <vt:lpstr>Cambria</vt:lpstr>
      <vt:lpstr>Ink Free</vt:lpstr>
      <vt:lpstr>Symbol</vt:lpstr>
      <vt:lpstr>Trebuchet MS</vt:lpstr>
      <vt:lpstr>Office Theme</vt:lpstr>
      <vt:lpstr>1_Office Theme</vt:lpstr>
      <vt:lpstr>PhotoCompanion</vt:lpstr>
      <vt:lpstr>2_Office Theme</vt:lpstr>
      <vt:lpstr>PowerPoint Presentation</vt:lpstr>
      <vt:lpstr>PowerPoint Presentation</vt:lpstr>
      <vt:lpstr>PowerPoint Presentation</vt:lpstr>
      <vt:lpstr>Two bandits were crucified with Him, one on the right and one on the left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12</cp:revision>
  <dcterms:created xsi:type="dcterms:W3CDTF">2023-10-17T13:20:19Z</dcterms:created>
  <dcterms:modified xsi:type="dcterms:W3CDTF">2023-10-22T18:39:24Z</dcterms:modified>
</cp:coreProperties>
</file>