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80" r:id="rId3"/>
    <p:sldId id="257" r:id="rId4"/>
    <p:sldId id="258" r:id="rId5"/>
    <p:sldId id="301" r:id="rId6"/>
    <p:sldId id="304" r:id="rId7"/>
    <p:sldId id="295" r:id="rId8"/>
    <p:sldId id="259" r:id="rId9"/>
    <p:sldId id="291" r:id="rId10"/>
    <p:sldId id="261" r:id="rId11"/>
    <p:sldId id="298" r:id="rId12"/>
    <p:sldId id="299" r:id="rId13"/>
    <p:sldId id="281" r:id="rId14"/>
    <p:sldId id="262" r:id="rId15"/>
    <p:sldId id="260" r:id="rId16"/>
    <p:sldId id="292" r:id="rId17"/>
    <p:sldId id="264" r:id="rId18"/>
    <p:sldId id="282" r:id="rId19"/>
    <p:sldId id="266" r:id="rId20"/>
    <p:sldId id="267" r:id="rId21"/>
    <p:sldId id="293" r:id="rId22"/>
    <p:sldId id="268" r:id="rId23"/>
    <p:sldId id="269" r:id="rId24"/>
    <p:sldId id="288" r:id="rId25"/>
    <p:sldId id="294" r:id="rId26"/>
    <p:sldId id="283" r:id="rId27"/>
    <p:sldId id="265" r:id="rId28"/>
    <p:sldId id="270" r:id="rId29"/>
    <p:sldId id="302" r:id="rId30"/>
    <p:sldId id="276" r:id="rId31"/>
    <p:sldId id="303" r:id="rId32"/>
    <p:sldId id="277" r:id="rId33"/>
    <p:sldId id="300" r:id="rId34"/>
    <p:sldId id="263" r:id="rId35"/>
    <p:sldId id="284" r:id="rId36"/>
    <p:sldId id="29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KcxpETmj2QKMfJtgbKdfg==" hashData="IylQeF9OZOgIKIJxKCuxTIm5v5ANc2CxvxISnxlTSQ7J7klXZlBjWaGIUcLr/w/PBtG4IC8CbGzZpGQXSBKb3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14" d="100"/>
          <a:sy n="114" d="100"/>
        </p:scale>
        <p:origin x="1560" y="120"/>
      </p:cViewPr>
      <p:guideLst/>
    </p:cSldViewPr>
  </p:slideViewPr>
  <p:notesTextViewPr>
    <p:cViewPr>
      <p:scale>
        <a:sx n="1" d="1"/>
        <a:sy n="1" d="1"/>
      </p:scale>
      <p:origin x="0" y="0"/>
    </p:cViewPr>
  </p:notesTextViewPr>
  <p:sorterViewPr>
    <p:cViewPr>
      <p:scale>
        <a:sx n="100" d="100"/>
        <a:sy n="100" d="100"/>
      </p:scale>
      <p:origin x="0" y="-3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5DB303-B5F0-4A2F-91BA-3A47E0CD573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136892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DB303-B5F0-4A2F-91BA-3A47E0CD573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45003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DB303-B5F0-4A2F-91BA-3A47E0CD573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341256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DB303-B5F0-4A2F-91BA-3A47E0CD573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266515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5DB303-B5F0-4A2F-91BA-3A47E0CD573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28887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5DB303-B5F0-4A2F-91BA-3A47E0CD573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214811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5DB303-B5F0-4A2F-91BA-3A47E0CD573A}"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65257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5DB303-B5F0-4A2F-91BA-3A47E0CD573A}"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318365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DB303-B5F0-4A2F-91BA-3A47E0CD573A}"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174728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5DB303-B5F0-4A2F-91BA-3A47E0CD573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421433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5DB303-B5F0-4A2F-91BA-3A47E0CD573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B06DC-DE18-4097-937A-049294F79874}" type="slidenum">
              <a:rPr lang="en-US" smtClean="0"/>
              <a:t>‹#›</a:t>
            </a:fld>
            <a:endParaRPr lang="en-US"/>
          </a:p>
        </p:txBody>
      </p:sp>
    </p:spTree>
    <p:extLst>
      <p:ext uri="{BB962C8B-B14F-4D97-AF65-F5344CB8AC3E}">
        <p14:creationId xmlns:p14="http://schemas.microsoft.com/office/powerpoint/2010/main" val="401035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DB303-B5F0-4A2F-91BA-3A47E0CD573A}"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B06DC-DE18-4097-937A-049294F79874}" type="slidenum">
              <a:rPr lang="en-US" smtClean="0"/>
              <a:t>‹#›</a:t>
            </a:fld>
            <a:endParaRPr lang="en-US"/>
          </a:p>
        </p:txBody>
      </p:sp>
    </p:spTree>
    <p:extLst>
      <p:ext uri="{BB962C8B-B14F-4D97-AF65-F5344CB8AC3E}">
        <p14:creationId xmlns:p14="http://schemas.microsoft.com/office/powerpoint/2010/main" val="2700141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blueletterbible.org/nkjv/1ch/29/14/s_367014"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blueletterbible.org/nkjv/psa/96/8/s_574008" TargetMode="External"/><Relationship Id="rId2" Type="http://schemas.openxmlformats.org/officeDocument/2006/relationships/hyperlink" Target="https://www.blueletterbible.org/nkjv/1ch/16/29/s_354029"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blueletterbible.org/search/Dictionary/viewTopic.cfm?topic=IT0006302" TargetMode="External"/><Relationship Id="rId3" Type="http://schemas.openxmlformats.org/officeDocument/2006/relationships/hyperlink" Target="https://www.blueletterbible.org/search/Dictionary/viewTopic.cfm?topic=IT0001128" TargetMode="External"/><Relationship Id="rId7" Type="http://schemas.openxmlformats.org/officeDocument/2006/relationships/hyperlink" Target="https://www.blueletterbible.org/kjv/num/6/12/s_123012" TargetMode="External"/><Relationship Id="rId2" Type="http://schemas.openxmlformats.org/officeDocument/2006/relationships/hyperlink" Target="https://www.blueletterbible.org/kjv/mic/4/13/s_897013" TargetMode="External"/><Relationship Id="rId1" Type="http://schemas.openxmlformats.org/officeDocument/2006/relationships/slideLayout" Target="../slideLayouts/slideLayout7.xml"/><Relationship Id="rId6" Type="http://schemas.openxmlformats.org/officeDocument/2006/relationships/hyperlink" Target="https://www.blueletterbible.org/kjv/num/6/9/s_123009" TargetMode="External"/><Relationship Id="rId5" Type="http://schemas.openxmlformats.org/officeDocument/2006/relationships/hyperlink" Target="https://www.blueletterbible.org/kjv/num/6/7/s_123007" TargetMode="External"/><Relationship Id="rId4" Type="http://schemas.openxmlformats.org/officeDocument/2006/relationships/hyperlink" Target="https://www.blueletterbible.org/search/Dictionary/viewTopic.cfm?topic=IT000245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ref.ly/logosres/LLS:1.0.30;ref=bible$2Bnkjv.73.4.7" TargetMode="External"/><Relationship Id="rId3" Type="http://schemas.openxmlformats.org/officeDocument/2006/relationships/hyperlink" Target="https://ref.ly/logosres/LLS:1.0.30;ref=bible$2Bnkjv.66.12.2" TargetMode="External"/><Relationship Id="rId7" Type="http://schemas.openxmlformats.org/officeDocument/2006/relationships/hyperlink" Target="https://ref.ly/logosres/LLS:1.0.30;ref=bible$2Bnkjv.73.4.6" TargetMode="External"/><Relationship Id="rId2" Type="http://schemas.openxmlformats.org/officeDocument/2006/relationships/hyperlink" Target="https://ref.ly/logosres/LLS:1.0.30;ref=bible$2Bnkjv.66.12.1" TargetMode="External"/><Relationship Id="rId1" Type="http://schemas.openxmlformats.org/officeDocument/2006/relationships/slideLayout" Target="../slideLayouts/slideLayout7.xml"/><Relationship Id="rId6" Type="http://schemas.openxmlformats.org/officeDocument/2006/relationships/hyperlink" Target="https://ref.ly/logosres/LLS:1.0.30;ref=bible$2Bnkjv.73.4.5" TargetMode="External"/><Relationship Id="rId5" Type="http://schemas.openxmlformats.org/officeDocument/2006/relationships/hyperlink" Target="https://ref.ly/logosres/LLS:1.0.30;ref=bible$2Bnkjv.73.4.4" TargetMode="External"/><Relationship Id="rId4" Type="http://schemas.openxmlformats.org/officeDocument/2006/relationships/hyperlink" Target="https://ref.ly/logosres/LLS:1.0.30;ref=bible$2Bnkjv.73.4.3" TargetMode="External"/><Relationship Id="rId9" Type="http://schemas.openxmlformats.org/officeDocument/2006/relationships/hyperlink" Target="https://ref.ly/logosres/LLS:1.0.30;ref=bible$2Bnkjv.73.4.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23732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923365" y="977153"/>
            <a:ext cx="7593107" cy="5809421"/>
          </a:xfrm>
          <a:prstGeom prst="rect">
            <a:avLst/>
          </a:prstGeom>
        </p:spPr>
        <p:txBody>
          <a:bodyPr wrap="square">
            <a:spAutoFit/>
          </a:bodyPr>
          <a:lstStyle/>
          <a:p>
            <a:pPr>
              <a:lnSpc>
                <a:spcPct val="107000"/>
              </a:lnSpc>
            </a:pPr>
            <a:r>
              <a:rPr lang="en-US" sz="32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I</a:t>
            </a: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200" b="1" u="sng" dirty="0">
                <a:solidFill>
                  <a:srgbClr val="000000"/>
                </a:solidFill>
                <a:ea typeface="Calibri" panose="020F0502020204030204" pitchFamily="34" charset="0"/>
                <a:cs typeface="Times New Roman" panose="02020603050405020304" pitchFamily="18" charset="0"/>
              </a:rPr>
              <a:t>It is the glory of God, and His very nature, to be always GIVING</a:t>
            </a:r>
            <a:r>
              <a:rPr lang="en-US" sz="3200" i="1" dirty="0">
                <a:solidFill>
                  <a:srgbClr val="000000"/>
                </a:solidFill>
                <a:ea typeface="Calibri" panose="020F0502020204030204" pitchFamily="34" charset="0"/>
                <a:cs typeface="Times New Roman" panose="02020603050405020304" pitchFamily="18" charset="0"/>
              </a:rPr>
              <a:t>.</a:t>
            </a:r>
            <a:r>
              <a:rPr lang="en-US" sz="3200" dirty="0">
                <a:solidFill>
                  <a:srgbClr val="000000"/>
                </a:solidFill>
                <a:ea typeface="Calibri" panose="020F0502020204030204" pitchFamily="34" charset="0"/>
                <a:cs typeface="Times New Roman" panose="02020603050405020304" pitchFamily="18" charset="0"/>
              </a:rPr>
              <a:t> God is the owner of all. There is </a:t>
            </a:r>
            <a:r>
              <a:rPr lang="en-US" sz="3200" b="1" u="sng" dirty="0">
                <a:solidFill>
                  <a:srgbClr val="0070C0"/>
                </a:solidFill>
                <a:ea typeface="Calibri" panose="020F0502020204030204" pitchFamily="34" charset="0"/>
                <a:cs typeface="Times New Roman" panose="02020603050405020304" pitchFamily="18" charset="0"/>
              </a:rPr>
              <a:t>no power</a:t>
            </a:r>
            <a:r>
              <a:rPr lang="en-US" sz="3200" b="1" dirty="0">
                <a:solidFill>
                  <a:srgbClr val="0070C0"/>
                </a:solidFill>
                <a:ea typeface="Calibri" panose="020F0502020204030204" pitchFamily="34" charset="0"/>
                <a:cs typeface="Times New Roman" panose="02020603050405020304" pitchFamily="18" charset="0"/>
              </a:rPr>
              <a:t>,  </a:t>
            </a:r>
            <a:r>
              <a:rPr lang="en-US" sz="3200" b="1" u="sng" dirty="0">
                <a:solidFill>
                  <a:srgbClr val="0070C0"/>
                </a:solidFill>
                <a:ea typeface="Calibri" panose="020F0502020204030204" pitchFamily="34" charset="0"/>
                <a:cs typeface="Times New Roman" panose="02020603050405020304" pitchFamily="18" charset="0"/>
              </a:rPr>
              <a:t>no riches</a:t>
            </a:r>
            <a:r>
              <a:rPr lang="en-US" sz="3200" b="1" dirty="0">
                <a:solidFill>
                  <a:srgbClr val="0070C0"/>
                </a:solidFill>
                <a:ea typeface="Calibri" panose="020F0502020204030204" pitchFamily="34" charset="0"/>
                <a:cs typeface="Times New Roman" panose="02020603050405020304" pitchFamily="18" charset="0"/>
              </a:rPr>
              <a:t>,  </a:t>
            </a:r>
            <a:r>
              <a:rPr lang="en-US" sz="3200" b="1" u="sng" dirty="0">
                <a:solidFill>
                  <a:srgbClr val="0070C0"/>
                </a:solidFill>
                <a:ea typeface="Calibri" panose="020F0502020204030204" pitchFamily="34" charset="0"/>
                <a:cs typeface="Times New Roman" panose="02020603050405020304" pitchFamily="18" charset="0"/>
              </a:rPr>
              <a:t>no goodness</a:t>
            </a:r>
            <a:r>
              <a:rPr lang="en-US" sz="3200" b="1" dirty="0">
                <a:solidFill>
                  <a:srgbClr val="0070C0"/>
                </a:solidFill>
                <a:ea typeface="Calibri" panose="020F0502020204030204" pitchFamily="34" charset="0"/>
                <a:cs typeface="Times New Roman" panose="02020603050405020304" pitchFamily="18" charset="0"/>
              </a:rPr>
              <a:t>, </a:t>
            </a:r>
            <a:r>
              <a:rPr lang="en-US" sz="3200" b="1" u="sng" dirty="0">
                <a:solidFill>
                  <a:srgbClr val="0070C0"/>
                </a:solidFill>
                <a:ea typeface="Calibri" panose="020F0502020204030204" pitchFamily="34" charset="0"/>
                <a:cs typeface="Times New Roman" panose="02020603050405020304" pitchFamily="18" charset="0"/>
              </a:rPr>
              <a:t>no love</a:t>
            </a:r>
            <a:r>
              <a:rPr lang="en-US" sz="3200" b="1" dirty="0">
                <a:solidFill>
                  <a:srgbClr val="0070C0"/>
                </a:solidFill>
                <a:ea typeface="Calibri" panose="020F0502020204030204" pitchFamily="34" charset="0"/>
                <a:cs typeface="Times New Roman" panose="02020603050405020304" pitchFamily="18" charset="0"/>
              </a:rPr>
              <a:t>, outside of God.</a:t>
            </a:r>
          </a:p>
          <a:p>
            <a:pPr>
              <a:lnSpc>
                <a:spcPct val="107000"/>
              </a:lnSpc>
            </a:pPr>
            <a:endParaRPr lang="en-US" sz="3200" dirty="0">
              <a:solidFill>
                <a:srgbClr val="000000"/>
              </a:solidFill>
              <a:ea typeface="Calibri" panose="020F0502020204030204" pitchFamily="34" charset="0"/>
              <a:cs typeface="Times New Roman" panose="02020603050405020304" pitchFamily="18" charset="0"/>
            </a:endParaRPr>
          </a:p>
          <a:p>
            <a:pPr>
              <a:lnSpc>
                <a:spcPct val="107000"/>
              </a:lnSpc>
            </a:pPr>
            <a:r>
              <a:rPr lang="en-US" sz="4400" b="1" dirty="0">
                <a:solidFill>
                  <a:srgbClr val="000000"/>
                </a:solidFill>
                <a:ea typeface="Calibri" panose="020F0502020204030204" pitchFamily="34" charset="0"/>
                <a:cs typeface="Times New Roman" panose="02020603050405020304" pitchFamily="18" charset="0"/>
              </a:rPr>
              <a:t>I must see</a:t>
            </a:r>
            <a:r>
              <a:rPr lang="en-US" sz="4400" dirty="0">
                <a:solidFill>
                  <a:srgbClr val="000000"/>
                </a:solidFill>
                <a:ea typeface="Calibri" panose="020F0502020204030204" pitchFamily="34" charset="0"/>
                <a:cs typeface="Times New Roman" panose="02020603050405020304" pitchFamily="18" charset="0"/>
              </a:rPr>
              <a:t> </a:t>
            </a:r>
            <a:r>
              <a:rPr lang="en-US" sz="3200" dirty="0">
                <a:solidFill>
                  <a:srgbClr val="000000"/>
                </a:solidFill>
                <a:ea typeface="Calibri" panose="020F0502020204030204" pitchFamily="34" charset="0"/>
                <a:cs typeface="Times New Roman" panose="02020603050405020304" pitchFamily="18" charset="0"/>
              </a:rPr>
              <a:t>that everything I have is given by Him;</a:t>
            </a:r>
            <a:endParaRPr lang="en-US" sz="3200" dirty="0">
              <a:ea typeface="Calibri" panose="020F0502020204030204" pitchFamily="34" charset="0"/>
              <a:cs typeface="Times New Roman" panose="02020603050405020304" pitchFamily="18" charset="0"/>
            </a:endParaRPr>
          </a:p>
          <a:p>
            <a:pPr>
              <a:lnSpc>
                <a:spcPct val="107000"/>
              </a:lnSpc>
            </a:pPr>
            <a:r>
              <a:rPr lang="en-US" sz="3200" dirty="0">
                <a:solidFill>
                  <a:srgbClr val="000000"/>
                </a:solidFill>
                <a:ea typeface="Calibri" panose="020F0502020204030204" pitchFamily="34" charset="0"/>
                <a:cs typeface="Times New Roman" panose="02020603050405020304" pitchFamily="18" charset="0"/>
              </a:rPr>
              <a:t>  </a:t>
            </a:r>
            <a:endParaRPr lang="en-US" sz="3200" dirty="0">
              <a:ea typeface="Calibri" panose="020F0502020204030204" pitchFamily="34" charset="0"/>
              <a:cs typeface="Times New Roman" panose="02020603050405020304" pitchFamily="18" charset="0"/>
            </a:endParaRPr>
          </a:p>
          <a:p>
            <a:r>
              <a:rPr lang="en-US" sz="4400" b="1" dirty="0">
                <a:solidFill>
                  <a:srgbClr val="000000"/>
                </a:solidFill>
                <a:ea typeface="Calibri" panose="020F0502020204030204" pitchFamily="34" charset="0"/>
              </a:rPr>
              <a:t>I must learn </a:t>
            </a:r>
            <a:r>
              <a:rPr lang="en-US" sz="3200" dirty="0">
                <a:solidFill>
                  <a:srgbClr val="000000"/>
                </a:solidFill>
                <a:ea typeface="Calibri" panose="020F0502020204030204" pitchFamily="34" charset="0"/>
              </a:rPr>
              <a:t>to believe in God as the great Owner and Giver of all. </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03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6" y="439271"/>
            <a:ext cx="8247530" cy="5317353"/>
          </a:xfrm>
          <a:prstGeom prst="rect">
            <a:avLst/>
          </a:prstGeom>
        </p:spPr>
        <p:txBody>
          <a:bodyPr wrap="square">
            <a:spAutoFit/>
          </a:bodyPr>
          <a:lstStyle/>
          <a:p>
            <a:pPr>
              <a:lnSpc>
                <a:spcPct val="115000"/>
              </a:lnSpc>
              <a:spcAft>
                <a:spcPts val="1000"/>
              </a:spcAft>
            </a:pPr>
            <a:r>
              <a:rPr lang="en-US" sz="4800" b="1" dirty="0">
                <a:solidFill>
                  <a:srgbClr val="0070C0"/>
                </a:solidFill>
                <a:latin typeface="Calibri" panose="020F0502020204030204" pitchFamily="34" charset="0"/>
              </a:rPr>
              <a:t>James 1:17  </a:t>
            </a:r>
          </a:p>
          <a:p>
            <a:pPr>
              <a:lnSpc>
                <a:spcPct val="115000"/>
              </a:lnSpc>
            </a:pPr>
            <a:r>
              <a:rPr lang="en-US" sz="4800" baseline="30000" dirty="0">
                <a:latin typeface="Calibri" panose="020F0502020204030204" pitchFamily="34" charset="0"/>
              </a:rPr>
              <a:t>17 </a:t>
            </a:r>
            <a:r>
              <a:rPr lang="en-US" sz="4800" dirty="0">
                <a:latin typeface="Calibri" panose="020F0502020204030204" pitchFamily="34" charset="0"/>
              </a:rPr>
              <a:t>Every good gift and every perfect gift is from above, and comes down from the Father of lights, with whom there is no variation or shadow of turning. </a:t>
            </a:r>
            <a:endParaRPr lang="en-US" sz="4800" dirty="0">
              <a:effectLst/>
              <a:latin typeface="Calibri" panose="020F0502020204030204" pitchFamily="34" charset="0"/>
            </a:endParaRPr>
          </a:p>
        </p:txBody>
      </p:sp>
    </p:spTree>
    <p:extLst>
      <p:ext uri="{BB962C8B-B14F-4D97-AF65-F5344CB8AC3E}">
        <p14:creationId xmlns:p14="http://schemas.microsoft.com/office/powerpoint/2010/main" val="367689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5" y="286871"/>
            <a:ext cx="8283389" cy="6030369"/>
          </a:xfrm>
          <a:prstGeom prst="rect">
            <a:avLst/>
          </a:prstGeom>
        </p:spPr>
        <p:txBody>
          <a:bodyPr wrap="square">
            <a:spAutoFit/>
          </a:bodyPr>
          <a:lstStyle/>
          <a:p>
            <a:pPr>
              <a:lnSpc>
                <a:spcPct val="115000"/>
              </a:lnSpc>
              <a:spcAft>
                <a:spcPts val="1000"/>
              </a:spcAft>
            </a:pPr>
            <a:r>
              <a:rPr lang="en-US" sz="2800" b="1" dirty="0">
                <a:solidFill>
                  <a:srgbClr val="0070C0"/>
                </a:solidFill>
                <a:latin typeface="Calibri" panose="020F0502020204030204" pitchFamily="34" charset="0"/>
              </a:rPr>
              <a:t>Matthew 7:7–11 </a:t>
            </a:r>
            <a:r>
              <a:rPr lang="en-US" sz="2800" dirty="0">
                <a:latin typeface="Calibri" panose="020F0502020204030204" pitchFamily="34" charset="0"/>
              </a:rPr>
              <a:t>(NKJV) </a:t>
            </a:r>
          </a:p>
          <a:p>
            <a:pPr indent="228600">
              <a:lnSpc>
                <a:spcPct val="115000"/>
              </a:lnSpc>
              <a:spcBef>
                <a:spcPts val="900"/>
              </a:spcBef>
              <a:spcAft>
                <a:spcPts val="1000"/>
              </a:spcAft>
            </a:pPr>
            <a:r>
              <a:rPr lang="en-US" sz="2800" baseline="30000" dirty="0">
                <a:latin typeface="Calibri" panose="020F0502020204030204" pitchFamily="34" charset="0"/>
              </a:rPr>
              <a:t>7 </a:t>
            </a:r>
            <a:r>
              <a:rPr lang="en-US" sz="2800" dirty="0">
                <a:latin typeface="Calibri" panose="020F0502020204030204" pitchFamily="34" charset="0"/>
              </a:rPr>
              <a:t>“Ask, and it will be given to you; seek, and you will find; knock, and it will be opened to you. </a:t>
            </a:r>
            <a:r>
              <a:rPr lang="en-US" sz="2800" baseline="30000" dirty="0">
                <a:latin typeface="Calibri" panose="020F0502020204030204" pitchFamily="34" charset="0"/>
              </a:rPr>
              <a:t>8 </a:t>
            </a:r>
            <a:r>
              <a:rPr lang="en-US" sz="2800" dirty="0">
                <a:latin typeface="Calibri" panose="020F0502020204030204" pitchFamily="34" charset="0"/>
              </a:rPr>
              <a:t>For everyone who asks receives, and he who seeks finds, and to him who knocks it will be opened. </a:t>
            </a:r>
          </a:p>
          <a:p>
            <a:pPr indent="228600">
              <a:lnSpc>
                <a:spcPct val="115000"/>
              </a:lnSpc>
              <a:spcBef>
                <a:spcPts val="900"/>
              </a:spcBef>
              <a:spcAft>
                <a:spcPts val="1000"/>
              </a:spcAft>
            </a:pPr>
            <a:r>
              <a:rPr lang="en-US" sz="2800" baseline="30000" dirty="0">
                <a:latin typeface="Calibri" panose="020F0502020204030204" pitchFamily="34" charset="0"/>
              </a:rPr>
              <a:t>9 </a:t>
            </a:r>
            <a:r>
              <a:rPr lang="en-US" sz="2800" dirty="0">
                <a:latin typeface="Calibri" panose="020F0502020204030204" pitchFamily="34" charset="0"/>
              </a:rPr>
              <a:t>Or what man is there among you who, if his son asks for bread, will give him a stone? </a:t>
            </a:r>
            <a:r>
              <a:rPr lang="en-US" sz="2800" baseline="30000" dirty="0">
                <a:latin typeface="Calibri" panose="020F0502020204030204" pitchFamily="34" charset="0"/>
              </a:rPr>
              <a:t>10 </a:t>
            </a:r>
            <a:r>
              <a:rPr lang="en-US" sz="2800" dirty="0">
                <a:latin typeface="Calibri" panose="020F0502020204030204" pitchFamily="34" charset="0"/>
              </a:rPr>
              <a:t>Or if he asks for a fish, will he give him a serpent? </a:t>
            </a:r>
            <a:r>
              <a:rPr lang="en-US" sz="2800" baseline="30000" dirty="0">
                <a:latin typeface="Calibri" panose="020F0502020204030204" pitchFamily="34" charset="0"/>
              </a:rPr>
              <a:t>11 </a:t>
            </a:r>
            <a:r>
              <a:rPr lang="en-US" sz="2800" dirty="0">
                <a:latin typeface="Calibri" panose="020F0502020204030204" pitchFamily="34" charset="0"/>
              </a:rPr>
              <a:t>If you then, being evil, know how to give good gifts to your children, </a:t>
            </a:r>
            <a:r>
              <a:rPr lang="en-US" sz="2800" b="1" dirty="0">
                <a:solidFill>
                  <a:srgbClr val="FF0000"/>
                </a:solidFill>
                <a:latin typeface="Calibri" panose="020F0502020204030204" pitchFamily="34" charset="0"/>
              </a:rPr>
              <a:t>how much more will your Father who is in heaven give good things to those who ask Him! </a:t>
            </a:r>
            <a:endParaRPr lang="en-US" sz="2800" b="1" dirty="0">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363485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25" y="1694331"/>
            <a:ext cx="8615082" cy="4439292"/>
          </a:xfrm>
          <a:prstGeom prst="rect">
            <a:avLst/>
          </a:prstGeom>
        </p:spPr>
        <p:txBody>
          <a:bodyPr wrap="square">
            <a:spAutoFit/>
          </a:bodyPr>
          <a:lstStyle/>
          <a:p>
            <a:pPr>
              <a:lnSpc>
                <a:spcPct val="107000"/>
              </a:lnSpc>
              <a:spcAft>
                <a:spcPts val="800"/>
              </a:spcAft>
            </a:pPr>
            <a:r>
              <a:rPr lang="en-US" sz="4400" b="1" dirty="0">
                <a:latin typeface="Arial" panose="020B0604020202020204" pitchFamily="34" charset="0"/>
                <a:ea typeface="Calibri" panose="020F0502020204030204" pitchFamily="34" charset="0"/>
                <a:cs typeface="Times New Roman" panose="02020603050405020304" pitchFamily="18" charset="0"/>
              </a:rPr>
              <a:t>2 Take my hands and let them move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at the impulse of thy love.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Take my feet and let them be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swift and beautiful for thee,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swift and beautiful for thee.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4" name="TextBox 3"/>
          <p:cNvSpPr txBox="1"/>
          <p:nvPr/>
        </p:nvSpPr>
        <p:spPr>
          <a:xfrm>
            <a:off x="1" y="6140824"/>
            <a:ext cx="9144000" cy="523220"/>
          </a:xfrm>
          <a:prstGeom prst="rect">
            <a:avLst/>
          </a:prstGeom>
          <a:noFill/>
        </p:spPr>
        <p:txBody>
          <a:bodyPr wrap="square" rtlCol="0">
            <a:spAutoFit/>
          </a:bodyPr>
          <a:lstStyle/>
          <a:p>
            <a:pPr algn="ctr"/>
            <a:r>
              <a:rPr lang="en-US" sz="2800" dirty="0">
                <a:solidFill>
                  <a:srgbClr val="FF0000"/>
                </a:solidFill>
              </a:rPr>
              <a:t>Take My Life And Let It Be</a:t>
            </a:r>
          </a:p>
        </p:txBody>
      </p:sp>
    </p:spTree>
    <p:extLst>
      <p:ext uri="{BB962C8B-B14F-4D97-AF65-F5344CB8AC3E}">
        <p14:creationId xmlns:p14="http://schemas.microsoft.com/office/powerpoint/2010/main" val="420635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376519" y="1541930"/>
            <a:ext cx="8543364" cy="2990306"/>
          </a:xfrm>
          <a:prstGeom prst="rect">
            <a:avLst/>
          </a:prstGeom>
        </p:spPr>
        <p:txBody>
          <a:bodyPr wrap="square">
            <a:spAutoFit/>
          </a:bodyPr>
          <a:lstStyle/>
          <a:p>
            <a:pPr>
              <a:lnSpc>
                <a:spcPct val="107000"/>
              </a:lnSpc>
            </a:pPr>
            <a:r>
              <a:rPr lang="en-US" sz="4400" dirty="0">
                <a:solidFill>
                  <a:srgbClr val="000000"/>
                </a:solidFill>
                <a:ea typeface="Calibri" panose="020F0502020204030204" pitchFamily="34" charset="0"/>
                <a:cs typeface="Times New Roman" panose="02020603050405020304" pitchFamily="18" charset="0"/>
              </a:rPr>
              <a:t>Never be afraid whatever God asks; for God only asks what is His own; what He asks you to give </a:t>
            </a:r>
          </a:p>
          <a:p>
            <a:pPr>
              <a:lnSpc>
                <a:spcPct val="107000"/>
              </a:lnSpc>
            </a:pPr>
            <a:r>
              <a:rPr lang="en-US" sz="4400" dirty="0">
                <a:solidFill>
                  <a:srgbClr val="000000"/>
                </a:solidFill>
                <a:ea typeface="Calibri" panose="020F0502020204030204" pitchFamily="34" charset="0"/>
                <a:cs typeface="Times New Roman" panose="02020603050405020304" pitchFamily="18" charset="0"/>
              </a:rPr>
              <a:t>He will first Himself give you.</a:t>
            </a:r>
            <a:endParaRPr lang="en-US" sz="4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133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1129553" y="1604682"/>
            <a:ext cx="7225553" cy="3678315"/>
          </a:xfrm>
          <a:prstGeom prst="rect">
            <a:avLst/>
          </a:prstGeom>
        </p:spPr>
        <p:txBody>
          <a:bodyPr wrap="square">
            <a:spAutoFit/>
          </a:bodyPr>
          <a:lstStyle/>
          <a:p>
            <a:pPr>
              <a:lnSpc>
                <a:spcPct val="107000"/>
              </a:lnSpc>
            </a:pPr>
            <a:r>
              <a:rPr lang="en-US" sz="4400" dirty="0">
                <a:solidFill>
                  <a:srgbClr val="FF0000"/>
                </a:solidFill>
                <a:latin typeface="Arial Black" panose="020B0A04020102020204" pitchFamily="34" charset="0"/>
                <a:ea typeface="Calibri" panose="020F0502020204030204" pitchFamily="34" charset="0"/>
                <a:cs typeface="Calibri" panose="020F0502020204030204" pitchFamily="34" charset="0"/>
              </a:rPr>
              <a:t>II.</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Just as it is the nature and glory of God to be always giving, it is the nature and glory of man to be always receiving</a:t>
            </a:r>
            <a:r>
              <a:rPr lang="en-US" sz="4400" i="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979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283" y="1255059"/>
            <a:ext cx="8139952" cy="4735655"/>
          </a:xfrm>
          <a:prstGeom prst="rect">
            <a:avLst/>
          </a:prstGeom>
        </p:spPr>
        <p:txBody>
          <a:bodyPr wrap="square">
            <a:spAutoFit/>
          </a:bodyPr>
          <a:lstStyle/>
          <a:p>
            <a:pPr>
              <a:lnSpc>
                <a:spcPct val="107000"/>
              </a:lnSpc>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What can be more simple? </a:t>
            </a:r>
          </a:p>
          <a:p>
            <a:pPr>
              <a:lnSpc>
                <a:spcPct val="107000"/>
              </a:lnSpc>
            </a:pPr>
            <a:endParaRPr lang="en-US" sz="4400" u="sng"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4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Come as a VESSEL</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z="4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cleansed</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emptied</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US" sz="4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humble</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Come, and then </a:t>
            </a:r>
          </a:p>
          <a:p>
            <a:pPr>
              <a:lnSpc>
                <a:spcPct val="107000"/>
              </a:lnSpc>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 will delight to give.</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74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860611" y="1810874"/>
            <a:ext cx="7871012" cy="4373570"/>
          </a:xfrm>
          <a:prstGeom prst="rect">
            <a:avLst/>
          </a:prstGeom>
        </p:spPr>
        <p:txBody>
          <a:bodyPr wrap="square">
            <a:spAutoFit/>
          </a:bodyPr>
          <a:lstStyle/>
          <a:p>
            <a:pPr>
              <a:lnSpc>
                <a:spcPct val="107000"/>
              </a:lnSpc>
            </a:pPr>
            <a:r>
              <a:rPr lang="en-US" sz="4400" b="1" u="sng"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2"/>
              </a:rPr>
              <a:t>1Ch 29:14</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But who </a:t>
            </a:r>
            <a:r>
              <a:rPr lang="en-US" sz="3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am</a:t>
            </a: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and who </a:t>
            </a:r>
            <a:r>
              <a:rPr lang="en-US" sz="3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are</a:t>
            </a: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my people,</a:t>
            </a:r>
            <a:b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That we should be able to offer so willingly as this?</a:t>
            </a:r>
            <a:b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all things </a:t>
            </a:r>
            <a:r>
              <a:rPr lang="en-US" sz="3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come</a:t>
            </a: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from You,</a:t>
            </a:r>
            <a:b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of Your own we have given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00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282" y="1506072"/>
            <a:ext cx="8157882" cy="4439292"/>
          </a:xfrm>
          <a:prstGeom prst="rect">
            <a:avLst/>
          </a:prstGeom>
        </p:spPr>
        <p:txBody>
          <a:bodyPr wrap="square">
            <a:spAutoFit/>
          </a:bodyPr>
          <a:lstStyle/>
          <a:p>
            <a:pPr>
              <a:lnSpc>
                <a:spcPct val="107000"/>
              </a:lnSpc>
              <a:spcAft>
                <a:spcPts val="800"/>
              </a:spcAft>
            </a:pPr>
            <a:r>
              <a:rPr lang="en-US" sz="4400" b="1" dirty="0">
                <a:latin typeface="Arial" panose="020B0604020202020204" pitchFamily="34" charset="0"/>
                <a:ea typeface="Calibri" panose="020F0502020204030204" pitchFamily="34" charset="0"/>
                <a:cs typeface="Times New Roman" panose="02020603050405020304" pitchFamily="18" charset="0"/>
              </a:rPr>
              <a:t>3 Take my voice and let me sing</a:t>
            </a:r>
            <a:br>
              <a:rPr lang="en-US" sz="4400" b="1"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always, only, for my King.</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Take my lips and let them be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filled with messages from thee,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filled with messages from thee.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4" name="TextBox 3"/>
          <p:cNvSpPr txBox="1"/>
          <p:nvPr/>
        </p:nvSpPr>
        <p:spPr>
          <a:xfrm>
            <a:off x="1" y="6140824"/>
            <a:ext cx="9144000" cy="523220"/>
          </a:xfrm>
          <a:prstGeom prst="rect">
            <a:avLst/>
          </a:prstGeom>
          <a:noFill/>
        </p:spPr>
        <p:txBody>
          <a:bodyPr wrap="square" rtlCol="0">
            <a:spAutoFit/>
          </a:bodyPr>
          <a:lstStyle/>
          <a:p>
            <a:pPr algn="ctr"/>
            <a:r>
              <a:rPr lang="en-US" sz="2800" dirty="0">
                <a:solidFill>
                  <a:srgbClr val="FF0000"/>
                </a:solidFill>
              </a:rPr>
              <a:t>Take My Life And Let It Be</a:t>
            </a:r>
          </a:p>
        </p:txBody>
      </p:sp>
    </p:spTree>
    <p:extLst>
      <p:ext uri="{BB962C8B-B14F-4D97-AF65-F5344CB8AC3E}">
        <p14:creationId xmlns:p14="http://schemas.microsoft.com/office/powerpoint/2010/main" val="134637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869575" y="1371600"/>
            <a:ext cx="7530353" cy="2990306"/>
          </a:xfrm>
          <a:prstGeom prst="rect">
            <a:avLst/>
          </a:prstGeom>
        </p:spPr>
        <p:txBody>
          <a:bodyPr wrap="square">
            <a:spAutoFit/>
          </a:bodyPr>
          <a:lstStyle/>
          <a:p>
            <a:pPr>
              <a:lnSpc>
                <a:spcPct val="107000"/>
              </a:lnSpc>
            </a:pPr>
            <a:r>
              <a:rPr lang="en-US" sz="44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III.</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If God gives all and I receive all, then the third thought is very simple—</a:t>
            </a:r>
          </a:p>
          <a:p>
            <a:pPr>
              <a:lnSpc>
                <a:spcPct val="107000"/>
              </a:lnSpc>
            </a:pPr>
            <a:r>
              <a:rPr lang="en-US" sz="4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I must give all back again</a:t>
            </a:r>
            <a:r>
              <a:rPr lang="en-US" sz="4400" b="1" i="1" dirty="0">
                <a:solidFill>
                  <a:srgbClr val="0070C0"/>
                </a:solidFill>
                <a:latin typeface="Arial" panose="020B0604020202020204" pitchFamily="34" charset="0"/>
                <a:ea typeface="Calibri" panose="020F0502020204030204" pitchFamily="34" charset="0"/>
                <a:cs typeface="Times New Roman" panose="02020603050405020304" pitchFamily="18" charset="0"/>
              </a:rPr>
              <a:t>.</a:t>
            </a:r>
            <a:endParaRPr lang="en-US" sz="4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Impact of Giving &amp; Receiving | Christopher Sal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9763" y="4407153"/>
            <a:ext cx="2519083" cy="240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86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353" y="1452285"/>
            <a:ext cx="8157882" cy="4439292"/>
          </a:xfrm>
          <a:prstGeom prst="rect">
            <a:avLst/>
          </a:prstGeom>
        </p:spPr>
        <p:txBody>
          <a:bodyPr wrap="square">
            <a:spAutoFit/>
          </a:bodyPr>
          <a:lstStyle/>
          <a:p>
            <a:pPr>
              <a:lnSpc>
                <a:spcPct val="107000"/>
              </a:lnSpc>
              <a:spcAft>
                <a:spcPts val="800"/>
              </a:spcAft>
            </a:pPr>
            <a:r>
              <a:rPr lang="en-US" sz="4400" b="1" dirty="0">
                <a:latin typeface="Arial" panose="020B0604020202020204" pitchFamily="34" charset="0"/>
                <a:ea typeface="Calibri" panose="020F0502020204030204" pitchFamily="34" charset="0"/>
                <a:cs typeface="Times New Roman" panose="02020603050405020304" pitchFamily="18" charset="0"/>
              </a:rPr>
              <a:t>1 Take my life and let it be</a:t>
            </a:r>
            <a:br>
              <a:rPr lang="en-US" sz="4400" b="1"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consecrated, Lord, to thee.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Take my moments and my days;</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let them flow in endless praise,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let them flow in endless praise.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5" name="TextBox 4"/>
          <p:cNvSpPr txBox="1"/>
          <p:nvPr/>
        </p:nvSpPr>
        <p:spPr>
          <a:xfrm>
            <a:off x="1" y="6140824"/>
            <a:ext cx="9144000" cy="523220"/>
          </a:xfrm>
          <a:prstGeom prst="rect">
            <a:avLst/>
          </a:prstGeom>
          <a:noFill/>
        </p:spPr>
        <p:txBody>
          <a:bodyPr wrap="square" rtlCol="0">
            <a:spAutoFit/>
          </a:bodyPr>
          <a:lstStyle/>
          <a:p>
            <a:pPr algn="ctr"/>
            <a:r>
              <a:rPr lang="en-US" sz="2800" dirty="0">
                <a:solidFill>
                  <a:srgbClr val="FF0000"/>
                </a:solidFill>
              </a:rPr>
              <a:t>Take My Life And Let It Be</a:t>
            </a:r>
          </a:p>
        </p:txBody>
      </p:sp>
    </p:spTree>
    <p:extLst>
      <p:ext uri="{BB962C8B-B14F-4D97-AF65-F5344CB8AC3E}">
        <p14:creationId xmlns:p14="http://schemas.microsoft.com/office/powerpoint/2010/main" val="263185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645459" y="977153"/>
            <a:ext cx="8256494" cy="5032340"/>
          </a:xfrm>
          <a:prstGeom prst="rect">
            <a:avLst/>
          </a:prstGeom>
        </p:spPr>
        <p:txBody>
          <a:bodyPr wrap="square">
            <a:spAutoFit/>
          </a:bodyPr>
          <a:lstStyle/>
          <a:p>
            <a:pPr>
              <a:lnSpc>
                <a:spcPct val="107000"/>
              </a:lnSpc>
            </a:pPr>
            <a:r>
              <a:rPr lang="en-US" sz="3600" b="1" u="sng"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2"/>
              </a:rPr>
              <a:t>1Ch 16:29</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Give to the LORD</a:t>
            </a: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the glory </a:t>
            </a:r>
            <a:r>
              <a:rPr lang="en-US" sz="3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due</a:t>
            </a: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His name;</a:t>
            </a:r>
            <a:b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Bring</a:t>
            </a: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 offering, and </a:t>
            </a: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come</a:t>
            </a: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before Him.</a:t>
            </a:r>
            <a:b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Oh, worship the LORD in the beauty of holiness!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b="1" u="sng" dirty="0" err="1">
                <a:solidFill>
                  <a:srgbClr val="000000"/>
                </a:solidFill>
                <a:latin typeface="Arial" panose="020B0604020202020204" pitchFamily="34" charset="0"/>
                <a:ea typeface="Calibri" panose="020F0502020204030204" pitchFamily="34" charset="0"/>
                <a:cs typeface="Times New Roman" panose="02020603050405020304" pitchFamily="18" charset="0"/>
                <a:hlinkClick r:id="rId3"/>
              </a:rPr>
              <a:t>Psa</a:t>
            </a:r>
            <a:r>
              <a:rPr lang="en-US" sz="3600" b="1" u="sng"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3"/>
              </a:rPr>
              <a:t> 96:8</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Give</a:t>
            </a:r>
            <a:r>
              <a:rPr lang="en-US" sz="3200" dirty="0">
                <a:solidFill>
                  <a:srgbClr val="FF0000"/>
                </a:solidFill>
                <a:latin typeface="Arial" panose="020B0604020202020204" pitchFamily="34" charset="0"/>
                <a:ea typeface="Calibri" panose="020F0502020204030204" pitchFamily="34" charset="0"/>
                <a:cs typeface="Times New Roman" panose="02020603050405020304" pitchFamily="18" charset="0"/>
              </a:rPr>
              <a:t> to the LORD</a:t>
            </a: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the glory </a:t>
            </a:r>
            <a:r>
              <a:rPr lang="en-US" sz="3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due</a:t>
            </a: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His name;</a:t>
            </a:r>
            <a:b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Bring</a:t>
            </a: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 offering, and </a:t>
            </a: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come</a:t>
            </a: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into His courts.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521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893" y="770965"/>
            <a:ext cx="7727577" cy="4834657"/>
          </a:xfrm>
          <a:prstGeom prst="rect">
            <a:avLst/>
          </a:prstGeom>
        </p:spPr>
        <p:txBody>
          <a:bodyPr wrap="square">
            <a:spAutoFit/>
          </a:bodyPr>
          <a:lstStyle/>
          <a:p>
            <a:pPr>
              <a:lnSpc>
                <a:spcPct val="107000"/>
              </a:lnSpc>
            </a:pP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David felt it.</a:t>
            </a:r>
          </a:p>
          <a:p>
            <a:pPr>
              <a:lnSpc>
                <a:spcPct val="107000"/>
              </a:lnSpc>
            </a:pP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He said: “Lord, what an unspeakable privilege it is to be allowed to give that back to You which is Your own!” </a:t>
            </a:r>
          </a:p>
          <a:p>
            <a:pPr>
              <a:lnSpc>
                <a:spcPct val="107000"/>
              </a:lnSpc>
            </a:pPr>
            <a:endPar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Just to receive and then to give back in love to Him as God, what He gives.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841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726141" y="1048871"/>
            <a:ext cx="8023412" cy="5328253"/>
          </a:xfrm>
          <a:prstGeom prst="rect">
            <a:avLst/>
          </a:prstGeom>
        </p:spPr>
        <p:txBody>
          <a:bodyPr wrap="square">
            <a:spAutoFit/>
          </a:bodyPr>
          <a:lstStyle/>
          <a:p>
            <a:pPr>
              <a:lnSpc>
                <a:spcPct val="107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We have now had the three thoughts: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1. </a:t>
            </a:r>
            <a:r>
              <a:rPr lang="en-US" sz="4000" b="1" dirty="0">
                <a:latin typeface="Arial" panose="020B0604020202020204" pitchFamily="34" charset="0"/>
                <a:ea typeface="Calibri" panose="020F0502020204030204" pitchFamily="34" charset="0"/>
                <a:cs typeface="Times New Roman" panose="02020603050405020304" pitchFamily="18" charset="0"/>
              </a:rPr>
              <a:t>God gives all;</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2. </a:t>
            </a: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 receive all;</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3. </a:t>
            </a: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 give up all.</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Will you do this now?</a:t>
            </a:r>
            <a:r>
              <a:rPr lang="en-US" sz="4000" dirty="0">
                <a:solidFill>
                  <a:srgbClr val="0070C0"/>
                </a:solidFill>
                <a:latin typeface="Arial" panose="020B0604020202020204" pitchFamily="34" charset="0"/>
                <a:ea typeface="Calibri" panose="020F0502020204030204" pitchFamily="34" charset="0"/>
                <a:cs typeface="Times New Roman" panose="02020603050405020304" pitchFamily="18" charset="0"/>
              </a:rPr>
              <a:t>  Will not every heart say, “My God, teach me to give up everything?”</a:t>
            </a:r>
            <a:endParaRPr lang="en-US"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94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762000" y="1165412"/>
            <a:ext cx="7897906" cy="4439292"/>
          </a:xfrm>
          <a:prstGeom prst="rect">
            <a:avLst/>
          </a:prstGeom>
        </p:spPr>
        <p:txBody>
          <a:bodyPr wrap="square">
            <a:spAutoFit/>
          </a:bodyPr>
          <a:lstStyle/>
          <a:p>
            <a:pPr>
              <a:lnSpc>
                <a:spcPct val="107000"/>
              </a:lnSpc>
            </a:pPr>
            <a:r>
              <a:rPr lang="en-US" sz="36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IV.</a:t>
            </a:r>
            <a:r>
              <a:rPr lang="en-US" sz="3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400" dirty="0">
                <a:solidFill>
                  <a:srgbClr val="000000"/>
                </a:solidFill>
                <a:ea typeface="Calibri" panose="020F0502020204030204" pitchFamily="34" charset="0"/>
                <a:cs typeface="Times New Roman" panose="02020603050405020304" pitchFamily="18" charset="0"/>
              </a:rPr>
              <a:t>God gives all, I receive all, I give all.</a:t>
            </a:r>
            <a:endParaRPr lang="en-US" sz="4400" dirty="0">
              <a:ea typeface="Calibri" panose="020F0502020204030204" pitchFamily="34" charset="0"/>
              <a:cs typeface="Times New Roman" panose="02020603050405020304" pitchFamily="18" charset="0"/>
            </a:endParaRPr>
          </a:p>
          <a:p>
            <a:pPr>
              <a:lnSpc>
                <a:spcPct val="107000"/>
              </a:lnSpc>
            </a:pPr>
            <a:endParaRPr lang="en-US" sz="4400" dirty="0">
              <a:solidFill>
                <a:srgbClr val="000000"/>
              </a:solidFill>
              <a:ea typeface="Calibri" panose="020F0502020204030204" pitchFamily="34" charset="0"/>
              <a:cs typeface="Times New Roman" panose="02020603050405020304" pitchFamily="18" charset="0"/>
            </a:endParaRPr>
          </a:p>
          <a:p>
            <a:pPr>
              <a:lnSpc>
                <a:spcPct val="107000"/>
              </a:lnSpc>
            </a:pPr>
            <a:r>
              <a:rPr lang="en-US" sz="4400" dirty="0">
                <a:solidFill>
                  <a:srgbClr val="000000"/>
                </a:solidFill>
                <a:ea typeface="Calibri" panose="020F0502020204030204" pitchFamily="34" charset="0"/>
                <a:cs typeface="Times New Roman" panose="02020603050405020304" pitchFamily="18" charset="0"/>
              </a:rPr>
              <a:t>Now comes the fourth thought: </a:t>
            </a:r>
            <a:r>
              <a:rPr lang="en-US" sz="4400" dirty="0">
                <a:solidFill>
                  <a:srgbClr val="0070C0"/>
                </a:solidFill>
                <a:ea typeface="Calibri" panose="020F0502020204030204" pitchFamily="34" charset="0"/>
                <a:cs typeface="Times New Roman" panose="02020603050405020304" pitchFamily="18" charset="0"/>
              </a:rPr>
              <a:t>God </a:t>
            </a:r>
            <a:r>
              <a:rPr lang="en-US" sz="4400" b="1" u="sng" dirty="0">
                <a:solidFill>
                  <a:srgbClr val="0070C0"/>
                </a:solidFill>
                <a:ea typeface="Calibri" panose="020F0502020204030204" pitchFamily="34" charset="0"/>
                <a:cs typeface="Times New Roman" panose="02020603050405020304" pitchFamily="18" charset="0"/>
              </a:rPr>
              <a:t>rejoices</a:t>
            </a:r>
            <a:r>
              <a:rPr lang="en-US" sz="4400" dirty="0">
                <a:solidFill>
                  <a:srgbClr val="0070C0"/>
                </a:solidFill>
                <a:ea typeface="Calibri" panose="020F0502020204030204" pitchFamily="34" charset="0"/>
                <a:cs typeface="Times New Roman" panose="02020603050405020304" pitchFamily="18" charset="0"/>
              </a:rPr>
              <a:t> in what we give to Him. </a:t>
            </a:r>
            <a:endParaRPr lang="en-US" sz="4400"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67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chemeClr val="accent6">
                    <a:lumMod val="50000"/>
                  </a:schemeClr>
                </a:solidFill>
                <a:latin typeface="Ink Free" panose="03080402000500000000" pitchFamily="66" charset="0"/>
              </a:rPr>
              <a:t>Consecration</a:t>
            </a:r>
          </a:p>
        </p:txBody>
      </p:sp>
      <p:pic>
        <p:nvPicPr>
          <p:cNvPr id="1026" name="Picture 2" descr="The Impact of Giving &amp; Receiving | Christopher 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434" y="1039906"/>
            <a:ext cx="5915025"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3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te kid sharing a cookie - Person Centered Te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8776" y="850123"/>
            <a:ext cx="3575657" cy="23837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591670" y="3930732"/>
            <a:ext cx="7960659" cy="2166875"/>
          </a:xfrm>
          <a:prstGeom prst="rect">
            <a:avLst/>
          </a:prstGeom>
        </p:spPr>
        <p:txBody>
          <a:bodyPr wrap="square">
            <a:spAutoFit/>
          </a:bodyPr>
          <a:lstStyle/>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Have you not seen a mother give a piece of food, and the child comes and offers her a piece to share it with her? How she values the gift!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your God,  loves and longs to have you give Him everything. It is not a demand…    it is the call of a loving </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Father, who knows that every gift you bring to God will bind</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you closer to Himself, and every surrender you make will open your heart wider to get more of his spiritual gifts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5530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528" y="1658471"/>
            <a:ext cx="8471647" cy="3385542"/>
          </a:xfrm>
          <a:prstGeom prst="rect">
            <a:avLst/>
          </a:prstGeom>
        </p:spPr>
        <p:txBody>
          <a:bodyPr wrap="square">
            <a:spAutoFit/>
          </a:bodyPr>
          <a:lstStyle/>
          <a:p>
            <a:pPr>
              <a:lnSpc>
                <a:spcPct val="107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4 Take my silver and my gold;</a:t>
            </a:r>
            <a:br>
              <a:rPr lang="en-US" sz="4000" b="1"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not a mite would I withhold.</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Take my intellect and use</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every power as thou shalt choose,</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every power as thou shalt choose.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4" name="TextBox 3"/>
          <p:cNvSpPr txBox="1"/>
          <p:nvPr/>
        </p:nvSpPr>
        <p:spPr>
          <a:xfrm>
            <a:off x="1" y="6140824"/>
            <a:ext cx="9144000" cy="523220"/>
          </a:xfrm>
          <a:prstGeom prst="rect">
            <a:avLst/>
          </a:prstGeom>
          <a:noFill/>
        </p:spPr>
        <p:txBody>
          <a:bodyPr wrap="square" rtlCol="0">
            <a:spAutoFit/>
          </a:bodyPr>
          <a:lstStyle/>
          <a:p>
            <a:pPr algn="ctr"/>
            <a:r>
              <a:rPr lang="en-US" sz="2800" dirty="0">
                <a:solidFill>
                  <a:srgbClr val="FF0000"/>
                </a:solidFill>
              </a:rPr>
              <a:t>Take My Life And Let It Be</a:t>
            </a:r>
          </a:p>
        </p:txBody>
      </p:sp>
    </p:spTree>
    <p:extLst>
      <p:ext uri="{BB962C8B-B14F-4D97-AF65-F5344CB8AC3E}">
        <p14:creationId xmlns:p14="http://schemas.microsoft.com/office/powerpoint/2010/main" val="1850308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1030941" y="1882588"/>
            <a:ext cx="7521388" cy="2393989"/>
          </a:xfrm>
          <a:prstGeom prst="rect">
            <a:avLst/>
          </a:prstGeom>
        </p:spPr>
        <p:txBody>
          <a:bodyPr wrap="square">
            <a:spAutoFit/>
          </a:bodyPr>
          <a:lstStyle/>
          <a:p>
            <a:pPr>
              <a:lnSpc>
                <a:spcPct val="107000"/>
              </a:lnSpc>
            </a:pPr>
            <a:r>
              <a:rPr lang="en-US" sz="5400" b="1" dirty="0">
                <a:solidFill>
                  <a:srgbClr val="0070C0"/>
                </a:solidFill>
                <a:latin typeface="Ink Free" panose="03080402000500000000" pitchFamily="66" charset="0"/>
              </a:rPr>
              <a:t>Consecration</a:t>
            </a:r>
            <a:r>
              <a:rPr lang="en-US" sz="4400" b="1" dirty="0">
                <a:solidFill>
                  <a:srgbClr val="0070C0"/>
                </a:solidFill>
                <a:latin typeface="Ink Free" panose="03080402000500000000" pitchFamily="66" charset="0"/>
              </a:rPr>
              <a:t> </a:t>
            </a:r>
            <a:r>
              <a:rPr lang="en-US" sz="4400" dirty="0">
                <a:latin typeface="Calibri" panose="020F0502020204030204" pitchFamily="34" charset="0"/>
                <a:cs typeface="Calibri" panose="020F0502020204030204" pitchFamily="34" charset="0"/>
              </a:rPr>
              <a:t>is </a:t>
            </a:r>
            <a:r>
              <a:rPr lang="en-US" sz="4400" dirty="0">
                <a:latin typeface="Calibri" panose="020F0502020204030204" pitchFamily="34" charset="0"/>
                <a:ea typeface="Calibri" panose="020F0502020204030204" pitchFamily="34" charset="0"/>
                <a:cs typeface="Calibri" panose="020F0502020204030204" pitchFamily="34" charset="0"/>
              </a:rPr>
              <a:t>t</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o be and abide in continual dependence upon God.</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The Impact of Giving &amp; Receiving | Christopher 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65" y="3915029"/>
            <a:ext cx="2924600" cy="278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1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0" y="2055911"/>
            <a:ext cx="9144000" cy="3139321"/>
          </a:xfrm>
          <a:prstGeom prst="rect">
            <a:avLst/>
          </a:prstGeom>
        </p:spPr>
        <p:txBody>
          <a:bodyPr wrap="square">
            <a:spAutoFit/>
          </a:bodyPr>
          <a:lstStyle/>
          <a:p>
            <a:pPr algn="ctr"/>
            <a:r>
              <a:rPr lang="en-US" sz="6600" dirty="0">
                <a:solidFill>
                  <a:srgbClr val="000000"/>
                </a:solidFill>
                <a:latin typeface="Arial" panose="020B0604020202020204" pitchFamily="34" charset="0"/>
                <a:ea typeface="Calibri" panose="020F0502020204030204" pitchFamily="34" charset="0"/>
              </a:rPr>
              <a:t>What are we</a:t>
            </a:r>
          </a:p>
          <a:p>
            <a:pPr algn="ctr"/>
            <a:r>
              <a:rPr lang="en-US" sz="6600" dirty="0">
                <a:solidFill>
                  <a:srgbClr val="000000"/>
                </a:solidFill>
                <a:latin typeface="Arial" panose="020B0604020202020204" pitchFamily="34" charset="0"/>
                <a:ea typeface="Calibri" panose="020F0502020204030204" pitchFamily="34" charset="0"/>
              </a:rPr>
              <a:t> going to </a:t>
            </a:r>
          </a:p>
          <a:p>
            <a:pPr algn="ctr"/>
            <a:r>
              <a:rPr lang="en-US" sz="6600" dirty="0">
                <a:solidFill>
                  <a:srgbClr val="000000"/>
                </a:solidFill>
                <a:latin typeface="Arial" panose="020B0604020202020204" pitchFamily="34" charset="0"/>
                <a:ea typeface="Calibri" panose="020F0502020204030204" pitchFamily="34" charset="0"/>
              </a:rPr>
              <a:t>consecrate? </a:t>
            </a:r>
            <a:endParaRPr lang="en-US" sz="6600" dirty="0"/>
          </a:p>
        </p:txBody>
      </p:sp>
    </p:spTree>
    <p:extLst>
      <p:ext uri="{BB962C8B-B14F-4D97-AF65-F5344CB8AC3E}">
        <p14:creationId xmlns:p14="http://schemas.microsoft.com/office/powerpoint/2010/main" val="404643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ing Stingy With Your Equity - Transitions In Busin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246" y="3256307"/>
            <a:ext cx="5160495" cy="34403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imgflip.com/322sp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551" y="317718"/>
            <a:ext cx="5061884" cy="260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05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753035"/>
            <a:ext cx="9143999" cy="1569660"/>
          </a:xfrm>
          <a:prstGeom prst="rect">
            <a:avLst/>
          </a:prstGeom>
          <a:noFill/>
        </p:spPr>
        <p:txBody>
          <a:bodyPr wrap="square" rtlCol="0">
            <a:spAutoFit/>
          </a:bodyPr>
          <a:lstStyle/>
          <a:p>
            <a:pPr algn="ctr"/>
            <a:r>
              <a:rPr lang="en-US" sz="9600" dirty="0">
                <a:latin typeface="Californian FB" panose="0207040306080B030204" pitchFamily="18" charset="0"/>
              </a:rPr>
              <a:t>Consecration</a:t>
            </a:r>
          </a:p>
        </p:txBody>
      </p:sp>
      <p:sp>
        <p:nvSpPr>
          <p:cNvPr id="3" name="Rounded Rectangle 2"/>
          <p:cNvSpPr/>
          <p:nvPr/>
        </p:nvSpPr>
        <p:spPr>
          <a:xfrm>
            <a:off x="466165" y="2904565"/>
            <a:ext cx="8274423" cy="3415553"/>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600" dirty="0">
                <a:latin typeface="Calibri" panose="020F0502020204030204" pitchFamily="34" charset="0"/>
              </a:rPr>
              <a:t>Leviticus 11:44 (NKJV) </a:t>
            </a:r>
          </a:p>
          <a:p>
            <a:pPr>
              <a:lnSpc>
                <a:spcPct val="115000"/>
              </a:lnSpc>
            </a:pPr>
            <a:r>
              <a:rPr lang="en-US" baseline="30000" dirty="0">
                <a:latin typeface="Calibri" panose="020F0502020204030204" pitchFamily="34" charset="0"/>
              </a:rPr>
              <a:t>44 </a:t>
            </a:r>
            <a:r>
              <a:rPr lang="en-US" dirty="0">
                <a:latin typeface="Calibri" panose="020F0502020204030204" pitchFamily="34" charset="0"/>
              </a:rPr>
              <a:t>For I </a:t>
            </a:r>
            <a:r>
              <a:rPr lang="en-US" i="1" dirty="0">
                <a:latin typeface="Calibri" panose="020F0502020204030204" pitchFamily="34" charset="0"/>
              </a:rPr>
              <a:t>am</a:t>
            </a:r>
            <a:r>
              <a:rPr lang="en-US" dirty="0">
                <a:latin typeface="Calibri" panose="020F0502020204030204" pitchFamily="34" charset="0"/>
              </a:rPr>
              <a:t> the </a:t>
            </a:r>
            <a:r>
              <a:rPr lang="en-US" cap="small" dirty="0">
                <a:latin typeface="Calibri" panose="020F0502020204030204" pitchFamily="34" charset="0"/>
              </a:rPr>
              <a:t>Lord</a:t>
            </a:r>
            <a:r>
              <a:rPr lang="en-US" dirty="0">
                <a:latin typeface="Calibri" panose="020F0502020204030204" pitchFamily="34" charset="0"/>
              </a:rPr>
              <a:t> your God. You shall therefore consecrate yourselves, and you shall be holy; for I </a:t>
            </a:r>
            <a:r>
              <a:rPr lang="en-US" i="1" dirty="0">
                <a:latin typeface="Calibri" panose="020F0502020204030204" pitchFamily="34" charset="0"/>
              </a:rPr>
              <a:t>am</a:t>
            </a:r>
            <a:r>
              <a:rPr lang="en-US" dirty="0">
                <a:latin typeface="Calibri" panose="020F0502020204030204" pitchFamily="34" charset="0"/>
              </a:rPr>
              <a:t> holy. Neither shall you defile yourselves with any creeping thing that creeps on the earth. </a:t>
            </a:r>
          </a:p>
        </p:txBody>
      </p:sp>
      <p:sp>
        <p:nvSpPr>
          <p:cNvPr id="4" name="Rectangle 3"/>
          <p:cNvSpPr/>
          <p:nvPr/>
        </p:nvSpPr>
        <p:spPr>
          <a:xfrm>
            <a:off x="878541" y="2936578"/>
            <a:ext cx="7745505" cy="3374898"/>
          </a:xfrm>
          <a:prstGeom prst="rect">
            <a:avLst/>
          </a:prstGeom>
        </p:spPr>
        <p:txBody>
          <a:bodyPr wrap="square">
            <a:spAutoFit/>
          </a:bodyPr>
          <a:lstStyle/>
          <a:p>
            <a:pPr>
              <a:lnSpc>
                <a:spcPct val="115000"/>
              </a:lnSpc>
              <a:spcAft>
                <a:spcPts val="1000"/>
              </a:spcAft>
            </a:pPr>
            <a:r>
              <a:rPr lang="en-US" sz="3000" dirty="0">
                <a:latin typeface="Calibri" panose="020F0502020204030204" pitchFamily="34" charset="0"/>
              </a:rPr>
              <a:t>Leviticus 11:44  </a:t>
            </a:r>
          </a:p>
          <a:p>
            <a:pPr>
              <a:lnSpc>
                <a:spcPct val="115000"/>
              </a:lnSpc>
            </a:pPr>
            <a:r>
              <a:rPr lang="en-US" sz="3000" baseline="30000" dirty="0">
                <a:latin typeface="Calibri" panose="020F0502020204030204" pitchFamily="34" charset="0"/>
              </a:rPr>
              <a:t>44 </a:t>
            </a:r>
            <a:r>
              <a:rPr lang="en-US" sz="3000" dirty="0">
                <a:latin typeface="Calibri" panose="020F0502020204030204" pitchFamily="34" charset="0"/>
              </a:rPr>
              <a:t>For I </a:t>
            </a:r>
            <a:r>
              <a:rPr lang="en-US" sz="3000" i="1" dirty="0">
                <a:latin typeface="Calibri" panose="020F0502020204030204" pitchFamily="34" charset="0"/>
              </a:rPr>
              <a:t>am</a:t>
            </a:r>
            <a:r>
              <a:rPr lang="en-US" sz="3000" dirty="0">
                <a:latin typeface="Calibri" panose="020F0502020204030204" pitchFamily="34" charset="0"/>
              </a:rPr>
              <a:t> the </a:t>
            </a:r>
            <a:r>
              <a:rPr lang="en-US" sz="3000" cap="small" dirty="0">
                <a:latin typeface="Calibri" panose="020F0502020204030204" pitchFamily="34" charset="0"/>
              </a:rPr>
              <a:t>Lord</a:t>
            </a:r>
            <a:r>
              <a:rPr lang="en-US" sz="3000" dirty="0">
                <a:latin typeface="Calibri" panose="020F0502020204030204" pitchFamily="34" charset="0"/>
              </a:rPr>
              <a:t> your God. You shall therefore consecrate yourselves, and you shall be holy; for I </a:t>
            </a:r>
            <a:r>
              <a:rPr lang="en-US" sz="3000" i="1" dirty="0">
                <a:latin typeface="Calibri" panose="020F0502020204030204" pitchFamily="34" charset="0"/>
              </a:rPr>
              <a:t>am</a:t>
            </a:r>
            <a:r>
              <a:rPr lang="en-US" sz="3000" dirty="0">
                <a:latin typeface="Calibri" panose="020F0502020204030204" pitchFamily="34" charset="0"/>
              </a:rPr>
              <a:t> holy. Neither shall you defile yourselves with any creeping thing that creeps on the earth. </a:t>
            </a:r>
          </a:p>
        </p:txBody>
      </p:sp>
      <p:sp>
        <p:nvSpPr>
          <p:cNvPr id="5" name="Rectangle 4"/>
          <p:cNvSpPr/>
          <p:nvPr/>
        </p:nvSpPr>
        <p:spPr>
          <a:xfrm>
            <a:off x="170329" y="161365"/>
            <a:ext cx="8794377" cy="654423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302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TextBox 1"/>
          <p:cNvSpPr txBox="1"/>
          <p:nvPr/>
        </p:nvSpPr>
        <p:spPr>
          <a:xfrm>
            <a:off x="627530" y="1335741"/>
            <a:ext cx="7602070" cy="4524315"/>
          </a:xfrm>
          <a:prstGeom prst="rect">
            <a:avLst/>
          </a:prstGeom>
          <a:noFill/>
        </p:spPr>
        <p:txBody>
          <a:bodyPr wrap="square" rtlCol="0">
            <a:spAutoFit/>
          </a:bodyPr>
          <a:lstStyle/>
          <a:p>
            <a:pPr marL="342900" indent="-342900">
              <a:buAutoNum type="arabicPeriod"/>
            </a:pPr>
            <a:r>
              <a:rPr lang="en-US" sz="7200" dirty="0"/>
              <a:t>Our lives</a:t>
            </a:r>
          </a:p>
          <a:p>
            <a:pPr marL="342900" indent="-342900">
              <a:buAutoNum type="arabicPeriod"/>
            </a:pPr>
            <a:r>
              <a:rPr lang="en-US" sz="7200" dirty="0"/>
              <a:t>Our children</a:t>
            </a:r>
          </a:p>
          <a:p>
            <a:pPr marL="342900" indent="-342900">
              <a:buAutoNum type="arabicPeriod"/>
            </a:pPr>
            <a:r>
              <a:rPr lang="en-US" sz="7200" dirty="0"/>
              <a:t>Our money</a:t>
            </a:r>
          </a:p>
          <a:p>
            <a:pPr marL="342900" indent="-342900">
              <a:buAutoNum type="arabicPeriod"/>
            </a:pPr>
            <a:r>
              <a:rPr lang="en-US" sz="7200" dirty="0"/>
              <a:t>Everything</a:t>
            </a:r>
          </a:p>
        </p:txBody>
      </p:sp>
      <p:pic>
        <p:nvPicPr>
          <p:cNvPr id="4" name="Picture 2" descr="Giving the love stock illustration. Illustration of human - 12776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150" y="3872752"/>
            <a:ext cx="3208166" cy="258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67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ving from the Heart creates partnership with Coldwell Banker Bain i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16" y="2637136"/>
            <a:ext cx="8183419" cy="186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22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645459" y="1192305"/>
            <a:ext cx="7960658" cy="4811445"/>
          </a:xfrm>
          <a:prstGeom prst="rect">
            <a:avLst/>
          </a:prstGeom>
        </p:spPr>
        <p:txBody>
          <a:bodyPr wrap="square">
            <a:spAutoFit/>
          </a:bodyPr>
          <a:lstStyle/>
          <a:p>
            <a:pPr>
              <a:lnSpc>
                <a:spcPct val="107000"/>
              </a:lnSpc>
            </a:pPr>
            <a:r>
              <a:rPr lang="en-US" sz="3200" b="1" dirty="0">
                <a:solidFill>
                  <a:srgbClr val="000000"/>
                </a:solidFill>
                <a:ea typeface="Calibri" panose="020F0502020204030204" pitchFamily="34" charset="0"/>
                <a:cs typeface="Times New Roman" panose="02020603050405020304" pitchFamily="18" charset="0"/>
              </a:rPr>
              <a:t>Our giving must be in  proportion to God’s giving. He gives you all. Let us take it up in our  prayer: “Lord, take it all, every penny I possess. It is all Thine.” Let us often say “It is all His.”</a:t>
            </a:r>
            <a:r>
              <a:rPr lang="en-US" sz="3200" dirty="0">
                <a:solidFill>
                  <a:srgbClr val="000000"/>
                </a:solidFill>
                <a:ea typeface="Calibri" panose="020F0502020204030204" pitchFamily="34" charset="0"/>
                <a:cs typeface="Times New Roman" panose="02020603050405020304" pitchFamily="18" charset="0"/>
              </a:rPr>
              <a:t> </a:t>
            </a:r>
          </a:p>
          <a:p>
            <a:pPr>
              <a:lnSpc>
                <a:spcPct val="107000"/>
              </a:lnSpc>
            </a:pPr>
            <a:endParaRPr lang="en-US" sz="3200" dirty="0">
              <a:solidFill>
                <a:srgbClr val="000000"/>
              </a:solidFill>
              <a:ea typeface="Calibri" panose="020F0502020204030204" pitchFamily="34" charset="0"/>
              <a:cs typeface="Times New Roman" panose="02020603050405020304" pitchFamily="18" charset="0"/>
            </a:endParaRPr>
          </a:p>
          <a:p>
            <a:pPr>
              <a:lnSpc>
                <a:spcPct val="107000"/>
              </a:lnSpc>
            </a:pPr>
            <a:r>
              <a:rPr lang="en-US" sz="3200" dirty="0">
                <a:solidFill>
                  <a:srgbClr val="000000"/>
                </a:solidFill>
                <a:ea typeface="Calibri" panose="020F0502020204030204" pitchFamily="34" charset="0"/>
                <a:cs typeface="Times New Roman" panose="02020603050405020304" pitchFamily="18" charset="0"/>
              </a:rPr>
              <a:t>You may not know how much you ought to give. Give up all, put everything in His hands, and He will teach you if you will wait.</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26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659" y="83141"/>
            <a:ext cx="8077200" cy="6840334"/>
          </a:xfrm>
          <a:prstGeom prst="rect">
            <a:avLst/>
          </a:prstGeom>
        </p:spPr>
        <p:txBody>
          <a:bodyPr wrap="square">
            <a:spAutoFit/>
          </a:bodyPr>
          <a:lstStyle/>
          <a:p>
            <a:pPr>
              <a:spcAft>
                <a:spcPts val="1000"/>
              </a:spcAft>
            </a:pPr>
            <a:r>
              <a:rPr lang="en-US" b="1" dirty="0">
                <a:solidFill>
                  <a:srgbClr val="0070C0"/>
                </a:solidFill>
                <a:latin typeface="Calibri" panose="020F0502020204030204" pitchFamily="34" charset="0"/>
              </a:rPr>
              <a:t>Malachi 3:8–12 </a:t>
            </a:r>
            <a:r>
              <a:rPr lang="en-US" dirty="0">
                <a:latin typeface="Calibri" panose="020F0502020204030204" pitchFamily="34" charset="0"/>
              </a:rPr>
              <a:t>(NKJV) </a:t>
            </a:r>
          </a:p>
          <a:p>
            <a:pPr marL="457200" marR="0" indent="-457200">
              <a:spcBef>
                <a:spcPts val="900"/>
              </a:spcBef>
              <a:spcAft>
                <a:spcPts val="1000"/>
              </a:spcAft>
              <a:tabLst>
                <a:tab pos="228600" algn="l"/>
              </a:tabLst>
            </a:pPr>
            <a:r>
              <a:rPr lang="en-US" baseline="30000" dirty="0">
                <a:latin typeface="Calibri" panose="020F0502020204030204" pitchFamily="34" charset="0"/>
              </a:rPr>
              <a:t>8</a:t>
            </a:r>
            <a:r>
              <a:rPr lang="en-US" dirty="0">
                <a:latin typeface="Calibri" panose="020F0502020204030204" pitchFamily="34" charset="0"/>
              </a:rPr>
              <a:t>	“Will a man rob God?  Yet you have robbed Me! </a:t>
            </a:r>
          </a:p>
          <a:p>
            <a:pPr marL="457200" marR="0" indent="-228600">
              <a:spcBef>
                <a:spcPts val="0"/>
              </a:spcBef>
              <a:spcAft>
                <a:spcPts val="1000"/>
              </a:spcAft>
            </a:pPr>
            <a:r>
              <a:rPr lang="en-US" dirty="0">
                <a:latin typeface="Calibri" panose="020F0502020204030204" pitchFamily="34" charset="0"/>
              </a:rPr>
              <a:t>But you say,  ‘In what way have we robbed You?’ </a:t>
            </a:r>
          </a:p>
          <a:p>
            <a:pPr marL="457200" marR="0" indent="-228600">
              <a:spcBef>
                <a:spcPts val="0"/>
              </a:spcBef>
              <a:spcAft>
                <a:spcPts val="1000"/>
              </a:spcAft>
            </a:pPr>
            <a:r>
              <a:rPr lang="en-US" dirty="0">
                <a:latin typeface="Calibri" panose="020F0502020204030204" pitchFamily="34" charset="0"/>
              </a:rPr>
              <a:t>In tithes and offerings. </a:t>
            </a:r>
          </a:p>
          <a:p>
            <a:pPr marL="457200" marR="0" indent="-457200">
              <a:spcBef>
                <a:spcPts val="0"/>
              </a:spcBef>
              <a:spcAft>
                <a:spcPts val="1000"/>
              </a:spcAft>
              <a:tabLst>
                <a:tab pos="228600" algn="l"/>
              </a:tabLst>
            </a:pPr>
            <a:r>
              <a:rPr lang="en-US" baseline="30000" dirty="0">
                <a:latin typeface="Calibri" panose="020F0502020204030204" pitchFamily="34" charset="0"/>
              </a:rPr>
              <a:t>9</a:t>
            </a:r>
            <a:r>
              <a:rPr lang="en-US" dirty="0">
                <a:latin typeface="Calibri" panose="020F0502020204030204" pitchFamily="34" charset="0"/>
              </a:rPr>
              <a:t>	You are cursed with a curse, For you have robbed Me, </a:t>
            </a:r>
          </a:p>
          <a:p>
            <a:pPr marL="457200" marR="0" indent="-228600">
              <a:spcBef>
                <a:spcPts val="0"/>
              </a:spcBef>
              <a:spcAft>
                <a:spcPts val="1000"/>
              </a:spcAft>
            </a:pPr>
            <a:r>
              <a:rPr lang="en-US" i="1" dirty="0">
                <a:latin typeface="Calibri" panose="020F0502020204030204" pitchFamily="34" charset="0"/>
              </a:rPr>
              <a:t>Even</a:t>
            </a:r>
            <a:r>
              <a:rPr lang="en-US" dirty="0">
                <a:latin typeface="Calibri" panose="020F0502020204030204" pitchFamily="34" charset="0"/>
              </a:rPr>
              <a:t> this whole nation. </a:t>
            </a:r>
          </a:p>
          <a:p>
            <a:pPr marL="457200" marR="0" indent="-457200">
              <a:spcBef>
                <a:spcPts val="0"/>
              </a:spcBef>
              <a:spcAft>
                <a:spcPts val="1000"/>
              </a:spcAft>
              <a:tabLst>
                <a:tab pos="228600" algn="l"/>
              </a:tabLst>
            </a:pPr>
            <a:r>
              <a:rPr lang="en-US" baseline="30000" dirty="0">
                <a:latin typeface="Calibri" panose="020F0502020204030204" pitchFamily="34" charset="0"/>
              </a:rPr>
              <a:t>10</a:t>
            </a:r>
            <a:r>
              <a:rPr lang="en-US" dirty="0">
                <a:latin typeface="Calibri" panose="020F0502020204030204" pitchFamily="34" charset="0"/>
              </a:rPr>
              <a:t>	</a:t>
            </a:r>
            <a:r>
              <a:rPr lang="en-US" b="1" dirty="0">
                <a:solidFill>
                  <a:srgbClr val="FF0000"/>
                </a:solidFill>
                <a:latin typeface="Calibri" panose="020F0502020204030204" pitchFamily="34" charset="0"/>
              </a:rPr>
              <a:t>Bring all the tithes into the storehouse, That there may be food in My house, </a:t>
            </a:r>
          </a:p>
          <a:p>
            <a:pPr marL="457200" marR="0" indent="-228600">
              <a:spcBef>
                <a:spcPts val="0"/>
              </a:spcBef>
              <a:spcAft>
                <a:spcPts val="1000"/>
              </a:spcAft>
            </a:pPr>
            <a:r>
              <a:rPr lang="en-US" b="1" dirty="0">
                <a:solidFill>
                  <a:srgbClr val="FF0000"/>
                </a:solidFill>
                <a:latin typeface="Calibri" panose="020F0502020204030204" pitchFamily="34" charset="0"/>
              </a:rPr>
              <a:t>And try Me now in this,” Says the </a:t>
            </a:r>
            <a:r>
              <a:rPr lang="en-US" b="1" cap="small" dirty="0">
                <a:solidFill>
                  <a:srgbClr val="FF0000"/>
                </a:solidFill>
                <a:latin typeface="Calibri" panose="020F0502020204030204" pitchFamily="34" charset="0"/>
              </a:rPr>
              <a:t>Lord</a:t>
            </a:r>
            <a:r>
              <a:rPr lang="en-US" b="1" dirty="0">
                <a:solidFill>
                  <a:srgbClr val="FF0000"/>
                </a:solidFill>
                <a:latin typeface="Calibri" panose="020F0502020204030204" pitchFamily="34" charset="0"/>
              </a:rPr>
              <a:t> of hosts, </a:t>
            </a:r>
          </a:p>
          <a:p>
            <a:pPr marL="457200" marR="0" indent="-228600">
              <a:spcBef>
                <a:spcPts val="0"/>
              </a:spcBef>
              <a:spcAft>
                <a:spcPts val="1000"/>
              </a:spcAft>
            </a:pPr>
            <a:r>
              <a:rPr lang="en-US" b="1" dirty="0">
                <a:solidFill>
                  <a:srgbClr val="FF0000"/>
                </a:solidFill>
                <a:latin typeface="Calibri" panose="020F0502020204030204" pitchFamily="34" charset="0"/>
              </a:rPr>
              <a:t>“If I will not open for you the windows of heaven </a:t>
            </a:r>
          </a:p>
          <a:p>
            <a:pPr marL="457200" marR="0" indent="-228600">
              <a:spcBef>
                <a:spcPts val="0"/>
              </a:spcBef>
              <a:spcAft>
                <a:spcPts val="1000"/>
              </a:spcAft>
            </a:pPr>
            <a:r>
              <a:rPr lang="en-US" b="1" dirty="0">
                <a:solidFill>
                  <a:srgbClr val="FF0000"/>
                </a:solidFill>
                <a:latin typeface="Calibri" panose="020F0502020204030204" pitchFamily="34" charset="0"/>
              </a:rPr>
              <a:t>And pour out for you </a:t>
            </a:r>
            <a:r>
              <a:rPr lang="en-US" b="1" i="1" dirty="0">
                <a:solidFill>
                  <a:srgbClr val="FF0000"/>
                </a:solidFill>
                <a:latin typeface="Calibri" panose="020F0502020204030204" pitchFamily="34" charset="0"/>
              </a:rPr>
              <a:t>such</a:t>
            </a:r>
            <a:r>
              <a:rPr lang="en-US" b="1" dirty="0">
                <a:solidFill>
                  <a:srgbClr val="FF0000"/>
                </a:solidFill>
                <a:latin typeface="Calibri" panose="020F0502020204030204" pitchFamily="34" charset="0"/>
              </a:rPr>
              <a:t> blessing </a:t>
            </a:r>
          </a:p>
          <a:p>
            <a:pPr marL="457200" marR="0" indent="-228600">
              <a:spcBef>
                <a:spcPts val="0"/>
              </a:spcBef>
              <a:spcAft>
                <a:spcPts val="1000"/>
              </a:spcAft>
            </a:pPr>
            <a:r>
              <a:rPr lang="en-US" b="1" dirty="0">
                <a:solidFill>
                  <a:srgbClr val="FF0000"/>
                </a:solidFill>
                <a:latin typeface="Calibri" panose="020F0502020204030204" pitchFamily="34" charset="0"/>
              </a:rPr>
              <a:t>That </a:t>
            </a:r>
            <a:r>
              <a:rPr lang="en-US" b="1" i="1" dirty="0">
                <a:solidFill>
                  <a:srgbClr val="FF0000"/>
                </a:solidFill>
                <a:latin typeface="Calibri" panose="020F0502020204030204" pitchFamily="34" charset="0"/>
              </a:rPr>
              <a:t>there will</a:t>
            </a:r>
            <a:r>
              <a:rPr lang="en-US" b="1" dirty="0">
                <a:solidFill>
                  <a:srgbClr val="FF0000"/>
                </a:solidFill>
                <a:latin typeface="Calibri" panose="020F0502020204030204" pitchFamily="34" charset="0"/>
              </a:rPr>
              <a:t> not </a:t>
            </a:r>
            <a:r>
              <a:rPr lang="en-US" b="1" i="1" dirty="0">
                <a:solidFill>
                  <a:srgbClr val="FF0000"/>
                </a:solidFill>
                <a:latin typeface="Calibri" panose="020F0502020204030204" pitchFamily="34" charset="0"/>
              </a:rPr>
              <a:t>be room</a:t>
            </a:r>
            <a:r>
              <a:rPr lang="en-US" b="1" dirty="0">
                <a:solidFill>
                  <a:srgbClr val="FF0000"/>
                </a:solidFill>
                <a:latin typeface="Calibri" panose="020F0502020204030204" pitchFamily="34" charset="0"/>
              </a:rPr>
              <a:t> enough </a:t>
            </a:r>
            <a:r>
              <a:rPr lang="en-US" b="1" i="1" dirty="0">
                <a:solidFill>
                  <a:srgbClr val="FF0000"/>
                </a:solidFill>
                <a:latin typeface="Calibri" panose="020F0502020204030204" pitchFamily="34" charset="0"/>
              </a:rPr>
              <a:t>to receive it</a:t>
            </a:r>
            <a:r>
              <a:rPr lang="en-US" b="1" dirty="0">
                <a:solidFill>
                  <a:srgbClr val="FF0000"/>
                </a:solidFill>
                <a:latin typeface="Calibri" panose="020F0502020204030204" pitchFamily="34" charset="0"/>
              </a:rPr>
              <a:t>. </a:t>
            </a:r>
          </a:p>
          <a:p>
            <a:pPr marL="457200" marR="0" indent="-457200">
              <a:spcBef>
                <a:spcPts val="0"/>
              </a:spcBef>
              <a:spcAft>
                <a:spcPts val="1000"/>
              </a:spcAft>
              <a:tabLst>
                <a:tab pos="228600" algn="l"/>
              </a:tabLst>
            </a:pPr>
            <a:r>
              <a:rPr lang="en-US" baseline="30000" dirty="0">
                <a:latin typeface="Calibri" panose="020F0502020204030204" pitchFamily="34" charset="0"/>
              </a:rPr>
              <a:t>11</a:t>
            </a:r>
            <a:r>
              <a:rPr lang="en-US" dirty="0">
                <a:latin typeface="Calibri" panose="020F0502020204030204" pitchFamily="34" charset="0"/>
              </a:rPr>
              <a:t>	“And I will rebuke the devourer for your sakes,  So that he will not destroy the fruit of your ground, </a:t>
            </a:r>
          </a:p>
          <a:p>
            <a:pPr marL="457200" marR="0" indent="-228600">
              <a:spcBef>
                <a:spcPts val="0"/>
              </a:spcBef>
              <a:spcAft>
                <a:spcPts val="1000"/>
              </a:spcAft>
            </a:pPr>
            <a:r>
              <a:rPr lang="en-US" dirty="0">
                <a:latin typeface="Calibri" panose="020F0502020204030204" pitchFamily="34" charset="0"/>
              </a:rPr>
              <a:t>Nor shall the vine fail to bear fruit for you in the field,” </a:t>
            </a:r>
          </a:p>
          <a:p>
            <a:pPr marL="457200" marR="0" indent="-228600">
              <a:spcBef>
                <a:spcPts val="0"/>
              </a:spcBef>
              <a:spcAft>
                <a:spcPts val="1000"/>
              </a:spcAft>
            </a:pPr>
            <a:r>
              <a:rPr lang="en-US" dirty="0">
                <a:latin typeface="Calibri" panose="020F0502020204030204" pitchFamily="34" charset="0"/>
              </a:rPr>
              <a:t>Says the </a:t>
            </a:r>
            <a:r>
              <a:rPr lang="en-US" cap="small" dirty="0">
                <a:latin typeface="Calibri" panose="020F0502020204030204" pitchFamily="34" charset="0"/>
              </a:rPr>
              <a:t>Lord</a:t>
            </a:r>
            <a:r>
              <a:rPr lang="en-US" dirty="0">
                <a:latin typeface="Calibri" panose="020F0502020204030204" pitchFamily="34" charset="0"/>
              </a:rPr>
              <a:t> of hosts; </a:t>
            </a:r>
          </a:p>
          <a:p>
            <a:pPr marL="457200" marR="0" indent="-457200">
              <a:spcBef>
                <a:spcPts val="0"/>
              </a:spcBef>
              <a:spcAft>
                <a:spcPts val="1000"/>
              </a:spcAft>
              <a:tabLst>
                <a:tab pos="228600" algn="l"/>
              </a:tabLst>
            </a:pPr>
            <a:r>
              <a:rPr lang="en-US" baseline="30000" dirty="0">
                <a:latin typeface="Calibri" panose="020F0502020204030204" pitchFamily="34" charset="0"/>
              </a:rPr>
              <a:t>12</a:t>
            </a:r>
            <a:r>
              <a:rPr lang="en-US" dirty="0">
                <a:latin typeface="Calibri" panose="020F0502020204030204" pitchFamily="34" charset="0"/>
              </a:rPr>
              <a:t>	And all nations will call you blessed,  For you will be a delightful land,” </a:t>
            </a:r>
          </a:p>
          <a:p>
            <a:pPr marL="457200" marR="0" indent="-228600">
              <a:spcBef>
                <a:spcPts val="0"/>
              </a:spcBef>
              <a:spcAft>
                <a:spcPts val="1000"/>
              </a:spcAft>
            </a:pPr>
            <a:r>
              <a:rPr lang="en-US" dirty="0">
                <a:latin typeface="Calibri" panose="020F0502020204030204" pitchFamily="34" charset="0"/>
              </a:rPr>
              <a:t>Says the </a:t>
            </a:r>
            <a:r>
              <a:rPr lang="en-US" cap="small" dirty="0">
                <a:latin typeface="Calibri" panose="020F0502020204030204" pitchFamily="34" charset="0"/>
              </a:rPr>
              <a:t>Lord</a:t>
            </a:r>
            <a:r>
              <a:rPr lang="en-US" dirty="0">
                <a:latin typeface="Calibri" panose="020F0502020204030204" pitchFamily="34" charset="0"/>
              </a:rPr>
              <a:t> of hosts. </a:t>
            </a:r>
            <a:endParaRPr lang="en-US" dirty="0">
              <a:effectLst/>
              <a:latin typeface="Calibri" panose="020F0502020204030204" pitchFamily="34" charset="0"/>
            </a:endParaRPr>
          </a:p>
        </p:txBody>
      </p:sp>
    </p:spTree>
    <p:extLst>
      <p:ext uri="{BB962C8B-B14F-4D97-AF65-F5344CB8AC3E}">
        <p14:creationId xmlns:p14="http://schemas.microsoft.com/office/powerpoint/2010/main" val="1605506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779931" y="1380563"/>
            <a:ext cx="8408894" cy="4439292"/>
          </a:xfrm>
          <a:prstGeom prst="rect">
            <a:avLst/>
          </a:prstGeom>
        </p:spPr>
        <p:txBody>
          <a:bodyPr wrap="square">
            <a:spAutoFit/>
          </a:bodyPr>
          <a:lstStyle/>
          <a:p>
            <a:pPr>
              <a:lnSpc>
                <a:spcPct val="107000"/>
              </a:lnSpc>
              <a:spcAft>
                <a:spcPts val="800"/>
              </a:spcAft>
            </a:pPr>
            <a:r>
              <a:rPr lang="en-US" sz="4400" b="1" dirty="0">
                <a:latin typeface="Arial" panose="020B0604020202020204" pitchFamily="34" charset="0"/>
                <a:ea typeface="Calibri" panose="020F0502020204030204" pitchFamily="34" charset="0"/>
                <a:cs typeface="Times New Roman" panose="02020603050405020304" pitchFamily="18" charset="0"/>
              </a:rPr>
              <a:t>5 Take my will and make it thine;</a:t>
            </a:r>
            <a:br>
              <a:rPr lang="en-US" sz="4400" b="1"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it shall be no longer mine.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Take my heart it is thine own;</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it shall be thy royal throne,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it shall be thy royal throne.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 y="6140824"/>
            <a:ext cx="9144000" cy="523220"/>
          </a:xfrm>
          <a:prstGeom prst="rect">
            <a:avLst/>
          </a:prstGeom>
          <a:noFill/>
        </p:spPr>
        <p:txBody>
          <a:bodyPr wrap="square" rtlCol="0">
            <a:spAutoFit/>
          </a:bodyPr>
          <a:lstStyle/>
          <a:p>
            <a:pPr algn="ctr"/>
            <a:r>
              <a:rPr lang="en-US" sz="2800" dirty="0">
                <a:solidFill>
                  <a:srgbClr val="FF0000"/>
                </a:solidFill>
              </a:rPr>
              <a:t>Take My Life And Let It Be</a:t>
            </a:r>
          </a:p>
        </p:txBody>
      </p:sp>
    </p:spTree>
    <p:extLst>
      <p:ext uri="{BB962C8B-B14F-4D97-AF65-F5344CB8AC3E}">
        <p14:creationId xmlns:p14="http://schemas.microsoft.com/office/powerpoint/2010/main" val="345502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896472" y="1631579"/>
            <a:ext cx="8104094" cy="4439292"/>
          </a:xfrm>
          <a:prstGeom prst="rect">
            <a:avLst/>
          </a:prstGeom>
        </p:spPr>
        <p:txBody>
          <a:bodyPr wrap="square">
            <a:spAutoFit/>
          </a:bodyPr>
          <a:lstStyle/>
          <a:p>
            <a:pPr>
              <a:lnSpc>
                <a:spcPct val="107000"/>
              </a:lnSpc>
              <a:spcAft>
                <a:spcPts val="800"/>
              </a:spcAft>
            </a:pPr>
            <a:r>
              <a:rPr lang="en-US" sz="4400" b="1" dirty="0">
                <a:latin typeface="Arial" panose="020B0604020202020204" pitchFamily="34" charset="0"/>
                <a:ea typeface="Calibri" panose="020F0502020204030204" pitchFamily="34" charset="0"/>
                <a:cs typeface="Times New Roman" panose="02020603050405020304" pitchFamily="18" charset="0"/>
              </a:rPr>
              <a:t>6 Take my love; my Lord, I pour</a:t>
            </a:r>
            <a:br>
              <a:rPr lang="en-US" sz="4400" b="1"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at thy feet its treasure store.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Take myself, and I will be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ever, only, all for thee,</a:t>
            </a:r>
            <a:br>
              <a:rPr lang="en-US" sz="4400" dirty="0">
                <a:latin typeface="Arial" panose="020B0604020202020204" pitchFamily="34" charset="0"/>
                <a:ea typeface="Calibri" panose="020F0502020204030204" pitchFamily="34" charset="0"/>
                <a:cs typeface="Times New Roman" panose="02020603050405020304" pitchFamily="18" charset="0"/>
              </a:rPr>
            </a:br>
            <a:r>
              <a:rPr lang="en-US" sz="4400" dirty="0">
                <a:latin typeface="Arial" panose="020B0604020202020204" pitchFamily="34" charset="0"/>
                <a:ea typeface="Calibri" panose="020F0502020204030204" pitchFamily="34" charset="0"/>
                <a:cs typeface="Times New Roman" panose="02020603050405020304" pitchFamily="18" charset="0"/>
              </a:rPr>
              <a:t>ever, only, all for thee.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 y="6140824"/>
            <a:ext cx="9144000" cy="523220"/>
          </a:xfrm>
          <a:prstGeom prst="rect">
            <a:avLst/>
          </a:prstGeom>
          <a:noFill/>
        </p:spPr>
        <p:txBody>
          <a:bodyPr wrap="square" rtlCol="0">
            <a:spAutoFit/>
          </a:bodyPr>
          <a:lstStyle/>
          <a:p>
            <a:pPr algn="ctr"/>
            <a:r>
              <a:rPr lang="en-US" sz="2800" dirty="0">
                <a:solidFill>
                  <a:srgbClr val="FF0000"/>
                </a:solidFill>
              </a:rPr>
              <a:t>Take My Life And Let It Be</a:t>
            </a:r>
          </a:p>
        </p:txBody>
      </p:sp>
    </p:spTree>
    <p:extLst>
      <p:ext uri="{BB962C8B-B14F-4D97-AF65-F5344CB8AC3E}">
        <p14:creationId xmlns:p14="http://schemas.microsoft.com/office/powerpoint/2010/main" val="146537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Consecration</a:t>
            </a:r>
          </a:p>
        </p:txBody>
      </p:sp>
      <p:sp>
        <p:nvSpPr>
          <p:cNvPr id="2" name="Rectangle 1"/>
          <p:cNvSpPr/>
          <p:nvPr/>
        </p:nvSpPr>
        <p:spPr>
          <a:xfrm>
            <a:off x="699247" y="1156447"/>
            <a:ext cx="7978588" cy="5209696"/>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 14 For all things </a:t>
            </a:r>
            <a:r>
              <a:rPr kumimoji="0" lang="en-US" sz="2400" b="0"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come</a:t>
            </a:r>
            <a:r>
              <a:rPr kumimoji="0" lang="en-US" sz="2400" b="0"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from You, And of Your own we have given You.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In these words there are four very precious thoughts I want to try and make clear to you: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1.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God is the Owner of all, and gives all to us.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2.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 have nothing but what we receive—but everything we need we may receive from God.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3.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It is our privilege and honor to give back to God what we receive from Him.</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4.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God has a double joy in His possessions when he receives back from us what He gave.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125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4" name="Rectangle 3"/>
          <p:cNvSpPr/>
          <p:nvPr/>
        </p:nvSpPr>
        <p:spPr>
          <a:xfrm>
            <a:off x="690282" y="1264024"/>
            <a:ext cx="8005483" cy="4678204"/>
          </a:xfrm>
          <a:prstGeom prst="rect">
            <a:avLst/>
          </a:prstGeom>
        </p:spPr>
        <p:txBody>
          <a:bodyPr wrap="square">
            <a:spAutoFit/>
          </a:bodyPr>
          <a:lstStyle/>
          <a:p>
            <a:r>
              <a:rPr lang="en-US" sz="3200" b="1" dirty="0">
                <a:solidFill>
                  <a:srgbClr val="0A0A0A"/>
                </a:solidFill>
                <a:latin typeface="arial" panose="020B0604020202020204" pitchFamily="34" charset="0"/>
              </a:rPr>
              <a:t>Consecrate; Consecration:</a:t>
            </a:r>
            <a:endParaRPr lang="en-US" sz="3200" dirty="0">
              <a:solidFill>
                <a:srgbClr val="0A0A0A"/>
              </a:solidFill>
              <a:latin typeface="arial" panose="020B0604020202020204" pitchFamily="34" charset="0"/>
            </a:endParaRPr>
          </a:p>
          <a:p>
            <a:r>
              <a:rPr lang="en-US" dirty="0" err="1">
                <a:solidFill>
                  <a:srgbClr val="0A0A0A"/>
                </a:solidFill>
                <a:latin typeface="arial" panose="020B0604020202020204" pitchFamily="34" charset="0"/>
              </a:rPr>
              <a:t>kon</a:t>
            </a:r>
            <a:r>
              <a:rPr lang="en-US" dirty="0">
                <a:solidFill>
                  <a:srgbClr val="0A0A0A"/>
                </a:solidFill>
                <a:latin typeface="arial" panose="020B0604020202020204" pitchFamily="34" charset="0"/>
              </a:rPr>
              <a:t>'-se-</a:t>
            </a:r>
            <a:r>
              <a:rPr lang="en-US" dirty="0" err="1">
                <a:solidFill>
                  <a:srgbClr val="0A0A0A"/>
                </a:solidFill>
                <a:latin typeface="arial" panose="020B0604020202020204" pitchFamily="34" charset="0"/>
              </a:rPr>
              <a:t>krat</a:t>
            </a:r>
            <a:r>
              <a:rPr lang="en-US" dirty="0">
                <a:solidFill>
                  <a:srgbClr val="0A0A0A"/>
                </a:solidFill>
                <a:latin typeface="arial" panose="020B0604020202020204" pitchFamily="34" charset="0"/>
              </a:rPr>
              <a:t>, </a:t>
            </a:r>
            <a:r>
              <a:rPr lang="en-US" dirty="0" err="1">
                <a:solidFill>
                  <a:srgbClr val="0A0A0A"/>
                </a:solidFill>
                <a:latin typeface="arial" panose="020B0604020202020204" pitchFamily="34" charset="0"/>
              </a:rPr>
              <a:t>kon</a:t>
            </a:r>
            <a:r>
              <a:rPr lang="en-US" dirty="0">
                <a:solidFill>
                  <a:srgbClr val="0A0A0A"/>
                </a:solidFill>
                <a:latin typeface="arial" panose="020B0604020202020204" pitchFamily="34" charset="0"/>
              </a:rPr>
              <a:t>-se-</a:t>
            </a:r>
            <a:r>
              <a:rPr lang="en-US" dirty="0" err="1">
                <a:solidFill>
                  <a:srgbClr val="0A0A0A"/>
                </a:solidFill>
                <a:latin typeface="arial" panose="020B0604020202020204" pitchFamily="34" charset="0"/>
              </a:rPr>
              <a:t>kra</a:t>
            </a:r>
            <a:r>
              <a:rPr lang="en-US" dirty="0">
                <a:solidFill>
                  <a:srgbClr val="0A0A0A"/>
                </a:solidFill>
                <a:latin typeface="arial" panose="020B0604020202020204" pitchFamily="34" charset="0"/>
              </a:rPr>
              <a:t>'-shun.</a:t>
            </a:r>
          </a:p>
          <a:p>
            <a:r>
              <a:rPr lang="en-US" b="1" dirty="0">
                <a:solidFill>
                  <a:srgbClr val="0A0A0A"/>
                </a:solidFill>
                <a:latin typeface="arial" panose="020B0604020202020204" pitchFamily="34" charset="0"/>
              </a:rPr>
              <a:t>1. In the Old Testament:</a:t>
            </a:r>
          </a:p>
          <a:p>
            <a:r>
              <a:rPr lang="en-US" dirty="0">
                <a:solidFill>
                  <a:srgbClr val="0A0A0A"/>
                </a:solidFill>
                <a:latin typeface="arial" panose="020B0604020202020204" pitchFamily="34" charset="0"/>
              </a:rPr>
              <a:t>In the Old Testament for several Hebrew words of different meanings:</a:t>
            </a:r>
          </a:p>
          <a:p>
            <a:r>
              <a:rPr lang="en-US" dirty="0">
                <a:solidFill>
                  <a:srgbClr val="0A0A0A"/>
                </a:solidFill>
                <a:latin typeface="arial" panose="020B0604020202020204" pitchFamily="34" charset="0"/>
              </a:rPr>
              <a:t>(1) </a:t>
            </a:r>
            <a:r>
              <a:rPr lang="en-US" dirty="0" err="1">
                <a:solidFill>
                  <a:srgbClr val="0A0A0A"/>
                </a:solidFill>
                <a:latin typeface="arial" panose="020B0604020202020204" pitchFamily="34" charset="0"/>
              </a:rPr>
              <a:t>charam</a:t>
            </a:r>
            <a:r>
              <a:rPr lang="en-US" dirty="0">
                <a:solidFill>
                  <a:srgbClr val="0A0A0A"/>
                </a:solidFill>
                <a:latin typeface="arial" panose="020B0604020202020204" pitchFamily="34" charset="0"/>
              </a:rPr>
              <a:t>: "I will consecrate (the Revised Version (British and American) "devote") their gain unto the Lord," i.e. </a:t>
            </a:r>
            <a:r>
              <a:rPr lang="en-US" sz="2800" dirty="0">
                <a:solidFill>
                  <a:srgbClr val="0A0A0A"/>
                </a:solidFill>
                <a:latin typeface="arial" panose="020B0604020202020204" pitchFamily="34" charset="0"/>
              </a:rPr>
              <a:t>the spoil of the nations shall be </a:t>
            </a:r>
            <a:r>
              <a:rPr lang="en-US" sz="2800" u="sng" dirty="0">
                <a:solidFill>
                  <a:srgbClr val="0A0A0A"/>
                </a:solidFill>
                <a:latin typeface="arial" panose="020B0604020202020204" pitchFamily="34" charset="0"/>
              </a:rPr>
              <a:t>dedicated to the service of Yahweh</a:t>
            </a:r>
            <a:r>
              <a:rPr lang="en-US" sz="2800" dirty="0">
                <a:solidFill>
                  <a:srgbClr val="0A0A0A"/>
                </a:solidFill>
                <a:latin typeface="arial" panose="020B0604020202020204" pitchFamily="34" charset="0"/>
              </a:rPr>
              <a:t>    (</a:t>
            </a:r>
            <a:r>
              <a:rPr lang="en-US" sz="2800" dirty="0">
                <a:solidFill>
                  <a:srgbClr val="39547F"/>
                </a:solidFill>
                <a:latin typeface="arial" panose="020B0604020202020204" pitchFamily="34" charset="0"/>
                <a:hlinkClick r:id="rId2"/>
              </a:rPr>
              <a:t>Mic 4:13</a:t>
            </a:r>
            <a:r>
              <a:rPr lang="en-US" sz="2800" dirty="0">
                <a:solidFill>
                  <a:srgbClr val="0A0A0A"/>
                </a:solidFill>
                <a:latin typeface="arial" panose="020B0604020202020204" pitchFamily="34" charset="0"/>
              </a:rPr>
              <a:t>).</a:t>
            </a:r>
          </a:p>
          <a:p>
            <a:r>
              <a:rPr lang="en-US" dirty="0">
                <a:solidFill>
                  <a:srgbClr val="0A0A0A"/>
                </a:solidFill>
                <a:latin typeface="arial" panose="020B0604020202020204" pitchFamily="34" charset="0"/>
              </a:rPr>
              <a:t>See </a:t>
            </a:r>
            <a:r>
              <a:rPr lang="en-US" dirty="0">
                <a:solidFill>
                  <a:srgbClr val="39547F"/>
                </a:solidFill>
                <a:latin typeface="arial" panose="020B0604020202020204" pitchFamily="34" charset="0"/>
                <a:hlinkClick r:id="rId3"/>
              </a:rPr>
              <a:t>BAN</a:t>
            </a:r>
            <a:r>
              <a:rPr lang="en-US" dirty="0">
                <a:solidFill>
                  <a:srgbClr val="0A0A0A"/>
                </a:solidFill>
                <a:latin typeface="arial" panose="020B0604020202020204" pitchFamily="34" charset="0"/>
              </a:rPr>
              <a:t>; </a:t>
            </a:r>
            <a:r>
              <a:rPr lang="en-US" dirty="0">
                <a:solidFill>
                  <a:srgbClr val="39547F"/>
                </a:solidFill>
                <a:latin typeface="arial" panose="020B0604020202020204" pitchFamily="34" charset="0"/>
                <a:hlinkClick r:id="rId4"/>
              </a:rPr>
              <a:t>CURSE</a:t>
            </a:r>
            <a:r>
              <a:rPr lang="en-US" dirty="0">
                <a:solidFill>
                  <a:srgbClr val="0A0A0A"/>
                </a:solidFill>
                <a:latin typeface="arial" panose="020B0604020202020204" pitchFamily="34" charset="0"/>
              </a:rPr>
              <a:t>.</a:t>
            </a:r>
          </a:p>
          <a:p>
            <a:endParaRPr lang="en-US" dirty="0">
              <a:solidFill>
                <a:srgbClr val="0A0A0A"/>
              </a:solidFill>
              <a:latin typeface="arial" panose="020B0604020202020204" pitchFamily="34" charset="0"/>
            </a:endParaRPr>
          </a:p>
          <a:p>
            <a:r>
              <a:rPr lang="en-US" dirty="0">
                <a:solidFill>
                  <a:srgbClr val="0A0A0A"/>
                </a:solidFill>
                <a:latin typeface="arial" panose="020B0604020202020204" pitchFamily="34" charset="0"/>
              </a:rPr>
              <a:t>(2) </a:t>
            </a:r>
            <a:r>
              <a:rPr lang="en-US" dirty="0" err="1">
                <a:solidFill>
                  <a:srgbClr val="0A0A0A"/>
                </a:solidFill>
                <a:latin typeface="arial" panose="020B0604020202020204" pitchFamily="34" charset="0"/>
              </a:rPr>
              <a:t>nazar</a:t>
            </a:r>
            <a:r>
              <a:rPr lang="en-US" dirty="0">
                <a:solidFill>
                  <a:srgbClr val="0A0A0A"/>
                </a:solidFill>
                <a:latin typeface="arial" panose="020B0604020202020204" pitchFamily="34" charset="0"/>
              </a:rPr>
              <a:t>, </a:t>
            </a:r>
            <a:r>
              <a:rPr lang="en-US" dirty="0" err="1">
                <a:solidFill>
                  <a:srgbClr val="0A0A0A"/>
                </a:solidFill>
                <a:latin typeface="arial" panose="020B0604020202020204" pitchFamily="34" charset="0"/>
              </a:rPr>
              <a:t>nezer</a:t>
            </a:r>
            <a:r>
              <a:rPr lang="en-US" dirty="0">
                <a:solidFill>
                  <a:srgbClr val="0A0A0A"/>
                </a:solidFill>
                <a:latin typeface="arial" panose="020B0604020202020204" pitchFamily="34" charset="0"/>
              </a:rPr>
              <a:t> (</a:t>
            </a:r>
            <a:r>
              <a:rPr lang="en-US" dirty="0">
                <a:solidFill>
                  <a:srgbClr val="39547F"/>
                </a:solidFill>
                <a:latin typeface="arial" panose="020B0604020202020204" pitchFamily="34" charset="0"/>
                <a:hlinkClick r:id="rId5"/>
              </a:rPr>
              <a:t>Nu 6:7</a:t>
            </a:r>
            <a:r>
              <a:rPr lang="en-US" dirty="0">
                <a:solidFill>
                  <a:srgbClr val="0A0A0A"/>
                </a:solidFill>
                <a:latin typeface="arial" panose="020B0604020202020204" pitchFamily="34" charset="0"/>
              </a:rPr>
              <a:t>,</a:t>
            </a:r>
            <a:r>
              <a:rPr lang="en-US" dirty="0">
                <a:solidFill>
                  <a:srgbClr val="39547F"/>
                </a:solidFill>
                <a:latin typeface="arial" panose="020B0604020202020204" pitchFamily="34" charset="0"/>
                <a:hlinkClick r:id="rId6"/>
              </a:rPr>
              <a:t>9</a:t>
            </a:r>
            <a:r>
              <a:rPr lang="en-US" dirty="0">
                <a:solidFill>
                  <a:srgbClr val="0A0A0A"/>
                </a:solidFill>
                <a:latin typeface="arial" panose="020B0604020202020204" pitchFamily="34" charset="0"/>
              </a:rPr>
              <a:t>,</a:t>
            </a:r>
            <a:r>
              <a:rPr lang="en-US" dirty="0">
                <a:solidFill>
                  <a:srgbClr val="39547F"/>
                </a:solidFill>
                <a:latin typeface="arial" panose="020B0604020202020204" pitchFamily="34" charset="0"/>
                <a:hlinkClick r:id="rId7"/>
              </a:rPr>
              <a:t>12</a:t>
            </a:r>
            <a:r>
              <a:rPr lang="en-US" dirty="0">
                <a:solidFill>
                  <a:srgbClr val="0A0A0A"/>
                </a:solidFill>
                <a:latin typeface="arial" panose="020B0604020202020204" pitchFamily="34" charset="0"/>
              </a:rPr>
              <a:t>; the Revised Version (British and American) </a:t>
            </a:r>
            <a:r>
              <a:rPr lang="en-US" sz="2800" dirty="0">
                <a:solidFill>
                  <a:srgbClr val="0A0A0A"/>
                </a:solidFill>
                <a:latin typeface="arial" panose="020B0604020202020204" pitchFamily="34" charset="0"/>
              </a:rPr>
              <a:t>"</a:t>
            </a:r>
            <a:r>
              <a:rPr lang="en-US" sz="2800" u="sng" dirty="0">
                <a:solidFill>
                  <a:srgbClr val="0A0A0A"/>
                </a:solidFill>
                <a:latin typeface="arial" panose="020B0604020202020204" pitchFamily="34" charset="0"/>
              </a:rPr>
              <a:t>separate"</a:t>
            </a:r>
            <a:r>
              <a:rPr lang="en-US" sz="2800" dirty="0">
                <a:solidFill>
                  <a:srgbClr val="0A0A0A"/>
                </a:solidFill>
                <a:latin typeface="arial" panose="020B0604020202020204" pitchFamily="34" charset="0"/>
              </a:rPr>
              <a:t>).</a:t>
            </a:r>
          </a:p>
          <a:p>
            <a:r>
              <a:rPr lang="en-US" sz="2800" dirty="0">
                <a:solidFill>
                  <a:srgbClr val="0A0A0A"/>
                </a:solidFill>
                <a:latin typeface="arial" panose="020B0604020202020204" pitchFamily="34" charset="0"/>
              </a:rPr>
              <a:t>See </a:t>
            </a:r>
            <a:r>
              <a:rPr lang="en-US" sz="2800" dirty="0">
                <a:solidFill>
                  <a:srgbClr val="39547F"/>
                </a:solidFill>
                <a:latin typeface="arial" panose="020B0604020202020204" pitchFamily="34" charset="0"/>
                <a:hlinkClick r:id="rId8"/>
              </a:rPr>
              <a:t>NAZIRITE</a:t>
            </a:r>
            <a:r>
              <a:rPr lang="en-US" sz="2800" dirty="0">
                <a:solidFill>
                  <a:srgbClr val="0A0A0A"/>
                </a:solidFill>
                <a:latin typeface="arial" panose="020B0604020202020204" pitchFamily="34" charset="0"/>
              </a:rPr>
              <a:t>.</a:t>
            </a:r>
            <a:endParaRPr lang="en-US" sz="2800" b="0" i="0" dirty="0">
              <a:solidFill>
                <a:srgbClr val="0A0A0A"/>
              </a:solidFill>
              <a:effectLst/>
              <a:latin typeface="arial" panose="020B0604020202020204" pitchFamily="34" charset="0"/>
            </a:endParaRPr>
          </a:p>
        </p:txBody>
      </p:sp>
    </p:spTree>
    <p:extLst>
      <p:ext uri="{BB962C8B-B14F-4D97-AF65-F5344CB8AC3E}">
        <p14:creationId xmlns:p14="http://schemas.microsoft.com/office/powerpoint/2010/main" val="33352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647" y="663389"/>
            <a:ext cx="7772400" cy="5016758"/>
          </a:xfrm>
          <a:prstGeom prst="rect">
            <a:avLst/>
          </a:prstGeom>
        </p:spPr>
        <p:txBody>
          <a:bodyPr wrap="square">
            <a:spAutoFit/>
          </a:bodyPr>
          <a:lstStyle/>
          <a:p>
            <a:r>
              <a:rPr lang="en-US" sz="4000" b="1" dirty="0">
                <a:latin typeface="arial" panose="020B0604020202020204" pitchFamily="34" charset="0"/>
              </a:rPr>
              <a:t>"consecrate"</a:t>
            </a:r>
            <a:br>
              <a:rPr lang="en-US" sz="4000" dirty="0"/>
            </a:br>
            <a:r>
              <a:rPr lang="en-US" sz="4000" b="1" dirty="0">
                <a:latin typeface="arial" panose="020B0604020202020204" pitchFamily="34" charset="0"/>
              </a:rPr>
              <a:t>occurs 35 times in 34 verses in the NKJV.</a:t>
            </a:r>
          </a:p>
          <a:p>
            <a:endParaRPr lang="en-US" sz="4000" b="1" dirty="0">
              <a:latin typeface="arial" panose="020B0604020202020204" pitchFamily="34" charset="0"/>
            </a:endParaRPr>
          </a:p>
          <a:p>
            <a:endParaRPr lang="en-US" sz="4000" b="1" dirty="0">
              <a:latin typeface="arial" panose="020B0604020202020204" pitchFamily="34" charset="0"/>
            </a:endParaRPr>
          </a:p>
          <a:p>
            <a:r>
              <a:rPr lang="en-US" sz="4000" b="1" dirty="0">
                <a:latin typeface="arial" panose="020B0604020202020204" pitchFamily="34" charset="0"/>
              </a:rPr>
              <a:t>"consecration"</a:t>
            </a:r>
            <a:br>
              <a:rPr lang="en-US" sz="4000" dirty="0"/>
            </a:br>
            <a:r>
              <a:rPr lang="en-US" sz="4000" b="1" dirty="0">
                <a:latin typeface="arial" panose="020B0604020202020204" pitchFamily="34" charset="0"/>
              </a:rPr>
              <a:t>occurs 11 times in 11 verses in the NKJV.</a:t>
            </a:r>
            <a:endParaRPr lang="en-US" sz="4000" dirty="0"/>
          </a:p>
        </p:txBody>
      </p:sp>
    </p:spTree>
    <p:extLst>
      <p:ext uri="{BB962C8B-B14F-4D97-AF65-F5344CB8AC3E}">
        <p14:creationId xmlns:p14="http://schemas.microsoft.com/office/powerpoint/2010/main" val="139125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599" y="44825"/>
            <a:ext cx="8041341" cy="2215991"/>
          </a:xfrm>
          <a:prstGeom prst="rect">
            <a:avLst/>
          </a:prstGeom>
        </p:spPr>
        <p:txBody>
          <a:bodyPr wrap="square">
            <a:spAutoFit/>
          </a:bodyPr>
          <a:lstStyle/>
          <a:p>
            <a:endParaRPr lang="en-US" dirty="0"/>
          </a:p>
          <a:p>
            <a:r>
              <a:rPr lang="en-US" sz="2000" b="1" dirty="0">
                <a:solidFill>
                  <a:srgbClr val="0070C0"/>
                </a:solidFill>
              </a:rPr>
              <a:t>Rom. 12:1–2</a:t>
            </a:r>
          </a:p>
          <a:p>
            <a:r>
              <a:rPr lang="en-US" sz="2000" dirty="0">
                <a:hlinkClick r:id="rId2"/>
              </a:rPr>
              <a:t>1</a:t>
            </a:r>
            <a:r>
              <a:rPr lang="en-US" sz="2000" dirty="0"/>
              <a:t> I beseech you therefore, brethren, by the mercies of God, that you present your bodies a living sacrifice, holy, acceptable to God, </a:t>
            </a:r>
            <a:r>
              <a:rPr lang="en-US" sz="2000" i="1" dirty="0"/>
              <a:t>which is</a:t>
            </a:r>
            <a:r>
              <a:rPr lang="en-US" sz="2000" dirty="0"/>
              <a:t> your reasonable service. </a:t>
            </a:r>
            <a:r>
              <a:rPr lang="en-US" sz="2000" dirty="0">
                <a:hlinkClick r:id="rId3"/>
              </a:rPr>
              <a:t>2</a:t>
            </a:r>
            <a:r>
              <a:rPr lang="en-US" sz="2000" dirty="0"/>
              <a:t> And do not be conformed to this world, but be transformed by the renewing of your mind, that you may prove what </a:t>
            </a:r>
            <a:r>
              <a:rPr lang="en-US" sz="2000" i="1" dirty="0"/>
              <a:t>is</a:t>
            </a:r>
            <a:r>
              <a:rPr lang="en-US" sz="2000" dirty="0"/>
              <a:t> that good and acceptable and perfect will of God. </a:t>
            </a:r>
          </a:p>
        </p:txBody>
      </p:sp>
      <p:sp>
        <p:nvSpPr>
          <p:cNvPr id="4" name="Rectangle 3"/>
          <p:cNvSpPr/>
          <p:nvPr/>
        </p:nvSpPr>
        <p:spPr>
          <a:xfrm>
            <a:off x="672353" y="2178424"/>
            <a:ext cx="7826188" cy="1600438"/>
          </a:xfrm>
          <a:prstGeom prst="rect">
            <a:avLst/>
          </a:prstGeom>
        </p:spPr>
        <p:txBody>
          <a:bodyPr wrap="square">
            <a:spAutoFit/>
          </a:bodyPr>
          <a:lstStyle/>
          <a:p>
            <a:endParaRPr lang="en-US" dirty="0"/>
          </a:p>
          <a:p>
            <a:r>
              <a:rPr lang="en-US" sz="2000" b="1" dirty="0">
                <a:solidFill>
                  <a:srgbClr val="0070C0"/>
                </a:solidFill>
              </a:rPr>
              <a:t>1 Cor. 6:11</a:t>
            </a:r>
          </a:p>
          <a:p>
            <a:r>
              <a:rPr lang="en-US" sz="2000" dirty="0"/>
              <a:t>And such were some of you. But you were washed, but you were sanctified, but you were justified in the name of the Lord Jesus and by the Spirit of our God. </a:t>
            </a:r>
          </a:p>
        </p:txBody>
      </p:sp>
      <p:sp>
        <p:nvSpPr>
          <p:cNvPr id="5" name="Rectangle 4"/>
          <p:cNvSpPr/>
          <p:nvPr/>
        </p:nvSpPr>
        <p:spPr>
          <a:xfrm>
            <a:off x="672353" y="3789909"/>
            <a:ext cx="7826188" cy="2862322"/>
          </a:xfrm>
          <a:prstGeom prst="rect">
            <a:avLst/>
          </a:prstGeom>
        </p:spPr>
        <p:txBody>
          <a:bodyPr wrap="square">
            <a:spAutoFit/>
          </a:bodyPr>
          <a:lstStyle/>
          <a:p>
            <a:endParaRPr lang="en-US" dirty="0"/>
          </a:p>
          <a:p>
            <a:r>
              <a:rPr lang="en-US" b="1" dirty="0">
                <a:solidFill>
                  <a:srgbClr val="0070C0"/>
                </a:solidFill>
              </a:rPr>
              <a:t>1 </a:t>
            </a:r>
            <a:r>
              <a:rPr lang="en-US" b="1" dirty="0" err="1">
                <a:solidFill>
                  <a:srgbClr val="0070C0"/>
                </a:solidFill>
              </a:rPr>
              <a:t>Thess</a:t>
            </a:r>
            <a:r>
              <a:rPr lang="en-US" b="1" dirty="0">
                <a:solidFill>
                  <a:srgbClr val="0070C0"/>
                </a:solidFill>
              </a:rPr>
              <a:t> 4:3–8</a:t>
            </a:r>
          </a:p>
          <a:p>
            <a:r>
              <a:rPr lang="en-US" dirty="0">
                <a:hlinkClick r:id="rId4"/>
              </a:rPr>
              <a:t>3</a:t>
            </a:r>
            <a:r>
              <a:rPr lang="en-US" dirty="0"/>
              <a:t> For this is the will of God, your sanctification: that you should abstain from sexual immorality; </a:t>
            </a:r>
            <a:r>
              <a:rPr lang="en-US" dirty="0">
                <a:hlinkClick r:id="rId5"/>
              </a:rPr>
              <a:t>4</a:t>
            </a:r>
            <a:r>
              <a:rPr lang="en-US" dirty="0"/>
              <a:t> that each of you should know how to possess his own vessel in sanctification and honor, </a:t>
            </a:r>
            <a:r>
              <a:rPr lang="en-US" dirty="0">
                <a:hlinkClick r:id="rId6"/>
              </a:rPr>
              <a:t>5</a:t>
            </a:r>
            <a:r>
              <a:rPr lang="en-US" dirty="0"/>
              <a:t> not in passion of lust, like the Gentiles who do not know God; </a:t>
            </a:r>
            <a:r>
              <a:rPr lang="en-US" dirty="0">
                <a:hlinkClick r:id="rId7"/>
              </a:rPr>
              <a:t>6</a:t>
            </a:r>
            <a:r>
              <a:rPr lang="en-US" dirty="0"/>
              <a:t> that no one should take advantage of and defraud his brother in this matter, because the Lord </a:t>
            </a:r>
            <a:r>
              <a:rPr lang="en-US" i="1" dirty="0"/>
              <a:t>is</a:t>
            </a:r>
            <a:r>
              <a:rPr lang="en-US" dirty="0"/>
              <a:t> the avenger of all such, as we also forewarned you and testified. </a:t>
            </a:r>
            <a:r>
              <a:rPr lang="en-US" dirty="0">
                <a:hlinkClick r:id="rId8"/>
              </a:rPr>
              <a:t>7</a:t>
            </a:r>
            <a:r>
              <a:rPr lang="en-US" dirty="0"/>
              <a:t> For God did not call us to uncleanness, but in holiness. </a:t>
            </a:r>
            <a:r>
              <a:rPr lang="en-US" dirty="0">
                <a:hlinkClick r:id="rId9"/>
              </a:rPr>
              <a:t>8</a:t>
            </a:r>
            <a:r>
              <a:rPr lang="en-US" dirty="0"/>
              <a:t> Therefore he who rejects </a:t>
            </a:r>
            <a:r>
              <a:rPr lang="en-US" i="1" dirty="0"/>
              <a:t>this</a:t>
            </a:r>
            <a:r>
              <a:rPr lang="en-US" dirty="0"/>
              <a:t> does not reject man, but God, who has also given us His Holy Spirit. </a:t>
            </a:r>
          </a:p>
        </p:txBody>
      </p:sp>
      <p:sp>
        <p:nvSpPr>
          <p:cNvPr id="6" name="Rounded Rectangle 5"/>
          <p:cNvSpPr/>
          <p:nvPr/>
        </p:nvSpPr>
        <p:spPr>
          <a:xfrm>
            <a:off x="421342" y="322729"/>
            <a:ext cx="8274424" cy="1999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21342" y="2447365"/>
            <a:ext cx="8301317" cy="14343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21342" y="4025153"/>
            <a:ext cx="8373034" cy="2627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99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485118"/>
            <a:ext cx="8534400" cy="6250173"/>
          </a:xfrm>
          <a:prstGeom prst="rect">
            <a:avLst/>
          </a:prstGeom>
        </p:spPr>
        <p:txBody>
          <a:bodyPr wrap="square">
            <a:spAutoFit/>
          </a:bodyPr>
          <a:lstStyle/>
          <a:p>
            <a:pPr>
              <a:lnSpc>
                <a:spcPct val="107000"/>
              </a:lnSpc>
            </a:pPr>
            <a:r>
              <a:rPr lang="en-US" sz="3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1 Chronicles 29:10–14</a:t>
            </a:r>
            <a:r>
              <a:rPr lang="en-US" sz="32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(NKJV)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10 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Therefore David blessed the Lord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before all the assembly; and David said: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“Blessed are You, Lord God of Israel, our Father, forever and ever.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11</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	Yours, O Lord, is the greatness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The power and the glory,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The victory and the majesty;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For all that is in heaven and in earth is Yours;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Yours is the kingdom, O Lord,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And You are exalted as head over all.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12</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	Both riches and honor come from You, </a:t>
            </a:r>
            <a:endPar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And You reign over all.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In Your hand is power and might;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In Your hand it is to make great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And to give strength to all.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13</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	“Now therefore, our God, We thank You </a:t>
            </a:r>
            <a:endPar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And praise Your glorious name.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14</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	But who </a:t>
            </a:r>
            <a:r>
              <a:rPr lang="en-US"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am</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 I, and who </a:t>
            </a:r>
            <a:r>
              <a:rPr lang="en-US"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are</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 my people, </a:t>
            </a:r>
            <a:endPar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That we should be able to offer so willingly as this?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For all things </a:t>
            </a:r>
            <a:r>
              <a:rPr lang="en-US" i="1" dirty="0">
                <a:solidFill>
                  <a:srgbClr val="000000"/>
                </a:solidFill>
                <a:latin typeface="Arial" panose="020B0604020202020204" pitchFamily="34" charset="0"/>
                <a:ea typeface="Calibri" panose="020F0502020204030204" pitchFamily="34" charset="0"/>
                <a:cs typeface="Times New Roman" panose="02020603050405020304" pitchFamily="18" charset="0"/>
              </a:rPr>
              <a:t>come</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from You,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And of Your own we have given You.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242047" y="5432612"/>
            <a:ext cx="5495365" cy="1302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algn="ctr"/>
            <a:r>
              <a:rPr lang="en-US" sz="4400" b="1" dirty="0">
                <a:solidFill>
                  <a:srgbClr val="0070C0"/>
                </a:solidFill>
                <a:latin typeface="Ink Free" panose="03080402000500000000" pitchFamily="66" charset="0"/>
              </a:rPr>
              <a:t>Consecration</a:t>
            </a:r>
          </a:p>
        </p:txBody>
      </p:sp>
      <p:sp>
        <p:nvSpPr>
          <p:cNvPr id="2" name="Rectangle 1"/>
          <p:cNvSpPr/>
          <p:nvPr/>
        </p:nvSpPr>
        <p:spPr>
          <a:xfrm>
            <a:off x="699247" y="1156447"/>
            <a:ext cx="7978588" cy="5209696"/>
          </a:xfrm>
          <a:prstGeom prst="rect">
            <a:avLst/>
          </a:prstGeom>
        </p:spPr>
        <p:txBody>
          <a:bodyPr wrap="square">
            <a:spAutoFit/>
          </a:bodyPr>
          <a:lstStyle/>
          <a:p>
            <a:pPr>
              <a:lnSpc>
                <a:spcPct val="107000"/>
              </a:lnSpc>
            </a:pPr>
            <a:r>
              <a:rPr lang="en-US" sz="2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V 14 For all things </a:t>
            </a:r>
            <a:r>
              <a:rPr lang="en-US" sz="2400" i="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come</a:t>
            </a:r>
            <a:r>
              <a:rPr lang="en-US" sz="2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 from You, And of Your own we have given You.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In these words there are four very precious thoughts I want to try and make clear to you: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1.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 is the </a:t>
            </a:r>
            <a:r>
              <a:rPr lang="en-US" sz="2400"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Owner of all, and gives all to us.</a:t>
            </a: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2.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We have nothing but what we receive—but everything we need we may receive from God.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3.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It is our privilege and honor to give back to God what we receive from Him.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4.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 has a double joy in His possessions when he receives back from us what He gave.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217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682"/>
            <a:ext cx="914399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Consecration</a:t>
            </a:r>
          </a:p>
        </p:txBody>
      </p:sp>
      <p:sp>
        <p:nvSpPr>
          <p:cNvPr id="2" name="Rectangle 1"/>
          <p:cNvSpPr/>
          <p:nvPr/>
        </p:nvSpPr>
        <p:spPr>
          <a:xfrm>
            <a:off x="672353" y="1264024"/>
            <a:ext cx="8139953" cy="4439292"/>
          </a:xfrm>
          <a:prstGeom prst="rect">
            <a:avLst/>
          </a:prstGeom>
        </p:spPr>
        <p:txBody>
          <a:bodyPr wrap="square">
            <a:spAutoFit/>
          </a:bodyPr>
          <a:lstStyle/>
          <a:p>
            <a:pPr>
              <a:lnSpc>
                <a:spcPct val="107000"/>
              </a:lnSpc>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when I apply this to my life—to my body, to my wealth, property, to my whole being with all its powers—then I understand what Consecration ought to be.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5261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TotalTime>
  <Words>2249</Words>
  <Application>Microsoft Office PowerPoint</Application>
  <PresentationFormat>On-screen Show (4:3)</PresentationFormat>
  <Paragraphs>175</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vt:lpstr>
      <vt:lpstr>Arial Black</vt:lpstr>
      <vt:lpstr>Arial Unicode MS</vt:lpstr>
      <vt:lpstr>Calibri</vt:lpstr>
      <vt:lpstr>Calibri Light</vt:lpstr>
      <vt:lpstr>Californian FB</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22</cp:revision>
  <dcterms:created xsi:type="dcterms:W3CDTF">2023-06-23T15:02:17Z</dcterms:created>
  <dcterms:modified xsi:type="dcterms:W3CDTF">2023-10-23T20:51:26Z</dcterms:modified>
</cp:coreProperties>
</file>