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87" r:id="rId5"/>
    <p:sldId id="258" r:id="rId6"/>
    <p:sldId id="259" r:id="rId7"/>
    <p:sldId id="291" r:id="rId8"/>
    <p:sldId id="260" r:id="rId9"/>
    <p:sldId id="323" r:id="rId10"/>
    <p:sldId id="264" r:id="rId11"/>
    <p:sldId id="265" r:id="rId12"/>
    <p:sldId id="263" r:id="rId13"/>
    <p:sldId id="262" r:id="rId14"/>
    <p:sldId id="267" r:id="rId15"/>
    <p:sldId id="266" r:id="rId16"/>
    <p:sldId id="269" r:id="rId17"/>
    <p:sldId id="268" r:id="rId18"/>
    <p:sldId id="270" r:id="rId19"/>
    <p:sldId id="273" r:id="rId20"/>
    <p:sldId id="274" r:id="rId21"/>
    <p:sldId id="272" r:id="rId22"/>
    <p:sldId id="275" r:id="rId23"/>
    <p:sldId id="322" r:id="rId24"/>
    <p:sldId id="277" r:id="rId25"/>
    <p:sldId id="278" r:id="rId26"/>
    <p:sldId id="276" r:id="rId27"/>
    <p:sldId id="279" r:id="rId28"/>
    <p:sldId id="271" r:id="rId29"/>
    <p:sldId id="281" r:id="rId30"/>
    <p:sldId id="280" r:id="rId31"/>
    <p:sldId id="283" r:id="rId32"/>
    <p:sldId id="282" r:id="rId33"/>
    <p:sldId id="284" r:id="rId34"/>
    <p:sldId id="30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tYK15MqaXTmnr3/ZlvZsw==" hashData="aNia6IVAS9e4Xd0hMA9H/MgueZbgeM6kEUOdTmiejCrEd7ndoxV47QOCH/9YEebd5dPQsyLrTe3eLQDge03SK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C9C54E-8908-4277-BFEF-5175A6B1A52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105021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9C54E-8908-4277-BFEF-5175A6B1A52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307624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9C54E-8908-4277-BFEF-5175A6B1A52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201186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0655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4255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7084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2920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32337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2964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7414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5728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9C54E-8908-4277-BFEF-5175A6B1A52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1728945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4456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68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40287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9" y="1260475"/>
            <a:ext cx="6481762" cy="3886200"/>
          </a:xfrm>
          <a:prstGeom prst="rect">
            <a:avLst/>
          </a:prstGeom>
          <a:noFill/>
          <a:ln w="76200">
            <a:solidFill>
              <a:schemeClr val="bg2">
                <a:alpha val="50000"/>
              </a:schemeClr>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
        <p:nvSpPr>
          <p:cNvPr id="6" name="Freeform 5"/>
          <p:cNvSpPr>
            <a:spLocks/>
          </p:cNvSpPr>
          <p:nvPr/>
        </p:nvSpPr>
        <p:spPr bwMode="auto">
          <a:xfrm rot="5400000">
            <a:off x="1282701"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7" name="Freeform 6"/>
          <p:cNvSpPr>
            <a:spLocks/>
          </p:cNvSpPr>
          <p:nvPr/>
        </p:nvSpPr>
        <p:spPr bwMode="auto">
          <a:xfrm rot="5400000">
            <a:off x="1479551" y="10906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8" name="Line 11"/>
          <p:cNvSpPr>
            <a:spLocks noChangeShapeType="1"/>
          </p:cNvSpPr>
          <p:nvPr/>
        </p:nvSpPr>
        <p:spPr bwMode="auto">
          <a:xfrm rot="5400000" flipH="1">
            <a:off x="1165226" y="14033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9" name="Freeform 8"/>
          <p:cNvSpPr>
            <a:spLocks/>
          </p:cNvSpPr>
          <p:nvPr/>
        </p:nvSpPr>
        <p:spPr bwMode="auto">
          <a:xfrm rot="16200000" flipH="1">
            <a:off x="7413626" y="1193801"/>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0" name="Freeform 9"/>
          <p:cNvSpPr>
            <a:spLocks/>
          </p:cNvSpPr>
          <p:nvPr/>
        </p:nvSpPr>
        <p:spPr bwMode="auto">
          <a:xfrm rot="10800000">
            <a:off x="7818439" y="1225550"/>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1" name="Line 14"/>
          <p:cNvSpPr>
            <a:spLocks noChangeShapeType="1"/>
          </p:cNvSpPr>
          <p:nvPr/>
        </p:nvSpPr>
        <p:spPr bwMode="auto">
          <a:xfrm rot="10800000" flipH="1">
            <a:off x="7507289" y="1243013"/>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2" name="Freeform 11"/>
          <p:cNvSpPr>
            <a:spLocks/>
          </p:cNvSpPr>
          <p:nvPr/>
        </p:nvSpPr>
        <p:spPr bwMode="auto">
          <a:xfrm flipH="1">
            <a:off x="7434263" y="475297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3" name="Freeform 12"/>
          <p:cNvSpPr>
            <a:spLocks/>
          </p:cNvSpPr>
          <p:nvPr/>
        </p:nvSpPr>
        <p:spPr bwMode="auto">
          <a:xfrm rot="16200000">
            <a:off x="7705726" y="4989513"/>
            <a:ext cx="1587" cy="331788"/>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4" name="Line 17"/>
          <p:cNvSpPr>
            <a:spLocks noChangeShapeType="1"/>
          </p:cNvSpPr>
          <p:nvPr/>
        </p:nvSpPr>
        <p:spPr bwMode="auto">
          <a:xfrm rot="16200000" flipH="1">
            <a:off x="7689851" y="5010151"/>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15" name="Freeform 14"/>
          <p:cNvSpPr>
            <a:spLocks/>
          </p:cNvSpPr>
          <p:nvPr/>
        </p:nvSpPr>
        <p:spPr bwMode="auto">
          <a:xfrm>
            <a:off x="1282700" y="4746627"/>
            <a:ext cx="466725" cy="466725"/>
          </a:xfrm>
          <a:custGeom>
            <a:avLst/>
            <a:gdLst/>
            <a:ahLst/>
            <a:cxnLst>
              <a:cxn ang="0">
                <a:pos x="0" y="0"/>
              </a:cxn>
              <a:cxn ang="0">
                <a:pos x="0" y="334"/>
              </a:cxn>
              <a:cxn ang="0">
                <a:pos x="336" y="336"/>
              </a:cxn>
              <a:cxn ang="0">
                <a:pos x="220" y="219"/>
              </a:cxn>
              <a:cxn ang="0">
                <a:pos x="112" y="219"/>
              </a:cxn>
              <a:cxn ang="0">
                <a:pos x="112" y="110"/>
              </a:cxn>
              <a:cxn ang="0">
                <a:pos x="0" y="0"/>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sz="1800" dirty="0">
              <a:latin typeface="Calibri" pitchFamily="34" charset="0"/>
              <a:cs typeface="Calibri" pitchFamily="34" charset="0"/>
            </a:endParaRPr>
          </a:p>
        </p:txBody>
      </p:sp>
      <p:sp>
        <p:nvSpPr>
          <p:cNvPr id="16" name="Freeform 15"/>
          <p:cNvSpPr>
            <a:spLocks/>
          </p:cNvSpPr>
          <p:nvPr/>
        </p:nvSpPr>
        <p:spPr bwMode="auto">
          <a:xfrm>
            <a:off x="1346201" y="4846640"/>
            <a:ext cx="1588" cy="331787"/>
          </a:xfrm>
          <a:custGeom>
            <a:avLst/>
            <a:gdLst/>
            <a:ahLst/>
            <a:cxnLst>
              <a:cxn ang="0">
                <a:pos x="0" y="0"/>
              </a:cxn>
              <a:cxn ang="0">
                <a:pos x="0" y="239"/>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sz="1800" dirty="0">
              <a:latin typeface="Calibri" pitchFamily="34" charset="0"/>
              <a:cs typeface="Calibri" pitchFamily="34" charset="0"/>
            </a:endParaRPr>
          </a:p>
        </p:txBody>
      </p:sp>
      <p:sp>
        <p:nvSpPr>
          <p:cNvPr id="17" name="Line 20"/>
          <p:cNvSpPr>
            <a:spLocks noChangeShapeType="1"/>
          </p:cNvSpPr>
          <p:nvPr/>
        </p:nvSpPr>
        <p:spPr bwMode="auto">
          <a:xfrm flipH="1">
            <a:off x="1327151" y="5162550"/>
            <a:ext cx="333375" cy="0"/>
          </a:xfrm>
          <a:prstGeom prst="line">
            <a:avLst/>
          </a:prstGeom>
          <a:noFill/>
          <a:ln w="38100">
            <a:solidFill>
              <a:schemeClr val="accent2"/>
            </a:solidFill>
            <a:round/>
            <a:headEnd/>
            <a:tailEnd/>
          </a:ln>
          <a:effectLst/>
        </p:spPr>
        <p:txBody>
          <a:bodyPr/>
          <a:lstStyle/>
          <a:p>
            <a:pPr>
              <a:defRPr/>
            </a:pPr>
            <a:endParaRPr lang="en-US" sz="1800" dirty="0">
              <a:latin typeface="Calibri" pitchFamily="34" charset="0"/>
              <a:cs typeface="Calibri" pitchFamily="34" charset="0"/>
            </a:endParaRPr>
          </a:p>
        </p:txBody>
      </p:sp>
      <p:sp>
        <p:nvSpPr>
          <p:cNvPr id="3075" name="Rectangle 3"/>
          <p:cNvSpPr>
            <a:spLocks noGrp="1" noChangeArrowheads="1"/>
          </p:cNvSpPr>
          <p:nvPr>
            <p:ph type="ctrTitle"/>
          </p:nvPr>
        </p:nvSpPr>
        <p:spPr>
          <a:xfrm>
            <a:off x="1609725" y="1698627"/>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1"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dirty="0"/>
          </a:p>
        </p:txBody>
      </p:sp>
      <p:sp>
        <p:nvSpPr>
          <p:cNvPr id="19" name="Rectangle 6"/>
          <p:cNvSpPr>
            <a:spLocks noGrp="1" noChangeArrowheads="1"/>
          </p:cNvSpPr>
          <p:nvPr>
            <p:ph type="ftr" sz="quarter" idx="11"/>
          </p:nvPr>
        </p:nvSpPr>
        <p:spPr/>
        <p:txBody>
          <a:bodyPr/>
          <a:lstStyle>
            <a:lvl1pPr>
              <a:defRPr/>
            </a:lvl1pPr>
          </a:lstStyle>
          <a:p>
            <a:pPr>
              <a:defRPr/>
            </a:pPr>
            <a:endParaRPr lang="en-US" dirty="0"/>
          </a:p>
        </p:txBody>
      </p:sp>
      <p:sp>
        <p:nvSpPr>
          <p:cNvPr id="20" name="Rectangle 7"/>
          <p:cNvSpPr>
            <a:spLocks noGrp="1" noChangeArrowheads="1"/>
          </p:cNvSpPr>
          <p:nvPr>
            <p:ph type="sldNum" sz="quarter" idx="12"/>
          </p:nvPr>
        </p:nvSpPr>
        <p:spPr/>
        <p:txBody>
          <a:bodyPr/>
          <a:lstStyle>
            <a:lvl1pPr>
              <a:defRPr/>
            </a:lvl1pPr>
          </a:lstStyle>
          <a:p>
            <a:pPr>
              <a:defRPr/>
            </a:pPr>
            <a:fld id="{8E72213F-6F68-4BE0-A5F6-5C4DF4B30162}" type="slidenum">
              <a:rPr lang="en-US"/>
              <a:pPr>
                <a:defRPr/>
              </a:pPr>
              <a:t>‹#›</a:t>
            </a:fld>
            <a:endParaRPr lang="en-US" dirty="0"/>
          </a:p>
        </p:txBody>
      </p:sp>
    </p:spTree>
    <p:extLst>
      <p:ext uri="{BB962C8B-B14F-4D97-AF65-F5344CB8AC3E}">
        <p14:creationId xmlns:p14="http://schemas.microsoft.com/office/powerpoint/2010/main" val="25149801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951F51-DEED-41BD-A6B2-20AB009896F0}" type="slidenum">
              <a:rPr lang="en-US"/>
              <a:pPr>
                <a:defRPr/>
              </a:pPr>
              <a:t>‹#›</a:t>
            </a:fld>
            <a:endParaRPr lang="en-US" dirty="0"/>
          </a:p>
        </p:txBody>
      </p:sp>
    </p:spTree>
    <p:extLst>
      <p:ext uri="{BB962C8B-B14F-4D97-AF65-F5344CB8AC3E}">
        <p14:creationId xmlns:p14="http://schemas.microsoft.com/office/powerpoint/2010/main" val="12000386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38D1F89-9AE1-43A1-99C1-12F7690BE576}" type="slidenum">
              <a:rPr lang="en-US"/>
              <a:pPr>
                <a:defRPr/>
              </a:pPr>
              <a:t>‹#›</a:t>
            </a:fld>
            <a:endParaRPr lang="en-US" dirty="0"/>
          </a:p>
        </p:txBody>
      </p:sp>
    </p:spTree>
    <p:extLst>
      <p:ext uri="{BB962C8B-B14F-4D97-AF65-F5344CB8AC3E}">
        <p14:creationId xmlns:p14="http://schemas.microsoft.com/office/powerpoint/2010/main" val="32094228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261329-4B5D-451B-A818-BCF6CD318509}" type="slidenum">
              <a:rPr lang="en-US"/>
              <a:pPr>
                <a:defRPr/>
              </a:pPr>
              <a:t>‹#›</a:t>
            </a:fld>
            <a:endParaRPr lang="en-US" dirty="0"/>
          </a:p>
        </p:txBody>
      </p:sp>
    </p:spTree>
    <p:extLst>
      <p:ext uri="{BB962C8B-B14F-4D97-AF65-F5344CB8AC3E}">
        <p14:creationId xmlns:p14="http://schemas.microsoft.com/office/powerpoint/2010/main" val="14821894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1DC4DF0-D1E1-4AC8-83F2-F463AF2DC2C0}" type="slidenum">
              <a:rPr lang="en-US"/>
              <a:pPr>
                <a:defRPr/>
              </a:pPr>
              <a:t>‹#›</a:t>
            </a:fld>
            <a:endParaRPr lang="en-US" dirty="0"/>
          </a:p>
        </p:txBody>
      </p:sp>
    </p:spTree>
    <p:extLst>
      <p:ext uri="{BB962C8B-B14F-4D97-AF65-F5344CB8AC3E}">
        <p14:creationId xmlns:p14="http://schemas.microsoft.com/office/powerpoint/2010/main" val="3453190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EB7DB8A-5D55-4E45-954F-4CFD3138B71F}" type="slidenum">
              <a:rPr lang="en-US"/>
              <a:pPr>
                <a:defRPr/>
              </a:pPr>
              <a:t>‹#›</a:t>
            </a:fld>
            <a:endParaRPr lang="en-US" dirty="0"/>
          </a:p>
        </p:txBody>
      </p:sp>
    </p:spTree>
    <p:extLst>
      <p:ext uri="{BB962C8B-B14F-4D97-AF65-F5344CB8AC3E}">
        <p14:creationId xmlns:p14="http://schemas.microsoft.com/office/powerpoint/2010/main" val="21395151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2B1295-E0AB-45A9-A192-1EF67CAE8E1B}" type="slidenum">
              <a:rPr lang="en-US"/>
              <a:pPr>
                <a:defRPr/>
              </a:pPr>
              <a:t>‹#›</a:t>
            </a:fld>
            <a:endParaRPr lang="en-US" dirty="0"/>
          </a:p>
        </p:txBody>
      </p:sp>
    </p:spTree>
    <p:extLst>
      <p:ext uri="{BB962C8B-B14F-4D97-AF65-F5344CB8AC3E}">
        <p14:creationId xmlns:p14="http://schemas.microsoft.com/office/powerpoint/2010/main" val="32171578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9C54E-8908-4277-BFEF-5175A6B1A52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239117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86EE15E-EA6A-4F45-82FF-117F5486119A}" type="slidenum">
              <a:rPr lang="en-US"/>
              <a:pPr>
                <a:defRPr/>
              </a:pPr>
              <a:t>‹#›</a:t>
            </a:fld>
            <a:endParaRPr lang="en-US" dirty="0"/>
          </a:p>
        </p:txBody>
      </p:sp>
    </p:spTree>
    <p:extLst>
      <p:ext uri="{BB962C8B-B14F-4D97-AF65-F5344CB8AC3E}">
        <p14:creationId xmlns:p14="http://schemas.microsoft.com/office/powerpoint/2010/main" val="189708419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4A0657-107A-41A2-BEB6-166D1012B0C9}" type="slidenum">
              <a:rPr lang="en-US"/>
              <a:pPr>
                <a:defRPr/>
              </a:pPr>
              <a:t>‹#›</a:t>
            </a:fld>
            <a:endParaRPr lang="en-US" dirty="0"/>
          </a:p>
        </p:txBody>
      </p:sp>
    </p:spTree>
    <p:extLst>
      <p:ext uri="{BB962C8B-B14F-4D97-AF65-F5344CB8AC3E}">
        <p14:creationId xmlns:p14="http://schemas.microsoft.com/office/powerpoint/2010/main" val="41538789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9E8088-A361-4E0D-B37D-9389137AC7C6}" type="slidenum">
              <a:rPr lang="en-US"/>
              <a:pPr>
                <a:defRPr/>
              </a:pPr>
              <a:t>‹#›</a:t>
            </a:fld>
            <a:endParaRPr lang="en-US" dirty="0"/>
          </a:p>
        </p:txBody>
      </p:sp>
    </p:spTree>
    <p:extLst>
      <p:ext uri="{BB962C8B-B14F-4D97-AF65-F5344CB8AC3E}">
        <p14:creationId xmlns:p14="http://schemas.microsoft.com/office/powerpoint/2010/main" val="8117662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5FA10A-D9A8-4AFC-A15F-3E9AC25CC5BE}" type="slidenum">
              <a:rPr lang="en-US"/>
              <a:pPr>
                <a:defRPr/>
              </a:pPr>
              <a:t>‹#›</a:t>
            </a:fld>
            <a:endParaRPr lang="en-US" dirty="0"/>
          </a:p>
        </p:txBody>
      </p:sp>
    </p:spTree>
    <p:extLst>
      <p:ext uri="{BB962C8B-B14F-4D97-AF65-F5344CB8AC3E}">
        <p14:creationId xmlns:p14="http://schemas.microsoft.com/office/powerpoint/2010/main" val="3623557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335385673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5837116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526527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7842726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61473976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2713556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9C54E-8908-4277-BFEF-5175A6B1A52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19927684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9613664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5894577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72813788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149062970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8472171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C9C54E-8908-4277-BFEF-5175A6B1A520}"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35367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9C54E-8908-4277-BFEF-5175A6B1A520}"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113881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9C54E-8908-4277-BFEF-5175A6B1A520}"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62489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9C54E-8908-4277-BFEF-5175A6B1A52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234035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9C54E-8908-4277-BFEF-5175A6B1A52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6FE0A-68CA-452D-A000-625824A79FB2}" type="slidenum">
              <a:rPr lang="en-US" smtClean="0"/>
              <a:t>‹#›</a:t>
            </a:fld>
            <a:endParaRPr lang="en-US"/>
          </a:p>
        </p:txBody>
      </p:sp>
    </p:spTree>
    <p:extLst>
      <p:ext uri="{BB962C8B-B14F-4D97-AF65-F5344CB8AC3E}">
        <p14:creationId xmlns:p14="http://schemas.microsoft.com/office/powerpoint/2010/main" val="100165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9C54E-8908-4277-BFEF-5175A6B1A520}"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FE0A-68CA-452D-A000-625824A79FB2}" type="slidenum">
              <a:rPr lang="en-US" smtClean="0"/>
              <a:t>‹#›</a:t>
            </a:fld>
            <a:endParaRPr lang="en-US"/>
          </a:p>
        </p:txBody>
      </p:sp>
    </p:spTree>
    <p:extLst>
      <p:ext uri="{BB962C8B-B14F-4D97-AF65-F5344CB8AC3E}">
        <p14:creationId xmlns:p14="http://schemas.microsoft.com/office/powerpoint/2010/main" val="938715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338367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pitchFamily="34" charset="0"/>
                <a:cs typeface="+mn-cs"/>
              </a:defRPr>
            </a:lvl1pPr>
          </a:lstStyle>
          <a:p>
            <a:pPr>
              <a:defRPr/>
            </a:pPr>
            <a:endParaRPr lang="en-US" dirty="0"/>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pitchFamily="34" charset="0"/>
                <a:cs typeface="+mn-cs"/>
              </a:defRPr>
            </a:lvl1pPr>
          </a:lstStyle>
          <a:p>
            <a:pPr>
              <a:defRPr/>
            </a:pPr>
            <a:endParaRPr lang="en-US" dirty="0"/>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pitchFamily="34" charset="0"/>
                <a:cs typeface="+mn-cs"/>
              </a:defRPr>
            </a:lvl1pPr>
          </a:lstStyle>
          <a:p>
            <a:pPr>
              <a:defRPr/>
            </a:pPr>
            <a:fld id="{C362A145-5051-4813-844C-A5DB8E7F8F16}" type="slidenum">
              <a:rPr lang="en-US" smtClean="0"/>
              <a:pPr>
                <a:defRPr/>
              </a:pPr>
              <a:t>‹#›</a:t>
            </a:fld>
            <a:endParaRPr lang="en-US" dirty="0"/>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444644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AB7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D631-701F-4046-9E27-CF7D871A4A19}" type="datetimeFigureOut">
              <a:rPr lang="en-US" smtClean="0"/>
              <a:pPr/>
              <a:t>10/23/2023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91E1F-A0F5-40CD-A4FF-6D865D44E276}" type="slidenum">
              <a:rPr lang="en-US" smtClean="0"/>
              <a:pPr/>
              <a:t>‹#›</a:t>
            </a:fld>
            <a:endParaRPr lang="en-US" dirty="0"/>
          </a:p>
        </p:txBody>
      </p:sp>
    </p:spTree>
    <p:extLst>
      <p:ext uri="{BB962C8B-B14F-4D97-AF65-F5344CB8AC3E}">
        <p14:creationId xmlns:p14="http://schemas.microsoft.com/office/powerpoint/2010/main" val="2139198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427CE9DA-BBF0-DF37-60D3-DB622F65E484}"/>
              </a:ext>
            </a:extLst>
          </p:cNvPr>
          <p:cNvSpPr txBox="1"/>
          <p:nvPr/>
        </p:nvSpPr>
        <p:spPr>
          <a:xfrm>
            <a:off x="638175" y="1009650"/>
            <a:ext cx="8079105" cy="5021888"/>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ea typeface="Calibri" panose="020F0502020204030204" pitchFamily="34" charset="0"/>
                <a:cs typeface="Times New Roman" panose="02020603050405020304" pitchFamily="18" charset="0"/>
              </a:rPr>
              <a:t>Psalm 119:103</a:t>
            </a:r>
            <a:r>
              <a:rPr lang="en-US" sz="3600" dirty="0">
                <a:solidFill>
                  <a:srgbClr val="0070C0"/>
                </a:solidFill>
                <a:effectLst/>
                <a:ea typeface="Calibri" panose="020F0502020204030204" pitchFamily="34" charset="0"/>
                <a:cs typeface="Times New Roman" panose="02020603050405020304" pitchFamily="18" charset="0"/>
              </a:rPr>
              <a:t>  </a:t>
            </a:r>
            <a:r>
              <a:rPr lang="en-US" sz="3000" dirty="0">
                <a:effectLst/>
                <a:ea typeface="Calibri" panose="020F0502020204030204" pitchFamily="34" charset="0"/>
                <a:cs typeface="Times New Roman" panose="02020603050405020304" pitchFamily="18" charset="0"/>
              </a:rPr>
              <a:t>How sweet are </a:t>
            </a:r>
            <a:r>
              <a:rPr lang="en-US" sz="3000" dirty="0">
                <a:effectLst/>
                <a:highlight>
                  <a:srgbClr val="FFFF00"/>
                </a:highlight>
                <a:ea typeface="Calibri" panose="020F0502020204030204" pitchFamily="34" charset="0"/>
                <a:cs typeface="Times New Roman" panose="02020603050405020304" pitchFamily="18" charset="0"/>
              </a:rPr>
              <a:t>Your words</a:t>
            </a:r>
            <a:r>
              <a:rPr lang="en-US" sz="3000" dirty="0">
                <a:effectLst/>
                <a:ea typeface="Calibri" panose="020F0502020204030204" pitchFamily="34" charset="0"/>
                <a:cs typeface="Times New Roman" panose="02020603050405020304" pitchFamily="18" charset="0"/>
              </a:rPr>
              <a:t> to my taste, </a:t>
            </a:r>
            <a:r>
              <a:rPr lang="en-US" sz="3000" b="1" dirty="0">
                <a:effectLst/>
                <a:ea typeface="Calibri" panose="020F0502020204030204" pitchFamily="34" charset="0"/>
                <a:cs typeface="Times New Roman" panose="02020603050405020304" pitchFamily="18" charset="0"/>
              </a:rPr>
              <a:t>Sweeter than honey to my mouth!</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3).We get our “honey” from the word of God.</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We should have and keep an abundant supply of honey.</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600" b="1" dirty="0">
                <a:solidFill>
                  <a:srgbClr val="0070C0"/>
                </a:solidFill>
                <a:effectLst/>
                <a:ea typeface="Times New Roman" panose="02020603050405020304" pitchFamily="18" charset="0"/>
                <a:cs typeface="Times New Roman" panose="02020603050405020304" pitchFamily="18" charset="0"/>
              </a:rPr>
              <a:t>Col. 3:16</a:t>
            </a:r>
            <a:r>
              <a:rPr lang="en-US" sz="3600" dirty="0">
                <a:solidFill>
                  <a:srgbClr val="0070C0"/>
                </a:solidFill>
                <a:effectLst/>
                <a:ea typeface="Times New Roman" panose="02020603050405020304" pitchFamily="18" charset="0"/>
                <a:cs typeface="Times New Roman" panose="02020603050405020304" pitchFamily="18" charset="0"/>
              </a:rPr>
              <a:t>  </a:t>
            </a:r>
            <a:r>
              <a:rPr lang="en-US" sz="3000" dirty="0">
                <a:effectLst/>
                <a:ea typeface="Times New Roman" panose="02020603050405020304" pitchFamily="18" charset="0"/>
                <a:cs typeface="Times New Roman" panose="02020603050405020304" pitchFamily="18" charset="0"/>
              </a:rPr>
              <a:t>Let the word of Christ dwell in you richly in all wisdom, teaching and admonishing one another in psalms and hymns and spiritual songs, singing with grace in your hearts to the Lord.</a:t>
            </a:r>
            <a:endParaRPr lang="en-US" sz="3000" dirty="0">
              <a:effectLst/>
              <a:ea typeface="Calibri" panose="020F0502020204030204" pitchFamily="34" charset="0"/>
              <a:cs typeface="Times New Roman" panose="02020603050405020304" pitchFamily="18" charset="0"/>
            </a:endParaRPr>
          </a:p>
        </p:txBody>
      </p:sp>
      <p:pic>
        <p:nvPicPr>
          <p:cNvPr id="3" name="Picture 4" descr="Honeycomb — Stock Photo © margo555 #18185785">
            <a:extLst>
              <a:ext uri="{FF2B5EF4-FFF2-40B4-BE49-F238E27FC236}">
                <a16:creationId xmlns:a16="http://schemas.microsoft.com/office/drawing/2014/main" id="{EA2B1FD2-9590-C0AC-0EEE-CE0E9A56A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5815006"/>
            <a:ext cx="1619250" cy="114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7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D2777DE3-CD8E-7AC7-5C91-4FD9182A3AC9}"/>
              </a:ext>
            </a:extLst>
          </p:cNvPr>
          <p:cNvSpPr txBox="1"/>
          <p:nvPr/>
        </p:nvSpPr>
        <p:spPr>
          <a:xfrm>
            <a:off x="504825" y="943553"/>
            <a:ext cx="8177621" cy="5832366"/>
          </a:xfrm>
          <a:prstGeom prst="rect">
            <a:avLst/>
          </a:prstGeom>
          <a:noFill/>
        </p:spPr>
        <p:txBody>
          <a:bodyPr wrap="square">
            <a:spAutoFit/>
          </a:bodyPr>
          <a:lstStyle/>
          <a:p>
            <a:pPr marL="0" marR="0" algn="ctr">
              <a:spcBef>
                <a:spcPts val="0"/>
              </a:spcBef>
              <a:spcAft>
                <a:spcPts val="1000"/>
              </a:spcAft>
            </a:pPr>
            <a:r>
              <a:rPr lang="en-US" sz="3200" dirty="0">
                <a:effectLst/>
                <a:latin typeface="Arial Black" panose="020B0A04020102020204" pitchFamily="34" charset="0"/>
                <a:ea typeface="Calibri" panose="020F0502020204030204" pitchFamily="34" charset="0"/>
                <a:cs typeface="Times New Roman" panose="02020603050405020304" pitchFamily="18" charset="0"/>
              </a:rPr>
              <a:t>Honey strengthens us.</a:t>
            </a:r>
          </a:p>
          <a:p>
            <a:pPr marL="0" marR="0">
              <a:spcBef>
                <a:spcPts val="0"/>
              </a:spcBef>
              <a:spcAft>
                <a:spcPts val="0"/>
              </a:spcAft>
            </a:pPr>
            <a:r>
              <a:rPr lang="en-US" sz="3600" b="1" dirty="0">
                <a:solidFill>
                  <a:srgbClr val="0070C0"/>
                </a:solidFill>
                <a:effectLst/>
                <a:ea typeface="Times New Roman" panose="02020603050405020304" pitchFamily="18" charset="0"/>
                <a:cs typeface="Times New Roman" panose="02020603050405020304" pitchFamily="18" charset="0"/>
              </a:rPr>
              <a:t>1Samuel 14:29</a:t>
            </a:r>
            <a:r>
              <a:rPr lang="en-US" sz="3600" dirty="0">
                <a:solidFill>
                  <a:srgbClr val="0070C0"/>
                </a:solidFill>
                <a:effectLst/>
                <a:ea typeface="Times New Roman" panose="02020603050405020304" pitchFamily="18"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Then said Jonathan, My father hath troubled the land: see, I pray you, how mine eyes have been enlightened, because I tasted a little of this honey.</a:t>
            </a:r>
            <a:endParaRPr lang="en-US" sz="2800" dirty="0">
              <a:effectLst/>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Sarcasm,  ridicule, bitterness, should not be uttered by one professing to follow God.</a:t>
            </a:r>
          </a:p>
          <a:p>
            <a:pPr marL="0" marR="0">
              <a:spcBef>
                <a:spcPts val="0"/>
              </a:spcBef>
              <a:spcAft>
                <a:spcPts val="1000"/>
              </a:spcAft>
            </a:pPr>
            <a:endParaRPr lang="en-US" sz="2800" dirty="0">
              <a:effectLst/>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Knowing his sons as Jacob did, he could well have meant, "Not only take a little honey in your jars. Take a little sweetness in your soul. Do not be your usual angry, bitter unpleasant self."</a:t>
            </a:r>
            <a:endParaRPr lang="en-US" sz="2800" dirty="0">
              <a:effectLst/>
              <a:ea typeface="Calibri" panose="020F0502020204030204" pitchFamily="34" charset="0"/>
              <a:cs typeface="Times New Roman" panose="02020603050405020304" pitchFamily="18" charset="0"/>
            </a:endParaRPr>
          </a:p>
        </p:txBody>
      </p:sp>
      <p:pic>
        <p:nvPicPr>
          <p:cNvPr id="3" name="Picture 2" descr="Honey Jar | Clear Glass Honey Jars">
            <a:extLst>
              <a:ext uri="{FF2B5EF4-FFF2-40B4-BE49-F238E27FC236}">
                <a16:creationId xmlns:a16="http://schemas.microsoft.com/office/drawing/2014/main" id="{A8ABECE2-174E-5A3C-4F0A-2C8B5C66E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3" b="6391"/>
          <a:stretch/>
        </p:blipFill>
        <p:spPr bwMode="auto">
          <a:xfrm>
            <a:off x="7552321" y="82081"/>
            <a:ext cx="1591678" cy="177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5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F89B1428-D504-D07A-2EDF-3EBC7BF0DE0D}"/>
              </a:ext>
            </a:extLst>
          </p:cNvPr>
          <p:cNvSpPr txBox="1"/>
          <p:nvPr/>
        </p:nvSpPr>
        <p:spPr>
          <a:xfrm>
            <a:off x="447675" y="1076325"/>
            <a:ext cx="8339273" cy="6026544"/>
          </a:xfrm>
          <a:prstGeom prst="rect">
            <a:avLst/>
          </a:prstGeom>
          <a:noFill/>
        </p:spPr>
        <p:txBody>
          <a:bodyPr wrap="square">
            <a:spAutoFit/>
          </a:bodyPr>
          <a:lstStyle/>
          <a:p>
            <a:pPr marL="0" marR="0" algn="ctr">
              <a:spcBef>
                <a:spcPts val="0"/>
              </a:spcBef>
              <a:spcAft>
                <a:spcPts val="1000"/>
              </a:spcAft>
            </a:pPr>
            <a:r>
              <a:rPr lang="en-US" sz="3000" b="1" dirty="0">
                <a:effectLst/>
                <a:latin typeface="Arial Black" panose="020B0A04020102020204" pitchFamily="34" charset="0"/>
                <a:ea typeface="Times New Roman" panose="02020603050405020304" pitchFamily="18" charset="0"/>
                <a:cs typeface="Times New Roman" panose="02020603050405020304" pitchFamily="18" charset="0"/>
              </a:rPr>
              <a:t>Why should we carry a little honey?</a:t>
            </a:r>
            <a:endParaRPr lang="en-US" sz="30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First, do it for your own sake.</a:t>
            </a:r>
            <a:endParaRPr lang="en-US" sz="3200" dirty="0">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It is not enough to be good. Most of us know those who are morally good, but very disagreeable. </a:t>
            </a:r>
            <a:endParaRPr lang="en-US" sz="3200" dirty="0">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solidFill>
                  <a:srgbClr val="FF0000"/>
                </a:solidFill>
                <a:effectLst/>
                <a:ea typeface="Times New Roman" panose="02020603050405020304" pitchFamily="18" charset="0"/>
                <a:cs typeface="Times New Roman" panose="02020603050405020304" pitchFamily="18" charset="0"/>
              </a:rPr>
              <a:t>They have strength of character, but not beauty of soul. </a:t>
            </a:r>
            <a:endParaRPr lang="en-US" sz="3200" dirty="0">
              <a:solidFill>
                <a:srgbClr val="FF0000"/>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solidFill>
                  <a:srgbClr val="0070C0"/>
                </a:solidFill>
                <a:effectLst/>
                <a:ea typeface="Times New Roman" panose="02020603050405020304" pitchFamily="18" charset="0"/>
                <a:cs typeface="Times New Roman" panose="02020603050405020304" pitchFamily="18" charset="0"/>
              </a:rPr>
              <a:t>They are religious, but lack attractiveness and cheerfulness. </a:t>
            </a:r>
            <a:endParaRPr lang="en-US" sz="3200" dirty="0">
              <a:solidFill>
                <a:srgbClr val="0070C0"/>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We should demonstrate  the joy, peace and tranquility of a Christian </a:t>
            </a:r>
            <a:endParaRPr lang="en-US" sz="3200" dirty="0">
              <a:effectLst/>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4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FDD6FC3B-ECCD-D2C3-7ED4-C478B963B336}"/>
              </a:ext>
            </a:extLst>
          </p:cNvPr>
          <p:cNvSpPr txBox="1"/>
          <p:nvPr/>
        </p:nvSpPr>
        <p:spPr>
          <a:xfrm>
            <a:off x="180975" y="792336"/>
            <a:ext cx="8484054" cy="6093976"/>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600" dirty="0">
                <a:effectLst/>
                <a:ea typeface="Times New Roman" panose="02020603050405020304" pitchFamily="18" charset="0"/>
                <a:cs typeface="Times New Roman" panose="02020603050405020304" pitchFamily="18" charset="0"/>
              </a:rPr>
              <a:t>Our peace and tranquility should come from the honey of God. Not from the medicine cabinet in the bathroom.</a:t>
            </a:r>
          </a:p>
          <a:p>
            <a:pPr marL="342900" marR="0" lvl="0" indent="-342900">
              <a:spcBef>
                <a:spcPts val="0"/>
              </a:spcBef>
              <a:spcAft>
                <a:spcPts val="0"/>
              </a:spcAft>
              <a:buFont typeface="Arial" panose="020B0604020202020204" pitchFamily="34" charset="0"/>
              <a:buChar char="•"/>
            </a:pPr>
            <a:endParaRPr lang="en-US" sz="26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dirty="0">
                <a:effectLst/>
                <a:ea typeface="Times New Roman" panose="02020603050405020304" pitchFamily="18" charset="0"/>
                <a:cs typeface="Times New Roman" panose="02020603050405020304" pitchFamily="18" charset="0"/>
              </a:rPr>
              <a:t>Maybe if some people opened their bible more often than their pill bottle, they would need fewer pills. (God -1000s years – medicine)</a:t>
            </a:r>
            <a:endParaRPr lang="en-US" sz="2600" dirty="0">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2600" dirty="0">
                <a:effectLst/>
                <a:ea typeface="Times New Roman" panose="02020603050405020304" pitchFamily="18"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600" dirty="0">
                <a:effectLst/>
                <a:ea typeface="Times New Roman" panose="02020603050405020304" pitchFamily="18" charset="0"/>
                <a:cs typeface="Times New Roman" panose="02020603050405020304" pitchFamily="18" charset="0"/>
              </a:rPr>
              <a:t>But a person who is a chronic complainer,  disillusioned,  pessimistic, needs to seriously examine his or her life.</a:t>
            </a:r>
            <a:endParaRPr lang="en-US" sz="2600" dirty="0">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2600" dirty="0">
                <a:effectLst/>
                <a:ea typeface="Times New Roman" panose="02020603050405020304" pitchFamily="18"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Arial" panose="020B0604020202020204" pitchFamily="34" charset="0"/>
              <a:buChar char="•"/>
            </a:pPr>
            <a:r>
              <a:rPr lang="en-US" sz="2600" dirty="0">
                <a:effectLst/>
                <a:ea typeface="Times New Roman" panose="02020603050405020304" pitchFamily="18" charset="0"/>
                <a:cs typeface="Times New Roman" panose="02020603050405020304" pitchFamily="18" charset="0"/>
              </a:rPr>
              <a:t>We admit that there is enough to make a person </a:t>
            </a:r>
            <a:r>
              <a:rPr lang="en-US" sz="2600" u="sng" dirty="0">
                <a:effectLst/>
                <a:ea typeface="Times New Roman" panose="02020603050405020304" pitchFamily="18" charset="0"/>
                <a:cs typeface="Times New Roman" panose="02020603050405020304" pitchFamily="18" charset="0"/>
              </a:rPr>
              <a:t>sour</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somber, cynical, bitter and sad </a:t>
            </a:r>
            <a:r>
              <a:rPr lang="en-US" sz="2600" dirty="0">
                <a:effectLst/>
                <a:ea typeface="Times New Roman" panose="02020603050405020304" pitchFamily="18" charset="0"/>
                <a:cs typeface="Times New Roman" panose="02020603050405020304" pitchFamily="18" charset="0"/>
              </a:rPr>
              <a:t>if we dwell on the </a:t>
            </a:r>
            <a:r>
              <a:rPr lang="en-US" sz="2600" u="sng" dirty="0">
                <a:effectLst/>
                <a:ea typeface="Times New Roman" panose="02020603050405020304" pitchFamily="18" charset="0"/>
                <a:cs typeface="Times New Roman" panose="02020603050405020304" pitchFamily="18" charset="0"/>
              </a:rPr>
              <a:t>ingratitude</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misunderstanding</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misrepresentation</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failure</a:t>
            </a:r>
            <a:r>
              <a:rPr lang="en-US" sz="2600" dirty="0">
                <a:effectLst/>
                <a:ea typeface="Times New Roman" panose="02020603050405020304" pitchFamily="18" charset="0"/>
                <a:cs typeface="Times New Roman" panose="02020603050405020304" pitchFamily="18" charset="0"/>
              </a:rPr>
              <a:t> and </a:t>
            </a:r>
            <a:r>
              <a:rPr lang="en-US" sz="2600" u="sng" dirty="0">
                <a:effectLst/>
                <a:ea typeface="Times New Roman" panose="02020603050405020304" pitchFamily="18" charset="0"/>
                <a:cs typeface="Times New Roman" panose="02020603050405020304" pitchFamily="18" charset="0"/>
              </a:rPr>
              <a:t>hypocrisy</a:t>
            </a:r>
            <a:r>
              <a:rPr lang="en-US" sz="2600" dirty="0">
                <a:effectLst/>
                <a:ea typeface="Times New Roman" panose="02020603050405020304" pitchFamily="18" charset="0"/>
                <a:cs typeface="Times New Roman" panose="02020603050405020304" pitchFamily="18" charset="0"/>
              </a:rPr>
              <a:t> of many people in the        brotherhood. </a:t>
            </a:r>
            <a:endParaRPr lang="en-US" sz="2600" dirty="0">
              <a:effectLst/>
              <a:ea typeface="Calibri" panose="020F0502020204030204" pitchFamily="34" charset="0"/>
              <a:cs typeface="Times New Roman" panose="02020603050405020304" pitchFamily="18" charset="0"/>
            </a:endParaRPr>
          </a:p>
        </p:txBody>
      </p:sp>
      <p:pic>
        <p:nvPicPr>
          <p:cNvPr id="3" name="Picture 2" descr="Honeycomb and pot of fresh honey. - Food In CanadaFood In Canada">
            <a:extLst>
              <a:ext uri="{FF2B5EF4-FFF2-40B4-BE49-F238E27FC236}">
                <a16:creationId xmlns:a16="http://schemas.microsoft.com/office/drawing/2014/main" id="{7F50FE85-4C56-D254-8311-9841D9BB9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613" y="5220806"/>
            <a:ext cx="1702230" cy="157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7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961BA26F-B7A1-AF11-A802-638FF3C32F89}"/>
              </a:ext>
            </a:extLst>
          </p:cNvPr>
          <p:cNvSpPr txBox="1"/>
          <p:nvPr/>
        </p:nvSpPr>
        <p:spPr>
          <a:xfrm>
            <a:off x="533401" y="923925"/>
            <a:ext cx="8166462" cy="5509200"/>
          </a:xfrm>
          <a:prstGeom prst="rect">
            <a:avLst/>
          </a:prstGeom>
          <a:noFill/>
        </p:spPr>
        <p:txBody>
          <a:bodyPr wrap="square">
            <a:spAutoFit/>
          </a:bodyPr>
          <a:lstStyle/>
          <a:p>
            <a:pPr marL="457200" marR="0" lvl="0"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Yet often, the greatest problem is our own attitude, not the objective situation.</a:t>
            </a:r>
            <a:endParaRPr lang="en-US" sz="3200" dirty="0">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3200" dirty="0">
                <a:effectLst/>
                <a:ea typeface="Times New Roman" panose="02020603050405020304" pitchFamily="18"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solidFill>
                  <a:srgbClr val="FF0000"/>
                </a:solidFill>
                <a:effectLst/>
                <a:ea typeface="Times New Roman" panose="02020603050405020304" pitchFamily="18" charset="0"/>
                <a:cs typeface="Times New Roman" panose="02020603050405020304" pitchFamily="18" charset="0"/>
              </a:rPr>
              <a:t>The two shoe salesmen who went to Africa to see if they could sell shoes is an illustration of that. </a:t>
            </a:r>
            <a:endParaRPr lang="en-US" sz="3200" dirty="0">
              <a:solidFill>
                <a:srgbClr val="FF0000"/>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solidFill>
                  <a:srgbClr val="0070C0"/>
                </a:solidFill>
                <a:effectLst/>
                <a:ea typeface="Times New Roman" panose="02020603050405020304" pitchFamily="18" charset="0"/>
                <a:cs typeface="Times New Roman" panose="02020603050405020304" pitchFamily="18" charset="0"/>
              </a:rPr>
              <a:t>The first one said, "Bring me home. Nobody wears shoes where I am."</a:t>
            </a:r>
            <a:endParaRPr lang="en-US" sz="3200" dirty="0">
              <a:solidFill>
                <a:srgbClr val="0070C0"/>
              </a:solidFill>
              <a:effectLst/>
              <a:ea typeface="Calibri" panose="020F0502020204030204" pitchFamily="34" charset="0"/>
              <a:cs typeface="Times New Roman" panose="02020603050405020304" pitchFamily="18" charset="0"/>
            </a:endParaRPr>
          </a:p>
          <a:p>
            <a:pPr marL="457200" marR="0" lvl="0" indent="-457200">
              <a:spcBef>
                <a:spcPts val="0"/>
              </a:spcBef>
              <a:spcAft>
                <a:spcPts val="100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The other sent the urgent message, "Send me 2,000 pair of shoes immediately. Nobody wears shoes where I am."</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028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630A2F36-D567-8DD4-43B5-B4F5AFCFC9F1}"/>
              </a:ext>
            </a:extLst>
          </p:cNvPr>
          <p:cNvSpPr txBox="1"/>
          <p:nvPr/>
        </p:nvSpPr>
        <p:spPr>
          <a:xfrm>
            <a:off x="466725" y="885825"/>
            <a:ext cx="8503105" cy="6247591"/>
          </a:xfrm>
          <a:prstGeom prst="rect">
            <a:avLst/>
          </a:prstGeom>
          <a:noFill/>
        </p:spPr>
        <p:txBody>
          <a:bodyPr wrap="square">
            <a:spAutoFit/>
          </a:bodyPr>
          <a:lstStyle/>
          <a:p>
            <a:pPr marL="457200" marR="0">
              <a:lnSpc>
                <a:spcPct val="115000"/>
              </a:lnSpc>
              <a:spcBef>
                <a:spcPts val="0"/>
              </a:spcBef>
              <a:spcAft>
                <a:spcPts val="0"/>
              </a:spcAft>
            </a:pPr>
            <a:r>
              <a:rPr lang="en-US" sz="2800" dirty="0">
                <a:effectLst/>
                <a:latin typeface="Arial Black" panose="020B0A04020102020204" pitchFamily="34" charset="0"/>
                <a:ea typeface="Times New Roman" panose="02020603050405020304" pitchFamily="18" charset="0"/>
                <a:cs typeface="Times New Roman" panose="02020603050405020304" pitchFamily="18" charset="0"/>
              </a:rPr>
              <a:t>Jesus knows better than any of us the dark clouds and shadows of life.</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He was a "Man of sorrows and acquainted with grief."</a:t>
            </a:r>
            <a:endParaRPr lang="en-US" sz="2800" dirty="0">
              <a:effectLst/>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He felt loneliness that none of us have yet felt, deserted by men and forsaken of God. </a:t>
            </a:r>
            <a:endParaRPr lang="en-US" sz="2800" dirty="0">
              <a:effectLst/>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He was misunderstood, mocked, mistreated and murdered by His enemies. </a:t>
            </a:r>
            <a:endParaRPr lang="en-US" sz="2800" dirty="0">
              <a:effectLst/>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Yet he said, "</a:t>
            </a:r>
            <a:r>
              <a:rPr lang="en-US" sz="2800" u="sng" dirty="0">
                <a:effectLst/>
                <a:ea typeface="Times New Roman" panose="02020603050405020304" pitchFamily="18" charset="0"/>
                <a:cs typeface="Times New Roman" panose="02020603050405020304" pitchFamily="18" charset="0"/>
              </a:rPr>
              <a:t>My peace I leave with you</a:t>
            </a:r>
            <a:r>
              <a:rPr lang="en-US" sz="2800" dirty="0">
                <a:effectLst/>
                <a:ea typeface="Times New Roman" panose="02020603050405020304" pitchFamily="18" charset="0"/>
                <a:cs typeface="Times New Roman" panose="02020603050405020304" pitchFamily="18" charset="0"/>
              </a:rPr>
              <a:t>." </a:t>
            </a:r>
            <a:endParaRPr lang="en-US" sz="2800" dirty="0">
              <a:effectLst/>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James said, "</a:t>
            </a:r>
            <a:r>
              <a:rPr lang="en-US" sz="2800" u="sng" dirty="0">
                <a:effectLst/>
                <a:ea typeface="Times New Roman" panose="02020603050405020304" pitchFamily="18" charset="0"/>
                <a:cs typeface="Times New Roman" panose="02020603050405020304" pitchFamily="18" charset="0"/>
              </a:rPr>
              <a:t>Count it all joy </a:t>
            </a:r>
            <a:r>
              <a:rPr lang="en-US" sz="2800" dirty="0">
                <a:effectLst/>
                <a:ea typeface="Times New Roman" panose="02020603050405020304" pitchFamily="18" charset="0"/>
                <a:cs typeface="Times New Roman" panose="02020603050405020304" pitchFamily="18" charset="0"/>
              </a:rPr>
              <a:t>when ye fall into divers trials" </a:t>
            </a:r>
            <a:r>
              <a:rPr lang="en-US" sz="2800" b="1" dirty="0">
                <a:solidFill>
                  <a:srgbClr val="0070C0"/>
                </a:solidFill>
                <a:effectLst/>
                <a:ea typeface="Times New Roman" panose="02020603050405020304" pitchFamily="18" charset="0"/>
                <a:cs typeface="Times New Roman" panose="02020603050405020304" pitchFamily="18" charset="0"/>
              </a:rPr>
              <a:t>James 1:2. </a:t>
            </a:r>
            <a:endParaRPr lang="en-US" sz="2800" b="1" dirty="0">
              <a:solidFill>
                <a:srgbClr val="0070C0"/>
              </a:solidFill>
              <a:effectLst/>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1000"/>
              </a:spcAft>
              <a:buFont typeface="Arial" panose="020B0604020202020204" pitchFamily="34" charset="0"/>
              <a:buChar char="•"/>
            </a:pPr>
            <a:r>
              <a:rPr lang="en-US" sz="2800" dirty="0">
                <a:effectLst/>
                <a:ea typeface="Times New Roman" panose="02020603050405020304" pitchFamily="18" charset="0"/>
                <a:cs typeface="Times New Roman" panose="02020603050405020304" pitchFamily="18" charset="0"/>
              </a:rPr>
              <a:t>This is not only a command, but gives encouragement  to "carry a little honey."</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4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EC553183-3AED-3CE5-E067-90290C733285}"/>
              </a:ext>
            </a:extLst>
          </p:cNvPr>
          <p:cNvSpPr txBox="1"/>
          <p:nvPr/>
        </p:nvSpPr>
        <p:spPr>
          <a:xfrm>
            <a:off x="485775" y="1123950"/>
            <a:ext cx="8275047" cy="5273238"/>
          </a:xfrm>
          <a:prstGeom prst="rect">
            <a:avLst/>
          </a:prstGeom>
          <a:noFill/>
        </p:spPr>
        <p:txBody>
          <a:bodyPr wrap="square">
            <a:spAutoFit/>
          </a:bodyPr>
          <a:lstStyle/>
          <a:p>
            <a:pPr marL="0" marR="0" algn="ctr">
              <a:spcBef>
                <a:spcPts val="0"/>
              </a:spcBef>
              <a:spcAft>
                <a:spcPts val="1000"/>
              </a:spcAft>
            </a:pPr>
            <a:r>
              <a:rPr lang="en-US" sz="2800" b="1" dirty="0">
                <a:effectLst/>
                <a:latin typeface="Arial Black" panose="020B0A04020102020204" pitchFamily="34" charset="0"/>
                <a:ea typeface="Times New Roman" panose="02020603050405020304" pitchFamily="18" charset="0"/>
                <a:cs typeface="Times New Roman" panose="02020603050405020304" pitchFamily="18" charset="0"/>
              </a:rPr>
              <a:t>We need to do it not only for our own sakes, but for the sake of others.</a:t>
            </a:r>
            <a:endParaRPr lang="en-US" sz="2800" dirty="0">
              <a:effectLst/>
              <a:latin typeface="Arial Black" panose="020B0A040201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3200" dirty="0">
                <a:solidFill>
                  <a:srgbClr val="FF0000"/>
                </a:solidFill>
                <a:effectLst/>
                <a:ea typeface="Times New Roman" panose="02020603050405020304" pitchFamily="18" charset="0"/>
                <a:cs typeface="Times New Roman" panose="02020603050405020304" pitchFamily="18" charset="0"/>
              </a:rPr>
              <a:t>Since there are so many things in life that bring disappointment, discouragement and despair, many need our help and encouragement.</a:t>
            </a:r>
            <a:endParaRPr lang="en-US" sz="3200" dirty="0">
              <a:solidFill>
                <a:srgbClr val="FF0000"/>
              </a:solidFill>
              <a:effectLst/>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You need the </a:t>
            </a:r>
            <a:r>
              <a:rPr lang="en-US" sz="3200" b="1" u="sng" dirty="0">
                <a:effectLst/>
                <a:ea typeface="Times New Roman" panose="02020603050405020304" pitchFamily="18" charset="0"/>
                <a:cs typeface="Times New Roman" panose="02020603050405020304" pitchFamily="18" charset="0"/>
              </a:rPr>
              <a:t>"honey" of encouragement</a:t>
            </a:r>
            <a:r>
              <a:rPr lang="en-US" sz="3200" dirty="0">
                <a:effectLst/>
                <a:ea typeface="Times New Roman" panose="02020603050405020304" pitchFamily="18" charset="0"/>
                <a:cs typeface="Times New Roman" panose="02020603050405020304" pitchFamily="18" charset="0"/>
              </a:rPr>
              <a:t>. </a:t>
            </a:r>
            <a:r>
              <a:rPr lang="en-US" sz="3600" b="1" dirty="0">
                <a:solidFill>
                  <a:srgbClr val="0070C0"/>
                </a:solidFill>
                <a:effectLst/>
                <a:ea typeface="Times New Roman" panose="02020603050405020304" pitchFamily="18" charset="0"/>
                <a:cs typeface="Times New Roman" panose="02020603050405020304" pitchFamily="18" charset="0"/>
              </a:rPr>
              <a:t>Heb. 12:12</a:t>
            </a:r>
            <a:r>
              <a:rPr lang="en-US" sz="3600" dirty="0">
                <a:solidFill>
                  <a:srgbClr val="0070C0"/>
                </a:solidFill>
                <a:effectLst/>
                <a:ea typeface="Times New Roman" panose="02020603050405020304" pitchFamily="18"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Therefore strengthen the hands which hang down, and                                          the feeble knees,</a:t>
            </a:r>
            <a:endParaRPr lang="en-US" sz="3200" dirty="0">
              <a:effectLst/>
              <a:ea typeface="Calibri" panose="020F0502020204030204" pitchFamily="34" charset="0"/>
              <a:cs typeface="Times New Roman" panose="02020603050405020304" pitchFamily="18" charset="0"/>
            </a:endParaRPr>
          </a:p>
        </p:txBody>
      </p:sp>
      <p:pic>
        <p:nvPicPr>
          <p:cNvPr id="3" name="Picture 2" descr="Honeycomb and pot of fresh honey. - Food In CanadaFood In Canada">
            <a:extLst>
              <a:ext uri="{FF2B5EF4-FFF2-40B4-BE49-F238E27FC236}">
                <a16:creationId xmlns:a16="http://schemas.microsoft.com/office/drawing/2014/main" id="{1E285135-F59E-0804-204C-3C6181554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548" y="5280980"/>
            <a:ext cx="1699677" cy="157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0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5EEE4F1B-4FA5-1252-8CB4-0A9C7C6B1A17}"/>
              </a:ext>
            </a:extLst>
          </p:cNvPr>
          <p:cNvSpPr txBox="1"/>
          <p:nvPr/>
        </p:nvSpPr>
        <p:spPr>
          <a:xfrm>
            <a:off x="438151" y="1162050"/>
            <a:ext cx="8192044" cy="4639283"/>
          </a:xfrm>
          <a:prstGeom prst="rect">
            <a:avLst/>
          </a:prstGeom>
          <a:noFill/>
        </p:spPr>
        <p:txBody>
          <a:bodyPr wrap="square">
            <a:spAutoFit/>
          </a:bodyPr>
          <a:lstStyle/>
          <a:p>
            <a:pPr marL="0" marR="0">
              <a:lnSpc>
                <a:spcPct val="115000"/>
              </a:lnSpc>
              <a:spcBef>
                <a:spcPts val="0"/>
              </a:spcBef>
              <a:spcAft>
                <a:spcPts val="10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Paul says in </a:t>
            </a:r>
            <a:r>
              <a:rPr lang="en-US"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Gal.6:2</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"Bear ye one another's burdens and so fulfill the law of Christ." </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571500" marR="0" indent="-571500">
              <a:lnSpc>
                <a:spcPct val="115000"/>
              </a:lnSpc>
              <a:spcBef>
                <a:spcPts val="0"/>
              </a:spcBef>
              <a:spcAft>
                <a:spcPts val="1000"/>
              </a:spcAft>
              <a:buFont typeface="Arial" panose="020B0604020202020204" pitchFamily="34" charset="0"/>
              <a:buChar char="•"/>
            </a:pPr>
            <a:r>
              <a:rPr lang="en-US" sz="3600" dirty="0">
                <a:effectLst/>
                <a:latin typeface="Arial" panose="020B0604020202020204" pitchFamily="34" charset="0"/>
                <a:ea typeface="Times New Roman" panose="02020603050405020304" pitchFamily="18" charset="0"/>
                <a:cs typeface="Arial" panose="020B0604020202020204" pitchFamily="34" charset="0"/>
              </a:rPr>
              <a:t>Does anybody here have burdens today? Would you rather I help you carry your burdens with a little honey, or a little vinegar?</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4" descr="Honeycomb — Stock Photo © margo555 #18185785">
            <a:extLst>
              <a:ext uri="{FF2B5EF4-FFF2-40B4-BE49-F238E27FC236}">
                <a16:creationId xmlns:a16="http://schemas.microsoft.com/office/drawing/2014/main" id="{7EA3BC6D-70D0-8985-C851-A222D658B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5" y="5025806"/>
            <a:ext cx="2428874" cy="171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2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C219CF12-1434-05D7-08CE-3EBCC339D387}"/>
              </a:ext>
            </a:extLst>
          </p:cNvPr>
          <p:cNvSpPr txBox="1"/>
          <p:nvPr/>
        </p:nvSpPr>
        <p:spPr>
          <a:xfrm>
            <a:off x="457200" y="904876"/>
            <a:ext cx="8384721" cy="5907832"/>
          </a:xfrm>
          <a:prstGeom prst="rect">
            <a:avLst/>
          </a:prstGeom>
          <a:noFill/>
        </p:spPr>
        <p:txBody>
          <a:bodyPr wrap="square">
            <a:spAutoFit/>
          </a:bodyPr>
          <a:lstStyle/>
          <a:p>
            <a:pPr marL="0" marR="0">
              <a:spcBef>
                <a:spcPts val="0"/>
              </a:spcBef>
              <a:spcAft>
                <a:spcPts val="100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a:solidFill>
                  <a:srgbClr val="0070C0"/>
                </a:solidFill>
                <a:effectLst/>
                <a:ea typeface="Times New Roman" panose="02020603050405020304" pitchFamily="18" charset="0"/>
                <a:cs typeface="Times New Roman" panose="02020603050405020304" pitchFamily="18" charset="0"/>
              </a:rPr>
              <a:t>2Cor. 1:3</a:t>
            </a:r>
            <a:r>
              <a:rPr lang="en-US" sz="4000" dirty="0">
                <a:solidFill>
                  <a:srgbClr val="0070C0"/>
                </a:solidFill>
                <a:effectLst/>
                <a:ea typeface="Times New Roman" panose="02020603050405020304" pitchFamily="18" charset="0"/>
                <a:cs typeface="Times New Roman" panose="02020603050405020304" pitchFamily="18" charset="0"/>
              </a:rPr>
              <a:t> </a:t>
            </a:r>
            <a:r>
              <a:rPr lang="en-US" sz="3600" dirty="0">
                <a:effectLst/>
                <a:ea typeface="Times New Roman" panose="02020603050405020304" pitchFamily="18" charset="0"/>
                <a:cs typeface="Times New Roman" panose="02020603050405020304" pitchFamily="18" charset="0"/>
              </a:rPr>
              <a:t>Blessed be the God and Father of our Lord Jesus Christ, the Father of mercies and God of all comfort,4 who comforts us in all our tribulation, that we may be able to comfort those who are in any trouble, with the comfort with which we ourselves are comforted by God.</a:t>
            </a:r>
            <a:endParaRPr lang="en-US" sz="3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600" dirty="0">
                <a:effectLst/>
                <a:ea typeface="Times New Roman" panose="02020603050405020304" pitchFamily="18" charset="0"/>
                <a:cs typeface="Times New Roman" panose="02020603050405020304" pitchFamily="18" charset="0"/>
              </a:rPr>
              <a:t> 5 For as the sufferings of Christ abound in us, so our consolation also abounds through Christ. </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701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FD0B2554-585D-27A0-EB13-B530FE1BE5E8}"/>
              </a:ext>
            </a:extLst>
          </p:cNvPr>
          <p:cNvSpPr txBox="1"/>
          <p:nvPr/>
        </p:nvSpPr>
        <p:spPr>
          <a:xfrm>
            <a:off x="495301" y="1154287"/>
            <a:ext cx="8279130" cy="5529719"/>
          </a:xfrm>
          <a:prstGeom prst="rect">
            <a:avLst/>
          </a:prstGeom>
          <a:noFill/>
        </p:spPr>
        <p:txBody>
          <a:bodyPr wrap="square">
            <a:spAutoFit/>
          </a:bodyPr>
          <a:lstStyle/>
          <a:p>
            <a:pPr marL="0" marR="0">
              <a:spcBef>
                <a:spcPts val="0"/>
              </a:spcBef>
              <a:spcAft>
                <a:spcPts val="1000"/>
              </a:spcAft>
            </a:pPr>
            <a:r>
              <a:rPr lang="en-US" sz="3200" dirty="0">
                <a:ea typeface="Times New Roman" panose="02020603050405020304" pitchFamily="18" charset="0"/>
                <a:cs typeface="Times New Roman" panose="02020603050405020304" pitchFamily="18" charset="0"/>
              </a:rPr>
              <a:t>WE</a:t>
            </a:r>
            <a:r>
              <a:rPr lang="en-US" sz="3200" dirty="0">
                <a:effectLst/>
                <a:ea typeface="Times New Roman" panose="02020603050405020304" pitchFamily="18" charset="0"/>
                <a:cs typeface="Times New Roman" panose="02020603050405020304" pitchFamily="18" charset="0"/>
              </a:rPr>
              <a:t> need to try to carry a little honey of encouragement and appreciation.</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Times New Roman" panose="02020603050405020304" pitchFamily="18" charset="0"/>
                <a:cs typeface="Times New Roman" panose="02020603050405020304" pitchFamily="18" charset="0"/>
              </a:rPr>
              <a:t>I’m </a:t>
            </a:r>
            <a:r>
              <a:rPr lang="en-US" sz="3200" u="sng" dirty="0">
                <a:effectLst/>
                <a:ea typeface="Times New Roman" panose="02020603050405020304" pitchFamily="18" charset="0"/>
                <a:cs typeface="Times New Roman" panose="02020603050405020304" pitchFamily="18" charset="0"/>
              </a:rPr>
              <a:t>not</a:t>
            </a:r>
            <a:r>
              <a:rPr lang="en-US" sz="3200" dirty="0">
                <a:effectLst/>
                <a:ea typeface="Times New Roman" panose="02020603050405020304" pitchFamily="18" charset="0"/>
                <a:cs typeface="Times New Roman" panose="02020603050405020304" pitchFamily="18" charset="0"/>
              </a:rPr>
              <a:t> talking  about dealing with sin right now. I am </a:t>
            </a:r>
            <a:r>
              <a:rPr lang="en-US" sz="3200" u="sng" dirty="0">
                <a:effectLst/>
                <a:ea typeface="Times New Roman" panose="02020603050405020304" pitchFamily="18" charset="0"/>
                <a:cs typeface="Times New Roman" panose="02020603050405020304" pitchFamily="18" charset="0"/>
              </a:rPr>
              <a:t>not</a:t>
            </a:r>
            <a:r>
              <a:rPr lang="en-US" sz="3200" dirty="0">
                <a:effectLst/>
                <a:ea typeface="Times New Roman" panose="02020603050405020304" pitchFamily="18" charset="0"/>
                <a:cs typeface="Times New Roman" panose="02020603050405020304" pitchFamily="18" charset="0"/>
              </a:rPr>
              <a:t> talking about compromise.  </a:t>
            </a:r>
            <a:r>
              <a:rPr lang="en-US" sz="3200" b="1" dirty="0">
                <a:effectLst/>
                <a:ea typeface="Times New Roman" panose="02020603050405020304" pitchFamily="18" charset="0"/>
                <a:cs typeface="Times New Roman" panose="02020603050405020304" pitchFamily="18" charset="0"/>
              </a:rPr>
              <a:t>I am talking about our brothers and sisters that need our help (all of us) and talking about the outsider.</a:t>
            </a: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Times New Roman" panose="02020603050405020304" pitchFamily="18" charset="0"/>
                <a:cs typeface="Times New Roman" panose="02020603050405020304" pitchFamily="18" charset="0"/>
              </a:rPr>
              <a:t>Where have our manners gone???</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Times New Roman" panose="02020603050405020304" pitchFamily="18" charset="0"/>
                <a:cs typeface="Times New Roman" panose="02020603050405020304" pitchFamily="18" charset="0"/>
              </a:rPr>
              <a:t>Please, thank you, I appreciate you,</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Times New Roman" panose="02020603050405020304" pitchFamily="18" charset="0"/>
                <a:cs typeface="Times New Roman" panose="02020603050405020304" pitchFamily="18" charset="0"/>
              </a:rPr>
              <a:t>Neg. thank you- (“no problem”)                          (It’s my pleasure)</a:t>
            </a:r>
            <a:endParaRPr lang="en-US" sz="3200" dirty="0">
              <a:effectLst/>
              <a:ea typeface="Calibri" panose="020F0502020204030204" pitchFamily="34" charset="0"/>
              <a:cs typeface="Times New Roman" panose="02020603050405020304" pitchFamily="18" charset="0"/>
            </a:endParaRPr>
          </a:p>
        </p:txBody>
      </p:sp>
      <p:pic>
        <p:nvPicPr>
          <p:cNvPr id="3" name="Picture 2" descr="Honeycomb and pot of fresh honey. - Food In CanadaFood In Canada">
            <a:extLst>
              <a:ext uri="{FF2B5EF4-FFF2-40B4-BE49-F238E27FC236}">
                <a16:creationId xmlns:a16="http://schemas.microsoft.com/office/drawing/2014/main" id="{A751B645-51CD-DFD8-4D43-FC7FCD498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750" y="4256558"/>
            <a:ext cx="2616250" cy="242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1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2F7DA3-A577-8592-5E02-E536F3839548}"/>
              </a:ext>
            </a:extLst>
          </p:cNvPr>
          <p:cNvSpPr/>
          <p:nvPr/>
        </p:nvSpPr>
        <p:spPr>
          <a:xfrm>
            <a:off x="566515" y="3615116"/>
            <a:ext cx="8199980" cy="3113882"/>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43F02E6-8A45-1593-F284-8A35A89549EF}"/>
              </a:ext>
            </a:extLst>
          </p:cNvPr>
          <p:cNvSpPr txBox="1"/>
          <p:nvPr/>
        </p:nvSpPr>
        <p:spPr>
          <a:xfrm>
            <a:off x="687897" y="129001"/>
            <a:ext cx="7810151" cy="2308324"/>
          </a:xfrm>
          <a:prstGeom prst="rect">
            <a:avLst/>
          </a:prstGeom>
          <a:noFill/>
          <a:ln>
            <a:noFill/>
          </a:ln>
        </p:spPr>
        <p:txBody>
          <a:bodyPr wrap="square">
            <a:spAutoFit/>
          </a:bodyPr>
          <a:lstStyle/>
          <a:p>
            <a:r>
              <a:rPr lang="en-US" sz="3200" b="1" dirty="0">
                <a:solidFill>
                  <a:srgbClr val="0070C0"/>
                </a:solidFill>
              </a:rPr>
              <a:t>Gen. 43:11 </a:t>
            </a:r>
            <a:r>
              <a:rPr lang="en-US" sz="2800" dirty="0"/>
              <a:t>And their father Israel said to them, "If it must be so, then do this: Take some of the best fruits of the land in your vessels and carry down a present for the man-a little balm and </a:t>
            </a:r>
            <a:r>
              <a:rPr lang="en-US" sz="2800" b="1" u="sng" dirty="0"/>
              <a:t>a little honey</a:t>
            </a:r>
            <a:r>
              <a:rPr lang="en-US" sz="2800" dirty="0"/>
              <a:t>,                              spices, and myrrh, nuts, and almonds:</a:t>
            </a:r>
          </a:p>
        </p:txBody>
      </p:sp>
      <p:sp>
        <p:nvSpPr>
          <p:cNvPr id="5" name="TextBox 4">
            <a:extLst>
              <a:ext uri="{FF2B5EF4-FFF2-40B4-BE49-F238E27FC236}">
                <a16:creationId xmlns:a16="http://schemas.microsoft.com/office/drawing/2014/main" id="{5113AC26-8AB6-582C-D77B-4290F14B08FC}"/>
              </a:ext>
            </a:extLst>
          </p:cNvPr>
          <p:cNvSpPr txBox="1"/>
          <p:nvPr/>
        </p:nvSpPr>
        <p:spPr>
          <a:xfrm>
            <a:off x="888008" y="3796091"/>
            <a:ext cx="7705289" cy="2739211"/>
          </a:xfrm>
          <a:prstGeom prst="rect">
            <a:avLst/>
          </a:prstGeom>
          <a:noFill/>
        </p:spPr>
        <p:txBody>
          <a:bodyPr wrap="square">
            <a:spAutoFit/>
          </a:bodyPr>
          <a:lstStyle/>
          <a:p>
            <a:r>
              <a:rPr lang="en-US" sz="3200" b="1" dirty="0">
                <a:solidFill>
                  <a:srgbClr val="0070C0"/>
                </a:solidFill>
              </a:rPr>
              <a:t>             Gen. 43:11 </a:t>
            </a:r>
            <a:r>
              <a:rPr lang="en-US" sz="2800" dirty="0"/>
              <a:t>At </a:t>
            </a:r>
            <a:r>
              <a:rPr lang="en-US" sz="2800" dirty="0" err="1"/>
              <a:t>sinabi</a:t>
            </a:r>
            <a:r>
              <a:rPr lang="en-US" sz="2800" dirty="0"/>
              <a:t> </a:t>
            </a:r>
            <a:r>
              <a:rPr lang="en-US" sz="2800" dirty="0" err="1"/>
              <a:t>sa</a:t>
            </a:r>
            <a:r>
              <a:rPr lang="en-US" sz="2800" dirty="0"/>
              <a:t> </a:t>
            </a:r>
            <a:r>
              <a:rPr lang="en-US" sz="2800" dirty="0" err="1"/>
              <a:t>kanila</a:t>
            </a:r>
            <a:r>
              <a:rPr lang="en-US" sz="2800" dirty="0"/>
              <a:t> ng </a:t>
            </a:r>
            <a:r>
              <a:rPr lang="en-US" sz="2800" dirty="0" err="1"/>
              <a:t>kanilang</a:t>
            </a:r>
            <a:r>
              <a:rPr lang="en-US" sz="2800" dirty="0"/>
              <a:t> </a:t>
            </a:r>
            <a:r>
              <a:rPr lang="en-US" sz="2800" dirty="0" err="1"/>
              <a:t>amang</a:t>
            </a:r>
            <a:r>
              <a:rPr lang="en-US" sz="2800" dirty="0"/>
              <a:t> </a:t>
            </a:r>
            <a:r>
              <a:rPr lang="en-US" sz="2800" dirty="0" err="1"/>
              <a:t>si</a:t>
            </a:r>
            <a:r>
              <a:rPr lang="en-US" sz="2800" dirty="0"/>
              <a:t> Israel, Kung </a:t>
            </a:r>
            <a:r>
              <a:rPr lang="en-US" sz="2800" dirty="0" err="1"/>
              <a:t>gayon</a:t>
            </a:r>
            <a:r>
              <a:rPr lang="en-US" sz="2800" dirty="0"/>
              <a:t>, </a:t>
            </a:r>
            <a:r>
              <a:rPr lang="en-US" sz="2800" dirty="0" err="1"/>
              <a:t>ngayo'y</a:t>
            </a:r>
            <a:r>
              <a:rPr lang="en-US" sz="2800" dirty="0"/>
              <a:t> </a:t>
            </a:r>
            <a:r>
              <a:rPr lang="en-US" sz="2800" dirty="0" err="1"/>
              <a:t>gawin</a:t>
            </a:r>
            <a:r>
              <a:rPr lang="en-US" sz="2800" dirty="0"/>
              <a:t> </a:t>
            </a:r>
            <a:r>
              <a:rPr lang="en-US" sz="2800" dirty="0" err="1"/>
              <a:t>ninyo</a:t>
            </a:r>
            <a:r>
              <a:rPr lang="en-US" sz="2800" dirty="0"/>
              <a:t> </a:t>
            </a:r>
            <a:r>
              <a:rPr lang="en-US" sz="2800" dirty="0" err="1"/>
              <a:t>ito</a:t>
            </a:r>
            <a:r>
              <a:rPr lang="en-US" sz="2800" dirty="0"/>
              <a:t>: </a:t>
            </a:r>
            <a:r>
              <a:rPr lang="en-US" sz="2800" dirty="0" err="1"/>
              <a:t>magdala</a:t>
            </a:r>
            <a:r>
              <a:rPr lang="en-US" sz="2800" dirty="0"/>
              <a:t> kayo </a:t>
            </a:r>
            <a:r>
              <a:rPr lang="en-US" sz="2800" dirty="0" err="1"/>
              <a:t>sa</a:t>
            </a:r>
            <a:r>
              <a:rPr lang="en-US" sz="2800" dirty="0"/>
              <a:t> </a:t>
            </a:r>
            <a:r>
              <a:rPr lang="en-US" sz="2800" dirty="0" err="1"/>
              <a:t>inyong</a:t>
            </a:r>
            <a:r>
              <a:rPr lang="en-US" sz="2800" dirty="0"/>
              <a:t> bayong ng </a:t>
            </a:r>
            <a:r>
              <a:rPr lang="en-US" sz="2800" dirty="0" err="1"/>
              <a:t>mga</a:t>
            </a:r>
            <a:r>
              <a:rPr lang="en-US" sz="2800" dirty="0"/>
              <a:t> piling </a:t>
            </a:r>
            <a:r>
              <a:rPr lang="en-US" sz="2800" dirty="0" err="1"/>
              <a:t>bunga</a:t>
            </a:r>
            <a:r>
              <a:rPr lang="en-US" sz="2800" dirty="0"/>
              <a:t> ng </a:t>
            </a:r>
            <a:r>
              <a:rPr lang="en-US" sz="2800" dirty="0" err="1"/>
              <a:t>lupain</a:t>
            </a:r>
            <a:r>
              <a:rPr lang="en-US" sz="2800" dirty="0"/>
              <a:t>, at </a:t>
            </a:r>
            <a:r>
              <a:rPr lang="en-US" sz="2800" dirty="0" err="1"/>
              <a:t>dalhan</a:t>
            </a:r>
            <a:r>
              <a:rPr lang="en-US" sz="2800" dirty="0"/>
              <a:t> </a:t>
            </a:r>
            <a:r>
              <a:rPr lang="en-US" sz="2800" dirty="0" err="1"/>
              <a:t>ninyo</a:t>
            </a:r>
            <a:r>
              <a:rPr lang="en-US" sz="2800" dirty="0"/>
              <a:t> ang </a:t>
            </a:r>
            <a:r>
              <a:rPr lang="en-US" sz="2800" dirty="0" err="1"/>
              <a:t>lalaking</a:t>
            </a:r>
            <a:r>
              <a:rPr lang="en-US" sz="2800" dirty="0"/>
              <a:t> </a:t>
            </a:r>
            <a:r>
              <a:rPr lang="en-US" sz="2800" dirty="0" err="1"/>
              <a:t>yaon</a:t>
            </a:r>
            <a:r>
              <a:rPr lang="en-US" sz="2800" dirty="0"/>
              <a:t> ng </a:t>
            </a:r>
            <a:r>
              <a:rPr lang="en-US" sz="2800" dirty="0" err="1"/>
              <a:t>kaloob</a:t>
            </a:r>
            <a:r>
              <a:rPr lang="en-US" sz="2800" dirty="0"/>
              <a:t>, ng </a:t>
            </a:r>
            <a:r>
              <a:rPr lang="en-US" sz="2800" dirty="0" err="1"/>
              <a:t>kaunting</a:t>
            </a:r>
            <a:r>
              <a:rPr lang="en-US" sz="2800" dirty="0"/>
              <a:t> </a:t>
            </a:r>
            <a:r>
              <a:rPr lang="en-US" sz="2800" dirty="0" err="1"/>
              <a:t>balsamo</a:t>
            </a:r>
            <a:r>
              <a:rPr lang="en-US" sz="2800" dirty="0"/>
              <a:t> at </a:t>
            </a:r>
            <a:r>
              <a:rPr lang="en-US" sz="2800" dirty="0" err="1"/>
              <a:t>kaunting</a:t>
            </a:r>
            <a:r>
              <a:rPr lang="en-US" sz="2800" dirty="0"/>
              <a:t> </a:t>
            </a:r>
            <a:r>
              <a:rPr lang="en-US" sz="2800" dirty="0" err="1"/>
              <a:t>pulot</a:t>
            </a:r>
            <a:r>
              <a:rPr lang="en-US" sz="2800" dirty="0"/>
              <a:t>, </a:t>
            </a:r>
            <a:r>
              <a:rPr lang="en-US" sz="2800" dirty="0" err="1"/>
              <a:t>pabango</a:t>
            </a:r>
            <a:r>
              <a:rPr lang="en-US" sz="2800" dirty="0"/>
              <a:t>, at </a:t>
            </a:r>
            <a:r>
              <a:rPr lang="en-US" sz="2800" dirty="0" err="1"/>
              <a:t>mirra</a:t>
            </a:r>
            <a:r>
              <a:rPr lang="en-US" sz="2800" dirty="0"/>
              <a:t>, </a:t>
            </a:r>
            <a:r>
              <a:rPr lang="en-US" sz="2800" dirty="0" err="1"/>
              <a:t>mga</a:t>
            </a:r>
            <a:r>
              <a:rPr lang="en-US" sz="2800" dirty="0"/>
              <a:t> pile at </a:t>
            </a:r>
            <a:r>
              <a:rPr lang="en-US" sz="2800" dirty="0" err="1"/>
              <a:t>almendras</a:t>
            </a:r>
            <a:r>
              <a:rPr lang="en-US" sz="2800" dirty="0"/>
              <a:t>.</a:t>
            </a:r>
          </a:p>
        </p:txBody>
      </p:sp>
      <p:pic>
        <p:nvPicPr>
          <p:cNvPr id="6" name="Picture 2" descr="Honey Jar | Clear Glass Honey Jars">
            <a:extLst>
              <a:ext uri="{FF2B5EF4-FFF2-40B4-BE49-F238E27FC236}">
                <a16:creationId xmlns:a16="http://schemas.microsoft.com/office/drawing/2014/main" id="{A1A7C2DB-D911-B45C-A4A3-4BF90C556B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29" r="6383" b="5595"/>
          <a:stretch/>
        </p:blipFill>
        <p:spPr bwMode="auto">
          <a:xfrm>
            <a:off x="447676" y="2514599"/>
            <a:ext cx="1566283" cy="1682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B1E1FD-96CF-6340-5509-3238CD889DFB}"/>
              </a:ext>
            </a:extLst>
          </p:cNvPr>
          <p:cNvSpPr/>
          <p:nvPr/>
        </p:nvSpPr>
        <p:spPr>
          <a:xfrm>
            <a:off x="447675" y="2437325"/>
            <a:ext cx="1566284" cy="1760076"/>
          </a:xfrm>
          <a:prstGeom prst="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14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sheila\Desktop\ULTIMATE Royality Free\4-Bib Pics-Misc\Bible MSS\Scriptures\10 Commandments_.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8" b="99420" l="261" r="99435">
                        <a14:foregroundMark x1="1522" y1="1681" x2="11652" y2="96870"/>
                        <a14:foregroundMark x1="5261" y1="30377" x2="14870" y2="1855"/>
                        <a14:foregroundMark x1="16261" y1="5913" x2="97522" y2="6667"/>
                        <a14:foregroundMark x1="88174" y1="10551" x2="96522" y2="97565"/>
                        <a14:foregroundMark x1="97652" y1="11652" x2="98043" y2="84058"/>
                        <a14:foregroundMark x1="88174" y1="77391" x2="93739" y2="97391"/>
                        <a14:foregroundMark x1="15826" y1="96116" x2="89435" y2="95188"/>
                        <a14:backgroundMark x1="14565" y1="12754" x2="49043" y2="87768"/>
                        <a14:backgroundMark x1="12348" y1="88870" x2="29174" y2="67420"/>
                      </a14:backgroundRemoval>
                    </a14:imgEffect>
                    <a14:imgEffect>
                      <a14:brightnessContrast bright="40000"/>
                    </a14:imgEffect>
                  </a14:imgLayer>
                </a14:imgProps>
              </a:ext>
            </a:extLst>
          </a:blip>
          <a:srcRect/>
          <a:stretch>
            <a:fillRect/>
          </a:stretch>
        </p:blipFill>
        <p:spPr bwMode="auto">
          <a:xfrm>
            <a:off x="0" y="0"/>
            <a:ext cx="9220200" cy="6858000"/>
          </a:xfrm>
          <a:prstGeom prst="rect">
            <a:avLst/>
          </a:prstGeom>
          <a:noFill/>
        </p:spPr>
      </p:pic>
      <p:sp>
        <p:nvSpPr>
          <p:cNvPr id="6" name="Rectangle 5"/>
          <p:cNvSpPr/>
          <p:nvPr/>
        </p:nvSpPr>
        <p:spPr>
          <a:xfrm>
            <a:off x="37338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248400" y="762000"/>
            <a:ext cx="1752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41148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6235700" y="58674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6248400" y="6858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1130300" y="723900"/>
            <a:ext cx="1752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143000" y="685800"/>
            <a:ext cx="6858000" cy="5486400"/>
          </a:xfrm>
          <a:prstGeom prst="rect">
            <a:avLst/>
          </a:prstGeom>
          <a:noFill/>
          <a:ln w="76200">
            <a:solidFill>
              <a:srgbClr val="2F23CB"/>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0C4A43FA-93E7-0FE5-70DB-46EBEAFC897F}"/>
              </a:ext>
            </a:extLst>
          </p:cNvPr>
          <p:cNvSpPr txBox="1"/>
          <p:nvPr/>
        </p:nvSpPr>
        <p:spPr>
          <a:xfrm>
            <a:off x="1647825" y="790575"/>
            <a:ext cx="5724525" cy="5262979"/>
          </a:xfrm>
          <a:prstGeom prst="rect">
            <a:avLst/>
          </a:prstGeom>
          <a:noFill/>
        </p:spPr>
        <p:txBody>
          <a:bodyPr wrap="square">
            <a:spAutoFit/>
          </a:bodyPr>
          <a:lstStyle/>
          <a:p>
            <a:pPr algn="ctr">
              <a:spcAft>
                <a:spcPts val="1000"/>
              </a:spcAft>
            </a:pPr>
            <a:r>
              <a:rPr lang="en-US" sz="4800" dirty="0">
                <a:solidFill>
                  <a:prstClr val="black"/>
                </a:solidFill>
                <a:latin typeface="+mj-lt"/>
                <a:ea typeface="Calibri" panose="020F0502020204030204" pitchFamily="34" charset="0"/>
                <a:cs typeface="Times New Roman" panose="02020603050405020304" pitchFamily="18" charset="0"/>
              </a:rPr>
              <a:t>“It is not so much    </a:t>
            </a:r>
            <a:r>
              <a:rPr lang="en-US" sz="4800" dirty="0">
                <a:solidFill>
                  <a:srgbClr val="FF0000"/>
                </a:solidFill>
                <a:latin typeface="+mj-lt"/>
                <a:ea typeface="Calibri" panose="020F0502020204030204" pitchFamily="34" charset="0"/>
                <a:cs typeface="Times New Roman" panose="02020603050405020304" pitchFamily="18" charset="0"/>
              </a:rPr>
              <a:t>the greatness of our troubles                      </a:t>
            </a:r>
            <a:r>
              <a:rPr lang="en-US" sz="4800" b="1" dirty="0">
                <a:solidFill>
                  <a:srgbClr val="0070C0"/>
                </a:solidFill>
                <a:latin typeface="+mj-lt"/>
                <a:ea typeface="Calibri" panose="020F0502020204030204" pitchFamily="34" charset="0"/>
                <a:cs typeface="Times New Roman" panose="02020603050405020304" pitchFamily="18" charset="0"/>
              </a:rPr>
              <a:t>as the littleness of our spirit                      </a:t>
            </a:r>
            <a:r>
              <a:rPr lang="en-US" sz="4800" dirty="0">
                <a:solidFill>
                  <a:prstClr val="black"/>
                </a:solidFill>
                <a:latin typeface="+mj-lt"/>
                <a:ea typeface="Calibri" panose="020F0502020204030204" pitchFamily="34" charset="0"/>
                <a:cs typeface="Times New Roman" panose="02020603050405020304" pitchFamily="18" charset="0"/>
              </a:rPr>
              <a:t>which makes us complain”</a:t>
            </a:r>
          </a:p>
        </p:txBody>
      </p:sp>
    </p:spTree>
    <p:extLst>
      <p:ext uri="{BB962C8B-B14F-4D97-AF65-F5344CB8AC3E}">
        <p14:creationId xmlns:p14="http://schemas.microsoft.com/office/powerpoint/2010/main" val="670004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E678A607-09A6-2E47-8289-D7F5FE5BBF75}"/>
              </a:ext>
            </a:extLst>
          </p:cNvPr>
          <p:cNvSpPr txBox="1"/>
          <p:nvPr/>
        </p:nvSpPr>
        <p:spPr>
          <a:xfrm>
            <a:off x="457201" y="1295789"/>
            <a:ext cx="8416834" cy="4705840"/>
          </a:xfrm>
          <a:prstGeom prst="rect">
            <a:avLst/>
          </a:prstGeom>
          <a:noFill/>
        </p:spPr>
        <p:txBody>
          <a:bodyPr wrap="square">
            <a:spAutoFit/>
          </a:bodyPr>
          <a:lstStyle/>
          <a:p>
            <a:pPr marR="0" lvl="0" algn="ctr">
              <a:lnSpc>
                <a:spcPct val="115000"/>
              </a:lnSpc>
              <a:spcBef>
                <a:spcPts val="0"/>
              </a:spcBef>
              <a:spcAft>
                <a:spcPts val="1000"/>
              </a:spcAft>
            </a:pPr>
            <a:r>
              <a:rPr lang="en-US" sz="2400" dirty="0">
                <a:effectLst/>
                <a:latin typeface="Arial Black" panose="020B0A04020102020204" pitchFamily="34" charset="0"/>
                <a:ea typeface="Times New Roman" panose="02020603050405020304" pitchFamily="18" charset="0"/>
                <a:cs typeface="Arial" panose="020B0604020202020204" pitchFamily="34" charset="0"/>
              </a:rPr>
              <a:t>We need to carry a little honey in the home.</a:t>
            </a:r>
            <a:endParaRPr lang="en-US" sz="24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There would be a great deal more wonderful things done and fewer problems of all kinds if we could carry a little honey in the home.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By some strange quirk, many of us show less appreciation, courtesy  in the home than we do anywhere in life.</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Husbands - wives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Parents- children</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Honey Jar | Clear Glass Honey Jars">
            <a:extLst>
              <a:ext uri="{FF2B5EF4-FFF2-40B4-BE49-F238E27FC236}">
                <a16:creationId xmlns:a16="http://schemas.microsoft.com/office/drawing/2014/main" id="{D2E26F18-0E38-3F69-BA77-27D10484E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65" b="6396"/>
          <a:stretch/>
        </p:blipFill>
        <p:spPr bwMode="auto">
          <a:xfrm>
            <a:off x="6083559" y="4528283"/>
            <a:ext cx="1476375" cy="163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1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E93645A5-D365-4A18-FD31-64D55C7BFD7D}"/>
              </a:ext>
            </a:extLst>
          </p:cNvPr>
          <p:cNvSpPr txBox="1"/>
          <p:nvPr/>
        </p:nvSpPr>
        <p:spPr>
          <a:xfrm>
            <a:off x="457200" y="962025"/>
            <a:ext cx="8216537" cy="5211683"/>
          </a:xfrm>
          <a:prstGeom prst="rect">
            <a:avLst/>
          </a:prstGeom>
          <a:noFill/>
        </p:spPr>
        <p:txBody>
          <a:bodyPr wrap="square">
            <a:spAutoFit/>
          </a:bodyPr>
          <a:lstStyle/>
          <a:p>
            <a:pPr marR="0" lvl="0">
              <a:spcBef>
                <a:spcPts val="0"/>
              </a:spcBef>
              <a:spcAft>
                <a:spcPts val="1000"/>
              </a:spcAft>
            </a:pPr>
            <a:r>
              <a:rPr lang="en-US" sz="2800" dirty="0">
                <a:effectLst/>
                <a:ea typeface="Times New Roman" panose="02020603050405020304" pitchFamily="18" charset="0"/>
                <a:cs typeface="Times New Roman" panose="02020603050405020304" pitchFamily="18" charset="0"/>
              </a:rPr>
              <a:t>Some do carry a little honey in the </a:t>
            </a:r>
            <a:r>
              <a:rPr lang="en-US" sz="2800" u="sng" dirty="0">
                <a:effectLst/>
                <a:ea typeface="Times New Roman" panose="02020603050405020304" pitchFamily="18" charset="0"/>
                <a:cs typeface="Times New Roman" panose="02020603050405020304" pitchFamily="18" charset="0"/>
              </a:rPr>
              <a:t>home</a:t>
            </a:r>
            <a:r>
              <a:rPr lang="en-US" sz="2800" dirty="0">
                <a:effectLst/>
                <a:ea typeface="Times New Roman" panose="02020603050405020304" pitchFamily="18" charset="0"/>
                <a:cs typeface="Times New Roman" panose="02020603050405020304" pitchFamily="18" charset="0"/>
              </a:rPr>
              <a:t>, in </a:t>
            </a:r>
            <a:r>
              <a:rPr lang="en-US" sz="2800" u="sng" dirty="0">
                <a:effectLst/>
                <a:ea typeface="Times New Roman" panose="02020603050405020304" pitchFamily="18" charset="0"/>
                <a:cs typeface="Times New Roman" panose="02020603050405020304" pitchFamily="18" charset="0"/>
              </a:rPr>
              <a:t>church</a:t>
            </a:r>
            <a:r>
              <a:rPr lang="en-US" sz="2800" dirty="0">
                <a:effectLst/>
                <a:ea typeface="Times New Roman" panose="02020603050405020304" pitchFamily="18" charset="0"/>
                <a:cs typeface="Times New Roman" panose="02020603050405020304" pitchFamily="18" charset="0"/>
              </a:rPr>
              <a:t> and </a:t>
            </a:r>
            <a:r>
              <a:rPr lang="en-US" sz="2800" u="sng" dirty="0">
                <a:effectLst/>
                <a:ea typeface="Times New Roman" panose="02020603050405020304" pitchFamily="18" charset="0"/>
                <a:cs typeface="Times New Roman" panose="02020603050405020304" pitchFamily="18" charset="0"/>
              </a:rPr>
              <a:t>social relationships </a:t>
            </a:r>
            <a:r>
              <a:rPr lang="en-US" sz="2800" dirty="0">
                <a:effectLst/>
                <a:ea typeface="Times New Roman" panose="02020603050405020304" pitchFamily="18" charset="0"/>
                <a:cs typeface="Times New Roman" panose="02020603050405020304" pitchFamily="18" charset="0"/>
              </a:rPr>
              <a:t>as they recognize good, encourage any effort that is right, show appreciation and praise for even small things.</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Times New Roman" panose="02020603050405020304" pitchFamily="18" charset="0"/>
                <a:cs typeface="Times New Roman" panose="02020603050405020304" pitchFamily="18" charset="0"/>
              </a:rPr>
              <a:t>How does one learn to do this? </a:t>
            </a:r>
            <a:r>
              <a:rPr lang="en-US" sz="3600" b="1" dirty="0">
                <a:solidFill>
                  <a:srgbClr val="0070C0"/>
                </a:solidFill>
                <a:effectLst/>
                <a:ea typeface="Times New Roman" panose="02020603050405020304" pitchFamily="18" charset="0"/>
                <a:cs typeface="Times New Roman" panose="02020603050405020304" pitchFamily="18" charset="0"/>
              </a:rPr>
              <a:t>Acts 4:13</a:t>
            </a:r>
            <a:r>
              <a:rPr lang="en-US" sz="3600" dirty="0">
                <a:solidFill>
                  <a:srgbClr val="0070C0"/>
                </a:solidFill>
                <a:effectLst/>
                <a:ea typeface="Times New Roman" panose="02020603050405020304" pitchFamily="18" charset="0"/>
                <a:cs typeface="Times New Roman" panose="02020603050405020304" pitchFamily="18" charset="0"/>
              </a:rPr>
              <a:t> </a:t>
            </a:r>
            <a:r>
              <a:rPr lang="en-US" sz="2800" dirty="0">
                <a:effectLst/>
                <a:ea typeface="Times New Roman" panose="02020603050405020304" pitchFamily="18" charset="0"/>
                <a:cs typeface="Times New Roman" panose="02020603050405020304" pitchFamily="18" charset="0"/>
              </a:rPr>
              <a:t>gives a clue. </a:t>
            </a:r>
            <a:r>
              <a:rPr lang="en-US" sz="2800" b="1" dirty="0">
                <a:effectLst/>
                <a:ea typeface="Times New Roman" panose="02020603050405020304" pitchFamily="18" charset="0"/>
                <a:cs typeface="Times New Roman" panose="02020603050405020304" pitchFamily="18" charset="0"/>
              </a:rPr>
              <a:t>"They took knowledge of them that they had been with Jesus."</a:t>
            </a:r>
            <a:endParaRPr lang="en-US" sz="2800" b="1"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Times New Roman" panose="02020603050405020304" pitchFamily="18" charset="0"/>
                <a:cs typeface="Times New Roman" panose="02020603050405020304" pitchFamily="18" charset="0"/>
              </a:rPr>
              <a:t>Those who are born with a sunny disposition may not need to have credit for being sweet, but those of us who may have a tendency to gripe, complain and find fault may have to work at it harder. </a:t>
            </a:r>
            <a:endParaRPr lang="en-US" sz="2800" dirty="0">
              <a:effectLst/>
              <a:ea typeface="Calibri" panose="020F0502020204030204" pitchFamily="34" charset="0"/>
              <a:cs typeface="Times New Roman" panose="02020603050405020304" pitchFamily="18" charset="0"/>
            </a:endParaRPr>
          </a:p>
        </p:txBody>
      </p:sp>
      <p:pic>
        <p:nvPicPr>
          <p:cNvPr id="3" name="Picture 4" descr="Honeycomb — Stock Photo © margo555 #18185785">
            <a:extLst>
              <a:ext uri="{FF2B5EF4-FFF2-40B4-BE49-F238E27FC236}">
                <a16:creationId xmlns:a16="http://schemas.microsoft.com/office/drawing/2014/main" id="{C88CF2A6-3338-9305-D795-3FFD7E5CD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904" y="5706188"/>
            <a:ext cx="1628721" cy="115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84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71244F24-C56E-12A0-D779-15DAE95A03A5}"/>
              </a:ext>
            </a:extLst>
          </p:cNvPr>
          <p:cNvSpPr txBox="1"/>
          <p:nvPr/>
        </p:nvSpPr>
        <p:spPr>
          <a:xfrm>
            <a:off x="476250" y="1047750"/>
            <a:ext cx="8197487" cy="4714111"/>
          </a:xfrm>
          <a:prstGeom prst="rect">
            <a:avLst/>
          </a:prstGeom>
          <a:noFill/>
        </p:spPr>
        <p:txBody>
          <a:bodyPr wrap="square">
            <a:spAutoFit/>
          </a:bodyPr>
          <a:lstStyle/>
          <a:p>
            <a:pPr marL="0" marR="0" algn="ctr">
              <a:spcBef>
                <a:spcPts val="0"/>
              </a:spcBef>
              <a:spcAft>
                <a:spcPts val="1000"/>
              </a:spcAft>
            </a:pPr>
            <a:r>
              <a:rPr lang="en-US" sz="3600" b="1" dirty="0">
                <a:effectLst/>
                <a:latin typeface="Arial Black" panose="020B0A04020102020204" pitchFamily="34" charset="0"/>
                <a:ea typeface="Times New Roman" panose="02020603050405020304" pitchFamily="18" charset="0"/>
                <a:cs typeface="Times New Roman" panose="02020603050405020304" pitchFamily="18" charset="0"/>
              </a:rPr>
              <a:t>But we can do it as we live closer to the Lord</a:t>
            </a:r>
            <a:r>
              <a:rPr lang="en-US" sz="3600" dirty="0">
                <a:effectLst/>
                <a:latin typeface="Arial Black" panose="020B0A04020102020204" pitchFamily="34" charset="0"/>
                <a:ea typeface="Times New Roman" panose="02020603050405020304" pitchFamily="18" charset="0"/>
                <a:cs typeface="Times New Roman" panose="02020603050405020304" pitchFamily="18" charset="0"/>
              </a:rPr>
              <a:t>.</a:t>
            </a:r>
          </a:p>
          <a:p>
            <a:pPr marL="0" marR="0">
              <a:spcBef>
                <a:spcPts val="0"/>
              </a:spcBef>
              <a:spcAft>
                <a:spcPts val="1000"/>
              </a:spcAft>
            </a:pPr>
            <a:r>
              <a:rPr lang="en-US" sz="3600" dirty="0">
                <a:effectLst/>
                <a:ea typeface="Times New Roman" panose="02020603050405020304" pitchFamily="18" charset="0"/>
                <a:cs typeface="Times New Roman" panose="02020603050405020304" pitchFamily="18" charset="0"/>
              </a:rPr>
              <a:t>The more we really let the life of Christ be manifest in our mortal flesh </a:t>
            </a:r>
            <a:r>
              <a:rPr lang="en-US" sz="4000" b="1" dirty="0">
                <a:solidFill>
                  <a:srgbClr val="0070C0"/>
                </a:solidFill>
                <a:effectLst/>
                <a:ea typeface="Times New Roman" panose="02020603050405020304" pitchFamily="18" charset="0"/>
                <a:cs typeface="Times New Roman" panose="02020603050405020304" pitchFamily="18" charset="0"/>
              </a:rPr>
              <a:t>2Cor. 4:11 </a:t>
            </a:r>
            <a:r>
              <a:rPr lang="en-US" sz="3600" dirty="0">
                <a:effectLst/>
                <a:ea typeface="Times New Roman" panose="02020603050405020304" pitchFamily="18" charset="0"/>
                <a:cs typeface="Times New Roman" panose="02020603050405020304" pitchFamily="18" charset="0"/>
              </a:rPr>
              <a:t>the more we will carry a little honey.( For we who live are always delivered to death for Jesus' sake, that the life of Jesus also may be manifested in our mortal flesh.)</a:t>
            </a:r>
            <a:endParaRPr lang="en-US" sz="3600" dirty="0">
              <a:effectLst/>
              <a:ea typeface="Calibri" panose="020F0502020204030204" pitchFamily="34" charset="0"/>
              <a:cs typeface="Times New Roman" panose="02020603050405020304" pitchFamily="18" charset="0"/>
            </a:endParaRPr>
          </a:p>
        </p:txBody>
      </p:sp>
      <p:pic>
        <p:nvPicPr>
          <p:cNvPr id="3" name="Picture 4" descr="Honeycomb — Stock Photo © margo555 #18185785">
            <a:extLst>
              <a:ext uri="{FF2B5EF4-FFF2-40B4-BE49-F238E27FC236}">
                <a16:creationId xmlns:a16="http://schemas.microsoft.com/office/drawing/2014/main" id="{3F3D779B-1C00-67A3-5E2B-0DE202B4B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5652826"/>
            <a:ext cx="1805263" cy="127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2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917F75CF-E57E-42A5-AB59-948B74983B4D}"/>
              </a:ext>
            </a:extLst>
          </p:cNvPr>
          <p:cNvSpPr txBox="1"/>
          <p:nvPr/>
        </p:nvSpPr>
        <p:spPr>
          <a:xfrm>
            <a:off x="419100" y="792336"/>
            <a:ext cx="8245929" cy="6073458"/>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ea typeface="Calibri" panose="020F0502020204030204" pitchFamily="34" charset="0"/>
                <a:cs typeface="Times New Roman" panose="02020603050405020304" pitchFamily="18" charset="0"/>
              </a:rPr>
              <a:t>1Peter 3:5</a:t>
            </a:r>
            <a:r>
              <a:rPr lang="en-US" sz="36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For in this manner, in former times, the holy women who trusted in God also adorned themselves, being submissive to their own husbands,</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6 as Sarah obeyed Abraham, calling him lord, whose daughters you are if you do good and are not afraid with any terror</a:t>
            </a:r>
            <a:r>
              <a:rPr lang="en-US" sz="2800" dirty="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7 Husbands, likewise, dwell with them with understanding, giving honor to the wife, as to the weaker vessel, and as being heirs together of the grace of life, that your prayers may not be hindered. 8 </a:t>
            </a:r>
            <a:r>
              <a:rPr lang="en-US" sz="2800" b="1" dirty="0">
                <a:effectLst/>
                <a:ea typeface="Calibri" panose="020F0502020204030204" pitchFamily="34" charset="0"/>
                <a:cs typeface="Times New Roman" panose="02020603050405020304" pitchFamily="18" charset="0"/>
              </a:rPr>
              <a:t>Finally, all of you be of one mind, having compassion for one another; love as brothers, be tenderhearted, be courteous;</a:t>
            </a:r>
          </a:p>
        </p:txBody>
      </p:sp>
    </p:spTree>
    <p:extLst>
      <p:ext uri="{BB962C8B-B14F-4D97-AF65-F5344CB8AC3E}">
        <p14:creationId xmlns:p14="http://schemas.microsoft.com/office/powerpoint/2010/main" val="704832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68BEA576-D4C5-D408-4848-9FA457DA051A}"/>
              </a:ext>
            </a:extLst>
          </p:cNvPr>
          <p:cNvSpPr txBox="1"/>
          <p:nvPr/>
        </p:nvSpPr>
        <p:spPr>
          <a:xfrm>
            <a:off x="371589" y="1182861"/>
            <a:ext cx="8610486" cy="5404043"/>
          </a:xfrm>
          <a:prstGeom prst="rect">
            <a:avLst/>
          </a:prstGeom>
          <a:noFill/>
        </p:spPr>
        <p:txBody>
          <a:bodyPr wrap="square">
            <a:spAutoFit/>
          </a:bodyPr>
          <a:lstStyle/>
          <a:p>
            <a:pPr marL="0" marR="0" algn="ctr">
              <a:spcBef>
                <a:spcPts val="0"/>
              </a:spcBef>
              <a:spcAft>
                <a:spcPts val="500"/>
              </a:spcAft>
            </a:pPr>
            <a:r>
              <a:rPr lang="en-US" sz="2800" b="1" dirty="0">
                <a:effectLst/>
                <a:latin typeface="Arial Black" panose="020B0A04020102020204" pitchFamily="34" charset="0"/>
                <a:ea typeface="Times New Roman" panose="02020603050405020304" pitchFamily="18" charset="0"/>
                <a:cs typeface="Arial" panose="020B0604020202020204" pitchFamily="34" charset="0"/>
              </a:rPr>
              <a:t>We need to carry a little honey in the church</a:t>
            </a:r>
            <a:br>
              <a:rPr lang="en-US" sz="2800" dirty="0">
                <a:effectLst/>
                <a:ea typeface="Times New Roman" panose="02020603050405020304" pitchFamily="18" charset="0"/>
                <a:cs typeface="Arial" panose="020B0604020202020204" pitchFamily="34" charset="0"/>
              </a:rPr>
            </a:b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600" b="1" dirty="0">
                <a:solidFill>
                  <a:srgbClr val="0070C0"/>
                </a:solidFill>
                <a:effectLst/>
                <a:ea typeface="Calibri" panose="020F0502020204030204" pitchFamily="34" charset="0"/>
                <a:cs typeface="Times New Roman" panose="02020603050405020304" pitchFamily="18" charset="0"/>
              </a:rPr>
              <a:t>Eph 4:31</a:t>
            </a:r>
            <a:r>
              <a:rPr lang="en-US" sz="36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Let all bitterness, wrath, anger, clamor, and evil speaking be put away from you, with all malice.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32 And be </a:t>
            </a:r>
            <a:r>
              <a:rPr lang="en-US" sz="2800" u="sng" dirty="0">
                <a:effectLst/>
                <a:ea typeface="Calibri" panose="020F0502020204030204" pitchFamily="34" charset="0"/>
                <a:cs typeface="Times New Roman" panose="02020603050405020304" pitchFamily="18" charset="0"/>
              </a:rPr>
              <a:t>kind to one another</a:t>
            </a:r>
            <a:r>
              <a:rPr lang="en-US" sz="2800" dirty="0">
                <a:effectLst/>
                <a:ea typeface="Calibri" panose="020F0502020204030204" pitchFamily="34" charset="0"/>
                <a:cs typeface="Times New Roman" panose="02020603050405020304" pitchFamily="18" charset="0"/>
              </a:rPr>
              <a:t>, </a:t>
            </a:r>
            <a:r>
              <a:rPr lang="en-US" sz="2800" u="sng" dirty="0">
                <a:effectLst/>
                <a:ea typeface="Calibri" panose="020F0502020204030204" pitchFamily="34" charset="0"/>
                <a:cs typeface="Times New Roman" panose="02020603050405020304" pitchFamily="18" charset="0"/>
              </a:rPr>
              <a:t>tenderhearted</a:t>
            </a:r>
            <a:r>
              <a:rPr lang="en-US" sz="2800" dirty="0">
                <a:effectLst/>
                <a:ea typeface="Calibri" panose="020F0502020204030204" pitchFamily="34" charset="0"/>
                <a:cs typeface="Times New Roman" panose="02020603050405020304" pitchFamily="18" charset="0"/>
              </a:rPr>
              <a:t>, </a:t>
            </a:r>
            <a:r>
              <a:rPr lang="en-US" sz="2800" u="sng" dirty="0">
                <a:effectLst/>
                <a:ea typeface="Calibri" panose="020F0502020204030204" pitchFamily="34" charset="0"/>
                <a:cs typeface="Times New Roman" panose="02020603050405020304" pitchFamily="18" charset="0"/>
              </a:rPr>
              <a:t>forgiving</a:t>
            </a:r>
            <a:r>
              <a:rPr lang="en-US" sz="2800" dirty="0">
                <a:effectLst/>
                <a:ea typeface="Calibri" panose="020F0502020204030204" pitchFamily="34" charset="0"/>
                <a:cs typeface="Times New Roman" panose="02020603050405020304" pitchFamily="18" charset="0"/>
              </a:rPr>
              <a:t> </a:t>
            </a:r>
            <a:r>
              <a:rPr lang="en-US" sz="2800" u="sng" dirty="0">
                <a:effectLst/>
                <a:ea typeface="Calibri" panose="020F0502020204030204" pitchFamily="34" charset="0"/>
                <a:cs typeface="Times New Roman" panose="02020603050405020304" pitchFamily="18" charset="0"/>
              </a:rPr>
              <a:t>one another</a:t>
            </a:r>
            <a:r>
              <a:rPr lang="en-US" sz="2800" dirty="0">
                <a:effectLst/>
                <a:ea typeface="Calibri" panose="020F0502020204030204" pitchFamily="34" charset="0"/>
                <a:cs typeface="Times New Roman" panose="02020603050405020304" pitchFamily="18" charset="0"/>
              </a:rPr>
              <a:t>, just as God in Christ forgave you.</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5:1 Therefore be imitators of God as dear children.</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2 And walk in love, as Christ also has loved us and given Himself for us, an offering and a sacrifice to God for a sweet-smelling aroma.</a:t>
            </a:r>
          </a:p>
        </p:txBody>
      </p:sp>
      <p:pic>
        <p:nvPicPr>
          <p:cNvPr id="3" name="Picture 4" descr="Honeycomb — Stock Photo © margo555 #18185785">
            <a:extLst>
              <a:ext uri="{FF2B5EF4-FFF2-40B4-BE49-F238E27FC236}">
                <a16:creationId xmlns:a16="http://schemas.microsoft.com/office/drawing/2014/main" id="{60839ACC-4E8D-EDD1-F59F-194EC59FA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32842"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3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DF2FB2DC-3E75-08E3-FAFC-4173FBB0AF38}"/>
              </a:ext>
            </a:extLst>
          </p:cNvPr>
          <p:cNvSpPr txBox="1"/>
          <p:nvPr/>
        </p:nvSpPr>
        <p:spPr>
          <a:xfrm>
            <a:off x="514350" y="1000126"/>
            <a:ext cx="7828461" cy="5734903"/>
          </a:xfrm>
          <a:prstGeom prst="rect">
            <a:avLst/>
          </a:prstGeom>
          <a:noFill/>
        </p:spPr>
        <p:txBody>
          <a:bodyPr wrap="square">
            <a:spAutoFit/>
          </a:bodyPr>
          <a:lstStyle/>
          <a:p>
            <a:pPr marL="0" marR="0" algn="just">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Heb.12:15</a:t>
            </a:r>
            <a:r>
              <a:rPr lang="en-US" sz="3200"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looking carefully lest anyone fall short of the grace of God; lest any root of bitterness springing up cause trouble, and by this many become defiled;</a:t>
            </a:r>
          </a:p>
          <a:p>
            <a:pPr marL="0" marR="0" algn="just">
              <a:spcBef>
                <a:spcPts val="0"/>
              </a:spcBef>
              <a:spcAft>
                <a:spcPts val="1000"/>
              </a:spcAft>
            </a:pPr>
            <a:endParaRPr lang="en-US" sz="2600" dirty="0">
              <a:effectLst/>
              <a:ea typeface="Calibri" panose="020F0502020204030204" pitchFamily="34" charset="0"/>
              <a:cs typeface="Times New Roman" panose="02020603050405020304" pitchFamily="18" charset="0"/>
            </a:endParaRPr>
          </a:p>
          <a:p>
            <a:pPr marL="0" marR="0" algn="just">
              <a:spcBef>
                <a:spcPts val="0"/>
              </a:spcBef>
              <a:spcAft>
                <a:spcPts val="1000"/>
              </a:spcAft>
            </a:pPr>
            <a:r>
              <a:rPr lang="en-US" sz="2600" dirty="0">
                <a:effectLst/>
                <a:ea typeface="Calibri" panose="020F0502020204030204" pitchFamily="34" charset="0"/>
                <a:cs typeface="Times New Roman" panose="02020603050405020304" pitchFamily="18" charset="0"/>
              </a:rPr>
              <a:t>"Bitter envying" -- </a:t>
            </a:r>
            <a:r>
              <a:rPr lang="en-US" sz="3200" b="1" dirty="0">
                <a:solidFill>
                  <a:srgbClr val="0070C0"/>
                </a:solidFill>
                <a:effectLst/>
                <a:ea typeface="Calibri" panose="020F0502020204030204" pitchFamily="34" charset="0"/>
                <a:cs typeface="Times New Roman" panose="02020603050405020304" pitchFamily="18" charset="0"/>
              </a:rPr>
              <a:t>James 3:14</a:t>
            </a:r>
            <a:r>
              <a:rPr lang="en-US" sz="3200" dirty="0">
                <a:solidFill>
                  <a:srgbClr val="0070C0"/>
                </a:solidFill>
                <a:effectLst/>
                <a:ea typeface="Calibri" panose="020F0502020204030204" pitchFamily="34" charset="0"/>
                <a:cs typeface="Times New Roman" panose="02020603050405020304" pitchFamily="18" charset="0"/>
              </a:rPr>
              <a:t> </a:t>
            </a:r>
            <a:r>
              <a:rPr lang="en-US" sz="2600" dirty="0">
                <a:effectLst/>
                <a:ea typeface="Calibri" panose="020F0502020204030204" pitchFamily="34" charset="0"/>
                <a:cs typeface="Times New Roman" panose="02020603050405020304" pitchFamily="18" charset="0"/>
              </a:rPr>
              <a:t>But if you have </a:t>
            </a:r>
            <a:r>
              <a:rPr lang="en-US" sz="2600" u="sng" dirty="0">
                <a:effectLst/>
                <a:ea typeface="Calibri" panose="020F0502020204030204" pitchFamily="34" charset="0"/>
                <a:cs typeface="Times New Roman" panose="02020603050405020304" pitchFamily="18" charset="0"/>
              </a:rPr>
              <a:t>bitter</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envy and self-seeking </a:t>
            </a:r>
            <a:r>
              <a:rPr lang="en-US" sz="2600" dirty="0">
                <a:effectLst/>
                <a:ea typeface="Calibri" panose="020F0502020204030204" pitchFamily="34" charset="0"/>
                <a:cs typeface="Times New Roman" panose="02020603050405020304" pitchFamily="18" charset="0"/>
              </a:rPr>
              <a:t>in your hearts, do not boast and lie against the truth.15 This wisdom does not descend from above, but is earthly, sensual, demonic. 16 For where envy and self-seeking exist, confusion and every evil thing are there.17 But the wisdom that is from above is first pure, then peaceable, gentle, willing to yield, full of mercy and good fruits, without partiality and without hypocrisy.</a:t>
            </a:r>
          </a:p>
        </p:txBody>
      </p:sp>
      <p:pic>
        <p:nvPicPr>
          <p:cNvPr id="3" name="Picture 2" descr="Honey Jar | Clear Glass Honey Jars">
            <a:extLst>
              <a:ext uri="{FF2B5EF4-FFF2-40B4-BE49-F238E27FC236}">
                <a16:creationId xmlns:a16="http://schemas.microsoft.com/office/drawing/2014/main" id="{221DDD14-DC93-2C30-50B0-614BDC808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906" y="1897890"/>
            <a:ext cx="775022" cy="103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9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322FEF68-0DC5-3F39-202E-4633D6A29C75}"/>
              </a:ext>
            </a:extLst>
          </p:cNvPr>
          <p:cNvSpPr txBox="1"/>
          <p:nvPr/>
        </p:nvSpPr>
        <p:spPr>
          <a:xfrm>
            <a:off x="796953" y="1417739"/>
            <a:ext cx="7357145" cy="3662541"/>
          </a:xfrm>
          <a:prstGeom prst="rect">
            <a:avLst/>
          </a:prstGeom>
          <a:noFill/>
        </p:spPr>
        <p:txBody>
          <a:bodyPr wrap="square">
            <a:spAutoFit/>
          </a:bodyPr>
          <a:lstStyle/>
          <a:p>
            <a:pPr marL="0" marR="0" indent="285750" algn="just">
              <a:spcBef>
                <a:spcPts val="0"/>
              </a:spcBef>
              <a:spcAft>
                <a:spcPts val="1000"/>
              </a:spcAft>
            </a:pPr>
            <a:r>
              <a:rPr lang="en-US" sz="4000" b="1" dirty="0">
                <a:solidFill>
                  <a:srgbClr val="0070C0"/>
                </a:solidFill>
                <a:effectLst/>
                <a:ea typeface="Calibri" panose="020F0502020204030204" pitchFamily="34" charset="0"/>
                <a:cs typeface="Times New Roman" panose="02020603050405020304" pitchFamily="18" charset="0"/>
              </a:rPr>
              <a:t>1John 4:20–21</a:t>
            </a:r>
            <a:r>
              <a:rPr lang="en-US" sz="4000"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If someone says, "I love God," and hates his brother, he is a liar; for he who does not love his brother whom he has seen, how can he love God whom he has not seen? 21 And this commandment we have from Him: that he who loves God must love his brother also.</a:t>
            </a:r>
          </a:p>
        </p:txBody>
      </p:sp>
      <p:pic>
        <p:nvPicPr>
          <p:cNvPr id="3" name="Picture 2" descr="Honeycomb and pot of fresh honey. - Food In CanadaFood In Canada">
            <a:extLst>
              <a:ext uri="{FF2B5EF4-FFF2-40B4-BE49-F238E27FC236}">
                <a16:creationId xmlns:a16="http://schemas.microsoft.com/office/drawing/2014/main" id="{EB51006E-B917-00EA-FBB4-8FA0EBB70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338" y="5024847"/>
            <a:ext cx="1978612" cy="183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82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EC6CAF41-B473-8A08-B525-FEEB69189FEC}"/>
              </a:ext>
            </a:extLst>
          </p:cNvPr>
          <p:cNvSpPr txBox="1"/>
          <p:nvPr/>
        </p:nvSpPr>
        <p:spPr>
          <a:xfrm>
            <a:off x="581026" y="1732968"/>
            <a:ext cx="8151914" cy="4644990"/>
          </a:xfrm>
          <a:prstGeom prst="rect">
            <a:avLst/>
          </a:prstGeom>
          <a:noFill/>
        </p:spPr>
        <p:txBody>
          <a:bodyPr wrap="square">
            <a:spAutoFit/>
          </a:bodyPr>
          <a:lstStyle/>
          <a:p>
            <a:pPr marL="0" marR="0" algn="ctr">
              <a:spcBef>
                <a:spcPts val="0"/>
              </a:spcBef>
              <a:spcAft>
                <a:spcPts val="1000"/>
              </a:spcAft>
            </a:pPr>
            <a:r>
              <a:rPr lang="en-US" sz="3200" dirty="0">
                <a:effectLst/>
                <a:latin typeface="Arial Black" panose="020B0A04020102020204" pitchFamily="34" charset="0"/>
                <a:ea typeface="Calibri" panose="020F0502020204030204" pitchFamily="34" charset="0"/>
                <a:cs typeface="Arial" panose="020B0604020202020204" pitchFamily="34" charset="0"/>
              </a:rPr>
              <a:t>We need to carry a little honey in the world.</a:t>
            </a:r>
            <a:endParaRPr lang="en-US" sz="3200" dirty="0">
              <a:effectLst/>
              <a:latin typeface="Arial Black" panose="020B0A0402010202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There are some people that just aren’t fun to be around.</a:t>
            </a:r>
            <a:endParaRPr lang="en-US" sz="2800" dirty="0">
              <a:solidFill>
                <a:srgbClr val="FF0000"/>
              </a:solidFill>
              <a:effectLst/>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Arial" panose="020B0604020202020204" pitchFamily="34" charset="0"/>
              <a:buChar char="•"/>
            </a:pPr>
            <a:r>
              <a:rPr lang="en-US" sz="2800" dirty="0">
                <a:solidFill>
                  <a:srgbClr val="0070C0"/>
                </a:solidFill>
                <a:effectLst/>
                <a:ea typeface="Calibri" panose="020F0502020204030204" pitchFamily="34" charset="0"/>
                <a:cs typeface="Times New Roman" panose="02020603050405020304" pitchFamily="18" charset="0"/>
              </a:rPr>
              <a:t>We want to make sure we are not one of those people.</a:t>
            </a:r>
          </a:p>
          <a:p>
            <a:pPr marL="457200" marR="0" lvl="0" indent="-457200">
              <a:lnSpc>
                <a:spcPct val="115000"/>
              </a:lnSpc>
              <a:spcBef>
                <a:spcPts val="0"/>
              </a:spcBef>
              <a:spcAft>
                <a:spcPts val="10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How are we going to be a POSITIVE influence in the world if our countenance, our speech, and our behavior is anything less than Christ-like.</a:t>
            </a:r>
          </a:p>
        </p:txBody>
      </p:sp>
      <p:pic>
        <p:nvPicPr>
          <p:cNvPr id="3" name="Picture 4" descr="Honeycomb — Stock Photo © margo555 #18185785">
            <a:extLst>
              <a:ext uri="{FF2B5EF4-FFF2-40B4-BE49-F238E27FC236}">
                <a16:creationId xmlns:a16="http://schemas.microsoft.com/office/drawing/2014/main" id="{C09C1E00-41C7-B98F-56A4-4EB984DC6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6795"/>
            <a:ext cx="1647825" cy="116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11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FCC134D4-1E96-7DC7-3D84-28DBED63025F}"/>
              </a:ext>
            </a:extLst>
          </p:cNvPr>
          <p:cNvSpPr txBox="1"/>
          <p:nvPr/>
        </p:nvSpPr>
        <p:spPr>
          <a:xfrm>
            <a:off x="687896" y="993484"/>
            <a:ext cx="8456103" cy="5370316"/>
          </a:xfrm>
          <a:prstGeom prst="rect">
            <a:avLst/>
          </a:prstGeom>
          <a:noFill/>
        </p:spPr>
        <p:txBody>
          <a:bodyPr wrap="square">
            <a:spAutoFit/>
          </a:bodyPr>
          <a:lstStyle/>
          <a:p>
            <a:pPr marR="0" lvl="0" algn="ctr">
              <a:spcBef>
                <a:spcPts val="0"/>
              </a:spcBef>
              <a:spcAft>
                <a:spcPts val="0"/>
              </a:spcAft>
            </a:pPr>
            <a:r>
              <a:rPr lang="en-US" sz="3000" dirty="0">
                <a:effectLst/>
                <a:latin typeface="Arial Black" panose="020B0A04020102020204" pitchFamily="34" charset="0"/>
                <a:ea typeface="Calibri" panose="020F0502020204030204" pitchFamily="34" charset="0"/>
                <a:cs typeface="Times New Roman" panose="02020603050405020304" pitchFamily="18" charset="0"/>
              </a:rPr>
              <a:t>Jacob’s advice to his sons to carry a little honey was good advice.</a:t>
            </a:r>
          </a:p>
          <a:p>
            <a:pPr marR="0" lvl="0">
              <a:lnSpc>
                <a:spcPct val="115000"/>
              </a:lnSpc>
              <a:spcBef>
                <a:spcPts val="0"/>
              </a:spcBef>
              <a:spcAft>
                <a:spcPts val="0"/>
              </a:spcAft>
            </a:pPr>
            <a:r>
              <a:rPr lang="en-US" sz="3000" dirty="0">
                <a:solidFill>
                  <a:srgbClr val="FF0000"/>
                </a:solidFill>
                <a:effectLst/>
                <a:ea typeface="Calibri" panose="020F0502020204030204" pitchFamily="34" charset="0"/>
                <a:cs typeface="Times New Roman" panose="02020603050405020304" pitchFamily="18" charset="0"/>
              </a:rPr>
              <a:t>It’s good advice for us also, to carry a little honey.</a:t>
            </a:r>
          </a:p>
          <a:p>
            <a:pPr marR="0" lvl="0">
              <a:lnSpc>
                <a:spcPct val="115000"/>
              </a:lnSpc>
              <a:spcBef>
                <a:spcPts val="0"/>
              </a:spcBef>
              <a:spcAft>
                <a:spcPts val="0"/>
              </a:spcAft>
            </a:pPr>
            <a:r>
              <a:rPr lang="en-US" sz="3000" dirty="0">
                <a:solidFill>
                  <a:srgbClr val="FF0000"/>
                </a:solidFill>
                <a:effectLst/>
                <a:ea typeface="Calibri" panose="020F0502020204030204" pitchFamily="34" charset="0"/>
                <a:cs typeface="Times New Roman" panose="02020603050405020304" pitchFamily="18" charset="0"/>
              </a:rPr>
              <a:t>What is honey? The word of God.</a:t>
            </a:r>
          </a:p>
          <a:p>
            <a:pPr marR="0" lvl="0">
              <a:lnSpc>
                <a:spcPct val="115000"/>
              </a:lnSpc>
              <a:spcBef>
                <a:spcPts val="0"/>
              </a:spcBef>
              <a:spcAft>
                <a:spcPts val="0"/>
              </a:spcAft>
            </a:pPr>
            <a:r>
              <a:rPr lang="en-US" sz="3000" dirty="0">
                <a:solidFill>
                  <a:srgbClr val="0070C0"/>
                </a:solidFill>
                <a:effectLst/>
                <a:ea typeface="Calibri" panose="020F0502020204030204" pitchFamily="34" charset="0"/>
                <a:cs typeface="Times New Roman" panose="02020603050405020304" pitchFamily="18" charset="0"/>
              </a:rPr>
              <a:t>We don’t carry it like we carry our bible.</a:t>
            </a:r>
          </a:p>
          <a:p>
            <a:pPr marR="0" lvl="0">
              <a:lnSpc>
                <a:spcPct val="115000"/>
              </a:lnSpc>
              <a:spcBef>
                <a:spcPts val="0"/>
              </a:spcBef>
              <a:spcAft>
                <a:spcPts val="0"/>
              </a:spcAft>
            </a:pPr>
            <a:r>
              <a:rPr lang="en-US" sz="3000" dirty="0">
                <a:solidFill>
                  <a:srgbClr val="0070C0"/>
                </a:solidFill>
                <a:effectLst/>
                <a:ea typeface="Calibri" panose="020F0502020204030204" pitchFamily="34" charset="0"/>
                <a:cs typeface="Times New Roman" panose="02020603050405020304" pitchFamily="18" charset="0"/>
              </a:rPr>
              <a:t>We carry it in our life:</a:t>
            </a:r>
          </a:p>
          <a:p>
            <a:pPr marL="457200" marR="0" lvl="0" indent="-457200">
              <a:lnSpc>
                <a:spcPct val="115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Our attitude</a:t>
            </a:r>
          </a:p>
          <a:p>
            <a:pPr marL="457200" marR="0" lvl="0" indent="-457200">
              <a:lnSpc>
                <a:spcPct val="115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Our speech</a:t>
            </a:r>
          </a:p>
          <a:p>
            <a:pPr marL="457200" marR="0" lvl="0" indent="-457200">
              <a:lnSpc>
                <a:spcPct val="115000"/>
              </a:lnSpc>
              <a:spcBef>
                <a:spcPts val="0"/>
              </a:spcBef>
              <a:spcAft>
                <a:spcPts val="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Our countenance</a:t>
            </a:r>
          </a:p>
          <a:p>
            <a:pPr marL="457200" marR="0" lvl="0" indent="-457200">
              <a:lnSpc>
                <a:spcPct val="115000"/>
              </a:lnSpc>
              <a:spcBef>
                <a:spcPts val="0"/>
              </a:spcBef>
              <a:spcAft>
                <a:spcPts val="1000"/>
              </a:spcAft>
              <a:buFont typeface="Arial" panose="020B0604020202020204" pitchFamily="34" charset="0"/>
              <a:buChar char="•"/>
            </a:pPr>
            <a:r>
              <a:rPr lang="en-US" sz="3000" dirty="0">
                <a:effectLst/>
                <a:ea typeface="Calibri" panose="020F0502020204030204" pitchFamily="34" charset="0"/>
                <a:cs typeface="Times New Roman" panose="02020603050405020304" pitchFamily="18" charset="0"/>
              </a:rPr>
              <a:t>Our actions</a:t>
            </a:r>
          </a:p>
        </p:txBody>
      </p:sp>
      <p:pic>
        <p:nvPicPr>
          <p:cNvPr id="3" name="Picture 2" descr="Honeycomb and pot of fresh honey. - Food In CanadaFood In Canada">
            <a:extLst>
              <a:ext uri="{FF2B5EF4-FFF2-40B4-BE49-F238E27FC236}">
                <a16:creationId xmlns:a16="http://schemas.microsoft.com/office/drawing/2014/main" id="{CE744341-7B82-1457-020C-715B94289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4" y="3492807"/>
            <a:ext cx="3626929" cy="336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8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ney Jar | Clear Glass Honey Jars">
            <a:extLst>
              <a:ext uri="{FF2B5EF4-FFF2-40B4-BE49-F238E27FC236}">
                <a16:creationId xmlns:a16="http://schemas.microsoft.com/office/drawing/2014/main" id="{52CBB4F8-74D8-1AD9-9BD9-17B0EEAD7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720" y="1242270"/>
            <a:ext cx="4098546" cy="5464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3D530F-6207-D671-2819-2372032D27AF}"/>
              </a:ext>
            </a:extLst>
          </p:cNvPr>
          <p:cNvSpPr txBox="1"/>
          <p:nvPr/>
        </p:nvSpPr>
        <p:spPr>
          <a:xfrm>
            <a:off x="0" y="276837"/>
            <a:ext cx="9143999" cy="1200329"/>
          </a:xfrm>
          <a:prstGeom prst="rect">
            <a:avLst/>
          </a:prstGeom>
          <a:noFill/>
        </p:spPr>
        <p:txBody>
          <a:bodyPr wrap="square" rtlCol="0">
            <a:spAutoFit/>
          </a:bodyPr>
          <a:lstStyle/>
          <a:p>
            <a:pPr algn="ctr"/>
            <a:r>
              <a:rPr lang="en-US" sz="7200" b="1" dirty="0">
                <a:solidFill>
                  <a:srgbClr val="0070C0"/>
                </a:solidFill>
                <a:latin typeface="Ink Free" panose="03080402000500000000" pitchFamily="66" charset="0"/>
              </a:rPr>
              <a:t>Carry A Little Honey</a:t>
            </a:r>
          </a:p>
        </p:txBody>
      </p:sp>
      <p:sp>
        <p:nvSpPr>
          <p:cNvPr id="5" name="TextBox 4">
            <a:extLst>
              <a:ext uri="{FF2B5EF4-FFF2-40B4-BE49-F238E27FC236}">
                <a16:creationId xmlns:a16="http://schemas.microsoft.com/office/drawing/2014/main" id="{645B6E77-387A-CC7B-8E7D-CC61837F352C}"/>
              </a:ext>
            </a:extLst>
          </p:cNvPr>
          <p:cNvSpPr txBox="1"/>
          <p:nvPr/>
        </p:nvSpPr>
        <p:spPr>
          <a:xfrm>
            <a:off x="763398" y="5276676"/>
            <a:ext cx="3640822" cy="707886"/>
          </a:xfrm>
          <a:prstGeom prst="rect">
            <a:avLst/>
          </a:prstGeom>
          <a:noFill/>
        </p:spPr>
        <p:txBody>
          <a:bodyPr wrap="square" rtlCol="0">
            <a:spAutoFit/>
          </a:bodyPr>
          <a:lstStyle/>
          <a:p>
            <a:r>
              <a:rPr lang="en-US" sz="4000" dirty="0"/>
              <a:t>Genesis 43:1-10</a:t>
            </a:r>
          </a:p>
        </p:txBody>
      </p:sp>
      <p:sp>
        <p:nvSpPr>
          <p:cNvPr id="6" name="Rectangle 5">
            <a:extLst>
              <a:ext uri="{FF2B5EF4-FFF2-40B4-BE49-F238E27FC236}">
                <a16:creationId xmlns:a16="http://schemas.microsoft.com/office/drawing/2014/main" id="{E0FCFDCE-D746-36A2-D07B-A850A03618F5}"/>
              </a:ext>
            </a:extLst>
          </p:cNvPr>
          <p:cNvSpPr/>
          <p:nvPr/>
        </p:nvSpPr>
        <p:spPr>
          <a:xfrm>
            <a:off x="419450" y="1754003"/>
            <a:ext cx="8196044" cy="4613241"/>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31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A344F531-0052-60BB-7AAD-04BE8018EE07}"/>
              </a:ext>
            </a:extLst>
          </p:cNvPr>
          <p:cNvSpPr txBox="1"/>
          <p:nvPr/>
        </p:nvSpPr>
        <p:spPr>
          <a:xfrm>
            <a:off x="657225" y="1409700"/>
            <a:ext cx="7958269" cy="4103175"/>
          </a:xfrm>
          <a:prstGeom prst="rect">
            <a:avLst/>
          </a:prstGeom>
          <a:noFill/>
        </p:spPr>
        <p:txBody>
          <a:bodyPr wrap="square">
            <a:spAutoFit/>
          </a:bodyPr>
          <a:lstStyle/>
          <a:p>
            <a:pPr marL="228600" marR="0">
              <a:lnSpc>
                <a:spcPct val="115000"/>
              </a:lnSpc>
              <a:spcBef>
                <a:spcPts val="0"/>
              </a:spcBef>
              <a:spcAft>
                <a:spcPts val="1000"/>
              </a:spcAft>
            </a:pPr>
            <a:r>
              <a:rPr lang="en-US" sz="4000" dirty="0">
                <a:effectLst/>
                <a:ea typeface="Calibri" panose="020F0502020204030204" pitchFamily="34" charset="0"/>
                <a:cs typeface="Times New Roman" panose="02020603050405020304" pitchFamily="18" charset="0"/>
              </a:rPr>
              <a:t>We need to carry it for </a:t>
            </a:r>
            <a:r>
              <a:rPr lang="en-US" sz="4000" b="1" dirty="0">
                <a:solidFill>
                  <a:srgbClr val="FF0000"/>
                </a:solidFill>
                <a:effectLst/>
                <a:ea typeface="Calibri" panose="020F0502020204030204" pitchFamily="34" charset="0"/>
                <a:cs typeface="Times New Roman" panose="02020603050405020304" pitchFamily="18" charset="0"/>
              </a:rPr>
              <a:t>ourselves.</a:t>
            </a:r>
          </a:p>
          <a:p>
            <a:pPr marL="228600" marR="0">
              <a:lnSpc>
                <a:spcPct val="115000"/>
              </a:lnSpc>
              <a:spcBef>
                <a:spcPts val="0"/>
              </a:spcBef>
              <a:spcAft>
                <a:spcPts val="1000"/>
              </a:spcAft>
            </a:pPr>
            <a:r>
              <a:rPr lang="en-US" sz="4000" dirty="0">
                <a:effectLst/>
                <a:ea typeface="Calibri" panose="020F0502020204030204" pitchFamily="34" charset="0"/>
                <a:cs typeface="Times New Roman" panose="02020603050405020304" pitchFamily="18" charset="0"/>
              </a:rPr>
              <a:t>We need to carry some for </a:t>
            </a:r>
            <a:r>
              <a:rPr lang="en-US" sz="4000" b="1" dirty="0">
                <a:effectLst/>
                <a:ea typeface="Calibri" panose="020F0502020204030204" pitchFamily="34" charset="0"/>
                <a:cs typeface="Times New Roman" panose="02020603050405020304" pitchFamily="18" charset="0"/>
              </a:rPr>
              <a:t>others.</a:t>
            </a:r>
          </a:p>
          <a:p>
            <a:pPr marL="228600" marR="0">
              <a:lnSpc>
                <a:spcPct val="115000"/>
              </a:lnSpc>
              <a:spcBef>
                <a:spcPts val="0"/>
              </a:spcBef>
              <a:spcAft>
                <a:spcPts val="1000"/>
              </a:spcAft>
            </a:pPr>
            <a:r>
              <a:rPr lang="en-US" sz="4000" dirty="0">
                <a:effectLst/>
                <a:ea typeface="Calibri" panose="020F0502020204030204" pitchFamily="34" charset="0"/>
                <a:cs typeface="Times New Roman" panose="02020603050405020304" pitchFamily="18" charset="0"/>
              </a:rPr>
              <a:t>We need to carry it in our </a:t>
            </a:r>
            <a:r>
              <a:rPr lang="en-US" sz="4000" b="1" dirty="0">
                <a:solidFill>
                  <a:srgbClr val="00B0F0"/>
                </a:solidFill>
                <a:effectLst/>
                <a:ea typeface="Calibri" panose="020F0502020204030204" pitchFamily="34" charset="0"/>
                <a:cs typeface="Times New Roman" panose="02020603050405020304" pitchFamily="18" charset="0"/>
              </a:rPr>
              <a:t>home.</a:t>
            </a:r>
          </a:p>
          <a:p>
            <a:pPr marL="228600" marR="0">
              <a:lnSpc>
                <a:spcPct val="115000"/>
              </a:lnSpc>
              <a:spcBef>
                <a:spcPts val="0"/>
              </a:spcBef>
              <a:spcAft>
                <a:spcPts val="1000"/>
              </a:spcAft>
            </a:pPr>
            <a:r>
              <a:rPr lang="en-US" sz="4000" dirty="0">
                <a:effectLst/>
                <a:ea typeface="Calibri" panose="020F0502020204030204" pitchFamily="34" charset="0"/>
                <a:cs typeface="Times New Roman" panose="02020603050405020304" pitchFamily="18" charset="0"/>
              </a:rPr>
              <a:t>We need to carry it in the </a:t>
            </a:r>
            <a:r>
              <a:rPr lang="en-US" sz="4000" b="1" dirty="0">
                <a:solidFill>
                  <a:srgbClr val="FF0000"/>
                </a:solidFill>
                <a:effectLst/>
                <a:ea typeface="Calibri" panose="020F0502020204030204" pitchFamily="34" charset="0"/>
                <a:cs typeface="Times New Roman" panose="02020603050405020304" pitchFamily="18" charset="0"/>
              </a:rPr>
              <a:t>church.</a:t>
            </a:r>
          </a:p>
          <a:p>
            <a:pPr marL="228600" marR="0">
              <a:lnSpc>
                <a:spcPct val="115000"/>
              </a:lnSpc>
              <a:spcBef>
                <a:spcPts val="0"/>
              </a:spcBef>
              <a:spcAft>
                <a:spcPts val="1000"/>
              </a:spcAft>
            </a:pPr>
            <a:r>
              <a:rPr lang="en-US" sz="4000" dirty="0">
                <a:effectLst/>
                <a:ea typeface="Calibri" panose="020F0502020204030204" pitchFamily="34" charset="0"/>
                <a:cs typeface="Times New Roman" panose="02020603050405020304" pitchFamily="18" charset="0"/>
              </a:rPr>
              <a:t>We need to carry it in the </a:t>
            </a:r>
            <a:r>
              <a:rPr lang="en-US" sz="4000" b="1" dirty="0">
                <a:effectLst/>
                <a:ea typeface="Calibri" panose="020F0502020204030204" pitchFamily="34" charset="0"/>
                <a:cs typeface="Times New Roman" panose="02020603050405020304" pitchFamily="18" charset="0"/>
              </a:rPr>
              <a:t>world.</a:t>
            </a:r>
          </a:p>
        </p:txBody>
      </p:sp>
    </p:spTree>
    <p:extLst>
      <p:ext uri="{BB962C8B-B14F-4D97-AF65-F5344CB8AC3E}">
        <p14:creationId xmlns:p14="http://schemas.microsoft.com/office/powerpoint/2010/main" val="103578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3" y="331531"/>
            <a:ext cx="907228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Arial"/>
                <a:ea typeface="+mn-ea"/>
                <a:cs typeface="+mn-cs"/>
              </a:rPr>
              <a:t>Jesus is coming.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70C0"/>
                </a:solidFill>
                <a:effectLst/>
                <a:uLnTx/>
                <a:uFillTx/>
                <a:latin typeface="Arial"/>
                <a:ea typeface="+mn-ea"/>
                <a:cs typeface="+mn-cs"/>
              </a:rPr>
              <a:t>Are you ready?</a:t>
            </a:r>
          </a:p>
        </p:txBody>
      </p:sp>
      <p:sp>
        <p:nvSpPr>
          <p:cNvPr id="5" name="TextBox 4">
            <a:extLst>
              <a:ext uri="{FF2B5EF4-FFF2-40B4-BE49-F238E27FC236}">
                <a16:creationId xmlns:a16="http://schemas.microsoft.com/office/drawing/2014/main" id="{10857766-9391-77FA-BDF6-D85A56D52DF5}"/>
              </a:ext>
            </a:extLst>
          </p:cNvPr>
          <p:cNvSpPr txBox="1"/>
          <p:nvPr/>
        </p:nvSpPr>
        <p:spPr>
          <a:xfrm>
            <a:off x="1117363" y="2894971"/>
            <a:ext cx="9116007" cy="2062103"/>
          </a:xfrm>
          <a:prstGeom prst="rect">
            <a:avLst/>
          </a:prstGeom>
          <a:noFill/>
        </p:spPr>
        <p:txBody>
          <a:bodyPr wrap="square" rtlCol="0">
            <a:spAutoFit/>
          </a:bodyPr>
          <a:lstStyle/>
          <a:p>
            <a:r>
              <a:rPr lang="en-US" sz="3200" dirty="0">
                <a:solidFill>
                  <a:srgbClr val="FF0000"/>
                </a:solidFill>
              </a:rPr>
              <a:t>Have you been carrying honey?</a:t>
            </a:r>
          </a:p>
          <a:p>
            <a:r>
              <a:rPr lang="en-US" sz="3200" dirty="0"/>
              <a:t>Have you been sharing honey                          (the Word of God)?</a:t>
            </a:r>
          </a:p>
          <a:p>
            <a:r>
              <a:rPr lang="en-US" sz="3200" dirty="0">
                <a:solidFill>
                  <a:srgbClr val="0070C0"/>
                </a:solidFill>
              </a:rPr>
              <a:t>Do you want to see the face of Jesus?</a:t>
            </a:r>
          </a:p>
        </p:txBody>
      </p:sp>
      <p:sp>
        <p:nvSpPr>
          <p:cNvPr id="7" name="TextBox 6">
            <a:extLst>
              <a:ext uri="{FF2B5EF4-FFF2-40B4-BE49-F238E27FC236}">
                <a16:creationId xmlns:a16="http://schemas.microsoft.com/office/drawing/2014/main" id="{D85A7686-BC3E-FDC6-DC64-6AB9C9A05759}"/>
              </a:ext>
            </a:extLst>
          </p:cNvPr>
          <p:cNvSpPr txBox="1"/>
          <p:nvPr/>
        </p:nvSpPr>
        <p:spPr>
          <a:xfrm>
            <a:off x="939568" y="5326140"/>
            <a:ext cx="7592036" cy="1200329"/>
          </a:xfrm>
          <a:prstGeom prst="rect">
            <a:avLst/>
          </a:prstGeom>
          <a:noFill/>
        </p:spPr>
        <p:txBody>
          <a:bodyPr wrap="square" rtlCol="0">
            <a:spAutoFit/>
          </a:bodyPr>
          <a:lstStyle/>
          <a:p>
            <a:pPr algn="ctr"/>
            <a:r>
              <a:rPr lang="en-US" sz="2400" dirty="0"/>
              <a:t>Isaiah 59:2 But your iniquities have separated you from your God; And your sins have hidden His face from you, So that He will not hear.</a:t>
            </a:r>
          </a:p>
        </p:txBody>
      </p:sp>
      <p:sp>
        <p:nvSpPr>
          <p:cNvPr id="8" name="Rectangle 7">
            <a:extLst>
              <a:ext uri="{FF2B5EF4-FFF2-40B4-BE49-F238E27FC236}">
                <a16:creationId xmlns:a16="http://schemas.microsoft.com/office/drawing/2014/main" id="{F93E5D2F-C8C0-88BF-855B-63882675837C}"/>
              </a:ext>
            </a:extLst>
          </p:cNvPr>
          <p:cNvSpPr/>
          <p:nvPr/>
        </p:nvSpPr>
        <p:spPr>
          <a:xfrm>
            <a:off x="847288" y="5326140"/>
            <a:ext cx="7684315" cy="12759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1608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8752" y="4069974"/>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198" y="2234518"/>
            <a:ext cx="8399929" cy="2538067"/>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439270"/>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38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F9538DA1-E5E5-1CC3-560B-C5DFBBD34275}"/>
              </a:ext>
            </a:extLst>
          </p:cNvPr>
          <p:cNvSpPr txBox="1"/>
          <p:nvPr/>
        </p:nvSpPr>
        <p:spPr>
          <a:xfrm>
            <a:off x="581025" y="1295400"/>
            <a:ext cx="7779204" cy="5571471"/>
          </a:xfrm>
          <a:prstGeom prst="rect">
            <a:avLst/>
          </a:prstGeom>
          <a:noFill/>
        </p:spPr>
        <p:txBody>
          <a:bodyPr wrap="square">
            <a:spAutoFit/>
          </a:bodyPr>
          <a:lstStyle/>
          <a:p>
            <a:r>
              <a:rPr lang="en-US" sz="3600" b="1" dirty="0">
                <a:solidFill>
                  <a:srgbClr val="0070C0"/>
                </a:solidFill>
              </a:rPr>
              <a:t>Gen. 43:1 </a:t>
            </a:r>
            <a:r>
              <a:rPr lang="en-US" sz="2600" dirty="0"/>
              <a:t>And the famine was sore in the land.</a:t>
            </a:r>
          </a:p>
          <a:p>
            <a:r>
              <a:rPr lang="en-US" sz="2600" dirty="0"/>
              <a:t> 2 And it came to pass, when they had eaten up the corn which they had brought out of Egypt, their father said unto them, Go again, buy us a little food.</a:t>
            </a:r>
          </a:p>
          <a:p>
            <a:r>
              <a:rPr lang="en-US" sz="2600" dirty="0"/>
              <a:t> 3 And Judah </a:t>
            </a:r>
            <a:r>
              <a:rPr lang="en-US" sz="2600" dirty="0" err="1"/>
              <a:t>spake</a:t>
            </a:r>
            <a:r>
              <a:rPr lang="en-US" sz="2600" dirty="0"/>
              <a:t> unto him, saying, The man did solemnly protest unto us, saying, </a:t>
            </a:r>
            <a:r>
              <a:rPr lang="en-US" sz="2600" b="1" dirty="0"/>
              <a:t>Ye shall not see my face, except your brother be with you.</a:t>
            </a:r>
          </a:p>
          <a:p>
            <a:endParaRPr lang="en-US" sz="2600" dirty="0"/>
          </a:p>
          <a:p>
            <a:r>
              <a:rPr lang="en-US" sz="2600" dirty="0"/>
              <a:t> 4 If thou wilt send our brother with us, we will go down and buy thee food:</a:t>
            </a:r>
          </a:p>
          <a:p>
            <a:r>
              <a:rPr lang="en-US" sz="2600" dirty="0"/>
              <a:t> 5 But if thou wilt not send him, we will not go down: for the man said unto us, Ye shall not see my face, except your brother be with you.</a:t>
            </a:r>
          </a:p>
        </p:txBody>
      </p:sp>
      <p:pic>
        <p:nvPicPr>
          <p:cNvPr id="3" name="Picture 2" descr="Honeycomb and pot of fresh honey. - Food In CanadaFood In Canada">
            <a:extLst>
              <a:ext uri="{FF2B5EF4-FFF2-40B4-BE49-F238E27FC236}">
                <a16:creationId xmlns:a16="http://schemas.microsoft.com/office/drawing/2014/main" id="{AD619788-8398-0723-716C-182DDB8E9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069" y="415598"/>
            <a:ext cx="1573318" cy="145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6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14BD7-F6DC-EDBA-01ED-6896903A2621}"/>
              </a:ext>
            </a:extLst>
          </p:cNvPr>
          <p:cNvSpPr txBox="1"/>
          <p:nvPr/>
        </p:nvSpPr>
        <p:spPr>
          <a:xfrm>
            <a:off x="570451" y="721453"/>
            <a:ext cx="8078599" cy="5796459"/>
          </a:xfrm>
          <a:prstGeom prst="rect">
            <a:avLst/>
          </a:prstGeom>
          <a:noFill/>
        </p:spPr>
        <p:txBody>
          <a:bodyPr wrap="square">
            <a:spAutoFit/>
          </a:bodyPr>
          <a:lstStyle/>
          <a:p>
            <a:pPr marL="0" marR="0">
              <a:spcBef>
                <a:spcPts val="0"/>
              </a:spcBef>
              <a:spcAft>
                <a:spcPts val="800"/>
              </a:spcAft>
            </a:pP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Commentary -</a:t>
            </a:r>
          </a:p>
          <a:p>
            <a:pPr marL="0" marR="0">
              <a:spcBef>
                <a:spcPts val="0"/>
              </a:spcBef>
              <a:spcAft>
                <a:spcPts val="80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“Ye shall not see my face …”</a:t>
            </a:r>
            <a:r>
              <a:rPr lang="en-US" sz="2400" kern="0" dirty="0">
                <a:effectLst/>
                <a:latin typeface="Calibri" panose="020F0502020204030204" pitchFamily="34" charset="0"/>
                <a:ea typeface="Calibri" panose="020F0502020204030204" pitchFamily="34" charset="0"/>
                <a:cs typeface="Calibri" panose="020F0502020204030204" pitchFamily="34" charset="0"/>
              </a:rPr>
              <a:t> This expression meant that the sons of Jacob would not be permitted in Joseph’s presence at all without Benjamin.  “</a:t>
            </a:r>
            <a:r>
              <a:rPr lang="en-US" sz="2400" b="1" kern="0" dirty="0">
                <a:effectLst/>
                <a:latin typeface="Calibri" panose="020F0502020204030204" pitchFamily="34" charset="0"/>
                <a:ea typeface="Calibri" panose="020F0502020204030204" pitchFamily="34" charset="0"/>
                <a:cs typeface="Calibri" panose="020F0502020204030204" pitchFamily="34" charset="0"/>
              </a:rPr>
              <a:t>To see Joseph’s face, in court language, meant to get an audience with him or to be permitted in his presence.”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8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Only ministers of the very highest rank were permitted to be in the ruler’s presence, except by special permission</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Jesus declared of the angels of little children, “Their angels, do always behold the face of my Father who is in heaven” (Matt. 18:10),</a:t>
            </a:r>
            <a:r>
              <a:rPr lang="en-US" sz="2400" kern="0" dirty="0">
                <a:effectLst/>
                <a:latin typeface="Calibri" panose="020F0502020204030204" pitchFamily="34" charset="0"/>
                <a:ea typeface="Calibri" panose="020F0502020204030204" pitchFamily="34" charset="0"/>
                <a:cs typeface="Calibri" panose="020F0502020204030204" pitchFamily="34" charset="0"/>
              </a:rPr>
              <a:t> the same being a recognition of the fact that “angels of the face,” were the highest-ranking ministers in ancient kingdoms.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8891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C3FEB8FD-D6BC-0B74-6920-D29D94DB7D1F}"/>
              </a:ext>
            </a:extLst>
          </p:cNvPr>
          <p:cNvSpPr txBox="1"/>
          <p:nvPr/>
        </p:nvSpPr>
        <p:spPr>
          <a:xfrm>
            <a:off x="748937" y="1241204"/>
            <a:ext cx="7846423" cy="5078313"/>
          </a:xfrm>
          <a:prstGeom prst="rect">
            <a:avLst/>
          </a:prstGeom>
          <a:noFill/>
        </p:spPr>
        <p:txBody>
          <a:bodyPr wrap="square">
            <a:spAutoFit/>
          </a:bodyPr>
          <a:lstStyle/>
          <a:p>
            <a:r>
              <a:rPr lang="en-US" dirty="0"/>
              <a:t>6 And Israel said, Wherefore dealt ye so ill with me, as to tell the man whether ye had yet a brother?</a:t>
            </a:r>
          </a:p>
          <a:p>
            <a:r>
              <a:rPr lang="en-US" dirty="0"/>
              <a:t> 7 And they said, The man asked us straitly of our state, and of our kindred, saying, Is your father yet alive? have ye another brother? and we told him according to the tenor of these words: could we certainly know that he would say, Bring your brother down?</a:t>
            </a:r>
          </a:p>
          <a:p>
            <a:r>
              <a:rPr lang="en-US" dirty="0"/>
              <a:t> 8 And Judah said unto Israel his father, Send the lad with me, and we will arise and go; that we may live, and not die, both we, and thou, and also our little ones.</a:t>
            </a:r>
          </a:p>
          <a:p>
            <a:r>
              <a:rPr lang="en-US" dirty="0"/>
              <a:t> 9 I will be surety for him; of my hand shalt thou require him: if I bring him not unto thee, and set him before thee, then let me bear the blame for ever:</a:t>
            </a:r>
          </a:p>
          <a:p>
            <a:r>
              <a:rPr lang="en-US" sz="2400" b="1" dirty="0">
                <a:solidFill>
                  <a:srgbClr val="0070C0"/>
                </a:solidFill>
              </a:rPr>
              <a:t>10 For except we had lingered, surely now we had returned this second time.</a:t>
            </a:r>
          </a:p>
          <a:p>
            <a:r>
              <a:rPr lang="en-US" sz="2400" b="1" dirty="0">
                <a:solidFill>
                  <a:srgbClr val="0070C0"/>
                </a:solidFill>
              </a:rPr>
              <a:t>11 And their father Israel said unto them, If it must be so now, do this; take of the best fruits in the land in your vessels, and carry down the man a present, a little balm, and a little honey, spices, and myrrh, nuts, and almonds:</a:t>
            </a:r>
          </a:p>
        </p:txBody>
      </p:sp>
    </p:spTree>
    <p:extLst>
      <p:ext uri="{BB962C8B-B14F-4D97-AF65-F5344CB8AC3E}">
        <p14:creationId xmlns:p14="http://schemas.microsoft.com/office/powerpoint/2010/main" val="3251790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4" name="TextBox 3">
            <a:extLst>
              <a:ext uri="{FF2B5EF4-FFF2-40B4-BE49-F238E27FC236}">
                <a16:creationId xmlns:a16="http://schemas.microsoft.com/office/drawing/2014/main" id="{C275B219-644D-B18D-DF69-CAA4ECE53612}"/>
              </a:ext>
            </a:extLst>
          </p:cNvPr>
          <p:cNvSpPr txBox="1"/>
          <p:nvPr/>
        </p:nvSpPr>
        <p:spPr>
          <a:xfrm>
            <a:off x="428625" y="1466850"/>
            <a:ext cx="7944666" cy="4524315"/>
          </a:xfrm>
          <a:prstGeom prst="rect">
            <a:avLst/>
          </a:prstGeom>
          <a:noFill/>
        </p:spPr>
        <p:txBody>
          <a:bodyPr wrap="square">
            <a:spAutoFit/>
          </a:bodyPr>
          <a:lstStyle/>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Introduction</a:t>
            </a:r>
          </a:p>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Jacob said, "Carry a little honey."</a:t>
            </a:r>
            <a:endParaRPr lang="en-US" sz="3200" dirty="0">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solidFill>
                  <a:srgbClr val="FF0000"/>
                </a:solidFill>
                <a:effectLst/>
                <a:ea typeface="Times New Roman" panose="02020603050405020304" pitchFamily="18" charset="0"/>
                <a:cs typeface="Times New Roman" panose="02020603050405020304" pitchFamily="18" charset="0"/>
              </a:rPr>
              <a:t>I would suggest brethren, that is good advice for us today.</a:t>
            </a:r>
            <a:endParaRPr lang="en-US" sz="3200" dirty="0">
              <a:solidFill>
                <a:srgbClr val="FF0000"/>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solidFill>
                  <a:srgbClr val="0070C0"/>
                </a:solidFill>
                <a:effectLst/>
                <a:ea typeface="Times New Roman" panose="02020603050405020304" pitchFamily="18" charset="0"/>
                <a:cs typeface="Times New Roman" panose="02020603050405020304" pitchFamily="18" charset="0"/>
              </a:rPr>
              <a:t>Not  literally, but figuratively.</a:t>
            </a:r>
            <a:endParaRPr lang="en-US" sz="3200" dirty="0">
              <a:solidFill>
                <a:srgbClr val="0070C0"/>
              </a:solidFill>
              <a:effectLst/>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Jacob had been through enough troubles in his life that he learned some lessons about dealing with people.</a:t>
            </a:r>
            <a:endParaRPr lang="en-US" sz="3200" dirty="0">
              <a:effectLst/>
              <a:ea typeface="Calibri" panose="020F0502020204030204" pitchFamily="34" charset="0"/>
              <a:cs typeface="Times New Roman" panose="02020603050405020304" pitchFamily="18" charset="0"/>
            </a:endParaRPr>
          </a:p>
        </p:txBody>
      </p:sp>
      <p:pic>
        <p:nvPicPr>
          <p:cNvPr id="3" name="Picture 2" descr="Honeycomb and pot of fresh honey. - Food In CanadaFood In Canada">
            <a:extLst>
              <a:ext uri="{FF2B5EF4-FFF2-40B4-BE49-F238E27FC236}">
                <a16:creationId xmlns:a16="http://schemas.microsoft.com/office/drawing/2014/main" id="{7EEFCD33-E115-585A-2B48-9A27877C7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801" y="724779"/>
            <a:ext cx="2452586" cy="227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3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2A639-C553-6EF0-A02A-840DA5C32822}"/>
              </a:ext>
            </a:extLst>
          </p:cNvPr>
          <p:cNvSpPr txBox="1"/>
          <p:nvPr/>
        </p:nvSpPr>
        <p:spPr>
          <a:xfrm>
            <a:off x="1" y="269116"/>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Carry A Little Honey    Genesis 43:11</a:t>
            </a:r>
          </a:p>
        </p:txBody>
      </p:sp>
      <p:sp>
        <p:nvSpPr>
          <p:cNvPr id="6" name="TextBox 5">
            <a:extLst>
              <a:ext uri="{FF2B5EF4-FFF2-40B4-BE49-F238E27FC236}">
                <a16:creationId xmlns:a16="http://schemas.microsoft.com/office/drawing/2014/main" id="{47E4487C-2EE9-19F4-13DA-427B5FF72FEF}"/>
              </a:ext>
            </a:extLst>
          </p:cNvPr>
          <p:cNvSpPr txBox="1"/>
          <p:nvPr/>
        </p:nvSpPr>
        <p:spPr>
          <a:xfrm>
            <a:off x="381001" y="942975"/>
            <a:ext cx="8510450" cy="5832366"/>
          </a:xfrm>
          <a:prstGeom prst="rect">
            <a:avLst/>
          </a:prstGeom>
          <a:noFill/>
        </p:spPr>
        <p:txBody>
          <a:bodyPr wrap="square">
            <a:spAutoFit/>
          </a:bodyPr>
          <a:lstStyle/>
          <a:p>
            <a:pPr marL="0" marR="0" algn="ctr">
              <a:spcBef>
                <a:spcPts val="0"/>
              </a:spcBef>
              <a:spcAft>
                <a:spcPts val="0"/>
              </a:spcAft>
            </a:pPr>
            <a:r>
              <a:rPr lang="en-US" sz="3200" dirty="0">
                <a:effectLst/>
                <a:latin typeface="Arial Black" panose="020B0A04020102020204" pitchFamily="34" charset="0"/>
                <a:ea typeface="Times New Roman" panose="02020603050405020304" pitchFamily="18" charset="0"/>
                <a:cs typeface="Arial" panose="020B0604020202020204" pitchFamily="34" charset="0"/>
              </a:rPr>
              <a:t>Where can we get some  honey?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1). </a:t>
            </a:r>
            <a:r>
              <a:rPr lang="en-US" sz="3600" b="1" dirty="0">
                <a:solidFill>
                  <a:srgbClr val="0070C0"/>
                </a:solidFill>
                <a:effectLst/>
                <a:ea typeface="Calibri" panose="020F0502020204030204" pitchFamily="34" charset="0"/>
                <a:cs typeface="Times New Roman" panose="02020603050405020304" pitchFamily="18" charset="0"/>
              </a:rPr>
              <a:t>Psalm 19:7</a:t>
            </a:r>
            <a:r>
              <a:rPr lang="en-US" sz="3600"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The </a:t>
            </a:r>
            <a:r>
              <a:rPr lang="en-US" sz="2800" dirty="0">
                <a:solidFill>
                  <a:srgbClr val="000000"/>
                </a:solidFill>
                <a:effectLst/>
                <a:ea typeface="Calibri" panose="020F0502020204030204" pitchFamily="34" charset="0"/>
                <a:cs typeface="Times New Roman" panose="02020603050405020304" pitchFamily="18" charset="0"/>
              </a:rPr>
              <a:t>law of the LORD</a:t>
            </a:r>
            <a:r>
              <a:rPr lang="en-US" sz="2800" dirty="0">
                <a:effectLst/>
                <a:ea typeface="Calibri" panose="020F0502020204030204" pitchFamily="34" charset="0"/>
                <a:cs typeface="Times New Roman" panose="02020603050405020304" pitchFamily="18" charset="0"/>
              </a:rPr>
              <a:t> is perfect, converting the soul; The </a:t>
            </a:r>
            <a:r>
              <a:rPr lang="en-US" sz="2800" dirty="0">
                <a:solidFill>
                  <a:srgbClr val="000000"/>
                </a:solidFill>
                <a:effectLst/>
                <a:ea typeface="Calibri" panose="020F0502020204030204" pitchFamily="34" charset="0"/>
                <a:cs typeface="Times New Roman" panose="02020603050405020304" pitchFamily="18" charset="0"/>
              </a:rPr>
              <a:t>testimony of the LORD</a:t>
            </a:r>
            <a:r>
              <a:rPr lang="en-US" sz="2800" dirty="0">
                <a:effectLst/>
                <a:ea typeface="Calibri" panose="020F0502020204030204" pitchFamily="34" charset="0"/>
                <a:cs typeface="Times New Roman" panose="02020603050405020304" pitchFamily="18" charset="0"/>
              </a:rPr>
              <a:t> is sure, making wise the simple;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8 </a:t>
            </a:r>
            <a:r>
              <a:rPr lang="en-US" sz="2800" dirty="0">
                <a:solidFill>
                  <a:srgbClr val="000000"/>
                </a:solidFill>
                <a:effectLst/>
                <a:ea typeface="Calibri" panose="020F0502020204030204" pitchFamily="34" charset="0"/>
                <a:cs typeface="Times New Roman" panose="02020603050405020304" pitchFamily="18" charset="0"/>
              </a:rPr>
              <a:t>The statutes of the LORD</a:t>
            </a:r>
            <a:r>
              <a:rPr lang="en-US" sz="2800" dirty="0">
                <a:effectLst/>
                <a:ea typeface="Calibri" panose="020F0502020204030204" pitchFamily="34" charset="0"/>
                <a:cs typeface="Times New Roman" panose="02020603050405020304" pitchFamily="18" charset="0"/>
              </a:rPr>
              <a:t> are right, rejoicing the heart; The </a:t>
            </a:r>
            <a:r>
              <a:rPr lang="en-US" sz="2800" dirty="0">
                <a:solidFill>
                  <a:srgbClr val="000000"/>
                </a:solidFill>
                <a:effectLst/>
                <a:ea typeface="Calibri" panose="020F0502020204030204" pitchFamily="34" charset="0"/>
                <a:cs typeface="Times New Roman" panose="02020603050405020304" pitchFamily="18" charset="0"/>
              </a:rPr>
              <a:t>commandment of the LORD</a:t>
            </a:r>
            <a:r>
              <a:rPr lang="en-US" sz="2800" dirty="0">
                <a:effectLst/>
                <a:ea typeface="Calibri" panose="020F0502020204030204" pitchFamily="34" charset="0"/>
                <a:cs typeface="Times New Roman" panose="02020603050405020304" pitchFamily="18" charset="0"/>
              </a:rPr>
              <a:t> is pure, enlightening the eyes;</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9 </a:t>
            </a:r>
            <a:r>
              <a:rPr lang="en-US" sz="2800" dirty="0">
                <a:solidFill>
                  <a:srgbClr val="000000"/>
                </a:solidFill>
                <a:effectLst/>
                <a:ea typeface="Calibri" panose="020F0502020204030204" pitchFamily="34" charset="0"/>
                <a:cs typeface="Times New Roman" panose="02020603050405020304" pitchFamily="18" charset="0"/>
              </a:rPr>
              <a:t>The fear of the LORD</a:t>
            </a:r>
            <a:r>
              <a:rPr lang="en-US" sz="2800" dirty="0">
                <a:effectLst/>
                <a:ea typeface="Calibri" panose="020F0502020204030204" pitchFamily="34" charset="0"/>
                <a:cs typeface="Times New Roman" panose="02020603050405020304" pitchFamily="18" charset="0"/>
              </a:rPr>
              <a:t> is clean, enduring forever; </a:t>
            </a:r>
            <a:r>
              <a:rPr lang="en-US" sz="2800" dirty="0">
                <a:solidFill>
                  <a:srgbClr val="000000"/>
                </a:solidFill>
                <a:effectLst/>
                <a:ea typeface="Calibri" panose="020F0502020204030204" pitchFamily="34" charset="0"/>
                <a:cs typeface="Times New Roman" panose="02020603050405020304" pitchFamily="18" charset="0"/>
              </a:rPr>
              <a:t>The judgments of the</a:t>
            </a:r>
            <a:r>
              <a:rPr lang="en-US" sz="2800" dirty="0">
                <a:effectLst/>
                <a:ea typeface="Calibri" panose="020F0502020204030204" pitchFamily="34" charset="0"/>
                <a:cs typeface="Times New Roman" panose="02020603050405020304" pitchFamily="18" charset="0"/>
              </a:rPr>
              <a:t> </a:t>
            </a:r>
            <a:r>
              <a:rPr lang="en-US" sz="2800" dirty="0">
                <a:solidFill>
                  <a:srgbClr val="000000"/>
                </a:solidFill>
                <a:effectLst/>
                <a:ea typeface="Calibri" panose="020F0502020204030204" pitchFamily="34" charset="0"/>
                <a:cs typeface="Times New Roman" panose="02020603050405020304" pitchFamily="18" charset="0"/>
              </a:rPr>
              <a:t>LORD</a:t>
            </a:r>
            <a:r>
              <a:rPr lang="en-US" sz="2800" dirty="0">
                <a:effectLst/>
                <a:ea typeface="Calibri" panose="020F0502020204030204" pitchFamily="34" charset="0"/>
                <a:cs typeface="Times New Roman" panose="02020603050405020304" pitchFamily="18" charset="0"/>
              </a:rPr>
              <a:t> are true and righteous altogether.</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10 More to be desired are they than gold, Yea, than much fine gold; </a:t>
            </a:r>
            <a:r>
              <a:rPr lang="en-US" sz="2800" b="1" dirty="0">
                <a:effectLst/>
                <a:ea typeface="Calibri" panose="020F0502020204030204" pitchFamily="34" charset="0"/>
                <a:cs typeface="Times New Roman" panose="02020603050405020304" pitchFamily="18" charset="0"/>
              </a:rPr>
              <a:t>Sweeter also than honey and the honeycomb.</a:t>
            </a:r>
          </a:p>
        </p:txBody>
      </p:sp>
    </p:spTree>
    <p:extLst>
      <p:ext uri="{BB962C8B-B14F-4D97-AF65-F5344CB8AC3E}">
        <p14:creationId xmlns:p14="http://schemas.microsoft.com/office/powerpoint/2010/main" val="2888877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277</TotalTime>
  <Words>2793</Words>
  <Application>Microsoft Office PowerPoint</Application>
  <PresentationFormat>On-screen Show (4:3)</PresentationFormat>
  <Paragraphs>159</Paragraphs>
  <Slides>31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Arial Black</vt:lpstr>
      <vt:lpstr>Arial Unicode MS</vt:lpstr>
      <vt:lpstr>Calibri</vt:lpstr>
      <vt:lpstr>Calibri Light</vt:lpstr>
      <vt:lpstr>Ink Free</vt:lpstr>
      <vt:lpstr>Office Theme</vt:lpstr>
      <vt:lpstr>1_Office Theme</vt:lpstr>
      <vt:lpstr>White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7</cp:revision>
  <dcterms:created xsi:type="dcterms:W3CDTF">2023-08-29T09:15:52Z</dcterms:created>
  <dcterms:modified xsi:type="dcterms:W3CDTF">2023-10-23T11:30:31Z</dcterms:modified>
</cp:coreProperties>
</file>