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88" r:id="rId3"/>
    <p:sldId id="286" r:id="rId4"/>
    <p:sldId id="287" r:id="rId5"/>
    <p:sldId id="307" r:id="rId6"/>
    <p:sldId id="308" r:id="rId7"/>
    <p:sldId id="257" r:id="rId8"/>
    <p:sldId id="258" r:id="rId9"/>
    <p:sldId id="306" r:id="rId10"/>
    <p:sldId id="305" r:id="rId11"/>
    <p:sldId id="261" r:id="rId12"/>
    <p:sldId id="262" r:id="rId13"/>
    <p:sldId id="264" r:id="rId14"/>
    <p:sldId id="309" r:id="rId15"/>
    <p:sldId id="263" r:id="rId16"/>
    <p:sldId id="265" r:id="rId17"/>
    <p:sldId id="267" r:id="rId18"/>
    <p:sldId id="311" r:id="rId19"/>
    <p:sldId id="268" r:id="rId20"/>
    <p:sldId id="271" r:id="rId21"/>
    <p:sldId id="270" r:id="rId22"/>
    <p:sldId id="312" r:id="rId23"/>
    <p:sldId id="273" r:id="rId24"/>
    <p:sldId id="272" r:id="rId25"/>
    <p:sldId id="310" r:id="rId26"/>
    <p:sldId id="274" r:id="rId27"/>
    <p:sldId id="275" r:id="rId28"/>
    <p:sldId id="313" r:id="rId29"/>
    <p:sldId id="269" r:id="rId30"/>
    <p:sldId id="266" r:id="rId31"/>
    <p:sldId id="276" r:id="rId32"/>
    <p:sldId id="314" r:id="rId33"/>
    <p:sldId id="277" r:id="rId34"/>
    <p:sldId id="278" r:id="rId35"/>
    <p:sldId id="315" r:id="rId36"/>
    <p:sldId id="279" r:id="rId37"/>
    <p:sldId id="259" r:id="rId38"/>
    <p:sldId id="281" r:id="rId39"/>
    <p:sldId id="282" r:id="rId40"/>
    <p:sldId id="283" r:id="rId41"/>
    <p:sldId id="280" r:id="rId42"/>
    <p:sldId id="316"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ppfnwtCmbN5mJyNNUeFZg==" hashData="G/yWzz4/+HCND2JTIe+FdGJniKFBv61uRTIEUeJ2iRLYfLIb4p84rwXNBcAZCyy36O8mKiCMAvJ46DkcOK9A2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2B"/>
    <a:srgbClr val="3B94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1506"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055F56-0D9E-4D19-AF9F-757445B99D09}"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56D83-B820-4DDB-A214-0EC5700B06B6}" type="slidenum">
              <a:rPr lang="en-US" smtClean="0"/>
              <a:t>‹#›</a:t>
            </a:fld>
            <a:endParaRPr lang="en-US"/>
          </a:p>
        </p:txBody>
      </p:sp>
    </p:spTree>
    <p:extLst>
      <p:ext uri="{BB962C8B-B14F-4D97-AF65-F5344CB8AC3E}">
        <p14:creationId xmlns:p14="http://schemas.microsoft.com/office/powerpoint/2010/main" val="225155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055F56-0D9E-4D19-AF9F-757445B99D09}"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56D83-B820-4DDB-A214-0EC5700B06B6}" type="slidenum">
              <a:rPr lang="en-US" smtClean="0"/>
              <a:t>‹#›</a:t>
            </a:fld>
            <a:endParaRPr lang="en-US"/>
          </a:p>
        </p:txBody>
      </p:sp>
    </p:spTree>
    <p:extLst>
      <p:ext uri="{BB962C8B-B14F-4D97-AF65-F5344CB8AC3E}">
        <p14:creationId xmlns:p14="http://schemas.microsoft.com/office/powerpoint/2010/main" val="402573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055F56-0D9E-4D19-AF9F-757445B99D09}"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56D83-B820-4DDB-A214-0EC5700B06B6}" type="slidenum">
              <a:rPr lang="en-US" smtClean="0"/>
              <a:t>‹#›</a:t>
            </a:fld>
            <a:endParaRPr lang="en-US"/>
          </a:p>
        </p:txBody>
      </p:sp>
    </p:spTree>
    <p:extLst>
      <p:ext uri="{BB962C8B-B14F-4D97-AF65-F5344CB8AC3E}">
        <p14:creationId xmlns:p14="http://schemas.microsoft.com/office/powerpoint/2010/main" val="3061701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56386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81210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45278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49088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24292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9438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89428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3060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055F56-0D9E-4D19-AF9F-757445B99D09}"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56D83-B820-4DDB-A214-0EC5700B06B6}" type="slidenum">
              <a:rPr lang="en-US" smtClean="0"/>
              <a:t>‹#›</a:t>
            </a:fld>
            <a:endParaRPr lang="en-US"/>
          </a:p>
        </p:txBody>
      </p:sp>
    </p:spTree>
    <p:extLst>
      <p:ext uri="{BB962C8B-B14F-4D97-AF65-F5344CB8AC3E}">
        <p14:creationId xmlns:p14="http://schemas.microsoft.com/office/powerpoint/2010/main" val="2286033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45690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60059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4716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55F56-0D9E-4D19-AF9F-757445B99D09}"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56D83-B820-4DDB-A214-0EC5700B06B6}" type="slidenum">
              <a:rPr lang="en-US" smtClean="0"/>
              <a:t>‹#›</a:t>
            </a:fld>
            <a:endParaRPr lang="en-US"/>
          </a:p>
        </p:txBody>
      </p:sp>
    </p:spTree>
    <p:extLst>
      <p:ext uri="{BB962C8B-B14F-4D97-AF65-F5344CB8AC3E}">
        <p14:creationId xmlns:p14="http://schemas.microsoft.com/office/powerpoint/2010/main" val="391009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055F56-0D9E-4D19-AF9F-757445B99D09}"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56D83-B820-4DDB-A214-0EC5700B06B6}" type="slidenum">
              <a:rPr lang="en-US" smtClean="0"/>
              <a:t>‹#›</a:t>
            </a:fld>
            <a:endParaRPr lang="en-US"/>
          </a:p>
        </p:txBody>
      </p:sp>
    </p:spTree>
    <p:extLst>
      <p:ext uri="{BB962C8B-B14F-4D97-AF65-F5344CB8AC3E}">
        <p14:creationId xmlns:p14="http://schemas.microsoft.com/office/powerpoint/2010/main" val="298954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055F56-0D9E-4D19-AF9F-757445B99D09}"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756D83-B820-4DDB-A214-0EC5700B06B6}" type="slidenum">
              <a:rPr lang="en-US" smtClean="0"/>
              <a:t>‹#›</a:t>
            </a:fld>
            <a:endParaRPr lang="en-US"/>
          </a:p>
        </p:txBody>
      </p:sp>
    </p:spTree>
    <p:extLst>
      <p:ext uri="{BB962C8B-B14F-4D97-AF65-F5344CB8AC3E}">
        <p14:creationId xmlns:p14="http://schemas.microsoft.com/office/powerpoint/2010/main" val="374878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055F56-0D9E-4D19-AF9F-757445B99D09}"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756D83-B820-4DDB-A214-0EC5700B06B6}" type="slidenum">
              <a:rPr lang="en-US" smtClean="0"/>
              <a:t>‹#›</a:t>
            </a:fld>
            <a:endParaRPr lang="en-US"/>
          </a:p>
        </p:txBody>
      </p:sp>
    </p:spTree>
    <p:extLst>
      <p:ext uri="{BB962C8B-B14F-4D97-AF65-F5344CB8AC3E}">
        <p14:creationId xmlns:p14="http://schemas.microsoft.com/office/powerpoint/2010/main" val="180760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55F56-0D9E-4D19-AF9F-757445B99D09}"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756D83-B820-4DDB-A214-0EC5700B06B6}" type="slidenum">
              <a:rPr lang="en-US" smtClean="0"/>
              <a:t>‹#›</a:t>
            </a:fld>
            <a:endParaRPr lang="en-US"/>
          </a:p>
        </p:txBody>
      </p:sp>
    </p:spTree>
    <p:extLst>
      <p:ext uri="{BB962C8B-B14F-4D97-AF65-F5344CB8AC3E}">
        <p14:creationId xmlns:p14="http://schemas.microsoft.com/office/powerpoint/2010/main" val="124964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055F56-0D9E-4D19-AF9F-757445B99D09}"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56D83-B820-4DDB-A214-0EC5700B06B6}" type="slidenum">
              <a:rPr lang="en-US" smtClean="0"/>
              <a:t>‹#›</a:t>
            </a:fld>
            <a:endParaRPr lang="en-US"/>
          </a:p>
        </p:txBody>
      </p:sp>
    </p:spTree>
    <p:extLst>
      <p:ext uri="{BB962C8B-B14F-4D97-AF65-F5344CB8AC3E}">
        <p14:creationId xmlns:p14="http://schemas.microsoft.com/office/powerpoint/2010/main" val="2734040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055F56-0D9E-4D19-AF9F-757445B99D09}"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56D83-B820-4DDB-A214-0EC5700B06B6}" type="slidenum">
              <a:rPr lang="en-US" smtClean="0"/>
              <a:t>‹#›</a:t>
            </a:fld>
            <a:endParaRPr lang="en-US"/>
          </a:p>
        </p:txBody>
      </p:sp>
    </p:spTree>
    <p:extLst>
      <p:ext uri="{BB962C8B-B14F-4D97-AF65-F5344CB8AC3E}">
        <p14:creationId xmlns:p14="http://schemas.microsoft.com/office/powerpoint/2010/main" val="315286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55F56-0D9E-4D19-AF9F-757445B99D09}"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56D83-B820-4DDB-A214-0EC5700B06B6}" type="slidenum">
              <a:rPr lang="en-US" smtClean="0"/>
              <a:t>‹#›</a:t>
            </a:fld>
            <a:endParaRPr lang="en-US"/>
          </a:p>
        </p:txBody>
      </p:sp>
    </p:spTree>
    <p:extLst>
      <p:ext uri="{BB962C8B-B14F-4D97-AF65-F5344CB8AC3E}">
        <p14:creationId xmlns:p14="http://schemas.microsoft.com/office/powerpoint/2010/main" val="1881556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9223484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5" name="TextBox 4">
            <a:extLst>
              <a:ext uri="{FF2B5EF4-FFF2-40B4-BE49-F238E27FC236}">
                <a16:creationId xmlns:a16="http://schemas.microsoft.com/office/drawing/2014/main" id="{66A026D7-C5A0-F3BF-EA05-B4EB4DACF1D7}"/>
              </a:ext>
            </a:extLst>
          </p:cNvPr>
          <p:cNvSpPr txBox="1"/>
          <p:nvPr/>
        </p:nvSpPr>
        <p:spPr>
          <a:xfrm>
            <a:off x="562063" y="1040235"/>
            <a:ext cx="8134068" cy="5755422"/>
          </a:xfrm>
          <a:prstGeom prst="rect">
            <a:avLst/>
          </a:prstGeom>
          <a:noFill/>
        </p:spPr>
        <p:txBody>
          <a:bodyPr wrap="square">
            <a:spAutoFit/>
          </a:bodyPr>
          <a:lstStyle/>
          <a:p>
            <a:pPr marL="0" marR="0">
              <a:spcBef>
                <a:spcPts val="0"/>
              </a:spcBef>
              <a:spcAft>
                <a:spcPts val="0"/>
              </a:spcAft>
            </a:pPr>
            <a:r>
              <a:rPr lang="en-US" sz="4000" dirty="0">
                <a:effectLst/>
                <a:latin typeface="Calibri" panose="020F0502020204030204" pitchFamily="34" charset="0"/>
                <a:ea typeface="Calibri" panose="020F0502020204030204" pitchFamily="34" charset="0"/>
                <a:cs typeface="Calibri" panose="020F0502020204030204" pitchFamily="34" charset="0"/>
              </a:rPr>
              <a:t>We should follow Jesus, for he is; our example </a:t>
            </a:r>
            <a:r>
              <a:rPr lang="en-US" sz="4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Pet. 2:21.</a:t>
            </a:r>
            <a:endParaRPr lang="en-US" sz="4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40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4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1Peter 2:21</a:t>
            </a:r>
            <a:r>
              <a:rPr lang="en-US" sz="4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4000" dirty="0">
                <a:effectLst/>
                <a:latin typeface="Calibri" panose="020F0502020204030204" pitchFamily="34" charset="0"/>
                <a:ea typeface="Calibri" panose="020F0502020204030204" pitchFamily="34" charset="0"/>
                <a:cs typeface="Calibri" panose="020F0502020204030204" pitchFamily="34" charset="0"/>
              </a:rPr>
              <a:t>For to this you were called, because Christ also suffered for us, leaving us an example, that </a:t>
            </a:r>
            <a:r>
              <a:rPr lang="en-US" sz="4000" b="1" dirty="0">
                <a:effectLst/>
                <a:latin typeface="Calibri" panose="020F0502020204030204" pitchFamily="34" charset="0"/>
                <a:ea typeface="Calibri" panose="020F0502020204030204" pitchFamily="34" charset="0"/>
                <a:cs typeface="Calibri" panose="020F0502020204030204" pitchFamily="34" charset="0"/>
              </a:rPr>
              <a:t>you </a:t>
            </a:r>
            <a:r>
              <a:rPr lang="en-US" sz="4000" b="1" dirty="0">
                <a:effectLst/>
                <a:latin typeface="Arial Black" panose="020B0A04020102020204" pitchFamily="34" charset="0"/>
                <a:ea typeface="Calibri" panose="020F0502020204030204" pitchFamily="34" charset="0"/>
                <a:cs typeface="Calibri" panose="020F0502020204030204" pitchFamily="34" charset="0"/>
              </a:rPr>
              <a:t>should </a:t>
            </a:r>
            <a:r>
              <a:rPr lang="en-US" sz="4000" b="1" dirty="0">
                <a:effectLst/>
                <a:latin typeface="Calibri" panose="020F0502020204030204" pitchFamily="34" charset="0"/>
                <a:ea typeface="Calibri" panose="020F0502020204030204" pitchFamily="34" charset="0"/>
                <a:cs typeface="Calibri" panose="020F0502020204030204" pitchFamily="34" charset="0"/>
              </a:rPr>
              <a:t>follow His steps:</a:t>
            </a:r>
          </a:p>
          <a:p>
            <a:pPr marL="0" marR="0">
              <a:spcBef>
                <a:spcPts val="0"/>
              </a:spcBef>
              <a:spcAft>
                <a:spcPts val="0"/>
              </a:spcAft>
            </a:pPr>
            <a:endParaRPr lang="en-US" sz="4000" b="1"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(song – Who will follow Jesus)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1755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2" name="TextBox 1">
            <a:extLst>
              <a:ext uri="{FF2B5EF4-FFF2-40B4-BE49-F238E27FC236}">
                <a16:creationId xmlns:a16="http://schemas.microsoft.com/office/drawing/2014/main" id="{59E6B0B5-CD2B-D812-4E92-F13FB1F44E7A}"/>
              </a:ext>
            </a:extLst>
          </p:cNvPr>
          <p:cNvSpPr txBox="1"/>
          <p:nvPr/>
        </p:nvSpPr>
        <p:spPr>
          <a:xfrm>
            <a:off x="643812" y="1194318"/>
            <a:ext cx="7865705" cy="5450521"/>
          </a:xfrm>
          <a:prstGeom prst="rect">
            <a:avLst/>
          </a:prstGeom>
          <a:noFill/>
        </p:spPr>
        <p:txBody>
          <a:bodyPr wrap="square" rtlCol="0">
            <a:spAutoFit/>
          </a:bodyPr>
          <a:lstStyle/>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Our following him necessitates self-denial.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16:24</a:t>
            </a: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Then Jesus said to His disciples, "</a:t>
            </a:r>
            <a:r>
              <a:rPr lang="en-US" sz="3200" dirty="0">
                <a:effectLst/>
                <a:latin typeface="Arial Black" panose="020B0A04020102020204" pitchFamily="34" charset="0"/>
                <a:ea typeface="Calibri" panose="020F0502020204030204" pitchFamily="34" charset="0"/>
                <a:cs typeface="Calibri" panose="020F0502020204030204" pitchFamily="34" charset="0"/>
              </a:rPr>
              <a:t>If</a:t>
            </a:r>
            <a:r>
              <a:rPr lang="en-US" sz="3200" dirty="0">
                <a:effectLst/>
                <a:latin typeface="Calibri" panose="020F0502020204030204" pitchFamily="34" charset="0"/>
                <a:ea typeface="Calibri" panose="020F0502020204030204" pitchFamily="34" charset="0"/>
                <a:cs typeface="Calibri" panose="020F0502020204030204" pitchFamily="34" charset="0"/>
              </a:rPr>
              <a:t> anyone desires to come after Me, let him deny himself, and take up his cross, and follow Me. 25 "For whoever desires to save his life will lose it, but whoever loses his life for My sake will find it.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 26 "For what profit is it to a man if he gains the whole world, and loses his own soul? Or what will a man give in exchange for his soul?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1620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7" name="TextBox 6">
            <a:extLst>
              <a:ext uri="{FF2B5EF4-FFF2-40B4-BE49-F238E27FC236}">
                <a16:creationId xmlns:a16="http://schemas.microsoft.com/office/drawing/2014/main" id="{6FDC7CAB-E07B-596F-4D00-0500F9B33F76}"/>
              </a:ext>
            </a:extLst>
          </p:cNvPr>
          <p:cNvSpPr txBox="1"/>
          <p:nvPr/>
        </p:nvSpPr>
        <p:spPr>
          <a:xfrm>
            <a:off x="681135" y="951722"/>
            <a:ext cx="7651102" cy="5457904"/>
          </a:xfrm>
          <a:prstGeom prst="rect">
            <a:avLst/>
          </a:prstGeom>
          <a:noFill/>
        </p:spPr>
        <p:txBody>
          <a:bodyPr wrap="square">
            <a:spAutoFit/>
          </a:bodyPr>
          <a:lstStyle/>
          <a:p>
            <a:pPr marL="0" marR="0">
              <a:spcBef>
                <a:spcPts val="0"/>
              </a:spcBef>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Following in and of itself is not proof of anything special. Even a dog will follow his master.</a:t>
            </a:r>
          </a:p>
          <a:p>
            <a:pPr marL="0" marR="0">
              <a:spcBef>
                <a:spcPts val="0"/>
              </a:spcBef>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Following Jesus is different.  </a:t>
            </a:r>
            <a:r>
              <a:rPr lang="en-US" sz="3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Our following Jesus is like a sailor sailing under sealed orders. The question of obedience has been settled before the orders are read. We will do whatever He says.</a:t>
            </a:r>
            <a:endPar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356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importance of being ready | Allovus Design">
            <a:extLst>
              <a:ext uri="{FF2B5EF4-FFF2-40B4-BE49-F238E27FC236}">
                <a16:creationId xmlns:a16="http://schemas.microsoft.com/office/drawing/2014/main" id="{AA1E2002-0B2D-6A73-2C4B-5D4159D7D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5925"/>
            <a:ext cx="9144000" cy="644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05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8C046AF2-A722-1F30-D657-128AC3C773F0}"/>
              </a:ext>
            </a:extLst>
          </p:cNvPr>
          <p:cNvSpPr txBox="1"/>
          <p:nvPr/>
        </p:nvSpPr>
        <p:spPr>
          <a:xfrm>
            <a:off x="411061" y="1054359"/>
            <a:ext cx="8539992" cy="5581015"/>
          </a:xfrm>
          <a:prstGeom prst="rect">
            <a:avLst/>
          </a:prstGeom>
          <a:noFill/>
        </p:spPr>
        <p:txBody>
          <a:bodyPr wrap="square">
            <a:spAutoFit/>
          </a:bodyPr>
          <a:lstStyle/>
          <a:p>
            <a:pPr marL="0" marR="0" algn="ctr">
              <a:spcBef>
                <a:spcPts val="0"/>
              </a:spcBef>
              <a:spcAft>
                <a:spcPts val="1000"/>
              </a:spcAft>
            </a:pPr>
            <a:r>
              <a:rPr lang="en-US" sz="2800" b="1"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1. "Be </a:t>
            </a:r>
            <a:r>
              <a:rPr lang="en-US" sz="2800" b="1" u="sng"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ready always to give an answer</a:t>
            </a:r>
            <a:r>
              <a:rPr lang="en-US" sz="2800" b="1"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 to every man</a:t>
            </a:r>
            <a:endParaRPr lang="en-US" sz="2800" b="1"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1Peter 3:13</a:t>
            </a:r>
            <a:r>
              <a:rPr lang="en-US"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And who is he who will harm you if you become followers of what is good? 14 But even if you should suffer for righteousness' sake, you are blessed. "And do not be afraid of their threats, nor be troubled."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 15 But sanctify the Lord God in your hearts, </a:t>
            </a:r>
            <a:r>
              <a:rPr lang="en-US" sz="2800" b="1" u="sng" dirty="0">
                <a:effectLst/>
                <a:latin typeface="Calibri" panose="020F0502020204030204" pitchFamily="34" charset="0"/>
                <a:ea typeface="Calibri" panose="020F0502020204030204" pitchFamily="34" charset="0"/>
                <a:cs typeface="Calibri" panose="020F0502020204030204" pitchFamily="34" charset="0"/>
              </a:rPr>
              <a:t>and always be ready </a:t>
            </a:r>
            <a:r>
              <a:rPr lang="en-US" sz="2800" dirty="0">
                <a:effectLst/>
                <a:latin typeface="Calibri" panose="020F0502020204030204" pitchFamily="34" charset="0"/>
                <a:ea typeface="Calibri" panose="020F0502020204030204" pitchFamily="34" charset="0"/>
                <a:cs typeface="Calibri" panose="020F0502020204030204" pitchFamily="34" charset="0"/>
              </a:rPr>
              <a:t>to give a defense to everyone who asks you a reason for the hope that is in you, with meekness and fear; 16 having a good conscience, that when they defame you as evildoers, those who revile your good conduct in Christ may be ashamed.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872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55B3B12B-6CBF-60E9-0D24-D05C8DBF1F16}"/>
              </a:ext>
            </a:extLst>
          </p:cNvPr>
          <p:cNvSpPr txBox="1"/>
          <p:nvPr/>
        </p:nvSpPr>
        <p:spPr>
          <a:xfrm>
            <a:off x="485193" y="858416"/>
            <a:ext cx="8210938" cy="5714385"/>
          </a:xfrm>
          <a:prstGeom prst="rect">
            <a:avLst/>
          </a:prstGeom>
          <a:noFill/>
        </p:spPr>
        <p:txBody>
          <a:bodyPr wrap="square">
            <a:spAutoFit/>
          </a:bodyPr>
          <a:lstStyle/>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It takes study to do this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2Tim. 2:15</a:t>
            </a: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Study to show thyself approved unto God, a workman that needs not to be ashamed, rightly dividing the word of truth.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Be diligent NKJV</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2Tim. 3:15</a:t>
            </a: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and that from childhood you have known the Holy Scriptures, which are able to make you wise for salvation through faith which is in Christ Jesus.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 16 All Scripture is given by inspiration of God, and is profitable for doctrine, for reproof, for correction, for instruction in righteousness,17 that the man of God may be complete, thoroughly equipped for every good work.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6358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B8C93023-ACD5-D619-F107-C13C70E5268D}"/>
              </a:ext>
            </a:extLst>
          </p:cNvPr>
          <p:cNvSpPr txBox="1"/>
          <p:nvPr/>
        </p:nvSpPr>
        <p:spPr>
          <a:xfrm>
            <a:off x="513184" y="1129004"/>
            <a:ext cx="8434873" cy="5161926"/>
          </a:xfrm>
          <a:prstGeom prst="rect">
            <a:avLst/>
          </a:prstGeom>
          <a:noFill/>
        </p:spPr>
        <p:txBody>
          <a:bodyPr wrap="square">
            <a:spAutoFit/>
          </a:bodyPr>
          <a:lstStyle/>
          <a:p>
            <a:pPr marL="0" marR="0">
              <a:lnSpc>
                <a:spcPct val="115000"/>
              </a:lnSpc>
              <a:spcBef>
                <a:spcPts val="0"/>
              </a:spcBef>
              <a:spcAft>
                <a:spcPts val="1000"/>
              </a:spcAft>
            </a:pPr>
            <a:r>
              <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4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5:39</a:t>
            </a:r>
            <a:r>
              <a:rPr lang="en-US" sz="4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u="sng" dirty="0">
                <a:effectLst/>
                <a:latin typeface="Calibri" panose="020F0502020204030204" pitchFamily="34" charset="0"/>
                <a:ea typeface="Calibri" panose="020F0502020204030204" pitchFamily="34" charset="0"/>
                <a:cs typeface="Calibri" panose="020F0502020204030204" pitchFamily="34" charset="0"/>
              </a:rPr>
              <a:t>Search the scriptures</a:t>
            </a:r>
            <a:r>
              <a:rPr lang="en-US" sz="3200" dirty="0">
                <a:effectLst/>
                <a:latin typeface="Calibri" panose="020F0502020204030204" pitchFamily="34" charset="0"/>
                <a:ea typeface="Calibri" panose="020F0502020204030204" pitchFamily="34" charset="0"/>
                <a:cs typeface="Calibri" panose="020F0502020204030204" pitchFamily="34" charset="0"/>
              </a:rPr>
              <a:t>; for in them ye think ye have eternal life: and they are they which testify of 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1000"/>
              </a:spcAft>
              <a:buFont typeface="Arial" panose="020B0604020202020204" pitchFamily="34" charset="0"/>
              <a:buChar char="•"/>
            </a:pP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It also takes the right disposition of heart to do it in the manner commanded. </a:t>
            </a:r>
            <a:endPar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1000"/>
              </a:spcAft>
              <a:buFont typeface="Arial" panose="020B0604020202020204" pitchFamily="34" charset="0"/>
              <a:buChar char="•"/>
            </a:pP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One might win a discussion and lose a soul. Let us win the soul as well as the discussion</a:t>
            </a:r>
            <a:endPar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"He that wins souls is wise" </a:t>
            </a:r>
            <a:r>
              <a:rPr lang="en-US" sz="4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11:30</a:t>
            </a:r>
            <a:r>
              <a:rPr lang="en-US"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3900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importance of being ready | Allovus Design">
            <a:extLst>
              <a:ext uri="{FF2B5EF4-FFF2-40B4-BE49-F238E27FC236}">
                <a16:creationId xmlns:a16="http://schemas.microsoft.com/office/drawing/2014/main" id="{AA1E2002-0B2D-6A73-2C4B-5D4159D7D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5925"/>
            <a:ext cx="9144000" cy="644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890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F7F70F7F-B497-C6A7-6D86-0D46FDB0341D}"/>
              </a:ext>
            </a:extLst>
          </p:cNvPr>
          <p:cNvSpPr txBox="1"/>
          <p:nvPr/>
        </p:nvSpPr>
        <p:spPr>
          <a:xfrm>
            <a:off x="814417" y="1522945"/>
            <a:ext cx="7473820" cy="4719241"/>
          </a:xfrm>
          <a:prstGeom prst="rect">
            <a:avLst/>
          </a:prstGeom>
          <a:noFill/>
        </p:spPr>
        <p:txBody>
          <a:bodyPr wrap="square">
            <a:spAutoFit/>
          </a:bodyPr>
          <a:lstStyle/>
          <a:p>
            <a:pPr marL="0" marR="0" algn="ctr">
              <a:spcBef>
                <a:spcPts val="0"/>
              </a:spcBef>
              <a:spcAft>
                <a:spcPts val="1000"/>
              </a:spcAft>
            </a:pPr>
            <a:r>
              <a:rPr lang="en-US" sz="400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2. Paul said. "I am </a:t>
            </a:r>
            <a:r>
              <a:rPr lang="en-US" sz="4000" b="1" u="sng"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ready to preach the gospel"</a:t>
            </a:r>
            <a:endParaRPr lang="en-US" sz="40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4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1000"/>
              </a:spcAft>
            </a:pPr>
            <a:r>
              <a:rPr lang="en-US" sz="4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Romans. 1:15</a:t>
            </a:r>
            <a:r>
              <a:rPr lang="en-US" sz="4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4000" dirty="0">
                <a:effectLst/>
                <a:latin typeface="Calibri" panose="020F0502020204030204" pitchFamily="34" charset="0"/>
                <a:ea typeface="Calibri" panose="020F0502020204030204" pitchFamily="34" charset="0"/>
                <a:cs typeface="Calibri" panose="020F0502020204030204" pitchFamily="34" charset="0"/>
              </a:rPr>
              <a:t>So, as much as in me is, I am </a:t>
            </a:r>
            <a:r>
              <a:rPr lang="en-US" sz="4000" b="1" u="sng" dirty="0">
                <a:effectLst/>
                <a:latin typeface="Calibri" panose="020F0502020204030204" pitchFamily="34" charset="0"/>
                <a:ea typeface="Calibri" panose="020F0502020204030204" pitchFamily="34" charset="0"/>
                <a:cs typeface="Calibri" panose="020F0502020204030204" pitchFamily="34" charset="0"/>
              </a:rPr>
              <a:t>ready</a:t>
            </a:r>
            <a:r>
              <a:rPr lang="en-US" sz="4000" dirty="0">
                <a:effectLst/>
                <a:latin typeface="Calibri" panose="020F0502020204030204" pitchFamily="34" charset="0"/>
                <a:ea typeface="Calibri" panose="020F0502020204030204" pitchFamily="34" charset="0"/>
                <a:cs typeface="Calibri" panose="020F0502020204030204" pitchFamily="34" charset="0"/>
              </a:rPr>
              <a:t> to preach the gospel to you that are at Rome also.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061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80CE6919-4E93-D2EE-4F8F-3CD8DF436934}"/>
              </a:ext>
            </a:extLst>
          </p:cNvPr>
          <p:cNvSpPr txBox="1"/>
          <p:nvPr/>
        </p:nvSpPr>
        <p:spPr>
          <a:xfrm>
            <a:off x="289249" y="1399592"/>
            <a:ext cx="8481527" cy="4657685"/>
          </a:xfrm>
          <a:prstGeom prst="rect">
            <a:avLst/>
          </a:prstGeom>
          <a:noFill/>
        </p:spPr>
        <p:txBody>
          <a:bodyPr wrap="square">
            <a:spAutoFit/>
          </a:bodyPr>
          <a:lstStyle/>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Why? </a:t>
            </a:r>
            <a:r>
              <a:rPr lang="en-US" sz="4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1:16</a:t>
            </a:r>
            <a:r>
              <a:rPr lang="en-US" sz="4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For I am </a:t>
            </a:r>
            <a:r>
              <a:rPr lang="en-US" sz="3200" u="sng" dirty="0">
                <a:effectLst/>
                <a:latin typeface="Calibri" panose="020F0502020204030204" pitchFamily="34" charset="0"/>
                <a:ea typeface="Calibri" panose="020F0502020204030204" pitchFamily="34" charset="0"/>
                <a:cs typeface="Calibri" panose="020F0502020204030204" pitchFamily="34" charset="0"/>
              </a:rPr>
              <a:t>not ashamed of the gospel</a:t>
            </a:r>
            <a:r>
              <a:rPr lang="en-US" sz="3200" dirty="0">
                <a:effectLst/>
                <a:latin typeface="Calibri" panose="020F0502020204030204" pitchFamily="34" charset="0"/>
                <a:ea typeface="Calibri" panose="020F0502020204030204" pitchFamily="34" charset="0"/>
                <a:cs typeface="Calibri" panose="020F0502020204030204" pitchFamily="34" charset="0"/>
              </a:rPr>
              <a:t> of Christ: for it is the power of God unto salvation to everyone that believeth; to the Jew first, and also to the Greek.</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He was </a:t>
            </a:r>
            <a:r>
              <a:rPr lang="en-US" sz="3200" u="sng" dirty="0">
                <a:effectLst/>
                <a:latin typeface="Calibri" panose="020F0502020204030204" pitchFamily="34" charset="0"/>
                <a:ea typeface="Calibri" panose="020F0502020204030204" pitchFamily="34" charset="0"/>
                <a:cs typeface="Calibri" panose="020F0502020204030204" pitchFamily="34" charset="0"/>
              </a:rPr>
              <a:t>not ashamed of the gospel </a:t>
            </a:r>
            <a:r>
              <a:rPr lang="en-US" sz="4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1:16</a:t>
            </a: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He </a:t>
            </a:r>
            <a:r>
              <a:rPr lang="en-US" sz="3200" u="sng" dirty="0">
                <a:effectLst/>
                <a:latin typeface="Calibri" panose="020F0502020204030204" pitchFamily="34" charset="0"/>
                <a:ea typeface="Calibri" panose="020F0502020204030204" pitchFamily="34" charset="0"/>
                <a:cs typeface="Calibri" panose="020F0502020204030204" pitchFamily="34" charset="0"/>
              </a:rPr>
              <a:t>recognized that he was a debtor </a:t>
            </a:r>
            <a:r>
              <a:rPr lang="en-US" sz="4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1:14</a:t>
            </a: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I am </a:t>
            </a:r>
            <a:r>
              <a:rPr lang="en-US" sz="3200" u="sng" dirty="0">
                <a:effectLst/>
                <a:latin typeface="Calibri" panose="020F0502020204030204" pitchFamily="34" charset="0"/>
                <a:ea typeface="Calibri" panose="020F0502020204030204" pitchFamily="34" charset="0"/>
                <a:cs typeface="Calibri" panose="020F0502020204030204" pitchFamily="34" charset="0"/>
              </a:rPr>
              <a:t>a debtor </a:t>
            </a:r>
            <a:r>
              <a:rPr lang="en-US" sz="3200" dirty="0">
                <a:effectLst/>
                <a:latin typeface="Calibri" panose="020F0502020204030204" pitchFamily="34" charset="0"/>
                <a:ea typeface="Calibri" panose="020F0502020204030204" pitchFamily="34" charset="0"/>
                <a:cs typeface="Calibri" panose="020F0502020204030204" pitchFamily="34" charset="0"/>
              </a:rPr>
              <a:t>both to Greeks and to barbarians, both to wise and to unwise.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355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3CB87D-B3EA-7A7D-1F60-C8C350442014}"/>
              </a:ext>
            </a:extLst>
          </p:cNvPr>
          <p:cNvSpPr txBox="1"/>
          <p:nvPr/>
        </p:nvSpPr>
        <p:spPr>
          <a:xfrm>
            <a:off x="0" y="772471"/>
            <a:ext cx="9144000" cy="3785652"/>
          </a:xfrm>
          <a:prstGeom prst="rect">
            <a:avLst/>
          </a:prstGeom>
          <a:noFill/>
        </p:spPr>
        <p:txBody>
          <a:bodyPr wrap="square" rtlCol="0">
            <a:spAutoFit/>
          </a:bodyPr>
          <a:lstStyle/>
          <a:p>
            <a:pPr algn="ctr"/>
            <a:r>
              <a:rPr lang="en-US" sz="12000" b="1" dirty="0"/>
              <a:t>Are YOU</a:t>
            </a:r>
          </a:p>
          <a:p>
            <a:pPr algn="ctr"/>
            <a:r>
              <a:rPr lang="en-US" sz="12000" b="1" dirty="0">
                <a:latin typeface="Arial Black" panose="020B0A04020102020204" pitchFamily="34" charset="0"/>
              </a:rPr>
              <a:t>Ready?</a:t>
            </a:r>
          </a:p>
        </p:txBody>
      </p:sp>
      <p:sp>
        <p:nvSpPr>
          <p:cNvPr id="5" name="TextBox 4">
            <a:extLst>
              <a:ext uri="{FF2B5EF4-FFF2-40B4-BE49-F238E27FC236}">
                <a16:creationId xmlns:a16="http://schemas.microsoft.com/office/drawing/2014/main" id="{602935B6-6876-E636-4451-03B47777B3E5}"/>
              </a:ext>
            </a:extLst>
          </p:cNvPr>
          <p:cNvSpPr txBox="1"/>
          <p:nvPr/>
        </p:nvSpPr>
        <p:spPr>
          <a:xfrm>
            <a:off x="721453" y="4639113"/>
            <a:ext cx="8141861" cy="2308324"/>
          </a:xfrm>
          <a:prstGeom prst="rect">
            <a:avLst/>
          </a:prstGeom>
          <a:noFill/>
        </p:spPr>
        <p:txBody>
          <a:bodyPr wrap="square" rtlCol="0">
            <a:spAutoFit/>
          </a:bodyPr>
          <a:lstStyle/>
          <a:p>
            <a:r>
              <a:rPr kumimoji="0" lang="en-US" sz="3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But he said to Him, </a:t>
            </a:r>
            <a:r>
              <a:rPr kumimoji="0" lang="en-US" sz="36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"Lord,                              </a:t>
            </a:r>
            <a:r>
              <a:rPr kumimoji="0" lang="en-US" sz="3600" b="1"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I am ready to go with You</a:t>
            </a:r>
            <a:r>
              <a:rPr kumimoji="0" lang="en-US" sz="3600" b="0"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both to prison and to death."</a:t>
            </a:r>
            <a:r>
              <a:rPr lang="en-US" sz="3600" b="1" dirty="0">
                <a:latin typeface="Calibri" panose="020F0502020204030204" pitchFamily="34" charset="0"/>
                <a:ea typeface="Calibri" panose="020F0502020204030204" pitchFamily="34" charset="0"/>
                <a:cs typeface="Calibri" panose="020F0502020204030204" pitchFamily="34" charset="0"/>
              </a:rPr>
              <a:t>Luke 22:33 </a:t>
            </a:r>
          </a:p>
          <a:p>
            <a:endParaRPr lang="en-US" sz="3600" dirty="0"/>
          </a:p>
        </p:txBody>
      </p:sp>
      <p:sp>
        <p:nvSpPr>
          <p:cNvPr id="6" name="Rectangle 5">
            <a:extLst>
              <a:ext uri="{FF2B5EF4-FFF2-40B4-BE49-F238E27FC236}">
                <a16:creationId xmlns:a16="http://schemas.microsoft.com/office/drawing/2014/main" id="{E5292370-58DF-EF5D-ABDA-91009693BFED}"/>
              </a:ext>
            </a:extLst>
          </p:cNvPr>
          <p:cNvSpPr/>
          <p:nvPr/>
        </p:nvSpPr>
        <p:spPr>
          <a:xfrm>
            <a:off x="587829" y="401216"/>
            <a:ext cx="8070978" cy="6167535"/>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F17E45D5-9862-E1D4-1B9C-F043E968423F}"/>
              </a:ext>
            </a:extLst>
          </p:cNvPr>
          <p:cNvSpPr txBox="1"/>
          <p:nvPr/>
        </p:nvSpPr>
        <p:spPr>
          <a:xfrm>
            <a:off x="625153" y="1810139"/>
            <a:ext cx="8033656" cy="3939989"/>
          </a:xfrm>
          <a:prstGeom prst="rect">
            <a:avLst/>
          </a:prstGeom>
          <a:noFill/>
        </p:spPr>
        <p:txBody>
          <a:bodyPr wrap="square">
            <a:spAutoFit/>
          </a:bodyPr>
          <a:lstStyle/>
          <a:p>
            <a:pPr marL="0" marR="0">
              <a:lnSpc>
                <a:spcPct val="115000"/>
              </a:lnSpc>
              <a:spcBef>
                <a:spcPts val="0"/>
              </a:spcBef>
              <a:spcAft>
                <a:spcPts val="0"/>
              </a:spcAft>
            </a:pPr>
            <a:r>
              <a:rPr lang="en-US" sz="4400" dirty="0">
                <a:effectLst/>
                <a:latin typeface="Calibri" panose="020F0502020204030204" pitchFamily="34" charset="0"/>
                <a:ea typeface="Calibri" panose="020F0502020204030204" pitchFamily="34" charset="0"/>
                <a:cs typeface="Calibri" panose="020F0502020204030204" pitchFamily="34" charset="0"/>
              </a:rPr>
              <a:t>These same reasons will also motivate us to preach the gospel.</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en-US" sz="4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Debtor to preach it.</a:t>
            </a:r>
            <a:endParaRPr lang="en-US"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Calibri" panose="020F0502020204030204" pitchFamily="34" charset="0"/>
              </a:rPr>
              <a:t>Ready to preach it.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en-US" sz="4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Not ashamed to preach it.</a:t>
            </a:r>
            <a:endParaRPr lang="en-US" sz="4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6469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importance of being ready | Allovus Design">
            <a:extLst>
              <a:ext uri="{FF2B5EF4-FFF2-40B4-BE49-F238E27FC236}">
                <a16:creationId xmlns:a16="http://schemas.microsoft.com/office/drawing/2014/main" id="{AA1E2002-0B2D-6A73-2C4B-5D4159D7D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5925"/>
            <a:ext cx="9144000" cy="644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718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4C9AC41B-C08F-D6B4-C72E-DE1B3BFA0EF1}"/>
              </a:ext>
            </a:extLst>
          </p:cNvPr>
          <p:cNvSpPr txBox="1"/>
          <p:nvPr/>
        </p:nvSpPr>
        <p:spPr>
          <a:xfrm>
            <a:off x="631486" y="1317585"/>
            <a:ext cx="7865706" cy="5257465"/>
          </a:xfrm>
          <a:prstGeom prst="rect">
            <a:avLst/>
          </a:prstGeom>
          <a:noFill/>
        </p:spPr>
        <p:txBody>
          <a:bodyPr wrap="square">
            <a:spAutoFit/>
          </a:bodyPr>
          <a:lstStyle/>
          <a:p>
            <a:pPr marL="0" marR="0">
              <a:lnSpc>
                <a:spcPct val="115000"/>
              </a:lnSpc>
              <a:spcBef>
                <a:spcPts val="0"/>
              </a:spcBef>
              <a:spcAft>
                <a:spcPts val="1000"/>
              </a:spcAft>
            </a:pPr>
            <a:r>
              <a:rPr lang="en-US" sz="4000" b="1" dirty="0">
                <a:solidFill>
                  <a:srgbClr val="FF0000"/>
                </a:solidFill>
                <a:latin typeface="Arial Black" panose="020B0A04020102020204" pitchFamily="34" charset="0"/>
                <a:ea typeface="Calibri" panose="020F0502020204030204" pitchFamily="34" charset="0"/>
                <a:cs typeface="Calibri" panose="020F0502020204030204" pitchFamily="34" charset="0"/>
              </a:rPr>
              <a:t>3</a:t>
            </a:r>
            <a:r>
              <a:rPr lang="en-US" sz="4000" b="1"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  Be </a:t>
            </a:r>
            <a:r>
              <a:rPr lang="en-US" sz="4000" b="1" u="sng"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ready to distribute</a:t>
            </a:r>
            <a:endParaRPr lang="en-US" sz="4000" b="1"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4000" b="1" dirty="0">
                <a:solidFill>
                  <a:srgbClr val="0070C0"/>
                </a:solidFill>
                <a:latin typeface="Calibri" panose="020F0502020204030204" pitchFamily="34" charset="0"/>
                <a:ea typeface="Calibri" panose="020F0502020204030204" pitchFamily="34" charset="0"/>
                <a:cs typeface="Calibri" panose="020F0502020204030204" pitchFamily="34" charset="0"/>
              </a:rPr>
              <a:t>1</a:t>
            </a:r>
            <a:r>
              <a:rPr lang="en-US" sz="4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Tim. 6:18</a:t>
            </a: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Let them do good, that they be rich in good works, </a:t>
            </a:r>
            <a:r>
              <a:rPr lang="en-US" sz="3200" dirty="0">
                <a:effectLst/>
                <a:latin typeface="Arial Black" panose="020B0A04020102020204" pitchFamily="34" charset="0"/>
                <a:ea typeface="Calibri" panose="020F0502020204030204" pitchFamily="34" charset="0"/>
                <a:cs typeface="Calibri" panose="020F0502020204030204" pitchFamily="34" charset="0"/>
              </a:rPr>
              <a:t>ready to give</a:t>
            </a:r>
            <a:r>
              <a:rPr lang="en-US" sz="3200" dirty="0">
                <a:effectLst/>
                <a:latin typeface="Calibri" panose="020F0502020204030204" pitchFamily="34" charset="0"/>
                <a:ea typeface="Calibri" panose="020F0502020204030204" pitchFamily="34" charset="0"/>
                <a:cs typeface="Calibri" panose="020F0502020204030204" pitchFamily="34" charset="0"/>
              </a:rPr>
              <a:t>, willing to share, </a:t>
            </a: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(takes some planning, budgeting)</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(1) Sharing' with others is a Christian principle of life. </a:t>
            </a:r>
            <a:r>
              <a:rPr lang="en-US" sz="3200" b="1" dirty="0">
                <a:effectLst/>
                <a:latin typeface="Calibri" panose="020F0502020204030204" pitchFamily="34" charset="0"/>
                <a:ea typeface="Calibri" panose="020F0502020204030204" pitchFamily="34" charset="0"/>
                <a:cs typeface="Calibri" panose="020F0502020204030204" pitchFamily="34" charset="0"/>
              </a:rPr>
              <a:t>God even shared his Son with us</a:t>
            </a: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 (2) This indicates unselfishness and kindness. It was a mark of the early church.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3010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301C6162-04C7-94E2-C54D-A3E14D558333}"/>
              </a:ext>
            </a:extLst>
          </p:cNvPr>
          <p:cNvSpPr txBox="1"/>
          <p:nvPr/>
        </p:nvSpPr>
        <p:spPr>
          <a:xfrm>
            <a:off x="513185" y="634482"/>
            <a:ext cx="8024326" cy="6170920"/>
          </a:xfrm>
          <a:prstGeom prst="rect">
            <a:avLst/>
          </a:prstGeom>
          <a:noFill/>
        </p:spPr>
        <p:txBody>
          <a:bodyPr wrap="square">
            <a:spAutoFit/>
          </a:bodyPr>
          <a:lstStyle/>
          <a:p>
            <a:pPr marL="0" marR="0">
              <a:spcBef>
                <a:spcPts val="0"/>
              </a:spcBef>
              <a:spcAft>
                <a:spcPts val="1000"/>
              </a:spcAft>
            </a:pPr>
            <a:r>
              <a:rPr lang="en-US" sz="4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2:44 </a:t>
            </a:r>
            <a:r>
              <a:rPr lang="en-US" sz="2600" dirty="0">
                <a:effectLst/>
                <a:latin typeface="Calibri" panose="020F0502020204030204" pitchFamily="34" charset="0"/>
                <a:ea typeface="Calibri" panose="020F0502020204030204" pitchFamily="34" charset="0"/>
                <a:cs typeface="Calibri" panose="020F0502020204030204" pitchFamily="34" charset="0"/>
              </a:rPr>
              <a:t>Now all who believed were together, and had all things in common, 45 and sold their possessions and goods, and divided them among all, as anyone had need.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 46 So continuing daily with one accord in the temple, and breaking bread from house to house, they ate their food with gladness and simplicity of heart,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4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4 :34,35. </a:t>
            </a:r>
            <a:r>
              <a:rPr lang="en-US" sz="2600" dirty="0">
                <a:effectLst/>
                <a:latin typeface="Calibri" panose="020F0502020204030204" pitchFamily="34" charset="0"/>
                <a:ea typeface="Calibri" panose="020F0502020204030204" pitchFamily="34" charset="0"/>
                <a:cs typeface="Calibri" panose="020F0502020204030204" pitchFamily="34" charset="0"/>
              </a:rPr>
              <a:t>Nor was there anyone among them who lacked; for all who were possessors of lands or houses sold them, and </a:t>
            </a:r>
            <a:r>
              <a:rPr lang="en-US" sz="2600" b="1" dirty="0">
                <a:effectLst/>
                <a:latin typeface="Calibri" panose="020F0502020204030204" pitchFamily="34" charset="0"/>
                <a:ea typeface="Calibri" panose="020F0502020204030204" pitchFamily="34" charset="0"/>
                <a:cs typeface="Calibri" panose="020F0502020204030204" pitchFamily="34" charset="0"/>
              </a:rPr>
              <a:t>brought the proceeds of the things </a:t>
            </a:r>
            <a:r>
              <a:rPr lang="en-US" sz="2600" b="1" u="sng" dirty="0">
                <a:effectLst/>
                <a:latin typeface="Calibri" panose="020F0502020204030204" pitchFamily="34" charset="0"/>
                <a:ea typeface="Calibri" panose="020F0502020204030204" pitchFamily="34" charset="0"/>
                <a:cs typeface="Calibri" panose="020F0502020204030204" pitchFamily="34" charset="0"/>
              </a:rPr>
              <a:t>that were sold</a:t>
            </a:r>
            <a:r>
              <a:rPr lang="en-US" sz="2600" dirty="0">
                <a:effectLst/>
                <a:latin typeface="Calibri" panose="020F0502020204030204" pitchFamily="34" charset="0"/>
                <a:ea typeface="Calibri" panose="020F0502020204030204" pitchFamily="34" charset="0"/>
                <a:cs typeface="Calibri" panose="020F0502020204030204" pitchFamily="34" charset="0"/>
              </a:rPr>
              <a:t>, 35 and laid them at the apostles' feet; and </a:t>
            </a:r>
            <a:r>
              <a:rPr lang="en-US" sz="2600" b="1" dirty="0">
                <a:effectLst/>
                <a:latin typeface="Calibri" panose="020F0502020204030204" pitchFamily="34" charset="0"/>
                <a:ea typeface="Calibri" panose="020F0502020204030204" pitchFamily="34" charset="0"/>
                <a:cs typeface="Calibri" panose="020F0502020204030204" pitchFamily="34" charset="0"/>
              </a:rPr>
              <a:t>they distributed to each as anyone had need</a:t>
            </a:r>
            <a:r>
              <a:rPr lang="en-US" sz="2600" dirty="0">
                <a:effectLst/>
                <a:latin typeface="Calibri" panose="020F0502020204030204" pitchFamily="34" charset="0"/>
                <a:ea typeface="Calibri" panose="020F0502020204030204" pitchFamily="34" charset="0"/>
                <a:cs typeface="Calibri" panose="020F0502020204030204" pitchFamily="34"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 religion without a heart is worthless</a:t>
            </a:r>
            <a:r>
              <a:rPr lang="en-US" sz="2600" dirty="0">
                <a:effectLst/>
                <a:latin typeface="Calibri" panose="020F0502020204030204" pitchFamily="34" charset="0"/>
                <a:ea typeface="Calibri" panose="020F0502020204030204" pitchFamily="34" charset="0"/>
                <a:cs typeface="Calibri" panose="020F0502020204030204" pitchFamily="34"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3985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importance of being ready | Allovus Design">
            <a:extLst>
              <a:ext uri="{FF2B5EF4-FFF2-40B4-BE49-F238E27FC236}">
                <a16:creationId xmlns:a16="http://schemas.microsoft.com/office/drawing/2014/main" id="{AA1E2002-0B2D-6A73-2C4B-5D4159D7D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5925"/>
            <a:ext cx="9144000" cy="644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802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084BDD8C-9E56-DFCA-B29F-AEBDECBCF359}"/>
              </a:ext>
            </a:extLst>
          </p:cNvPr>
          <p:cNvSpPr txBox="1"/>
          <p:nvPr/>
        </p:nvSpPr>
        <p:spPr>
          <a:xfrm>
            <a:off x="419878" y="1203650"/>
            <a:ext cx="8438896" cy="5431230"/>
          </a:xfrm>
          <a:prstGeom prst="rect">
            <a:avLst/>
          </a:prstGeom>
          <a:noFill/>
        </p:spPr>
        <p:txBody>
          <a:bodyPr wrap="square">
            <a:spAutoFit/>
          </a:bodyPr>
          <a:lstStyle/>
          <a:p>
            <a:pPr marL="0" marR="0" algn="ctr">
              <a:lnSpc>
                <a:spcPct val="115000"/>
              </a:lnSpc>
              <a:spcBef>
                <a:spcPts val="0"/>
              </a:spcBef>
              <a:spcAft>
                <a:spcPts val="1000"/>
              </a:spcAft>
            </a:pPr>
            <a:r>
              <a:rPr lang="en-US" sz="3200" b="1"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4. We should "be </a:t>
            </a:r>
            <a:r>
              <a:rPr lang="en-US" sz="3200" b="1" u="sng"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ready to every good work</a:t>
            </a:r>
            <a:r>
              <a:rPr lang="en-US" sz="3200" b="1"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a:t>
            </a:r>
            <a:endParaRPr lang="en-US" sz="3200" b="1"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4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Titus 3:1</a:t>
            </a: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Remind them to be subject to rulers and authorities, to obey, </a:t>
            </a:r>
            <a:r>
              <a:rPr lang="en-US" sz="3200" b="1" dirty="0">
                <a:effectLst/>
                <a:latin typeface="Calibri" panose="020F0502020204030204" pitchFamily="34" charset="0"/>
                <a:ea typeface="Calibri" panose="020F0502020204030204" pitchFamily="34" charset="0"/>
                <a:cs typeface="Calibri" panose="020F0502020204030204" pitchFamily="34" charset="0"/>
              </a:rPr>
              <a:t>to be ready for every good work,</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(1) Be ready to do it yourself. Do not wish it off on somebody else.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(2) Works are the fruits of faith, for we show our faith by our works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457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49ADC2C9-182D-6025-6E0E-7E943CE0435E}"/>
              </a:ext>
            </a:extLst>
          </p:cNvPr>
          <p:cNvSpPr txBox="1"/>
          <p:nvPr/>
        </p:nvSpPr>
        <p:spPr>
          <a:xfrm>
            <a:off x="587829" y="886408"/>
            <a:ext cx="7875036" cy="5816977"/>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James 2:18</a:t>
            </a:r>
            <a:r>
              <a:rPr lang="en-US"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500" dirty="0">
                <a:effectLst/>
                <a:latin typeface="Calibri" panose="020F0502020204030204" pitchFamily="34" charset="0"/>
                <a:ea typeface="Calibri" panose="020F0502020204030204" pitchFamily="34" charset="0"/>
                <a:cs typeface="Calibri" panose="020F0502020204030204" pitchFamily="34" charset="0"/>
              </a:rPr>
              <a:t>But someone will say, "You have faith, and I have works." Show me your faith without your works, and I will show you my faith by my works.</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5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This kind of religion is known, for a tree is known by its fruits</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5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Luke 6:44</a:t>
            </a:r>
            <a:r>
              <a:rPr lang="en-US"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500" dirty="0">
                <a:effectLst/>
                <a:latin typeface="Calibri" panose="020F0502020204030204" pitchFamily="34" charset="0"/>
                <a:ea typeface="Calibri" panose="020F0502020204030204" pitchFamily="34" charset="0"/>
                <a:cs typeface="Calibri" panose="020F0502020204030204" pitchFamily="34" charset="0"/>
              </a:rPr>
              <a:t>"</a:t>
            </a:r>
            <a:r>
              <a:rPr lang="en-US" sz="25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For every tree is known by its own fruit. </a:t>
            </a:r>
            <a:r>
              <a:rPr lang="en-US" sz="2500" dirty="0">
                <a:effectLst/>
                <a:latin typeface="Calibri" panose="020F0502020204030204" pitchFamily="34" charset="0"/>
                <a:ea typeface="Calibri" panose="020F0502020204030204" pitchFamily="34" charset="0"/>
                <a:cs typeface="Calibri" panose="020F0502020204030204" pitchFamily="34" charset="0"/>
              </a:rPr>
              <a:t>For men do not gather figs from thorns, nor do they gather grapes from a bramble bush. 45 "A good man out of the good treasure of his heart brings forth good; and an evil man out of the evil treasure of his heart brings forth evil. For out of the abundance of the heart his mouth speaks.46 </a:t>
            </a:r>
            <a:r>
              <a:rPr lang="en-US" sz="25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"But why do you call Me 'Lord, Lord,' and do not do the things which I say?</a:t>
            </a:r>
            <a:endParaRPr lang="en-US" sz="25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1546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importance of being ready | Allovus Design">
            <a:extLst>
              <a:ext uri="{FF2B5EF4-FFF2-40B4-BE49-F238E27FC236}">
                <a16:creationId xmlns:a16="http://schemas.microsoft.com/office/drawing/2014/main" id="{AA1E2002-0B2D-6A73-2C4B-5D4159D7D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5925"/>
            <a:ext cx="9144000" cy="644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954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32685C68-6EC9-0A1C-BA2B-8810947F79C1}"/>
              </a:ext>
            </a:extLst>
          </p:cNvPr>
          <p:cNvSpPr txBox="1"/>
          <p:nvPr/>
        </p:nvSpPr>
        <p:spPr>
          <a:xfrm>
            <a:off x="318782" y="1474237"/>
            <a:ext cx="8481269" cy="3934410"/>
          </a:xfrm>
          <a:prstGeom prst="rect">
            <a:avLst/>
          </a:prstGeom>
          <a:noFill/>
        </p:spPr>
        <p:txBody>
          <a:bodyPr wrap="square">
            <a:spAutoFit/>
          </a:bodyPr>
          <a:lstStyle/>
          <a:p>
            <a:pPr marL="0" marR="0">
              <a:spcBef>
                <a:spcPts val="0"/>
              </a:spcBef>
              <a:spcAft>
                <a:spcPts val="1000"/>
              </a:spcAft>
            </a:pPr>
            <a:r>
              <a:rPr lang="en-US" sz="3600" b="1"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5. Paul said, </a:t>
            </a:r>
            <a:r>
              <a:rPr lang="en-US" sz="3600" b="1" u="sng"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"I am ready ... to die </a:t>
            </a:r>
            <a:endParaRPr lang="en-US" sz="3600" b="1"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9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4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21:13</a:t>
            </a:r>
            <a:r>
              <a:rPr lang="en-US" sz="4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a:effectLst/>
                <a:latin typeface="Calibri" panose="020F0502020204030204" pitchFamily="34" charset="0"/>
                <a:ea typeface="Calibri" panose="020F0502020204030204" pitchFamily="34" charset="0"/>
                <a:cs typeface="Calibri" panose="020F0502020204030204" pitchFamily="34" charset="0"/>
              </a:rPr>
              <a:t>Then Paul answered, "What do you mean by weeping and breaking my heart? For I am ready not only to be bound, but also to die at Jerusalem for the name of the Lord Jesus."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4504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a:ln>
            <a:noFill/>
          </a:ln>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E09DAFEE-E361-0DE4-E7E9-BF908445AC22}"/>
              </a:ext>
            </a:extLst>
          </p:cNvPr>
          <p:cNvSpPr txBox="1"/>
          <p:nvPr/>
        </p:nvSpPr>
        <p:spPr>
          <a:xfrm>
            <a:off x="513183" y="1418253"/>
            <a:ext cx="8126963" cy="5078313"/>
          </a:xfrm>
          <a:prstGeom prst="rect">
            <a:avLst/>
          </a:prstGeom>
          <a:noFill/>
        </p:spPr>
        <p:txBody>
          <a:bodyPr wrap="square">
            <a:spAutoFit/>
          </a:bodyPr>
          <a:lstStyle/>
          <a:p>
            <a:pPr marR="0" lvl="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statement was correct, for later he did die for Jesus. Just prior to his death he wrote some very dramatic words which are found in </a:t>
            </a: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Tim. 4:6-8.</a:t>
            </a: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marR="0" lvl="0">
              <a:spcBef>
                <a:spcPts val="0"/>
              </a:spcBef>
              <a:spcAft>
                <a:spcPts val="0"/>
              </a:spcAft>
            </a:pPr>
            <a:endParaRPr lang="en-US" sz="36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For I am already being poured out as a drink offering, and the time of my departure is at hand. 7 I have fought the good fight, I have finished the race, I have kept the faith.8 Finally, there is laid up for </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me</a:t>
            </a:r>
            <a:r>
              <a:rPr lang="en-US" sz="2800" dirty="0">
                <a:effectLst/>
                <a:latin typeface="Calibri" panose="020F0502020204030204" pitchFamily="34" charset="0"/>
                <a:ea typeface="Calibri" panose="020F0502020204030204" pitchFamily="34" charset="0"/>
                <a:cs typeface="Calibri" panose="020F0502020204030204" pitchFamily="34" charset="0"/>
              </a:rPr>
              <a:t> the crown of righteousness, which the Lord, the righteous Judge, will give to me on that Day, and not to me only but also to all who have loved His appearing.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598438C2-8872-D973-39A2-9FB93CD8EC8A}"/>
              </a:ext>
            </a:extLst>
          </p:cNvPr>
          <p:cNvSpPr/>
          <p:nvPr/>
        </p:nvSpPr>
        <p:spPr>
          <a:xfrm>
            <a:off x="513183" y="3322040"/>
            <a:ext cx="8117634" cy="32381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4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D803564-CADD-338C-9341-F96FDF640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359" y="39291"/>
            <a:ext cx="6980074" cy="6747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004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69B37957-C47B-BD51-9897-75B02EBD7518}"/>
              </a:ext>
            </a:extLst>
          </p:cNvPr>
          <p:cNvSpPr txBox="1"/>
          <p:nvPr/>
        </p:nvSpPr>
        <p:spPr>
          <a:xfrm>
            <a:off x="821093" y="1455576"/>
            <a:ext cx="7604449" cy="4775666"/>
          </a:xfrm>
          <a:prstGeom prst="rect">
            <a:avLst/>
          </a:prstGeom>
          <a:noFill/>
        </p:spPr>
        <p:txBody>
          <a:bodyPr wrap="square">
            <a:spAutoFit/>
          </a:bodyPr>
          <a:lstStyle/>
          <a:p>
            <a:pPr marL="0" marR="0">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Does the Lord mean that much to us? We are </a:t>
            </a:r>
            <a:r>
              <a:rPr lang="en-US" sz="3600" u="sng" dirty="0">
                <a:effectLst/>
                <a:latin typeface="Calibri" panose="020F0502020204030204" pitchFamily="34" charset="0"/>
                <a:ea typeface="Calibri" panose="020F0502020204030204" pitchFamily="34" charset="0"/>
                <a:cs typeface="Calibri" panose="020F0502020204030204" pitchFamily="34" charset="0"/>
              </a:rPr>
              <a:t>not called upon to die for him</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u="sng" dirty="0">
                <a:effectLst/>
                <a:latin typeface="Calibri" panose="020F0502020204030204" pitchFamily="34" charset="0"/>
                <a:ea typeface="Calibri" panose="020F0502020204030204" pitchFamily="34" charset="0"/>
                <a:cs typeface="Calibri" panose="020F0502020204030204" pitchFamily="34" charset="0"/>
              </a:rPr>
              <a:t>but we are asked to live for him      </a:t>
            </a:r>
          </a:p>
          <a:p>
            <a:pPr marL="0" marR="0">
              <a:spcBef>
                <a:spcPts val="0"/>
              </a:spcBef>
              <a:spcAft>
                <a:spcPts val="1000"/>
              </a:spcAft>
            </a:pPr>
            <a:r>
              <a:rPr lang="en-US" sz="4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Romans 12:1</a:t>
            </a:r>
            <a:r>
              <a:rPr lang="en-US" sz="4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a:effectLst/>
                <a:latin typeface="Calibri" panose="020F0502020204030204" pitchFamily="34" charset="0"/>
                <a:ea typeface="Calibri" panose="020F0502020204030204" pitchFamily="34" charset="0"/>
                <a:cs typeface="Calibri" panose="020F0502020204030204" pitchFamily="34" charset="0"/>
              </a:rPr>
              <a:t>I beseech you therefore, brethren, by the mercies of God, that you present your bodies a living sacrifice, holy, acceptable to God, which is your reasonable service.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22195591-EB64-5469-9473-9438BE311C26}"/>
              </a:ext>
            </a:extLst>
          </p:cNvPr>
          <p:cNvSpPr/>
          <p:nvPr/>
        </p:nvSpPr>
        <p:spPr>
          <a:xfrm>
            <a:off x="570451" y="3238150"/>
            <a:ext cx="8145710" cy="319620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267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importance of being ready | Allovus Design">
            <a:extLst>
              <a:ext uri="{FF2B5EF4-FFF2-40B4-BE49-F238E27FC236}">
                <a16:creationId xmlns:a16="http://schemas.microsoft.com/office/drawing/2014/main" id="{AA1E2002-0B2D-6A73-2C4B-5D4159D7D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5925"/>
            <a:ext cx="9144000" cy="644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911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90F906AC-B911-1BF0-D6EB-FC189CBE9B52}"/>
              </a:ext>
            </a:extLst>
          </p:cNvPr>
          <p:cNvSpPr txBox="1"/>
          <p:nvPr/>
        </p:nvSpPr>
        <p:spPr>
          <a:xfrm>
            <a:off x="654340" y="1048623"/>
            <a:ext cx="7659149" cy="5396349"/>
          </a:xfrm>
          <a:prstGeom prst="rect">
            <a:avLst/>
          </a:prstGeom>
          <a:noFill/>
        </p:spPr>
        <p:txBody>
          <a:bodyPr wrap="square">
            <a:spAutoFit/>
          </a:bodyPr>
          <a:lstStyle/>
          <a:p>
            <a:pPr marL="0" marR="0">
              <a:spcBef>
                <a:spcPts val="0"/>
              </a:spcBef>
              <a:spcAft>
                <a:spcPts val="1000"/>
              </a:spcAft>
            </a:pP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400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6</a:t>
            </a:r>
            <a:r>
              <a:rPr lang="en-US" sz="4000" b="1"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 Be </a:t>
            </a:r>
            <a:r>
              <a:rPr lang="en-US" sz="4000" b="1" u="sng"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ready for his return </a:t>
            </a:r>
            <a:endParaRPr lang="en-US" sz="40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24:42-44</a:t>
            </a:r>
            <a:r>
              <a:rPr lang="en-US" sz="3200" dirty="0">
                <a:effectLst/>
                <a:latin typeface="Calibri" panose="020F0502020204030204" pitchFamily="34" charset="0"/>
                <a:ea typeface="Calibri" panose="020F0502020204030204" pitchFamily="34" charset="0"/>
                <a:cs typeface="Calibri" panose="020F0502020204030204" pitchFamily="34" charset="0"/>
              </a:rPr>
              <a:t>. "Watch therefore, for you do not know what hour your Lord is coming. 43 "But know this, that if the master of the house had known what hour the thief would come, he would have watched and not allowed his house to be broken into.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44 </a:t>
            </a:r>
            <a:r>
              <a:rPr lang="en-US" sz="3200" b="1" dirty="0">
                <a:effectLst/>
                <a:latin typeface="Calibri" panose="020F0502020204030204" pitchFamily="34" charset="0"/>
                <a:ea typeface="Calibri" panose="020F0502020204030204" pitchFamily="34" charset="0"/>
                <a:cs typeface="Calibri" panose="020F0502020204030204" pitchFamily="34" charset="0"/>
              </a:rPr>
              <a:t>"</a:t>
            </a:r>
            <a:r>
              <a:rPr lang="en-US" sz="3200" b="1" u="sng" dirty="0">
                <a:effectLst/>
                <a:latin typeface="Calibri" panose="020F0502020204030204" pitchFamily="34" charset="0"/>
                <a:ea typeface="Calibri" panose="020F0502020204030204" pitchFamily="34" charset="0"/>
                <a:cs typeface="Calibri" panose="020F0502020204030204" pitchFamily="34" charset="0"/>
              </a:rPr>
              <a:t>Therefore you also be ready</a:t>
            </a:r>
            <a:r>
              <a:rPr lang="en-US" sz="3200" b="1" dirty="0">
                <a:effectLst/>
                <a:latin typeface="Calibri" panose="020F0502020204030204" pitchFamily="34" charset="0"/>
                <a:ea typeface="Calibri" panose="020F0502020204030204" pitchFamily="34" charset="0"/>
                <a:cs typeface="Calibri" panose="020F0502020204030204" pitchFamily="34" charset="0"/>
              </a:rPr>
              <a:t>, for the Son of Man is coming at an hour you do not expect.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056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B536BF95-32E5-0026-3FA7-37A6EDBA75F8}"/>
              </a:ext>
            </a:extLst>
          </p:cNvPr>
          <p:cNvSpPr txBox="1"/>
          <p:nvPr/>
        </p:nvSpPr>
        <p:spPr>
          <a:xfrm>
            <a:off x="620785" y="1342239"/>
            <a:ext cx="7684315" cy="4842351"/>
          </a:xfrm>
          <a:prstGeom prst="rect">
            <a:avLst/>
          </a:prstGeom>
          <a:noFill/>
        </p:spPr>
        <p:txBody>
          <a:bodyPr wrap="square">
            <a:spAutoFit/>
          </a:bodyPr>
          <a:lstStyle/>
          <a:p>
            <a:pPr marL="457200" marR="0" indent="-457200">
              <a:spcBef>
                <a:spcPts val="0"/>
              </a:spcBef>
              <a:spcAft>
                <a:spcPts val="100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The tragedy of the foolish virgins was that they were not ready to meet the bridegroom </a:t>
            </a: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25:1-13</a:t>
            </a:r>
            <a:r>
              <a:rPr lang="en-US" sz="3600" dirty="0">
                <a:effectLst/>
                <a:latin typeface="Calibri" panose="020F0502020204030204" pitchFamily="34" charset="0"/>
                <a:ea typeface="Calibri" panose="020F0502020204030204" pitchFamily="34" charset="0"/>
                <a:cs typeface="Calibri" panose="020F0502020204030204" pitchFamily="34"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100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To be ready one must be in the kingdom and make preparation as did the wise virgins.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1000"/>
              </a:spcAft>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Calibri" panose="020F0502020204030204" pitchFamily="34" charset="0"/>
              </a:rPr>
              <a:t>This preparation does not come accidentally. You have to make it on purpose</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7828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importance of being ready | Allovus Design">
            <a:extLst>
              <a:ext uri="{FF2B5EF4-FFF2-40B4-BE49-F238E27FC236}">
                <a16:creationId xmlns:a16="http://schemas.microsoft.com/office/drawing/2014/main" id="{AA1E2002-0B2D-6A73-2C4B-5D4159D7D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5925"/>
            <a:ext cx="9144000" cy="644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299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422C05C1-83C0-A779-F3F0-0DD4A24CC58B}"/>
              </a:ext>
            </a:extLst>
          </p:cNvPr>
          <p:cNvSpPr txBox="1"/>
          <p:nvPr/>
        </p:nvSpPr>
        <p:spPr>
          <a:xfrm>
            <a:off x="830510" y="1224793"/>
            <a:ext cx="7633981" cy="4898777"/>
          </a:xfrm>
          <a:prstGeom prst="rect">
            <a:avLst/>
          </a:prstGeom>
          <a:noFill/>
        </p:spPr>
        <p:txBody>
          <a:bodyPr wrap="square">
            <a:spAutoFit/>
          </a:bodyPr>
          <a:lstStyle/>
          <a:p>
            <a:pPr marL="0" marR="0">
              <a:spcBef>
                <a:spcPts val="0"/>
              </a:spcBef>
              <a:spcAft>
                <a:spcPts val="1000"/>
              </a:spcAft>
            </a:pPr>
            <a:r>
              <a:rPr lang="en-US" sz="4000" b="1"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7. Conclusion.  - Victories are won by being ready.</a:t>
            </a:r>
            <a:endParaRPr lang="en-US" sz="4000" b="1"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An old Greek officer counseled the generals on the eve of an engagement: "The secret of victory is in </a:t>
            </a:r>
            <a:r>
              <a:rPr lang="en-US" sz="3200" dirty="0">
                <a:effectLst/>
                <a:latin typeface="Arial Black" panose="020B0A04020102020204" pitchFamily="34" charset="0"/>
                <a:ea typeface="Calibri" panose="020F0502020204030204" pitchFamily="34" charset="0"/>
                <a:cs typeface="Calibri" panose="020F0502020204030204" pitchFamily="34" charset="0"/>
              </a:rPr>
              <a:t>getting a good ready</a:t>
            </a:r>
            <a:r>
              <a:rPr lang="en-US" sz="3200" dirty="0">
                <a:effectLst/>
                <a:latin typeface="Calibri" panose="020F0502020204030204" pitchFamily="34" charset="0"/>
                <a:ea typeface="Calibri" panose="020F0502020204030204" pitchFamily="34" charset="0"/>
                <a:cs typeface="Calibri" panose="020F0502020204030204" pitchFamily="34" charset="0"/>
              </a:rPr>
              <a:t>." In keeping with this, General Foch said, </a:t>
            </a:r>
            <a:r>
              <a:rPr lang="en-US" sz="3200" u="sng" dirty="0">
                <a:effectLst/>
                <a:latin typeface="Calibri" panose="020F0502020204030204" pitchFamily="34" charset="0"/>
                <a:ea typeface="Calibri" panose="020F0502020204030204" pitchFamily="34" charset="0"/>
                <a:cs typeface="Calibri" panose="020F0502020204030204" pitchFamily="34" charset="0"/>
              </a:rPr>
              <a:t>"</a:t>
            </a:r>
            <a:r>
              <a:rPr lang="en-US" sz="3200" b="1" u="sng" dirty="0">
                <a:effectLst/>
                <a:latin typeface="Arial Black" panose="020B0A04020102020204" pitchFamily="34" charset="0"/>
                <a:ea typeface="Calibri" panose="020F0502020204030204" pitchFamily="34" charset="0"/>
                <a:cs typeface="Calibri" panose="020F0502020204030204" pitchFamily="34" charset="0"/>
              </a:rPr>
              <a:t>Battles</a:t>
            </a:r>
            <a:r>
              <a:rPr lang="en-US" sz="3200" u="sng" dirty="0">
                <a:effectLst/>
                <a:latin typeface="Arial Black" panose="020B0A04020102020204" pitchFamily="34" charset="0"/>
                <a:ea typeface="Calibri" panose="020F0502020204030204" pitchFamily="34" charset="0"/>
                <a:cs typeface="Calibri" panose="020F0502020204030204" pitchFamily="34" charset="0"/>
              </a:rPr>
              <a:t> are won the day before</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a:effectLst/>
                <a:latin typeface="Calibri" panose="020F0502020204030204" pitchFamily="34" charset="0"/>
                <a:ea typeface="Calibri" panose="020F0502020204030204" pitchFamily="34" charset="0"/>
                <a:cs typeface="Calibri" panose="020F0502020204030204" pitchFamily="34" charset="0"/>
              </a:rPr>
              <a:t>We need the "day-before" preparation that we may be ready</a:t>
            </a:r>
            <a:r>
              <a:rPr lang="en-US" sz="3200"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289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92B771-B443-6449-9BAE-414AFD5383FA}"/>
              </a:ext>
            </a:extLst>
          </p:cNvPr>
          <p:cNvSpPr txBox="1"/>
          <p:nvPr/>
        </p:nvSpPr>
        <p:spPr>
          <a:xfrm>
            <a:off x="478172" y="981512"/>
            <a:ext cx="8380602" cy="8434104"/>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1000"/>
              </a:spcAft>
              <a:buClrTx/>
              <a:buSzTx/>
              <a:tabLst/>
              <a:defRPr/>
            </a:pPr>
            <a:r>
              <a:rPr lang="en-US" sz="3600" dirty="0">
                <a:latin typeface="Calibri" panose="020F0502020204030204" pitchFamily="34" charset="0"/>
                <a:ea typeface="Calibri" panose="020F0502020204030204" pitchFamily="34" charset="0"/>
                <a:cs typeface="Calibri" panose="020F0502020204030204" pitchFamily="34" charset="0"/>
              </a:rPr>
              <a:t>1. R</a:t>
            </a:r>
            <a:r>
              <a:rPr kumimoji="0" lang="en-US" sz="3600" i="0" strike="noStrike" kern="1200" cap="none" spc="0" normalizeH="0" baseline="0" noProof="0" dirty="0" err="1">
                <a:ln>
                  <a:noFill/>
                </a:ln>
                <a:effectLst/>
                <a:uLnTx/>
                <a:uFillTx/>
                <a:latin typeface="Calibri" panose="020F0502020204030204" pitchFamily="34" charset="0"/>
                <a:ea typeface="Calibri" panose="020F0502020204030204" pitchFamily="34" charset="0"/>
                <a:cs typeface="Calibri" panose="020F0502020204030204" pitchFamily="34" charset="0"/>
              </a:rPr>
              <a:t>eady</a:t>
            </a:r>
            <a:r>
              <a:rPr kumimoji="0" lang="en-US" sz="3600" i="0"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to give an answer </a:t>
            </a:r>
            <a:r>
              <a:rPr kumimoji="0" lang="en-US" sz="36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to every man</a:t>
            </a:r>
          </a:p>
          <a:p>
            <a:pPr marL="0" marR="0" lvl="0" indent="0" algn="l" defTabSz="457200" rtl="0" eaLnBrk="1" fontAlgn="auto" latinLnBrk="0" hangingPunct="1">
              <a:lnSpc>
                <a:spcPct val="100000"/>
              </a:lnSpc>
              <a:spcBef>
                <a:spcPts val="0"/>
              </a:spcBef>
              <a:spcAft>
                <a:spcPts val="1000"/>
              </a:spcAft>
              <a:buClrTx/>
              <a:buSzTx/>
              <a:buFontTx/>
              <a:buNone/>
              <a:tabLst/>
              <a:defRPr/>
            </a:pPr>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2.</a:t>
            </a:r>
            <a:r>
              <a:rPr kumimoji="0" lang="en-US" sz="360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i="0"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Ready to preach the gospel</a:t>
            </a:r>
          </a:p>
          <a:p>
            <a:pPr marR="0" lvl="0" algn="l" defTabSz="457200" rtl="0" eaLnBrk="1" fontAlgn="auto" latinLnBrk="0" hangingPunct="1">
              <a:lnSpc>
                <a:spcPct val="115000"/>
              </a:lnSpc>
              <a:spcBef>
                <a:spcPts val="0"/>
              </a:spcBef>
              <a:spcAft>
                <a:spcPts val="1000"/>
              </a:spcAft>
              <a:buClrTx/>
              <a:buSzTx/>
              <a:tabLst/>
              <a:defRPr/>
            </a:pPr>
            <a:r>
              <a:rPr kumimoji="0" lang="en-US" sz="360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3. </a:t>
            </a:r>
            <a:r>
              <a:rPr kumimoji="0" lang="en-US" sz="3600" i="0"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Ready to distribute</a:t>
            </a:r>
          </a:p>
          <a:p>
            <a:pPr marL="0" marR="0" lvl="0" indent="0" algn="l" defTabSz="457200" rtl="0" eaLnBrk="1" fontAlgn="auto" latinLnBrk="0" hangingPunct="1">
              <a:lnSpc>
                <a:spcPct val="115000"/>
              </a:lnSpc>
              <a:spcBef>
                <a:spcPts val="0"/>
              </a:spcBef>
              <a:spcAft>
                <a:spcPts val="1000"/>
              </a:spcAft>
              <a:buClrTx/>
              <a:buSzTx/>
              <a:buFontTx/>
              <a:buNone/>
              <a:tabLst/>
              <a:defRPr/>
            </a:pPr>
            <a:r>
              <a:rPr lang="en-US" sz="3600" dirty="0">
                <a:latin typeface="Calibri" panose="020F0502020204030204" pitchFamily="34" charset="0"/>
                <a:ea typeface="Calibri" panose="020F0502020204030204" pitchFamily="34" charset="0"/>
                <a:cs typeface="Calibri" panose="020F0502020204030204" pitchFamily="34" charset="0"/>
              </a:rPr>
              <a:t>4.</a:t>
            </a:r>
            <a:r>
              <a:rPr kumimoji="0" lang="en-US" sz="36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i="0"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Ready to every good work</a:t>
            </a:r>
            <a:endParaRPr kumimoji="0" lang="en-US" sz="3600"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5.</a:t>
            </a:r>
            <a:r>
              <a:rPr kumimoji="0" lang="en-US" sz="360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i="0"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Ready ... to die </a:t>
            </a:r>
          </a:p>
          <a:p>
            <a:pPr marL="0" marR="0" lvl="0" indent="0" algn="l" defTabSz="457200" rtl="0" eaLnBrk="1" fontAlgn="auto" latinLnBrk="0" hangingPunct="1">
              <a:lnSpc>
                <a:spcPct val="100000"/>
              </a:lnSpc>
              <a:spcBef>
                <a:spcPts val="0"/>
              </a:spcBef>
              <a:spcAft>
                <a:spcPts val="1000"/>
              </a:spcAft>
              <a:buClrTx/>
              <a:buSzTx/>
              <a:buFontTx/>
              <a:buNone/>
              <a:tabLst/>
              <a:defRPr/>
            </a:pPr>
            <a:r>
              <a:rPr lang="en-US" sz="3600" dirty="0">
                <a:solidFill>
                  <a:srgbClr val="0070C0"/>
                </a:solidFill>
                <a:latin typeface="Calibri" panose="020F0502020204030204" pitchFamily="34" charset="0"/>
                <a:ea typeface="Calibri" panose="020F0502020204030204" pitchFamily="34" charset="0"/>
                <a:cs typeface="Calibri" panose="020F0502020204030204" pitchFamily="34" charset="0"/>
              </a:rPr>
              <a:t>6.</a:t>
            </a:r>
            <a:r>
              <a:rPr kumimoji="0" lang="en-US" sz="360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i="0"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Ready for his return</a:t>
            </a:r>
            <a:endParaRPr kumimoji="0" lang="en-US" sz="3600" i="0"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defRPr/>
            </a:pPr>
            <a:r>
              <a:rPr lang="en-US" sz="3600" dirty="0">
                <a:effectLst/>
                <a:latin typeface="Calibri" panose="020F0502020204030204" pitchFamily="34" charset="0"/>
                <a:ea typeface="Calibri" panose="020F0502020204030204" pitchFamily="34" charset="0"/>
                <a:cs typeface="Calibri" panose="020F0502020204030204" pitchFamily="34" charset="0"/>
              </a:rPr>
              <a:t>7. Conclusion. Victories are won by being ready.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457200" rtl="0" eaLnBrk="1" fontAlgn="auto" latinLnBrk="0" hangingPunct="1">
              <a:lnSpc>
                <a:spcPct val="115000"/>
              </a:lnSpc>
              <a:spcBef>
                <a:spcPts val="0"/>
              </a:spcBef>
              <a:spcAft>
                <a:spcPts val="1000"/>
              </a:spcAft>
              <a:buClrTx/>
              <a:buSzTx/>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1000"/>
              </a:spcAft>
              <a:buClrTx/>
              <a:buSzTx/>
              <a:buFontTx/>
              <a:buNone/>
              <a:tabLst/>
              <a:defRPr/>
            </a:pPr>
            <a:endParaRPr kumimoji="0" lang="en-US" sz="24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10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71500" marR="0" lvl="0" indent="-571500" algn="l" defTabSz="457200" rtl="0" eaLnBrk="1" fontAlgn="auto" latinLnBrk="0" hangingPunct="1">
              <a:lnSpc>
                <a:spcPct val="100000"/>
              </a:lnSpc>
              <a:spcBef>
                <a:spcPts val="0"/>
              </a:spcBef>
              <a:spcAft>
                <a:spcPts val="1000"/>
              </a:spcAft>
              <a:buClrTx/>
              <a:buSzTx/>
              <a:buFontTx/>
              <a:buAutoNum type="romanUcPeriod"/>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1500" marR="0" lvl="0" indent="-571500" algn="l" defTabSz="457200" rtl="0" eaLnBrk="1" fontAlgn="auto" latinLnBrk="0" hangingPunct="1">
              <a:lnSpc>
                <a:spcPct val="100000"/>
              </a:lnSpc>
              <a:spcBef>
                <a:spcPts val="0"/>
              </a:spcBef>
              <a:spcAft>
                <a:spcPts val="1000"/>
              </a:spcAft>
              <a:buClrTx/>
              <a:buSzTx/>
              <a:buFontTx/>
              <a:buAutoNum type="romanUcPeriod"/>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7B42631-026C-873B-5222-467B9CF0DF78}"/>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Tree>
    <p:extLst>
      <p:ext uri="{BB962C8B-B14F-4D97-AF65-F5344CB8AC3E}">
        <p14:creationId xmlns:p14="http://schemas.microsoft.com/office/powerpoint/2010/main" val="266458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8D203A42-92D1-750B-1C51-911C1DDEE02E}"/>
              </a:ext>
            </a:extLst>
          </p:cNvPr>
          <p:cNvSpPr txBox="1"/>
          <p:nvPr/>
        </p:nvSpPr>
        <p:spPr>
          <a:xfrm>
            <a:off x="620785" y="1392572"/>
            <a:ext cx="8145709" cy="4157227"/>
          </a:xfrm>
          <a:prstGeom prst="rect">
            <a:avLst/>
          </a:prstGeom>
          <a:noFill/>
        </p:spPr>
        <p:txBody>
          <a:bodyPr wrap="square">
            <a:spAutoFit/>
          </a:bodyPr>
          <a:lstStyle/>
          <a:p>
            <a:pPr marL="0" marR="0">
              <a:lnSpc>
                <a:spcPct val="115000"/>
              </a:lnSpc>
              <a:spcBef>
                <a:spcPts val="0"/>
              </a:spcBef>
              <a:spcAft>
                <a:spcPts val="1000"/>
              </a:spcAft>
            </a:pPr>
            <a:r>
              <a:rPr lang="en-US" sz="4000" u="sng" dirty="0">
                <a:effectLst/>
                <a:latin typeface="Calibri" panose="020F0502020204030204" pitchFamily="34" charset="0"/>
                <a:ea typeface="Calibri" panose="020F0502020204030204" pitchFamily="34" charset="0"/>
                <a:cs typeface="Calibri" panose="020F0502020204030204" pitchFamily="34" charset="0"/>
              </a:rPr>
              <a:t>God is ready for us to come to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4000" b="1" u="sng" dirty="0">
              <a:effectLst/>
              <a:latin typeface="Calibri" panose="020F0502020204030204" pitchFamily="34" charset="0"/>
              <a:ea typeface="Calibri" panose="020F0502020204030204" pitchFamily="34" charset="0"/>
            </a:endParaRPr>
          </a:p>
          <a:p>
            <a:r>
              <a:rPr lang="en-US" sz="4800" b="1" dirty="0">
                <a:solidFill>
                  <a:srgbClr val="0070C0"/>
                </a:solidFill>
                <a:effectLst/>
                <a:latin typeface="Calibri" panose="020F0502020204030204" pitchFamily="34" charset="0"/>
                <a:ea typeface="Calibri" panose="020F0502020204030204" pitchFamily="34" charset="0"/>
              </a:rPr>
              <a:t>Luke 14:17</a:t>
            </a:r>
            <a:r>
              <a:rPr lang="en-US" sz="4800" dirty="0">
                <a:solidFill>
                  <a:srgbClr val="0070C0"/>
                </a:solidFill>
                <a:effectLst/>
                <a:latin typeface="Calibri" panose="020F0502020204030204" pitchFamily="34" charset="0"/>
                <a:ea typeface="Calibri" panose="020F0502020204030204" pitchFamily="34" charset="0"/>
              </a:rPr>
              <a:t> </a:t>
            </a:r>
            <a:r>
              <a:rPr lang="en-US" sz="4000" dirty="0">
                <a:effectLst/>
                <a:latin typeface="Calibri" panose="020F0502020204030204" pitchFamily="34" charset="0"/>
                <a:ea typeface="Calibri" panose="020F0502020204030204" pitchFamily="34" charset="0"/>
              </a:rPr>
              <a:t>And sent his servant at supper time to say to them that were bidden, </a:t>
            </a:r>
            <a:r>
              <a:rPr lang="en-US" sz="4000" b="1" dirty="0">
                <a:effectLst/>
                <a:latin typeface="Calibri" panose="020F0502020204030204" pitchFamily="34" charset="0"/>
                <a:ea typeface="Calibri" panose="020F0502020204030204" pitchFamily="34" charset="0"/>
              </a:rPr>
              <a:t>Come; for all things are now ready.	</a:t>
            </a:r>
            <a:r>
              <a:rPr lang="en-US" sz="1400" b="1" dirty="0">
                <a:effectLst/>
                <a:latin typeface="Calibri" panose="020F0502020204030204" pitchFamily="34" charset="0"/>
                <a:ea typeface="Calibri" panose="020F0502020204030204" pitchFamily="34" charset="0"/>
              </a:rPr>
              <a:t>	</a:t>
            </a:r>
            <a:endParaRPr lang="en-US" b="1" dirty="0"/>
          </a:p>
        </p:txBody>
      </p:sp>
    </p:spTree>
    <p:extLst>
      <p:ext uri="{BB962C8B-B14F-4D97-AF65-F5344CB8AC3E}">
        <p14:creationId xmlns:p14="http://schemas.microsoft.com/office/powerpoint/2010/main" val="674302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a:ln>
            <a:noFill/>
          </a:ln>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0A0EA54F-6B73-F6D2-1AFF-E511FD1C9F29}"/>
              </a:ext>
            </a:extLst>
          </p:cNvPr>
          <p:cNvSpPr txBox="1"/>
          <p:nvPr/>
        </p:nvSpPr>
        <p:spPr>
          <a:xfrm>
            <a:off x="713064" y="1132515"/>
            <a:ext cx="8128934" cy="5078313"/>
          </a:xfrm>
          <a:prstGeom prst="rect">
            <a:avLst/>
          </a:prstGeom>
          <a:noFill/>
        </p:spPr>
        <p:txBody>
          <a:bodyPr wrap="square">
            <a:spAutoFit/>
          </a:bodyPr>
          <a:lstStyle/>
          <a:p>
            <a:pPr marL="0" marR="0">
              <a:spcBef>
                <a:spcPts val="0"/>
              </a:spcBef>
              <a:spcAft>
                <a:spcPts val="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“All things are ready,” come to the feast!</a:t>
            </a:r>
            <a:br>
              <a:rPr lang="en-US" sz="3600" dirty="0">
                <a:effectLst/>
                <a:latin typeface="Calibri" panose="020F0502020204030204" pitchFamily="34" charset="0"/>
                <a:ea typeface="Times New Roman" panose="02020603050405020304" pitchFamily="18" charset="0"/>
                <a:cs typeface="Calibri" panose="020F0502020204030204" pitchFamily="34" charset="0"/>
              </a:rPr>
            </a:br>
            <a:r>
              <a:rPr lang="en-US" sz="3600" dirty="0">
                <a:effectLst/>
                <a:latin typeface="Calibri" panose="020F0502020204030204" pitchFamily="34" charset="0"/>
                <a:ea typeface="Times New Roman" panose="02020603050405020304" pitchFamily="18" charset="0"/>
                <a:cs typeface="Calibri" panose="020F0502020204030204" pitchFamily="34" charset="0"/>
              </a:rPr>
              <a:t>Come for the table now is spread;</a:t>
            </a:r>
            <a:br>
              <a:rPr lang="en-US" sz="3600" dirty="0">
                <a:effectLst/>
                <a:latin typeface="Calibri" panose="020F0502020204030204" pitchFamily="34" charset="0"/>
                <a:ea typeface="Times New Roman" panose="02020603050405020304" pitchFamily="18" charset="0"/>
                <a:cs typeface="Calibri" panose="020F0502020204030204" pitchFamily="34" charset="0"/>
              </a:rPr>
            </a:br>
            <a:r>
              <a:rPr lang="en-US" sz="3600" dirty="0">
                <a:effectLst/>
                <a:latin typeface="Calibri" panose="020F0502020204030204" pitchFamily="34" charset="0"/>
                <a:ea typeface="Times New Roman" panose="02020603050405020304" pitchFamily="18" charset="0"/>
                <a:cs typeface="Calibri" panose="020F0502020204030204" pitchFamily="34" charset="0"/>
              </a:rPr>
              <a:t>Ye famishing, ye weary, come,</a:t>
            </a:r>
            <a:br>
              <a:rPr lang="en-US" sz="3600" dirty="0">
                <a:effectLst/>
                <a:latin typeface="Calibri" panose="020F0502020204030204" pitchFamily="34" charset="0"/>
                <a:ea typeface="Times New Roman" panose="02020603050405020304" pitchFamily="18" charset="0"/>
                <a:cs typeface="Calibri" panose="020F0502020204030204" pitchFamily="34" charset="0"/>
              </a:rPr>
            </a:br>
            <a:r>
              <a:rPr lang="en-US" sz="3600" dirty="0">
                <a:effectLst/>
                <a:latin typeface="Calibri" panose="020F0502020204030204" pitchFamily="34" charset="0"/>
                <a:ea typeface="Times New Roman" panose="02020603050405020304" pitchFamily="18" charset="0"/>
                <a:cs typeface="Calibri" panose="020F0502020204030204" pitchFamily="34" charset="0"/>
              </a:rPr>
              <a:t>And thou shalt be richly fed.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Hear the invitation,</a:t>
            </a:r>
            <a:br>
              <a:rPr lang="en-US" sz="3600" dirty="0">
                <a:effectLst/>
                <a:latin typeface="Calibri" panose="020F0502020204030204" pitchFamily="34" charset="0"/>
                <a:ea typeface="Times New Roman" panose="02020603050405020304" pitchFamily="18" charset="0"/>
                <a:cs typeface="Calibri" panose="020F0502020204030204" pitchFamily="34" charset="0"/>
              </a:rPr>
            </a:br>
            <a:r>
              <a:rPr lang="en-US" sz="3600" dirty="0">
                <a:effectLst/>
                <a:latin typeface="Calibri" panose="020F0502020204030204" pitchFamily="34" charset="0"/>
                <a:ea typeface="Times New Roman" panose="02020603050405020304" pitchFamily="18" charset="0"/>
                <a:cs typeface="Calibri" panose="020F0502020204030204" pitchFamily="34" charset="0"/>
              </a:rPr>
              <a:t>Come, whosoever will;</a:t>
            </a:r>
            <a:br>
              <a:rPr lang="en-US" sz="3600" dirty="0">
                <a:effectLst/>
                <a:latin typeface="Calibri" panose="020F0502020204030204" pitchFamily="34" charset="0"/>
                <a:ea typeface="Times New Roman" panose="02020603050405020304" pitchFamily="18" charset="0"/>
                <a:cs typeface="Calibri" panose="020F0502020204030204" pitchFamily="34" charset="0"/>
              </a:rPr>
            </a:br>
            <a:r>
              <a:rPr lang="en-US" sz="3600" dirty="0">
                <a:effectLst/>
                <a:latin typeface="Calibri" panose="020F0502020204030204" pitchFamily="34" charset="0"/>
                <a:ea typeface="Times New Roman" panose="02020603050405020304" pitchFamily="18" charset="0"/>
                <a:cs typeface="Calibri" panose="020F0502020204030204" pitchFamily="34" charset="0"/>
              </a:rPr>
              <a:t>Praise God for full salvation</a:t>
            </a:r>
            <a:br>
              <a:rPr lang="en-US" sz="3600" dirty="0">
                <a:effectLst/>
                <a:latin typeface="Calibri" panose="020F0502020204030204" pitchFamily="34" charset="0"/>
                <a:ea typeface="Times New Roman" panose="02020603050405020304" pitchFamily="18" charset="0"/>
                <a:cs typeface="Calibri" panose="020F0502020204030204" pitchFamily="34" charset="0"/>
              </a:rPr>
            </a:br>
            <a:r>
              <a:rPr lang="en-US" sz="3600" dirty="0">
                <a:effectLst/>
                <a:latin typeface="Calibri" panose="020F0502020204030204" pitchFamily="34" charset="0"/>
                <a:ea typeface="Times New Roman" panose="02020603050405020304" pitchFamily="18" charset="0"/>
                <a:cs typeface="Calibri" panose="020F0502020204030204" pitchFamily="34" charset="0"/>
              </a:rPr>
              <a:t>For whosoever will.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50F46535-F558-AB9B-55BF-C74F62FBBA7E}"/>
              </a:ext>
            </a:extLst>
          </p:cNvPr>
          <p:cNvSpPr/>
          <p:nvPr/>
        </p:nvSpPr>
        <p:spPr>
          <a:xfrm>
            <a:off x="402673" y="1124125"/>
            <a:ext cx="8439326" cy="5201174"/>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0034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a:ln>
            <a:noFill/>
          </a:ln>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BBDA06CA-8C4B-A5C2-937E-3B2A585DD348}"/>
              </a:ext>
            </a:extLst>
          </p:cNvPr>
          <p:cNvSpPr txBox="1"/>
          <p:nvPr/>
        </p:nvSpPr>
        <p:spPr>
          <a:xfrm>
            <a:off x="637563" y="1182848"/>
            <a:ext cx="7877263" cy="5078313"/>
          </a:xfrm>
          <a:prstGeom prst="rect">
            <a:avLst/>
          </a:prstGeom>
          <a:noFill/>
        </p:spPr>
        <p:txBody>
          <a:bodyPr wrap="square">
            <a:spAutoFit/>
          </a:bodyPr>
          <a:lstStyle/>
          <a:p>
            <a:pPr marL="0" marR="0">
              <a:spcBef>
                <a:spcPts val="0"/>
              </a:spcBef>
              <a:spcAft>
                <a:spcPts val="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“All things are ready,” come to the feast!</a:t>
            </a:r>
            <a:br>
              <a:rPr lang="en-US" sz="3600" dirty="0">
                <a:effectLst/>
                <a:latin typeface="Calibri" panose="020F0502020204030204" pitchFamily="34" charset="0"/>
                <a:ea typeface="Times New Roman" panose="02020603050405020304" pitchFamily="18" charset="0"/>
                <a:cs typeface="Calibri" panose="020F0502020204030204" pitchFamily="34" charset="0"/>
              </a:rPr>
            </a:br>
            <a:r>
              <a:rPr lang="en-US" sz="3600" dirty="0">
                <a:effectLst/>
                <a:latin typeface="Calibri" panose="020F0502020204030204" pitchFamily="34" charset="0"/>
                <a:ea typeface="Times New Roman" panose="02020603050405020304" pitchFamily="18" charset="0"/>
                <a:cs typeface="Calibri" panose="020F0502020204030204" pitchFamily="34" charset="0"/>
              </a:rPr>
              <a:t>Come, for the door is open wide;</a:t>
            </a:r>
            <a:br>
              <a:rPr lang="en-US" sz="3600" dirty="0">
                <a:effectLst/>
                <a:latin typeface="Calibri" panose="020F0502020204030204" pitchFamily="34" charset="0"/>
                <a:ea typeface="Times New Roman" panose="02020603050405020304" pitchFamily="18" charset="0"/>
                <a:cs typeface="Calibri" panose="020F0502020204030204" pitchFamily="34" charset="0"/>
              </a:rPr>
            </a:br>
            <a:r>
              <a:rPr lang="en-US" sz="3600" dirty="0">
                <a:effectLst/>
                <a:latin typeface="Calibri" panose="020F0502020204030204" pitchFamily="34" charset="0"/>
                <a:ea typeface="Times New Roman" panose="02020603050405020304" pitchFamily="18" charset="0"/>
                <a:cs typeface="Calibri" panose="020F0502020204030204" pitchFamily="34" charset="0"/>
              </a:rPr>
              <a:t>A place of honor is reserved</a:t>
            </a:r>
            <a:br>
              <a:rPr lang="en-US" sz="3600" dirty="0">
                <a:effectLst/>
                <a:latin typeface="Calibri" panose="020F0502020204030204" pitchFamily="34" charset="0"/>
                <a:ea typeface="Times New Roman" panose="02020603050405020304" pitchFamily="18" charset="0"/>
                <a:cs typeface="Calibri" panose="020F0502020204030204" pitchFamily="34" charset="0"/>
              </a:rPr>
            </a:br>
            <a:r>
              <a:rPr lang="en-US" sz="3600" dirty="0">
                <a:effectLst/>
                <a:latin typeface="Calibri" panose="020F0502020204030204" pitchFamily="34" charset="0"/>
                <a:ea typeface="Times New Roman" panose="02020603050405020304" pitchFamily="18" charset="0"/>
                <a:cs typeface="Calibri" panose="020F0502020204030204" pitchFamily="34" charset="0"/>
              </a:rPr>
              <a:t>For you at the Master’s side.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“All things are ready,” come to the feast!</a:t>
            </a:r>
            <a:br>
              <a:rPr lang="en-US" sz="3600" dirty="0">
                <a:effectLst/>
                <a:latin typeface="Calibri" panose="020F0502020204030204" pitchFamily="34" charset="0"/>
                <a:ea typeface="Times New Roman" panose="02020603050405020304" pitchFamily="18" charset="0"/>
                <a:cs typeface="Calibri" panose="020F0502020204030204" pitchFamily="34" charset="0"/>
              </a:rPr>
            </a:br>
            <a:r>
              <a:rPr lang="en-US" sz="3600" dirty="0">
                <a:effectLst/>
                <a:latin typeface="Calibri" panose="020F0502020204030204" pitchFamily="34" charset="0"/>
                <a:ea typeface="Times New Roman" panose="02020603050405020304" pitchFamily="18" charset="0"/>
                <a:cs typeface="Calibri" panose="020F0502020204030204" pitchFamily="34" charset="0"/>
              </a:rPr>
              <a:t>Come, while He waits to welcome thee;</a:t>
            </a:r>
            <a:br>
              <a:rPr lang="en-US" sz="3600" dirty="0">
                <a:effectLst/>
                <a:latin typeface="Calibri" panose="020F0502020204030204" pitchFamily="34" charset="0"/>
                <a:ea typeface="Times New Roman" panose="02020603050405020304" pitchFamily="18" charset="0"/>
                <a:cs typeface="Calibri" panose="020F0502020204030204" pitchFamily="34" charset="0"/>
              </a:rPr>
            </a:br>
            <a:r>
              <a:rPr lang="en-US" sz="3600" dirty="0">
                <a:effectLst/>
                <a:latin typeface="Calibri" panose="020F0502020204030204" pitchFamily="34" charset="0"/>
                <a:ea typeface="Times New Roman" panose="02020603050405020304" pitchFamily="18" charset="0"/>
                <a:cs typeface="Calibri" panose="020F0502020204030204" pitchFamily="34" charset="0"/>
              </a:rPr>
              <a:t>Delay not while this day is thine,</a:t>
            </a:r>
            <a:br>
              <a:rPr lang="en-US" sz="3600" dirty="0">
                <a:effectLst/>
                <a:latin typeface="Calibri" panose="020F0502020204030204" pitchFamily="34" charset="0"/>
                <a:ea typeface="Times New Roman" panose="02020603050405020304" pitchFamily="18" charset="0"/>
                <a:cs typeface="Calibri" panose="020F0502020204030204" pitchFamily="34" charset="0"/>
              </a:rPr>
            </a:br>
            <a:r>
              <a:rPr lang="en-US" sz="3600" dirty="0">
                <a:effectLst/>
                <a:latin typeface="Calibri" panose="020F0502020204030204" pitchFamily="34" charset="0"/>
                <a:ea typeface="Times New Roman" panose="02020603050405020304" pitchFamily="18" charset="0"/>
                <a:cs typeface="Calibri" panose="020F0502020204030204" pitchFamily="34" charset="0"/>
              </a:rPr>
              <a:t>Tomorrow may never be.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F9863028-0876-038C-3080-E37CB8C760E9}"/>
              </a:ext>
            </a:extLst>
          </p:cNvPr>
          <p:cNvSpPr/>
          <p:nvPr/>
        </p:nvSpPr>
        <p:spPr>
          <a:xfrm>
            <a:off x="570451" y="1082180"/>
            <a:ext cx="8145710" cy="5310231"/>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75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e You Ready for Disaster? 11 Things You Can Do Now to Prepare for ...">
            <a:extLst>
              <a:ext uri="{FF2B5EF4-FFF2-40B4-BE49-F238E27FC236}">
                <a16:creationId xmlns:a16="http://schemas.microsoft.com/office/drawing/2014/main" id="{9C16D6F4-995C-629F-E48F-3012DF567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91440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291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
        <p:nvSpPr>
          <p:cNvPr id="3" name="TextBox 2">
            <a:extLst>
              <a:ext uri="{FF2B5EF4-FFF2-40B4-BE49-F238E27FC236}">
                <a16:creationId xmlns:a16="http://schemas.microsoft.com/office/drawing/2014/main" id="{C0EC4249-0B63-0383-C6AA-90F256787D0A}"/>
              </a:ext>
            </a:extLst>
          </p:cNvPr>
          <p:cNvSpPr txBox="1"/>
          <p:nvPr/>
        </p:nvSpPr>
        <p:spPr>
          <a:xfrm>
            <a:off x="838899" y="2424419"/>
            <a:ext cx="7701094" cy="2603341"/>
          </a:xfrm>
          <a:prstGeom prst="rect">
            <a:avLst/>
          </a:prstGeom>
          <a:noFill/>
        </p:spPr>
        <p:txBody>
          <a:bodyPr wrap="square">
            <a:spAutoFit/>
          </a:bodyPr>
          <a:lstStyle/>
          <a:p>
            <a:pPr marL="0" marR="0">
              <a:lnSpc>
                <a:spcPct val="115000"/>
              </a:lnSpc>
              <a:spcBef>
                <a:spcPts val="0"/>
              </a:spcBef>
              <a:spcAft>
                <a:spcPts val="100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“All things are ready,” come to the feast!</a:t>
            </a:r>
            <a:br>
              <a:rPr lang="en-US" sz="3600" dirty="0">
                <a:effectLst/>
                <a:latin typeface="Calibri" panose="020F0502020204030204" pitchFamily="34" charset="0"/>
                <a:ea typeface="Times New Roman" panose="02020603050405020304" pitchFamily="18" charset="0"/>
                <a:cs typeface="Calibri" panose="020F0502020204030204" pitchFamily="34" charset="0"/>
              </a:rPr>
            </a:br>
            <a:r>
              <a:rPr lang="en-US" sz="3600" dirty="0">
                <a:effectLst/>
                <a:latin typeface="Calibri" panose="020F0502020204030204" pitchFamily="34" charset="0"/>
                <a:ea typeface="Times New Roman" panose="02020603050405020304" pitchFamily="18" charset="0"/>
                <a:cs typeface="Calibri" panose="020F0502020204030204" pitchFamily="34" charset="0"/>
              </a:rPr>
              <a:t>Leave every care and worldly strife;</a:t>
            </a:r>
            <a:br>
              <a:rPr lang="en-US" sz="3600" dirty="0">
                <a:effectLst/>
                <a:latin typeface="Calibri" panose="020F0502020204030204" pitchFamily="34" charset="0"/>
                <a:ea typeface="Times New Roman" panose="02020603050405020304" pitchFamily="18" charset="0"/>
                <a:cs typeface="Calibri" panose="020F0502020204030204" pitchFamily="34" charset="0"/>
              </a:rPr>
            </a:br>
            <a:r>
              <a:rPr lang="en-US" sz="3600" dirty="0">
                <a:effectLst/>
                <a:latin typeface="Calibri" panose="020F0502020204030204" pitchFamily="34" charset="0"/>
                <a:ea typeface="Times New Roman" panose="02020603050405020304" pitchFamily="18" charset="0"/>
                <a:cs typeface="Calibri" panose="020F0502020204030204" pitchFamily="34" charset="0"/>
              </a:rPr>
              <a:t>Come, feast upon the Christ of God</a:t>
            </a:r>
            <a:br>
              <a:rPr lang="en-US" sz="3600" dirty="0">
                <a:effectLst/>
                <a:latin typeface="Calibri" panose="020F0502020204030204" pitchFamily="34" charset="0"/>
                <a:ea typeface="Times New Roman" panose="02020603050405020304" pitchFamily="18" charset="0"/>
                <a:cs typeface="Calibri" panose="020F0502020204030204" pitchFamily="34" charset="0"/>
              </a:rPr>
            </a:br>
            <a:r>
              <a:rPr lang="en-US" sz="3600" dirty="0">
                <a:effectLst/>
                <a:latin typeface="Calibri" panose="020F0502020204030204" pitchFamily="34" charset="0"/>
                <a:ea typeface="Times New Roman" panose="02020603050405020304" pitchFamily="18" charset="0"/>
                <a:cs typeface="Calibri" panose="020F0502020204030204" pitchFamily="34" charset="0"/>
              </a:rPr>
              <a:t>And drink everlasting life.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463700D-D8FA-0E75-B33B-B64954498444}"/>
              </a:ext>
            </a:extLst>
          </p:cNvPr>
          <p:cNvSpPr/>
          <p:nvPr/>
        </p:nvSpPr>
        <p:spPr>
          <a:xfrm>
            <a:off x="721452" y="1996580"/>
            <a:ext cx="7927597" cy="3733100"/>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886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importance of being ready | Allovus Design">
            <a:extLst>
              <a:ext uri="{FF2B5EF4-FFF2-40B4-BE49-F238E27FC236}">
                <a16:creationId xmlns:a16="http://schemas.microsoft.com/office/drawing/2014/main" id="{AA1E2002-0B2D-6A73-2C4B-5D4159D7D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5925"/>
            <a:ext cx="9144000" cy="644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653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e you ready for disaster?">
            <a:extLst>
              <a:ext uri="{FF2B5EF4-FFF2-40B4-BE49-F238E27FC236}">
                <a16:creationId xmlns:a16="http://schemas.microsoft.com/office/drawing/2014/main" id="{2C3A8C79-C133-2A64-04C4-BC5CC1D27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42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B82C5A-435E-CBAF-59CF-D742EE224FEE}"/>
              </a:ext>
            </a:extLst>
          </p:cNvPr>
          <p:cNvSpPr txBox="1"/>
          <p:nvPr/>
        </p:nvSpPr>
        <p:spPr>
          <a:xfrm>
            <a:off x="0" y="625148"/>
            <a:ext cx="9144000" cy="923330"/>
          </a:xfrm>
          <a:prstGeom prst="rect">
            <a:avLst/>
          </a:prstGeom>
          <a:noFill/>
        </p:spPr>
        <p:txBody>
          <a:bodyPr wrap="square" rtlCol="0">
            <a:spAutoFit/>
          </a:bodyPr>
          <a:lstStyle/>
          <a:p>
            <a:pPr algn="ctr"/>
            <a:r>
              <a:rPr lang="en-US" sz="5400" dirty="0"/>
              <a:t>Are You Ready?</a:t>
            </a:r>
          </a:p>
        </p:txBody>
      </p:sp>
      <p:sp>
        <p:nvSpPr>
          <p:cNvPr id="3" name="TextBox 2">
            <a:extLst>
              <a:ext uri="{FF2B5EF4-FFF2-40B4-BE49-F238E27FC236}">
                <a16:creationId xmlns:a16="http://schemas.microsoft.com/office/drawing/2014/main" id="{D795974B-2D7A-F788-42F3-85FD2FC62834}"/>
              </a:ext>
            </a:extLst>
          </p:cNvPr>
          <p:cNvSpPr txBox="1"/>
          <p:nvPr/>
        </p:nvSpPr>
        <p:spPr>
          <a:xfrm>
            <a:off x="569168" y="2034074"/>
            <a:ext cx="7781730" cy="4093428"/>
          </a:xfrm>
          <a:prstGeom prst="rect">
            <a:avLst/>
          </a:prstGeom>
          <a:noFill/>
        </p:spPr>
        <p:txBody>
          <a:bodyPr wrap="square" rtlCol="0">
            <a:spAutoFit/>
          </a:bodyPr>
          <a:lstStyle/>
          <a:p>
            <a:pPr marL="0" marR="0">
              <a:spcBef>
                <a:spcPts val="0"/>
              </a:spcBef>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Luke 22:33</a:t>
            </a: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And the Lord said, "Simon, Simon! Indeed, Satan has asked for you, that he may sift you as wheat. 32 "But I have prayed for you, that your faith should not fail; and when you have returned to Me, strengthen your brethren." 33 </a:t>
            </a:r>
            <a:r>
              <a:rPr lang="en-US" sz="3200" b="1" dirty="0">
                <a:effectLst/>
                <a:latin typeface="Calibri" panose="020F0502020204030204" pitchFamily="34" charset="0"/>
                <a:ea typeface="Calibri" panose="020F0502020204030204" pitchFamily="34" charset="0"/>
                <a:cs typeface="Calibri" panose="020F0502020204030204" pitchFamily="34" charset="0"/>
              </a:rPr>
              <a:t>But he said to Him, "Lord, I am ready to go with You, both to prison and to death."</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90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F18B5E-9291-3D14-B19E-7BC4F8964524}"/>
              </a:ext>
            </a:extLst>
          </p:cNvPr>
          <p:cNvSpPr txBox="1"/>
          <p:nvPr/>
        </p:nvSpPr>
        <p:spPr>
          <a:xfrm>
            <a:off x="541176" y="1212980"/>
            <a:ext cx="8126963" cy="4930085"/>
          </a:xfrm>
          <a:prstGeom prst="rect">
            <a:avLst/>
          </a:prstGeom>
          <a:noFill/>
        </p:spPr>
        <p:txBody>
          <a:bodyPr wrap="square">
            <a:spAutoFit/>
          </a:bodyPr>
          <a:lstStyle/>
          <a:p>
            <a:pPr marL="0" marR="0">
              <a:spcBef>
                <a:spcPts val="0"/>
              </a:spcBef>
              <a:spcAft>
                <a:spcPts val="0"/>
              </a:spcAft>
            </a:pP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ARE YOU READY?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Peter said, "Lord, </a:t>
            </a:r>
            <a:r>
              <a:rPr lang="en-US" sz="3600" b="1" dirty="0">
                <a:effectLst/>
                <a:latin typeface="Calibri" panose="020F0502020204030204" pitchFamily="34" charset="0"/>
                <a:ea typeface="Calibri" panose="020F0502020204030204" pitchFamily="34" charset="0"/>
                <a:cs typeface="Calibri" panose="020F0502020204030204" pitchFamily="34" charset="0"/>
              </a:rPr>
              <a:t>I am ready to</a:t>
            </a:r>
            <a:r>
              <a:rPr lang="en-US" sz="3600" dirty="0">
                <a:effectLst/>
                <a:latin typeface="Calibri" panose="020F0502020204030204" pitchFamily="34" charset="0"/>
                <a:ea typeface="Calibri" panose="020F0502020204030204" pitchFamily="34" charset="0"/>
                <a:cs typeface="Calibri" panose="020F0502020204030204" pitchFamily="34" charset="0"/>
              </a:rPr>
              <a:t> go with thee, both into prison, and. to death"     </a:t>
            </a:r>
            <a:r>
              <a:rPr lang="en-US" sz="4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Luke 22:33</a:t>
            </a:r>
            <a:r>
              <a:rPr lang="en-US" sz="4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a:effectLst/>
                <a:latin typeface="Calibri" panose="020F0502020204030204" pitchFamily="34" charset="0"/>
                <a:ea typeface="Calibri" panose="020F0502020204030204" pitchFamily="34" charset="0"/>
                <a:cs typeface="Calibri" panose="020F0502020204030204" pitchFamily="34" charset="0"/>
              </a:rPr>
              <a:t>wherever he led him.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But he was not ready. He just thought he was. He later denied the Lord                    </a:t>
            </a:r>
            <a:r>
              <a:rPr lang="en-US" sz="4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Luke 22:54-62.</a:t>
            </a:r>
            <a:endParaRPr lang="en-US"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60211D9-0195-D0B8-AAFE-C7727824432C}"/>
              </a:ext>
            </a:extLst>
          </p:cNvPr>
          <p:cNvSpPr txBox="1"/>
          <p:nvPr/>
        </p:nvSpPr>
        <p:spPr>
          <a:xfrm>
            <a:off x="0" y="21460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Are You Ready?   </a:t>
            </a:r>
            <a:r>
              <a:rPr lang="en-US" sz="2800" dirty="0">
                <a:solidFill>
                  <a:srgbClr val="0070C0"/>
                </a:solidFill>
              </a:rPr>
              <a:t>Luke 22:33</a:t>
            </a:r>
          </a:p>
        </p:txBody>
      </p:sp>
    </p:spTree>
    <p:extLst>
      <p:ext uri="{BB962C8B-B14F-4D97-AF65-F5344CB8AC3E}">
        <p14:creationId xmlns:p14="http://schemas.microsoft.com/office/powerpoint/2010/main" val="24657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A7FEBD-C1A2-F4F5-5442-1260606E1C44}"/>
              </a:ext>
            </a:extLst>
          </p:cNvPr>
          <p:cNvSpPr txBox="1"/>
          <p:nvPr/>
        </p:nvSpPr>
        <p:spPr>
          <a:xfrm>
            <a:off x="385894" y="369116"/>
            <a:ext cx="8204433" cy="5693866"/>
          </a:xfrm>
          <a:prstGeom prst="rect">
            <a:avLst/>
          </a:prstGeom>
          <a:noFill/>
        </p:spPr>
        <p:txBody>
          <a:bodyPr wrap="square">
            <a:spAutoFit/>
          </a:bodyPr>
          <a:lstStyle/>
          <a:p>
            <a:r>
              <a:rPr lang="en-US" sz="2800" b="1" dirty="0">
                <a:solidFill>
                  <a:srgbClr val="0070C0"/>
                </a:solidFill>
              </a:rPr>
              <a:t>Luke 22:54 </a:t>
            </a:r>
            <a:r>
              <a:rPr lang="en-US" sz="2800" dirty="0"/>
              <a:t>Having arrested Him, they led Him and brought Him into the high priest's house. But Peter followed at a distance. 55 Now when they had kindled a fire in the midst of the courtyard and sat down together, Peter sat among them.</a:t>
            </a:r>
          </a:p>
          <a:p>
            <a:endParaRPr lang="en-US" sz="2800" dirty="0"/>
          </a:p>
          <a:p>
            <a:r>
              <a:rPr lang="en-US" sz="2800" dirty="0"/>
              <a:t> 56 And a certain servant girl, seeing him as he sat by the fire, looked intently at him and said, "This man was also with Him.“ 57 But he denied Him, saying, "Woman, I do not know Him.“</a:t>
            </a:r>
          </a:p>
          <a:p>
            <a:endParaRPr lang="en-US" sz="2800" dirty="0"/>
          </a:p>
          <a:p>
            <a:r>
              <a:rPr lang="en-US" sz="2800" dirty="0"/>
              <a:t> 58 And after a little while another saw him and said, "You also are of them." But Peter said, "Man, I am not!"</a:t>
            </a:r>
          </a:p>
        </p:txBody>
      </p:sp>
    </p:spTree>
    <p:extLst>
      <p:ext uri="{BB962C8B-B14F-4D97-AF65-F5344CB8AC3E}">
        <p14:creationId xmlns:p14="http://schemas.microsoft.com/office/powerpoint/2010/main" val="155743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225D4-187A-B7BA-DA7A-0CD3FBA074B5}"/>
              </a:ext>
            </a:extLst>
          </p:cNvPr>
          <p:cNvSpPr txBox="1"/>
          <p:nvPr/>
        </p:nvSpPr>
        <p:spPr>
          <a:xfrm>
            <a:off x="528506" y="528506"/>
            <a:ext cx="7977931" cy="5693866"/>
          </a:xfrm>
          <a:prstGeom prst="rect">
            <a:avLst/>
          </a:prstGeom>
          <a:noFill/>
        </p:spPr>
        <p:txBody>
          <a:bodyPr wrap="square">
            <a:spAutoFit/>
          </a:bodyPr>
          <a:lstStyle/>
          <a:p>
            <a:r>
              <a:rPr lang="en-US" sz="2800" dirty="0"/>
              <a:t>59 Then after about an hour had passed, another confidently affirmed, saying, "Surely this fellow also was with Him, for he is a Galilean."</a:t>
            </a:r>
          </a:p>
          <a:p>
            <a:r>
              <a:rPr lang="en-US" sz="2800" dirty="0"/>
              <a:t> 60 But Peter said, "Man, I do not know what you are saying!" Immediately, while he was still speaking, the rooster crowed.</a:t>
            </a:r>
          </a:p>
          <a:p>
            <a:endParaRPr lang="en-US" sz="2800" dirty="0"/>
          </a:p>
          <a:p>
            <a:r>
              <a:rPr lang="en-US" sz="2800" b="1" dirty="0"/>
              <a:t> 61 And the Lord turned and looked at Peter. And Peter remembered the word of the Lord, how He had said to him, "Before the rooster crows, you will deny Me three times.“</a:t>
            </a:r>
          </a:p>
          <a:p>
            <a:endParaRPr lang="en-US" sz="2800" dirty="0"/>
          </a:p>
          <a:p>
            <a:r>
              <a:rPr lang="en-US" sz="2800" dirty="0"/>
              <a:t> 62 So Peter went out and wept bitterly.</a:t>
            </a:r>
          </a:p>
        </p:txBody>
      </p:sp>
    </p:spTree>
    <p:extLst>
      <p:ext uri="{BB962C8B-B14F-4D97-AF65-F5344CB8AC3E}">
        <p14:creationId xmlns:p14="http://schemas.microsoft.com/office/powerpoint/2010/main" val="13930587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1061</TotalTime>
  <Words>2417</Words>
  <Application>Microsoft Office PowerPoint</Application>
  <PresentationFormat>On-screen Show (4:3)</PresentationFormat>
  <Paragraphs>138</Paragraphs>
  <Slides>41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Arial Black</vt:lpstr>
      <vt:lpstr>Arial Unicode MS</vt:lpstr>
      <vt:lpstr>Calibri</vt:lpstr>
      <vt:lpstr>Calibri Light</vt:lpstr>
      <vt:lpstr>Ink Free</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13</cp:revision>
  <dcterms:created xsi:type="dcterms:W3CDTF">2023-08-31T10:44:45Z</dcterms:created>
  <dcterms:modified xsi:type="dcterms:W3CDTF">2023-10-23T11:29:20Z</dcterms:modified>
</cp:coreProperties>
</file>