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 id="2147483721" r:id="rId5"/>
    <p:sldMasterId id="2147483733" r:id="rId6"/>
    <p:sldMasterId id="2147483745" r:id="rId7"/>
    <p:sldMasterId id="2147483770" r:id="rId8"/>
  </p:sldMasterIdLst>
  <p:sldIdLst>
    <p:sldId id="277" r:id="rId9"/>
    <p:sldId id="322" r:id="rId10"/>
    <p:sldId id="257" r:id="rId11"/>
    <p:sldId id="260" r:id="rId12"/>
    <p:sldId id="282" r:id="rId13"/>
    <p:sldId id="278" r:id="rId14"/>
    <p:sldId id="279" r:id="rId15"/>
    <p:sldId id="280" r:id="rId16"/>
    <p:sldId id="281" r:id="rId17"/>
    <p:sldId id="265" r:id="rId18"/>
    <p:sldId id="266" r:id="rId19"/>
    <p:sldId id="267" r:id="rId20"/>
    <p:sldId id="261" r:id="rId21"/>
    <p:sldId id="432" r:id="rId22"/>
    <p:sldId id="434" r:id="rId23"/>
    <p:sldId id="435" r:id="rId24"/>
    <p:sldId id="433" r:id="rId25"/>
    <p:sldId id="441" r:id="rId26"/>
    <p:sldId id="436" r:id="rId27"/>
    <p:sldId id="442" r:id="rId28"/>
    <p:sldId id="437" r:id="rId29"/>
    <p:sldId id="439" r:id="rId30"/>
    <p:sldId id="443" r:id="rId31"/>
    <p:sldId id="438" r:id="rId32"/>
    <p:sldId id="375" r:id="rId33"/>
    <p:sldId id="412" r:id="rId34"/>
    <p:sldId id="385" r:id="rId35"/>
    <p:sldId id="389" r:id="rId36"/>
    <p:sldId id="390" r:id="rId37"/>
    <p:sldId id="391" r:id="rId38"/>
    <p:sldId id="405" r:id="rId39"/>
    <p:sldId id="271" r:id="rId40"/>
    <p:sldId id="269" r:id="rId41"/>
    <p:sldId id="259" r:id="rId42"/>
    <p:sldId id="311" r:id="rId43"/>
    <p:sldId id="27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0WNzZM/e22vJHKISchKrQ==" hashData="qrufR6gVwxTyzYv22imB2ijX3tMCXiIHESt7gst1QTgXst2oVWuDEML6q18hKnHqC9a4cfEL0R5eLYkzcy8xT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1560" y="120"/>
      </p:cViewPr>
      <p:guideLst/>
    </p:cSldViewPr>
  </p:slideViewPr>
  <p:notesTextViewPr>
    <p:cViewPr>
      <p:scale>
        <a:sx n="1" d="1"/>
        <a:sy n="1" d="1"/>
      </p:scale>
      <p:origin x="0" y="0"/>
    </p:cViewPr>
  </p:notesTextViewPr>
  <p:sorterViewPr>
    <p:cViewPr varScale="1">
      <p:scale>
        <a:sx n="100" d="100"/>
        <a:sy n="10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BEA7F8-3BB1-4648-B8BD-F653E58074F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822011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EA7F8-3BB1-4648-B8BD-F653E58074F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231932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EA7F8-3BB1-4648-B8BD-F653E58074F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55773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3334544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367032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B4D1BB-344B-487A-9E16-E40ADDA73DF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3926966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4D1BB-344B-487A-9E16-E40ADDA73DF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1583055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4D1BB-344B-487A-9E16-E40ADDA73DFA}"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6841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4D1BB-344B-487A-9E16-E40ADDA73DFA}"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639477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4D1BB-344B-487A-9E16-E40ADDA73DFA}"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1039580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B4D1BB-344B-487A-9E16-E40ADDA73DF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262999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EA7F8-3BB1-4648-B8BD-F653E58074F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894880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B4D1BB-344B-487A-9E16-E40ADDA73DFA}"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3636063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3984709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a:p>
        </p:txBody>
      </p:sp>
    </p:spTree>
    <p:extLst>
      <p:ext uri="{BB962C8B-B14F-4D97-AF65-F5344CB8AC3E}">
        <p14:creationId xmlns:p14="http://schemas.microsoft.com/office/powerpoint/2010/main" val="3124437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4621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238BE5-86B9-43B7-A10F-118D2DDB17E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98934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38BE5-86B9-43B7-A10F-118D2DDB17E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56341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238BE5-86B9-43B7-A10F-118D2DDB17E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3106205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238BE5-86B9-43B7-A10F-118D2DDB17E6}"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355702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238BE5-86B9-43B7-A10F-118D2DDB17E6}"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472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238BE5-86B9-43B7-A10F-118D2DDB17E6}"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680093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BEA7F8-3BB1-4648-B8BD-F653E58074F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266896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38BE5-86B9-43B7-A10F-118D2DDB17E6}"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1817886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238BE5-86B9-43B7-A10F-118D2DDB17E6}"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2819451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238BE5-86B9-43B7-A10F-118D2DDB17E6}"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2320258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38BE5-86B9-43B7-A10F-118D2DDB17E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2421309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38BE5-86B9-43B7-A10F-118D2DDB17E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a:p>
        </p:txBody>
      </p:sp>
    </p:spTree>
    <p:extLst>
      <p:ext uri="{BB962C8B-B14F-4D97-AF65-F5344CB8AC3E}">
        <p14:creationId xmlns:p14="http://schemas.microsoft.com/office/powerpoint/2010/main" val="3553013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57138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93973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400614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954601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52463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BEA7F8-3BB1-4648-B8BD-F653E58074F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1274863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75242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789596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82665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621084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564967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795407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795600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921873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561506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087560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BEA7F8-3BB1-4648-B8BD-F653E58074F7}"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2599367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202818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67507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288445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304479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056916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32140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1830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257941-CA85-4C4C-BB8E-20110B9A8C8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7622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3B11E9-32C9-478F-A35A-65D79C3D3D3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4981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2C4381-2D9F-459D-9967-833DBA601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01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BEA7F8-3BB1-4648-B8BD-F653E58074F7}"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3498022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DC07FC-9715-4209-A51F-C6EA6407B3E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2388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9627912-5671-472D-9135-212DFBBF9C4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8673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3B5FF4E-2C33-4E08-94AE-0262E776E16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0028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7FD5F4-4B09-4502-997A-F3D8D56B679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392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0322D0-823F-4936-B8CB-77D30A102E1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7570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2504B9-DBFF-4801-BFFF-EC039EDB676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85919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362370-A719-473E-A193-27F2DC0FABE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99184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99DE9F-D94B-4BA2-8295-A84C2EBAEDF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069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0D8DE9-2316-4516-AB8E-6BB57E2D8C3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83004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86ED38-5EDC-461F-83AD-C4411BA77C0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000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BEA7F8-3BB1-4648-B8BD-F653E58074F7}"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41415538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59A973-F012-4387-B460-05D79E32F3A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845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732C6D7-9B80-43B6-BA3B-F3B4C239677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307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CDBC9E7-07D6-4CC3-8F1C-442CAAD393D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6846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137652-5837-464C-BF47-F24674F534C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8185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B848456-BFEE-48A8-A848-11031A1510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61638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500484-AD64-468F-B2FA-4090839F48E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23508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E26773-A850-4440-ACF9-825B76076E8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57887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E1C5A8-59F0-44B5-90A3-8E676A03640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2355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47A84D-473E-42A3-AC8A-8564FBF718F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572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ACB9DD8-C054-4B14-BD90-A817B3A512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52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BEA7F8-3BB1-4648-B8BD-F653E58074F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22062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98954006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97540306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11548800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70604097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78705947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33249284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64021412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02583804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09266472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52246238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BEA7F8-3BB1-4648-B8BD-F653E58074F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9EAA4-1154-4586-949F-9226F455DA26}" type="slidenum">
              <a:rPr lang="en-US" smtClean="0"/>
              <a:t>‹#›</a:t>
            </a:fld>
            <a:endParaRPr lang="en-US"/>
          </a:p>
        </p:txBody>
      </p:sp>
    </p:spTree>
    <p:extLst>
      <p:ext uri="{BB962C8B-B14F-4D97-AF65-F5344CB8AC3E}">
        <p14:creationId xmlns:p14="http://schemas.microsoft.com/office/powerpoint/2010/main" val="937244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2334865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EA7F8-3BB1-4648-B8BD-F653E58074F7}"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9EAA4-1154-4586-949F-9226F455DA26}" type="slidenum">
              <a:rPr lang="en-US" smtClean="0"/>
              <a:t>‹#›</a:t>
            </a:fld>
            <a:endParaRPr lang="en-US"/>
          </a:p>
        </p:txBody>
      </p:sp>
    </p:spTree>
    <p:extLst>
      <p:ext uri="{BB962C8B-B14F-4D97-AF65-F5344CB8AC3E}">
        <p14:creationId xmlns:p14="http://schemas.microsoft.com/office/powerpoint/2010/main" val="4278767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4D1BB-344B-487A-9E16-E40ADDA73DFA}"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974EA-E2F5-4E58-BAC5-923063A43E46}" type="slidenum">
              <a:rPr lang="en-US" smtClean="0"/>
              <a:t>‹#›</a:t>
            </a:fld>
            <a:endParaRPr lang="en-US"/>
          </a:p>
        </p:txBody>
      </p:sp>
    </p:spTree>
    <p:extLst>
      <p:ext uri="{BB962C8B-B14F-4D97-AF65-F5344CB8AC3E}">
        <p14:creationId xmlns:p14="http://schemas.microsoft.com/office/powerpoint/2010/main" val="30569393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38BE5-86B9-43B7-A10F-118D2DDB17E6}" type="datetimeFigureOut">
              <a:rPr lang="en-US" smtClean="0"/>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191FB-CC1F-4D02-8373-B68F68975733}" type="slidenum">
              <a:rPr lang="en-US" smtClean="0"/>
              <a:t>‹#›</a:t>
            </a:fld>
            <a:endParaRPr lang="en-US"/>
          </a:p>
        </p:txBody>
      </p:sp>
    </p:spTree>
    <p:extLst>
      <p:ext uri="{BB962C8B-B14F-4D97-AF65-F5344CB8AC3E}">
        <p14:creationId xmlns:p14="http://schemas.microsoft.com/office/powerpoint/2010/main" val="28124882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02EEB5B-0C57-473B-A1BF-11CA541A658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1212327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10/23/2023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7044032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C0227C6-C866-4DF6-9802-E2167E41A54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316495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7101984-37E6-431B-8185-F35F945DBD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784381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AB7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10/23/2023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74021027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hyperlink" Target="https://ref.ly/logosres/ws-585ff6e4eed64a0aba153392601b7fc3?ref=Bible.Ac2.1&amp;off=9079&amp;ctx=t+was+in+Jerusalem.%0a~In+later+Jerusalem%2c+" TargetMode="Externa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hyperlink" Target="https://ref.ly/logosres/ws-585ff6e4eed64a0aba153392601b7fc3?ref=Bible.Ac2.14&amp;off=2653&amp;ctx=mon%2c+McGarvey+said%3a%0a~Never+did+mortal+lip" TargetMode="Externa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hyperlink" Target="https://ref.ly/logosres/ws-585ff6e4eed64a0aba153392601b7fc3?ref=Bible.Ac2.17&amp;off=236&amp;ctx=shall+dream+dreams%3a%0a~In+the+last+days+%E2%80%A6+T" TargetMode="Externa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hyperlink" Target="https://ref.ly/logosres/ws-585ff6e4eed64a0aba153392601b7fc3?ref=Bible.Ac2.19&amp;off=1292&amp;ctx=Bruce+pointed+out%2c%0a%E2%80%9C~The+last+days%E2%80%9D+began" TargetMode="Externa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2.xml"/><Relationship Id="rId6" Type="http://schemas.microsoft.com/office/2007/relationships/hdphoto" Target="../media/hdphoto3.wdp"/><Relationship Id="rId5" Type="http://schemas.openxmlformats.org/officeDocument/2006/relationships/image" Target="../media/image10.jpe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3.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6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2736782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671" y="427200"/>
            <a:ext cx="8005481" cy="3108543"/>
          </a:xfrm>
          <a:prstGeom prst="rect">
            <a:avLst/>
          </a:prstGeom>
        </p:spPr>
        <p:txBody>
          <a:bodyPr wrap="square">
            <a:spAutoFit/>
          </a:bodyPr>
          <a:lstStyle/>
          <a:p>
            <a:r>
              <a:rPr lang="en-US" sz="3600" b="1" u="sng" dirty="0">
                <a:solidFill>
                  <a:srgbClr val="0070C0"/>
                </a:solidFill>
              </a:rPr>
              <a:t>Daniel 2:44 </a:t>
            </a:r>
            <a:r>
              <a:rPr lang="en-US" sz="3200" dirty="0"/>
              <a:t>"And in the days of these kings the God of heaven will set up</a:t>
            </a:r>
          </a:p>
          <a:p>
            <a:r>
              <a:rPr lang="en-US" sz="3200" dirty="0"/>
              <a:t>a kingdom which shall never be destroyed; and the kingdom shall not be left to other people; it shall break in pieces and consume all these kingdoms, and it shall stand forever.</a:t>
            </a:r>
          </a:p>
        </p:txBody>
      </p:sp>
      <p:sp>
        <p:nvSpPr>
          <p:cNvPr id="3" name="Rectangle 2"/>
          <p:cNvSpPr/>
          <p:nvPr/>
        </p:nvSpPr>
        <p:spPr>
          <a:xfrm>
            <a:off x="672353" y="4209404"/>
            <a:ext cx="7673788" cy="2616101"/>
          </a:xfrm>
          <a:prstGeom prst="rect">
            <a:avLst/>
          </a:prstGeom>
        </p:spPr>
        <p:txBody>
          <a:bodyPr wrap="square">
            <a:spAutoFit/>
          </a:bodyPr>
          <a:lstStyle/>
          <a:p>
            <a:r>
              <a:rPr lang="en-US" sz="3600" b="1" dirty="0">
                <a:solidFill>
                  <a:srgbClr val="0070C0"/>
                </a:solidFill>
              </a:rPr>
              <a:t>Mark 9:1 </a:t>
            </a:r>
            <a:r>
              <a:rPr lang="en-US" sz="3200" dirty="0"/>
              <a:t>And He said to them, "Assuredly, I say to you that there are </a:t>
            </a:r>
          </a:p>
          <a:p>
            <a:r>
              <a:rPr lang="en-US" sz="3200" dirty="0"/>
              <a:t>some standing here who will not taste death till they see the kingdom of God present with power."</a:t>
            </a:r>
          </a:p>
        </p:txBody>
      </p:sp>
      <p:sp>
        <p:nvSpPr>
          <p:cNvPr id="4" name="Freeform 3"/>
          <p:cNvSpPr/>
          <p:nvPr/>
        </p:nvSpPr>
        <p:spPr>
          <a:xfrm>
            <a:off x="304800" y="1255059"/>
            <a:ext cx="8498541" cy="2438400"/>
          </a:xfrm>
          <a:custGeom>
            <a:avLst/>
            <a:gdLst>
              <a:gd name="connsiteX0" fmla="*/ 3307976 w 8498541"/>
              <a:gd name="connsiteY0" fmla="*/ 224117 h 2438400"/>
              <a:gd name="connsiteX1" fmla="*/ 3263153 w 8498541"/>
              <a:gd name="connsiteY1" fmla="*/ 233082 h 2438400"/>
              <a:gd name="connsiteX2" fmla="*/ 3209365 w 8498541"/>
              <a:gd name="connsiteY2" fmla="*/ 251012 h 2438400"/>
              <a:gd name="connsiteX3" fmla="*/ 2949388 w 8498541"/>
              <a:gd name="connsiteY3" fmla="*/ 242047 h 2438400"/>
              <a:gd name="connsiteX4" fmla="*/ 2814918 w 8498541"/>
              <a:gd name="connsiteY4" fmla="*/ 224117 h 2438400"/>
              <a:gd name="connsiteX5" fmla="*/ 2599765 w 8498541"/>
              <a:gd name="connsiteY5" fmla="*/ 206188 h 2438400"/>
              <a:gd name="connsiteX6" fmla="*/ 1192306 w 8498541"/>
              <a:gd name="connsiteY6" fmla="*/ 197223 h 2438400"/>
              <a:gd name="connsiteX7" fmla="*/ 699247 w 8498541"/>
              <a:gd name="connsiteY7" fmla="*/ 206188 h 2438400"/>
              <a:gd name="connsiteX8" fmla="*/ 448235 w 8498541"/>
              <a:gd name="connsiteY8" fmla="*/ 224117 h 2438400"/>
              <a:gd name="connsiteX9" fmla="*/ 349624 w 8498541"/>
              <a:gd name="connsiteY9" fmla="*/ 242047 h 2438400"/>
              <a:gd name="connsiteX10" fmla="*/ 295835 w 8498541"/>
              <a:gd name="connsiteY10" fmla="*/ 259976 h 2438400"/>
              <a:gd name="connsiteX11" fmla="*/ 242047 w 8498541"/>
              <a:gd name="connsiteY11" fmla="*/ 295835 h 2438400"/>
              <a:gd name="connsiteX12" fmla="*/ 215153 w 8498541"/>
              <a:gd name="connsiteY12" fmla="*/ 340659 h 2438400"/>
              <a:gd name="connsiteX13" fmla="*/ 206188 w 8498541"/>
              <a:gd name="connsiteY13" fmla="*/ 367553 h 2438400"/>
              <a:gd name="connsiteX14" fmla="*/ 170329 w 8498541"/>
              <a:gd name="connsiteY14" fmla="*/ 421341 h 2438400"/>
              <a:gd name="connsiteX15" fmla="*/ 125506 w 8498541"/>
              <a:gd name="connsiteY15" fmla="*/ 555812 h 2438400"/>
              <a:gd name="connsiteX16" fmla="*/ 116541 w 8498541"/>
              <a:gd name="connsiteY16" fmla="*/ 582706 h 2438400"/>
              <a:gd name="connsiteX17" fmla="*/ 107576 w 8498541"/>
              <a:gd name="connsiteY17" fmla="*/ 609600 h 2438400"/>
              <a:gd name="connsiteX18" fmla="*/ 98612 w 8498541"/>
              <a:gd name="connsiteY18" fmla="*/ 645459 h 2438400"/>
              <a:gd name="connsiteX19" fmla="*/ 89647 w 8498541"/>
              <a:gd name="connsiteY19" fmla="*/ 672353 h 2438400"/>
              <a:gd name="connsiteX20" fmla="*/ 53788 w 8498541"/>
              <a:gd name="connsiteY20" fmla="*/ 770965 h 2438400"/>
              <a:gd name="connsiteX21" fmla="*/ 35859 w 8498541"/>
              <a:gd name="connsiteY21" fmla="*/ 842682 h 2438400"/>
              <a:gd name="connsiteX22" fmla="*/ 26894 w 8498541"/>
              <a:gd name="connsiteY22" fmla="*/ 905435 h 2438400"/>
              <a:gd name="connsiteX23" fmla="*/ 17929 w 8498541"/>
              <a:gd name="connsiteY23" fmla="*/ 950259 h 2438400"/>
              <a:gd name="connsiteX24" fmla="*/ 8965 w 8498541"/>
              <a:gd name="connsiteY24" fmla="*/ 1030941 h 2438400"/>
              <a:gd name="connsiteX25" fmla="*/ 0 w 8498541"/>
              <a:gd name="connsiteY25" fmla="*/ 1219200 h 2438400"/>
              <a:gd name="connsiteX26" fmla="*/ 8965 w 8498541"/>
              <a:gd name="connsiteY26" fmla="*/ 1927412 h 2438400"/>
              <a:gd name="connsiteX27" fmla="*/ 17929 w 8498541"/>
              <a:gd name="connsiteY27" fmla="*/ 1972235 h 2438400"/>
              <a:gd name="connsiteX28" fmla="*/ 35859 w 8498541"/>
              <a:gd name="connsiteY28" fmla="*/ 2043953 h 2438400"/>
              <a:gd name="connsiteX29" fmla="*/ 62753 w 8498541"/>
              <a:gd name="connsiteY29" fmla="*/ 2079812 h 2438400"/>
              <a:gd name="connsiteX30" fmla="*/ 80682 w 8498541"/>
              <a:gd name="connsiteY30" fmla="*/ 2115670 h 2438400"/>
              <a:gd name="connsiteX31" fmla="*/ 107576 w 8498541"/>
              <a:gd name="connsiteY31" fmla="*/ 2142565 h 2438400"/>
              <a:gd name="connsiteX32" fmla="*/ 125506 w 8498541"/>
              <a:gd name="connsiteY32" fmla="*/ 2169459 h 2438400"/>
              <a:gd name="connsiteX33" fmla="*/ 179294 w 8498541"/>
              <a:gd name="connsiteY33" fmla="*/ 2214282 h 2438400"/>
              <a:gd name="connsiteX34" fmla="*/ 197224 w 8498541"/>
              <a:gd name="connsiteY34" fmla="*/ 2232212 h 2438400"/>
              <a:gd name="connsiteX35" fmla="*/ 233082 w 8498541"/>
              <a:gd name="connsiteY35" fmla="*/ 2241176 h 2438400"/>
              <a:gd name="connsiteX36" fmla="*/ 268941 w 8498541"/>
              <a:gd name="connsiteY36" fmla="*/ 2268070 h 2438400"/>
              <a:gd name="connsiteX37" fmla="*/ 340659 w 8498541"/>
              <a:gd name="connsiteY37" fmla="*/ 2286000 h 2438400"/>
              <a:gd name="connsiteX38" fmla="*/ 421341 w 8498541"/>
              <a:gd name="connsiteY38" fmla="*/ 2303929 h 2438400"/>
              <a:gd name="connsiteX39" fmla="*/ 457200 w 8498541"/>
              <a:gd name="connsiteY39" fmla="*/ 2312894 h 2438400"/>
              <a:gd name="connsiteX40" fmla="*/ 502024 w 8498541"/>
              <a:gd name="connsiteY40" fmla="*/ 2321859 h 2438400"/>
              <a:gd name="connsiteX41" fmla="*/ 609600 w 8498541"/>
              <a:gd name="connsiteY41" fmla="*/ 2348753 h 2438400"/>
              <a:gd name="connsiteX42" fmla="*/ 770965 w 8498541"/>
              <a:gd name="connsiteY42" fmla="*/ 2375647 h 2438400"/>
              <a:gd name="connsiteX43" fmla="*/ 1138518 w 8498541"/>
              <a:gd name="connsiteY43" fmla="*/ 2411506 h 2438400"/>
              <a:gd name="connsiteX44" fmla="*/ 1425388 w 8498541"/>
              <a:gd name="connsiteY44" fmla="*/ 2429435 h 2438400"/>
              <a:gd name="connsiteX45" fmla="*/ 1882588 w 8498541"/>
              <a:gd name="connsiteY45" fmla="*/ 2438400 h 2438400"/>
              <a:gd name="connsiteX46" fmla="*/ 4105835 w 8498541"/>
              <a:gd name="connsiteY46" fmla="*/ 2429435 h 2438400"/>
              <a:gd name="connsiteX47" fmla="*/ 6732494 w 8498541"/>
              <a:gd name="connsiteY47" fmla="*/ 2420470 h 2438400"/>
              <a:gd name="connsiteX48" fmla="*/ 6840071 w 8498541"/>
              <a:gd name="connsiteY48" fmla="*/ 2411506 h 2438400"/>
              <a:gd name="connsiteX49" fmla="*/ 7386918 w 8498541"/>
              <a:gd name="connsiteY49" fmla="*/ 2402541 h 2438400"/>
              <a:gd name="connsiteX50" fmla="*/ 7539318 w 8498541"/>
              <a:gd name="connsiteY50" fmla="*/ 2393576 h 2438400"/>
              <a:gd name="connsiteX51" fmla="*/ 7602071 w 8498541"/>
              <a:gd name="connsiteY51" fmla="*/ 2384612 h 2438400"/>
              <a:gd name="connsiteX52" fmla="*/ 7673788 w 8498541"/>
              <a:gd name="connsiteY52" fmla="*/ 2375647 h 2438400"/>
              <a:gd name="connsiteX53" fmla="*/ 7808259 w 8498541"/>
              <a:gd name="connsiteY53" fmla="*/ 2357717 h 2438400"/>
              <a:gd name="connsiteX54" fmla="*/ 7853082 w 8498541"/>
              <a:gd name="connsiteY54" fmla="*/ 2339788 h 2438400"/>
              <a:gd name="connsiteX55" fmla="*/ 7879976 w 8498541"/>
              <a:gd name="connsiteY55" fmla="*/ 2330823 h 2438400"/>
              <a:gd name="connsiteX56" fmla="*/ 7924800 w 8498541"/>
              <a:gd name="connsiteY56" fmla="*/ 2286000 h 2438400"/>
              <a:gd name="connsiteX57" fmla="*/ 7978588 w 8498541"/>
              <a:gd name="connsiteY57" fmla="*/ 2250141 h 2438400"/>
              <a:gd name="connsiteX58" fmla="*/ 8050306 w 8498541"/>
              <a:gd name="connsiteY58" fmla="*/ 2178423 h 2438400"/>
              <a:gd name="connsiteX59" fmla="*/ 8086165 w 8498541"/>
              <a:gd name="connsiteY59" fmla="*/ 2142565 h 2438400"/>
              <a:gd name="connsiteX60" fmla="*/ 8113059 w 8498541"/>
              <a:gd name="connsiteY60" fmla="*/ 2115670 h 2438400"/>
              <a:gd name="connsiteX61" fmla="*/ 8166847 w 8498541"/>
              <a:gd name="connsiteY61" fmla="*/ 2070847 h 2438400"/>
              <a:gd name="connsiteX62" fmla="*/ 8211671 w 8498541"/>
              <a:gd name="connsiteY62" fmla="*/ 2008094 h 2438400"/>
              <a:gd name="connsiteX63" fmla="*/ 8238565 w 8498541"/>
              <a:gd name="connsiteY63" fmla="*/ 1972235 h 2438400"/>
              <a:gd name="connsiteX64" fmla="*/ 8274424 w 8498541"/>
              <a:gd name="connsiteY64" fmla="*/ 1900517 h 2438400"/>
              <a:gd name="connsiteX65" fmla="*/ 8328212 w 8498541"/>
              <a:gd name="connsiteY65" fmla="*/ 1810870 h 2438400"/>
              <a:gd name="connsiteX66" fmla="*/ 8346141 w 8498541"/>
              <a:gd name="connsiteY66" fmla="*/ 1748117 h 2438400"/>
              <a:gd name="connsiteX67" fmla="*/ 8364071 w 8498541"/>
              <a:gd name="connsiteY67" fmla="*/ 1712259 h 2438400"/>
              <a:gd name="connsiteX68" fmla="*/ 8373035 w 8498541"/>
              <a:gd name="connsiteY68" fmla="*/ 1685365 h 2438400"/>
              <a:gd name="connsiteX69" fmla="*/ 8390965 w 8498541"/>
              <a:gd name="connsiteY69" fmla="*/ 1640541 h 2438400"/>
              <a:gd name="connsiteX70" fmla="*/ 8399929 w 8498541"/>
              <a:gd name="connsiteY70" fmla="*/ 1586753 h 2438400"/>
              <a:gd name="connsiteX71" fmla="*/ 8435788 w 8498541"/>
              <a:gd name="connsiteY71" fmla="*/ 1479176 h 2438400"/>
              <a:gd name="connsiteX72" fmla="*/ 8453718 w 8498541"/>
              <a:gd name="connsiteY72" fmla="*/ 1353670 h 2438400"/>
              <a:gd name="connsiteX73" fmla="*/ 8471647 w 8498541"/>
              <a:gd name="connsiteY73" fmla="*/ 1165412 h 2438400"/>
              <a:gd name="connsiteX74" fmla="*/ 8480612 w 8498541"/>
              <a:gd name="connsiteY74" fmla="*/ 1084729 h 2438400"/>
              <a:gd name="connsiteX75" fmla="*/ 8498541 w 8498541"/>
              <a:gd name="connsiteY75" fmla="*/ 950259 h 2438400"/>
              <a:gd name="connsiteX76" fmla="*/ 8489576 w 8498541"/>
              <a:gd name="connsiteY76" fmla="*/ 546847 h 2438400"/>
              <a:gd name="connsiteX77" fmla="*/ 8480612 w 8498541"/>
              <a:gd name="connsiteY77" fmla="*/ 493059 h 2438400"/>
              <a:gd name="connsiteX78" fmla="*/ 8462682 w 8498541"/>
              <a:gd name="connsiteY78" fmla="*/ 403412 h 2438400"/>
              <a:gd name="connsiteX79" fmla="*/ 8453718 w 8498541"/>
              <a:gd name="connsiteY79" fmla="*/ 367553 h 2438400"/>
              <a:gd name="connsiteX80" fmla="*/ 8444753 w 8498541"/>
              <a:gd name="connsiteY80" fmla="*/ 304800 h 2438400"/>
              <a:gd name="connsiteX81" fmla="*/ 8417859 w 8498541"/>
              <a:gd name="connsiteY81" fmla="*/ 206188 h 2438400"/>
              <a:gd name="connsiteX82" fmla="*/ 8399929 w 8498541"/>
              <a:gd name="connsiteY82" fmla="*/ 170329 h 2438400"/>
              <a:gd name="connsiteX83" fmla="*/ 8382000 w 8498541"/>
              <a:gd name="connsiteY83" fmla="*/ 116541 h 2438400"/>
              <a:gd name="connsiteX84" fmla="*/ 8346141 w 8498541"/>
              <a:gd name="connsiteY84" fmla="*/ 98612 h 2438400"/>
              <a:gd name="connsiteX85" fmla="*/ 8328212 w 8498541"/>
              <a:gd name="connsiteY85" fmla="*/ 71717 h 2438400"/>
              <a:gd name="connsiteX86" fmla="*/ 8292353 w 8498541"/>
              <a:gd name="connsiteY86" fmla="*/ 53788 h 2438400"/>
              <a:gd name="connsiteX87" fmla="*/ 8220635 w 8498541"/>
              <a:gd name="connsiteY87" fmla="*/ 35859 h 2438400"/>
              <a:gd name="connsiteX88" fmla="*/ 8148918 w 8498541"/>
              <a:gd name="connsiteY88" fmla="*/ 17929 h 2438400"/>
              <a:gd name="connsiteX89" fmla="*/ 8113059 w 8498541"/>
              <a:gd name="connsiteY89" fmla="*/ 8965 h 2438400"/>
              <a:gd name="connsiteX90" fmla="*/ 8068235 w 8498541"/>
              <a:gd name="connsiteY90" fmla="*/ 0 h 2438400"/>
              <a:gd name="connsiteX91" fmla="*/ 7180729 w 8498541"/>
              <a:gd name="connsiteY91" fmla="*/ 8965 h 2438400"/>
              <a:gd name="connsiteX92" fmla="*/ 7037294 w 8498541"/>
              <a:gd name="connsiteY92" fmla="*/ 17929 h 2438400"/>
              <a:gd name="connsiteX93" fmla="*/ 6741459 w 8498541"/>
              <a:gd name="connsiteY93" fmla="*/ 26894 h 2438400"/>
              <a:gd name="connsiteX94" fmla="*/ 6589059 w 8498541"/>
              <a:gd name="connsiteY94" fmla="*/ 35859 h 2438400"/>
              <a:gd name="connsiteX95" fmla="*/ 6400800 w 8498541"/>
              <a:gd name="connsiteY95" fmla="*/ 44823 h 2438400"/>
              <a:gd name="connsiteX96" fmla="*/ 5961529 w 8498541"/>
              <a:gd name="connsiteY96" fmla="*/ 71717 h 2438400"/>
              <a:gd name="connsiteX97" fmla="*/ 5844988 w 8498541"/>
              <a:gd name="connsiteY97" fmla="*/ 80682 h 2438400"/>
              <a:gd name="connsiteX98" fmla="*/ 5782235 w 8498541"/>
              <a:gd name="connsiteY98" fmla="*/ 89647 h 2438400"/>
              <a:gd name="connsiteX99" fmla="*/ 5522259 w 8498541"/>
              <a:gd name="connsiteY99" fmla="*/ 107576 h 2438400"/>
              <a:gd name="connsiteX100" fmla="*/ 5405718 w 8498541"/>
              <a:gd name="connsiteY100" fmla="*/ 125506 h 2438400"/>
              <a:gd name="connsiteX101" fmla="*/ 5262282 w 8498541"/>
              <a:gd name="connsiteY101" fmla="*/ 143435 h 2438400"/>
              <a:gd name="connsiteX102" fmla="*/ 5199529 w 8498541"/>
              <a:gd name="connsiteY102" fmla="*/ 152400 h 2438400"/>
              <a:gd name="connsiteX103" fmla="*/ 5163671 w 8498541"/>
              <a:gd name="connsiteY103" fmla="*/ 161365 h 2438400"/>
              <a:gd name="connsiteX104" fmla="*/ 5047129 w 8498541"/>
              <a:gd name="connsiteY104" fmla="*/ 170329 h 2438400"/>
              <a:gd name="connsiteX105" fmla="*/ 4966447 w 8498541"/>
              <a:gd name="connsiteY105" fmla="*/ 179294 h 2438400"/>
              <a:gd name="connsiteX106" fmla="*/ 4769224 w 8498541"/>
              <a:gd name="connsiteY106" fmla="*/ 197223 h 2438400"/>
              <a:gd name="connsiteX107" fmla="*/ 4482353 w 8498541"/>
              <a:gd name="connsiteY107" fmla="*/ 215153 h 2438400"/>
              <a:gd name="connsiteX108" fmla="*/ 4087906 w 8498541"/>
              <a:gd name="connsiteY108" fmla="*/ 233082 h 2438400"/>
              <a:gd name="connsiteX109" fmla="*/ 3917576 w 8498541"/>
              <a:gd name="connsiteY109" fmla="*/ 251012 h 2438400"/>
              <a:gd name="connsiteX110" fmla="*/ 3693459 w 8498541"/>
              <a:gd name="connsiteY110" fmla="*/ 259976 h 2438400"/>
              <a:gd name="connsiteX111" fmla="*/ 3451412 w 8498541"/>
              <a:gd name="connsiteY111" fmla="*/ 277906 h 2438400"/>
              <a:gd name="connsiteX112" fmla="*/ 3155576 w 8498541"/>
              <a:gd name="connsiteY112" fmla="*/ 268941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8498541" h="2438400">
                <a:moveTo>
                  <a:pt x="3307976" y="224117"/>
                </a:moveTo>
                <a:cubicBezTo>
                  <a:pt x="3293035" y="227105"/>
                  <a:pt x="3277853" y="229073"/>
                  <a:pt x="3263153" y="233082"/>
                </a:cubicBezTo>
                <a:cubicBezTo>
                  <a:pt x="3244920" y="238055"/>
                  <a:pt x="3209365" y="251012"/>
                  <a:pt x="3209365" y="251012"/>
                </a:cubicBezTo>
                <a:lnTo>
                  <a:pt x="2949388" y="242047"/>
                </a:lnTo>
                <a:cubicBezTo>
                  <a:pt x="2849116" y="236769"/>
                  <a:pt x="2896421" y="233705"/>
                  <a:pt x="2814918" y="224117"/>
                </a:cubicBezTo>
                <a:cubicBezTo>
                  <a:pt x="2790128" y="221201"/>
                  <a:pt x="2616270" y="206382"/>
                  <a:pt x="2599765" y="206188"/>
                </a:cubicBezTo>
                <a:lnTo>
                  <a:pt x="1192306" y="197223"/>
                </a:lnTo>
                <a:lnTo>
                  <a:pt x="699247" y="206188"/>
                </a:lnTo>
                <a:cubicBezTo>
                  <a:pt x="544152" y="210324"/>
                  <a:pt x="559900" y="210160"/>
                  <a:pt x="448235" y="224117"/>
                </a:cubicBezTo>
                <a:cubicBezTo>
                  <a:pt x="374634" y="248651"/>
                  <a:pt x="491527" y="211639"/>
                  <a:pt x="349624" y="242047"/>
                </a:cubicBezTo>
                <a:cubicBezTo>
                  <a:pt x="331144" y="246007"/>
                  <a:pt x="295835" y="259976"/>
                  <a:pt x="295835" y="259976"/>
                </a:cubicBezTo>
                <a:cubicBezTo>
                  <a:pt x="277906" y="271929"/>
                  <a:pt x="248861" y="275392"/>
                  <a:pt x="242047" y="295835"/>
                </a:cubicBezTo>
                <a:cubicBezTo>
                  <a:pt x="230409" y="330747"/>
                  <a:pt x="239764" y="316047"/>
                  <a:pt x="215153" y="340659"/>
                </a:cubicBezTo>
                <a:cubicBezTo>
                  <a:pt x="212165" y="349624"/>
                  <a:pt x="210777" y="359293"/>
                  <a:pt x="206188" y="367553"/>
                </a:cubicBezTo>
                <a:cubicBezTo>
                  <a:pt x="195723" y="386390"/>
                  <a:pt x="170329" y="421341"/>
                  <a:pt x="170329" y="421341"/>
                </a:cubicBezTo>
                <a:lnTo>
                  <a:pt x="125506" y="555812"/>
                </a:lnTo>
                <a:lnTo>
                  <a:pt x="116541" y="582706"/>
                </a:lnTo>
                <a:cubicBezTo>
                  <a:pt x="113553" y="591671"/>
                  <a:pt x="109868" y="600432"/>
                  <a:pt x="107576" y="609600"/>
                </a:cubicBezTo>
                <a:cubicBezTo>
                  <a:pt x="104588" y="621553"/>
                  <a:pt x="101997" y="633612"/>
                  <a:pt x="98612" y="645459"/>
                </a:cubicBezTo>
                <a:cubicBezTo>
                  <a:pt x="96016" y="654545"/>
                  <a:pt x="92133" y="663236"/>
                  <a:pt x="89647" y="672353"/>
                </a:cubicBezTo>
                <a:cubicBezTo>
                  <a:pt x="65944" y="759264"/>
                  <a:pt x="86769" y="721494"/>
                  <a:pt x="53788" y="770965"/>
                </a:cubicBezTo>
                <a:cubicBezTo>
                  <a:pt x="47812" y="794871"/>
                  <a:pt x="39344" y="818288"/>
                  <a:pt x="35859" y="842682"/>
                </a:cubicBezTo>
                <a:cubicBezTo>
                  <a:pt x="32871" y="863600"/>
                  <a:pt x="30368" y="884592"/>
                  <a:pt x="26894" y="905435"/>
                </a:cubicBezTo>
                <a:cubicBezTo>
                  <a:pt x="24389" y="920465"/>
                  <a:pt x="20084" y="935175"/>
                  <a:pt x="17929" y="950259"/>
                </a:cubicBezTo>
                <a:cubicBezTo>
                  <a:pt x="14102" y="977047"/>
                  <a:pt x="11953" y="1004047"/>
                  <a:pt x="8965" y="1030941"/>
                </a:cubicBezTo>
                <a:cubicBezTo>
                  <a:pt x="5977" y="1093694"/>
                  <a:pt x="0" y="1156376"/>
                  <a:pt x="0" y="1219200"/>
                </a:cubicBezTo>
                <a:cubicBezTo>
                  <a:pt x="0" y="1455290"/>
                  <a:pt x="3346" y="1691389"/>
                  <a:pt x="8965" y="1927412"/>
                </a:cubicBezTo>
                <a:cubicBezTo>
                  <a:pt x="9328" y="1942645"/>
                  <a:pt x="14503" y="1957388"/>
                  <a:pt x="17929" y="1972235"/>
                </a:cubicBezTo>
                <a:cubicBezTo>
                  <a:pt x="23470" y="1996246"/>
                  <a:pt x="21074" y="2024240"/>
                  <a:pt x="35859" y="2043953"/>
                </a:cubicBezTo>
                <a:cubicBezTo>
                  <a:pt x="44824" y="2055906"/>
                  <a:pt x="54834" y="2067142"/>
                  <a:pt x="62753" y="2079812"/>
                </a:cubicBezTo>
                <a:cubicBezTo>
                  <a:pt x="69836" y="2091144"/>
                  <a:pt x="72915" y="2104796"/>
                  <a:pt x="80682" y="2115670"/>
                </a:cubicBezTo>
                <a:cubicBezTo>
                  <a:pt x="88051" y="2125987"/>
                  <a:pt x="99460" y="2132825"/>
                  <a:pt x="107576" y="2142565"/>
                </a:cubicBezTo>
                <a:cubicBezTo>
                  <a:pt x="114474" y="2150842"/>
                  <a:pt x="118608" y="2161182"/>
                  <a:pt x="125506" y="2169459"/>
                </a:cubicBezTo>
                <a:cubicBezTo>
                  <a:pt x="157451" y="2207792"/>
                  <a:pt x="144033" y="2186074"/>
                  <a:pt x="179294" y="2214282"/>
                </a:cubicBezTo>
                <a:cubicBezTo>
                  <a:pt x="185894" y="2219562"/>
                  <a:pt x="189664" y="2228432"/>
                  <a:pt x="197224" y="2232212"/>
                </a:cubicBezTo>
                <a:cubicBezTo>
                  <a:pt x="208244" y="2237722"/>
                  <a:pt x="221129" y="2238188"/>
                  <a:pt x="233082" y="2241176"/>
                </a:cubicBezTo>
                <a:cubicBezTo>
                  <a:pt x="245035" y="2250141"/>
                  <a:pt x="255149" y="2262323"/>
                  <a:pt x="268941" y="2268070"/>
                </a:cubicBezTo>
                <a:cubicBezTo>
                  <a:pt x="291687" y="2277548"/>
                  <a:pt x="317282" y="2278207"/>
                  <a:pt x="340659" y="2286000"/>
                </a:cubicBezTo>
                <a:cubicBezTo>
                  <a:pt x="393000" y="2303448"/>
                  <a:pt x="342453" y="2288152"/>
                  <a:pt x="421341" y="2303929"/>
                </a:cubicBezTo>
                <a:cubicBezTo>
                  <a:pt x="433423" y="2306345"/>
                  <a:pt x="445173" y="2310221"/>
                  <a:pt x="457200" y="2312894"/>
                </a:cubicBezTo>
                <a:cubicBezTo>
                  <a:pt x="472074" y="2316200"/>
                  <a:pt x="487242" y="2318164"/>
                  <a:pt x="502024" y="2321859"/>
                </a:cubicBezTo>
                <a:cubicBezTo>
                  <a:pt x="605605" y="2347753"/>
                  <a:pt x="372314" y="2304811"/>
                  <a:pt x="609600" y="2348753"/>
                </a:cubicBezTo>
                <a:cubicBezTo>
                  <a:pt x="663219" y="2358682"/>
                  <a:pt x="716768" y="2369625"/>
                  <a:pt x="770965" y="2375647"/>
                </a:cubicBezTo>
                <a:cubicBezTo>
                  <a:pt x="990891" y="2400083"/>
                  <a:pt x="891167" y="2390305"/>
                  <a:pt x="1138518" y="2411506"/>
                </a:cubicBezTo>
                <a:cubicBezTo>
                  <a:pt x="1249689" y="2421035"/>
                  <a:pt x="1303347" y="2425997"/>
                  <a:pt x="1425388" y="2429435"/>
                </a:cubicBezTo>
                <a:lnTo>
                  <a:pt x="1882588" y="2438400"/>
                </a:lnTo>
                <a:lnTo>
                  <a:pt x="4105835" y="2429435"/>
                </a:lnTo>
                <a:lnTo>
                  <a:pt x="6732494" y="2420470"/>
                </a:lnTo>
                <a:cubicBezTo>
                  <a:pt x="6768477" y="2420234"/>
                  <a:pt x="6804101" y="2412491"/>
                  <a:pt x="6840071" y="2411506"/>
                </a:cubicBezTo>
                <a:cubicBezTo>
                  <a:pt x="7022309" y="2406513"/>
                  <a:pt x="7204636" y="2405529"/>
                  <a:pt x="7386918" y="2402541"/>
                </a:cubicBezTo>
                <a:cubicBezTo>
                  <a:pt x="7437718" y="2399553"/>
                  <a:pt x="7488606" y="2397802"/>
                  <a:pt x="7539318" y="2393576"/>
                </a:cubicBezTo>
                <a:cubicBezTo>
                  <a:pt x="7560375" y="2391821"/>
                  <a:pt x="7581126" y="2387405"/>
                  <a:pt x="7602071" y="2384612"/>
                </a:cubicBezTo>
                <a:lnTo>
                  <a:pt x="7673788" y="2375647"/>
                </a:lnTo>
                <a:cubicBezTo>
                  <a:pt x="7859344" y="2350905"/>
                  <a:pt x="7602750" y="2383406"/>
                  <a:pt x="7808259" y="2357717"/>
                </a:cubicBezTo>
                <a:cubicBezTo>
                  <a:pt x="7823200" y="2351741"/>
                  <a:pt x="7838015" y="2345438"/>
                  <a:pt x="7853082" y="2339788"/>
                </a:cubicBezTo>
                <a:cubicBezTo>
                  <a:pt x="7861930" y="2336470"/>
                  <a:pt x="7872416" y="2336493"/>
                  <a:pt x="7879976" y="2330823"/>
                </a:cubicBezTo>
                <a:cubicBezTo>
                  <a:pt x="7896880" y="2318145"/>
                  <a:pt x="7907219" y="2297721"/>
                  <a:pt x="7924800" y="2286000"/>
                </a:cubicBezTo>
                <a:cubicBezTo>
                  <a:pt x="7942729" y="2274047"/>
                  <a:pt x="7963351" y="2265378"/>
                  <a:pt x="7978588" y="2250141"/>
                </a:cubicBezTo>
                <a:lnTo>
                  <a:pt x="8050306" y="2178423"/>
                </a:lnTo>
                <a:lnTo>
                  <a:pt x="8086165" y="2142565"/>
                </a:lnTo>
                <a:cubicBezTo>
                  <a:pt x="8095130" y="2133600"/>
                  <a:pt x="8102510" y="2122703"/>
                  <a:pt x="8113059" y="2115670"/>
                </a:cubicBezTo>
                <a:cubicBezTo>
                  <a:pt x="8140725" y="2097226"/>
                  <a:pt x="8143839" y="2097690"/>
                  <a:pt x="8166847" y="2070847"/>
                </a:cubicBezTo>
                <a:cubicBezTo>
                  <a:pt x="8191952" y="2041558"/>
                  <a:pt x="8191405" y="2036466"/>
                  <a:pt x="8211671" y="2008094"/>
                </a:cubicBezTo>
                <a:cubicBezTo>
                  <a:pt x="8220355" y="1995936"/>
                  <a:pt x="8231037" y="1985141"/>
                  <a:pt x="8238565" y="1972235"/>
                </a:cubicBezTo>
                <a:cubicBezTo>
                  <a:pt x="8252032" y="1949148"/>
                  <a:pt x="8259598" y="1922756"/>
                  <a:pt x="8274424" y="1900517"/>
                </a:cubicBezTo>
                <a:cubicBezTo>
                  <a:pt x="8291023" y="1875618"/>
                  <a:pt x="8317187" y="1841189"/>
                  <a:pt x="8328212" y="1810870"/>
                </a:cubicBezTo>
                <a:cubicBezTo>
                  <a:pt x="8335647" y="1790425"/>
                  <a:pt x="8338706" y="1768562"/>
                  <a:pt x="8346141" y="1748117"/>
                </a:cubicBezTo>
                <a:cubicBezTo>
                  <a:pt x="8350708" y="1735558"/>
                  <a:pt x="8358807" y="1724542"/>
                  <a:pt x="8364071" y="1712259"/>
                </a:cubicBezTo>
                <a:cubicBezTo>
                  <a:pt x="8367793" y="1703574"/>
                  <a:pt x="8369717" y="1694213"/>
                  <a:pt x="8373035" y="1685365"/>
                </a:cubicBezTo>
                <a:cubicBezTo>
                  <a:pt x="8378685" y="1670297"/>
                  <a:pt x="8384988" y="1655482"/>
                  <a:pt x="8390965" y="1640541"/>
                </a:cubicBezTo>
                <a:cubicBezTo>
                  <a:pt x="8393953" y="1622612"/>
                  <a:pt x="8395842" y="1604464"/>
                  <a:pt x="8399929" y="1586753"/>
                </a:cubicBezTo>
                <a:cubicBezTo>
                  <a:pt x="8412119" y="1533931"/>
                  <a:pt x="8417296" y="1525407"/>
                  <a:pt x="8435788" y="1479176"/>
                </a:cubicBezTo>
                <a:cubicBezTo>
                  <a:pt x="8444866" y="1424711"/>
                  <a:pt x="8447599" y="1412824"/>
                  <a:pt x="8453718" y="1353670"/>
                </a:cubicBezTo>
                <a:cubicBezTo>
                  <a:pt x="8460204" y="1290968"/>
                  <a:pt x="8464686" y="1228063"/>
                  <a:pt x="8471647" y="1165412"/>
                </a:cubicBezTo>
                <a:cubicBezTo>
                  <a:pt x="8474635" y="1138518"/>
                  <a:pt x="8477779" y="1111640"/>
                  <a:pt x="8480612" y="1084729"/>
                </a:cubicBezTo>
                <a:cubicBezTo>
                  <a:pt x="8492258" y="974093"/>
                  <a:pt x="8483095" y="1027487"/>
                  <a:pt x="8498541" y="950259"/>
                </a:cubicBezTo>
                <a:cubicBezTo>
                  <a:pt x="8495553" y="815788"/>
                  <a:pt x="8494846" y="681248"/>
                  <a:pt x="8489576" y="546847"/>
                </a:cubicBezTo>
                <a:cubicBezTo>
                  <a:pt x="8488864" y="528684"/>
                  <a:pt x="8483962" y="510924"/>
                  <a:pt x="8480612" y="493059"/>
                </a:cubicBezTo>
                <a:cubicBezTo>
                  <a:pt x="8474996" y="463107"/>
                  <a:pt x="8470072" y="432976"/>
                  <a:pt x="8462682" y="403412"/>
                </a:cubicBezTo>
                <a:cubicBezTo>
                  <a:pt x="8459694" y="391459"/>
                  <a:pt x="8455922" y="379675"/>
                  <a:pt x="8453718" y="367553"/>
                </a:cubicBezTo>
                <a:cubicBezTo>
                  <a:pt x="8449938" y="346764"/>
                  <a:pt x="8448533" y="325589"/>
                  <a:pt x="8444753" y="304800"/>
                </a:cubicBezTo>
                <a:cubicBezTo>
                  <a:pt x="8441573" y="287308"/>
                  <a:pt x="8419643" y="211093"/>
                  <a:pt x="8417859" y="206188"/>
                </a:cubicBezTo>
                <a:cubicBezTo>
                  <a:pt x="8413292" y="193629"/>
                  <a:pt x="8404892" y="182737"/>
                  <a:pt x="8399929" y="170329"/>
                </a:cubicBezTo>
                <a:cubicBezTo>
                  <a:pt x="8392910" y="152782"/>
                  <a:pt x="8398904" y="124993"/>
                  <a:pt x="8382000" y="116541"/>
                </a:cubicBezTo>
                <a:lnTo>
                  <a:pt x="8346141" y="98612"/>
                </a:lnTo>
                <a:cubicBezTo>
                  <a:pt x="8340165" y="89647"/>
                  <a:pt x="8336489" y="78615"/>
                  <a:pt x="8328212" y="71717"/>
                </a:cubicBezTo>
                <a:cubicBezTo>
                  <a:pt x="8317946" y="63162"/>
                  <a:pt x="8304636" y="59052"/>
                  <a:pt x="8292353" y="53788"/>
                </a:cubicBezTo>
                <a:cubicBezTo>
                  <a:pt x="8265689" y="42361"/>
                  <a:pt x="8251046" y="42877"/>
                  <a:pt x="8220635" y="35859"/>
                </a:cubicBezTo>
                <a:cubicBezTo>
                  <a:pt x="8196625" y="30318"/>
                  <a:pt x="8172824" y="23905"/>
                  <a:pt x="8148918" y="17929"/>
                </a:cubicBezTo>
                <a:cubicBezTo>
                  <a:pt x="8136965" y="14941"/>
                  <a:pt x="8125141" y="11381"/>
                  <a:pt x="8113059" y="8965"/>
                </a:cubicBezTo>
                <a:lnTo>
                  <a:pt x="8068235" y="0"/>
                </a:lnTo>
                <a:lnTo>
                  <a:pt x="7180729" y="8965"/>
                </a:lnTo>
                <a:cubicBezTo>
                  <a:pt x="7132831" y="9798"/>
                  <a:pt x="7085159" y="15975"/>
                  <a:pt x="7037294" y="17929"/>
                </a:cubicBezTo>
                <a:cubicBezTo>
                  <a:pt x="6938719" y="21952"/>
                  <a:pt x="6840037" y="22951"/>
                  <a:pt x="6741459" y="26894"/>
                </a:cubicBezTo>
                <a:cubicBezTo>
                  <a:pt x="6690612" y="28928"/>
                  <a:pt x="6639876" y="33184"/>
                  <a:pt x="6589059" y="35859"/>
                </a:cubicBezTo>
                <a:lnTo>
                  <a:pt x="6400800" y="44823"/>
                </a:lnTo>
                <a:cubicBezTo>
                  <a:pt x="6239599" y="98559"/>
                  <a:pt x="6438370" y="35036"/>
                  <a:pt x="5961529" y="71717"/>
                </a:cubicBezTo>
                <a:cubicBezTo>
                  <a:pt x="5922682" y="74705"/>
                  <a:pt x="5883756" y="76805"/>
                  <a:pt x="5844988" y="80682"/>
                </a:cubicBezTo>
                <a:cubicBezTo>
                  <a:pt x="5823963" y="82785"/>
                  <a:pt x="5803303" y="88026"/>
                  <a:pt x="5782235" y="89647"/>
                </a:cubicBezTo>
                <a:cubicBezTo>
                  <a:pt x="5582415" y="105018"/>
                  <a:pt x="5668216" y="90405"/>
                  <a:pt x="5522259" y="107576"/>
                </a:cubicBezTo>
                <a:cubicBezTo>
                  <a:pt x="5409811" y="120805"/>
                  <a:pt x="5507618" y="111611"/>
                  <a:pt x="5405718" y="125506"/>
                </a:cubicBezTo>
                <a:cubicBezTo>
                  <a:pt x="5357976" y="132016"/>
                  <a:pt x="5309982" y="136621"/>
                  <a:pt x="5262282" y="143435"/>
                </a:cubicBezTo>
                <a:cubicBezTo>
                  <a:pt x="5241364" y="146423"/>
                  <a:pt x="5220318" y="148620"/>
                  <a:pt x="5199529" y="152400"/>
                </a:cubicBezTo>
                <a:cubicBezTo>
                  <a:pt x="5187407" y="154604"/>
                  <a:pt x="5175907" y="159925"/>
                  <a:pt x="5163671" y="161365"/>
                </a:cubicBezTo>
                <a:cubicBezTo>
                  <a:pt x="5124976" y="165917"/>
                  <a:pt x="5085931" y="166802"/>
                  <a:pt x="5047129" y="170329"/>
                </a:cubicBezTo>
                <a:cubicBezTo>
                  <a:pt x="5020181" y="172779"/>
                  <a:pt x="4993395" y="176844"/>
                  <a:pt x="4966447" y="179294"/>
                </a:cubicBezTo>
                <a:cubicBezTo>
                  <a:pt x="4723505" y="201380"/>
                  <a:pt x="4957679" y="176285"/>
                  <a:pt x="4769224" y="197223"/>
                </a:cubicBezTo>
                <a:cubicBezTo>
                  <a:pt x="4651034" y="226771"/>
                  <a:pt x="4753200" y="203868"/>
                  <a:pt x="4482353" y="215153"/>
                </a:cubicBezTo>
                <a:lnTo>
                  <a:pt x="4087906" y="233082"/>
                </a:lnTo>
                <a:cubicBezTo>
                  <a:pt x="4008880" y="248888"/>
                  <a:pt x="4039217" y="244774"/>
                  <a:pt x="3917576" y="251012"/>
                </a:cubicBezTo>
                <a:cubicBezTo>
                  <a:pt x="3842909" y="254841"/>
                  <a:pt x="3768131" y="256242"/>
                  <a:pt x="3693459" y="259976"/>
                </a:cubicBezTo>
                <a:cubicBezTo>
                  <a:pt x="3608277" y="264235"/>
                  <a:pt x="3535518" y="270897"/>
                  <a:pt x="3451412" y="277906"/>
                </a:cubicBezTo>
                <a:lnTo>
                  <a:pt x="3155576" y="268941"/>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47917" y="5181602"/>
            <a:ext cx="8565777" cy="1640541"/>
          </a:xfrm>
          <a:custGeom>
            <a:avLst/>
            <a:gdLst>
              <a:gd name="connsiteX0" fmla="*/ 3590365 w 8565777"/>
              <a:gd name="connsiteY0" fmla="*/ 161364 h 1640541"/>
              <a:gd name="connsiteX1" fmla="*/ 3348318 w 8565777"/>
              <a:gd name="connsiteY1" fmla="*/ 170329 h 1640541"/>
              <a:gd name="connsiteX2" fmla="*/ 3258671 w 8565777"/>
              <a:gd name="connsiteY2" fmla="*/ 179294 h 1640541"/>
              <a:gd name="connsiteX3" fmla="*/ 2675965 w 8565777"/>
              <a:gd name="connsiteY3" fmla="*/ 170329 h 1640541"/>
              <a:gd name="connsiteX4" fmla="*/ 2532530 w 8565777"/>
              <a:gd name="connsiteY4" fmla="*/ 161364 h 1640541"/>
              <a:gd name="connsiteX5" fmla="*/ 2487707 w 8565777"/>
              <a:gd name="connsiteY5" fmla="*/ 152400 h 1640541"/>
              <a:gd name="connsiteX6" fmla="*/ 2371165 w 8565777"/>
              <a:gd name="connsiteY6" fmla="*/ 143435 h 1640541"/>
              <a:gd name="connsiteX7" fmla="*/ 2308412 w 8565777"/>
              <a:gd name="connsiteY7" fmla="*/ 134470 h 1640541"/>
              <a:gd name="connsiteX8" fmla="*/ 2182907 w 8565777"/>
              <a:gd name="connsiteY8" fmla="*/ 125506 h 1640541"/>
              <a:gd name="connsiteX9" fmla="*/ 398930 w 8565777"/>
              <a:gd name="connsiteY9" fmla="*/ 134470 h 1640541"/>
              <a:gd name="connsiteX10" fmla="*/ 363071 w 8565777"/>
              <a:gd name="connsiteY10" fmla="*/ 143435 h 1640541"/>
              <a:gd name="connsiteX11" fmla="*/ 300318 w 8565777"/>
              <a:gd name="connsiteY11" fmla="*/ 152400 h 1640541"/>
              <a:gd name="connsiteX12" fmla="*/ 273424 w 8565777"/>
              <a:gd name="connsiteY12" fmla="*/ 161364 h 1640541"/>
              <a:gd name="connsiteX13" fmla="*/ 255495 w 8565777"/>
              <a:gd name="connsiteY13" fmla="*/ 179294 h 1640541"/>
              <a:gd name="connsiteX14" fmla="*/ 219636 w 8565777"/>
              <a:gd name="connsiteY14" fmla="*/ 188259 h 1640541"/>
              <a:gd name="connsiteX15" fmla="*/ 192742 w 8565777"/>
              <a:gd name="connsiteY15" fmla="*/ 206188 h 1640541"/>
              <a:gd name="connsiteX16" fmla="*/ 147918 w 8565777"/>
              <a:gd name="connsiteY16" fmla="*/ 251012 h 1640541"/>
              <a:gd name="connsiteX17" fmla="*/ 94130 w 8565777"/>
              <a:gd name="connsiteY17" fmla="*/ 295835 h 1640541"/>
              <a:gd name="connsiteX18" fmla="*/ 58271 w 8565777"/>
              <a:gd name="connsiteY18" fmla="*/ 340659 h 1640541"/>
              <a:gd name="connsiteX19" fmla="*/ 40342 w 8565777"/>
              <a:gd name="connsiteY19" fmla="*/ 394447 h 1640541"/>
              <a:gd name="connsiteX20" fmla="*/ 31377 w 8565777"/>
              <a:gd name="connsiteY20" fmla="*/ 421341 h 1640541"/>
              <a:gd name="connsiteX21" fmla="*/ 13448 w 8565777"/>
              <a:gd name="connsiteY21" fmla="*/ 448235 h 1640541"/>
              <a:gd name="connsiteX22" fmla="*/ 13448 w 8565777"/>
              <a:gd name="connsiteY22" fmla="*/ 788894 h 1640541"/>
              <a:gd name="connsiteX23" fmla="*/ 22412 w 8565777"/>
              <a:gd name="connsiteY23" fmla="*/ 833717 h 1640541"/>
              <a:gd name="connsiteX24" fmla="*/ 31377 w 8565777"/>
              <a:gd name="connsiteY24" fmla="*/ 896470 h 1640541"/>
              <a:gd name="connsiteX25" fmla="*/ 67236 w 8565777"/>
              <a:gd name="connsiteY25" fmla="*/ 1021976 h 1640541"/>
              <a:gd name="connsiteX26" fmla="*/ 94130 w 8565777"/>
              <a:gd name="connsiteY26" fmla="*/ 1183341 h 1640541"/>
              <a:gd name="connsiteX27" fmla="*/ 112059 w 8565777"/>
              <a:gd name="connsiteY27" fmla="*/ 1264023 h 1640541"/>
              <a:gd name="connsiteX28" fmla="*/ 129989 w 8565777"/>
              <a:gd name="connsiteY28" fmla="*/ 1317812 h 1640541"/>
              <a:gd name="connsiteX29" fmla="*/ 156883 w 8565777"/>
              <a:gd name="connsiteY29" fmla="*/ 1371600 h 1640541"/>
              <a:gd name="connsiteX30" fmla="*/ 165848 w 8565777"/>
              <a:gd name="connsiteY30" fmla="*/ 1398494 h 1640541"/>
              <a:gd name="connsiteX31" fmla="*/ 219636 w 8565777"/>
              <a:gd name="connsiteY31" fmla="*/ 1461247 h 1640541"/>
              <a:gd name="connsiteX32" fmla="*/ 246530 w 8565777"/>
              <a:gd name="connsiteY32" fmla="*/ 1479176 h 1640541"/>
              <a:gd name="connsiteX33" fmla="*/ 264459 w 8565777"/>
              <a:gd name="connsiteY33" fmla="*/ 1497106 h 1640541"/>
              <a:gd name="connsiteX34" fmla="*/ 291354 w 8565777"/>
              <a:gd name="connsiteY34" fmla="*/ 1506070 h 1640541"/>
              <a:gd name="connsiteX35" fmla="*/ 479612 w 8565777"/>
              <a:gd name="connsiteY35" fmla="*/ 1532964 h 1640541"/>
              <a:gd name="connsiteX36" fmla="*/ 578224 w 8565777"/>
              <a:gd name="connsiteY36" fmla="*/ 1550894 h 1640541"/>
              <a:gd name="connsiteX37" fmla="*/ 820271 w 8565777"/>
              <a:gd name="connsiteY37" fmla="*/ 1568823 h 1640541"/>
              <a:gd name="connsiteX38" fmla="*/ 1394012 w 8565777"/>
              <a:gd name="connsiteY38" fmla="*/ 1577788 h 1640541"/>
              <a:gd name="connsiteX39" fmla="*/ 1465730 w 8565777"/>
              <a:gd name="connsiteY39" fmla="*/ 1586753 h 1640541"/>
              <a:gd name="connsiteX40" fmla="*/ 2021542 w 8565777"/>
              <a:gd name="connsiteY40" fmla="*/ 1613647 h 1640541"/>
              <a:gd name="connsiteX41" fmla="*/ 2209801 w 8565777"/>
              <a:gd name="connsiteY41" fmla="*/ 1622612 h 1640541"/>
              <a:gd name="connsiteX42" fmla="*/ 2828365 w 8565777"/>
              <a:gd name="connsiteY42" fmla="*/ 1640541 h 1640541"/>
              <a:gd name="connsiteX43" fmla="*/ 3814483 w 8565777"/>
              <a:gd name="connsiteY43" fmla="*/ 1622612 h 1640541"/>
              <a:gd name="connsiteX44" fmla="*/ 4262718 w 8565777"/>
              <a:gd name="connsiteY44" fmla="*/ 1595717 h 1640541"/>
              <a:gd name="connsiteX45" fmla="*/ 4746812 w 8565777"/>
              <a:gd name="connsiteY45" fmla="*/ 1577788 h 1640541"/>
              <a:gd name="connsiteX46" fmla="*/ 6943165 w 8565777"/>
              <a:gd name="connsiteY46" fmla="*/ 1586753 h 1640541"/>
              <a:gd name="connsiteX47" fmla="*/ 7696201 w 8565777"/>
              <a:gd name="connsiteY47" fmla="*/ 1586753 h 1640541"/>
              <a:gd name="connsiteX48" fmla="*/ 7732059 w 8565777"/>
              <a:gd name="connsiteY48" fmla="*/ 1577788 h 1640541"/>
              <a:gd name="connsiteX49" fmla="*/ 8009965 w 8565777"/>
              <a:gd name="connsiteY49" fmla="*/ 1559859 h 1640541"/>
              <a:gd name="connsiteX50" fmla="*/ 8126507 w 8565777"/>
              <a:gd name="connsiteY50" fmla="*/ 1550894 h 1640541"/>
              <a:gd name="connsiteX51" fmla="*/ 8180295 w 8565777"/>
              <a:gd name="connsiteY51" fmla="*/ 1515035 h 1640541"/>
              <a:gd name="connsiteX52" fmla="*/ 8243048 w 8565777"/>
              <a:gd name="connsiteY52" fmla="*/ 1497106 h 1640541"/>
              <a:gd name="connsiteX53" fmla="*/ 8287871 w 8565777"/>
              <a:gd name="connsiteY53" fmla="*/ 1452282 h 1640541"/>
              <a:gd name="connsiteX54" fmla="*/ 8305801 w 8565777"/>
              <a:gd name="connsiteY54" fmla="*/ 1425388 h 1640541"/>
              <a:gd name="connsiteX55" fmla="*/ 8368554 w 8565777"/>
              <a:gd name="connsiteY55" fmla="*/ 1344706 h 1640541"/>
              <a:gd name="connsiteX56" fmla="*/ 8422342 w 8565777"/>
              <a:gd name="connsiteY56" fmla="*/ 1264023 h 1640541"/>
              <a:gd name="connsiteX57" fmla="*/ 8440271 w 8565777"/>
              <a:gd name="connsiteY57" fmla="*/ 1237129 h 1640541"/>
              <a:gd name="connsiteX58" fmla="*/ 8476130 w 8565777"/>
              <a:gd name="connsiteY58" fmla="*/ 1192306 h 1640541"/>
              <a:gd name="connsiteX59" fmla="*/ 8494059 w 8565777"/>
              <a:gd name="connsiteY59" fmla="*/ 1138517 h 1640541"/>
              <a:gd name="connsiteX60" fmla="*/ 8529918 w 8565777"/>
              <a:gd name="connsiteY60" fmla="*/ 1057835 h 1640541"/>
              <a:gd name="connsiteX61" fmla="*/ 8547848 w 8565777"/>
              <a:gd name="connsiteY61" fmla="*/ 995082 h 1640541"/>
              <a:gd name="connsiteX62" fmla="*/ 8565777 w 8565777"/>
              <a:gd name="connsiteY62" fmla="*/ 824753 h 1640541"/>
              <a:gd name="connsiteX63" fmla="*/ 8556812 w 8565777"/>
              <a:gd name="connsiteY63" fmla="*/ 636494 h 1640541"/>
              <a:gd name="connsiteX64" fmla="*/ 8538883 w 8565777"/>
              <a:gd name="connsiteY64" fmla="*/ 600635 h 1640541"/>
              <a:gd name="connsiteX65" fmla="*/ 8529918 w 8565777"/>
              <a:gd name="connsiteY65" fmla="*/ 564776 h 1640541"/>
              <a:gd name="connsiteX66" fmla="*/ 8511989 w 8565777"/>
              <a:gd name="connsiteY66" fmla="*/ 519953 h 1640541"/>
              <a:gd name="connsiteX67" fmla="*/ 8494059 w 8565777"/>
              <a:gd name="connsiteY67" fmla="*/ 466164 h 1640541"/>
              <a:gd name="connsiteX68" fmla="*/ 8431307 w 8565777"/>
              <a:gd name="connsiteY68" fmla="*/ 376517 h 1640541"/>
              <a:gd name="connsiteX69" fmla="*/ 8413377 w 8565777"/>
              <a:gd name="connsiteY69" fmla="*/ 349623 h 1640541"/>
              <a:gd name="connsiteX70" fmla="*/ 8377518 w 8565777"/>
              <a:gd name="connsiteY70" fmla="*/ 277906 h 1640541"/>
              <a:gd name="connsiteX71" fmla="*/ 8332695 w 8565777"/>
              <a:gd name="connsiteY71" fmla="*/ 224117 h 1640541"/>
              <a:gd name="connsiteX72" fmla="*/ 8314765 w 8565777"/>
              <a:gd name="connsiteY72" fmla="*/ 206188 h 1640541"/>
              <a:gd name="connsiteX73" fmla="*/ 8269942 w 8565777"/>
              <a:gd name="connsiteY73" fmla="*/ 170329 h 1640541"/>
              <a:gd name="connsiteX74" fmla="*/ 8207189 w 8565777"/>
              <a:gd name="connsiteY74" fmla="*/ 134470 h 1640541"/>
              <a:gd name="connsiteX75" fmla="*/ 8045824 w 8565777"/>
              <a:gd name="connsiteY75" fmla="*/ 80682 h 1640541"/>
              <a:gd name="connsiteX76" fmla="*/ 8009965 w 8565777"/>
              <a:gd name="connsiteY76" fmla="*/ 71717 h 1640541"/>
              <a:gd name="connsiteX77" fmla="*/ 7902389 w 8565777"/>
              <a:gd name="connsiteY77" fmla="*/ 53788 h 1640541"/>
              <a:gd name="connsiteX78" fmla="*/ 7812742 w 8565777"/>
              <a:gd name="connsiteY78" fmla="*/ 44823 h 1640541"/>
              <a:gd name="connsiteX79" fmla="*/ 7749989 w 8565777"/>
              <a:gd name="connsiteY79" fmla="*/ 35859 h 1640541"/>
              <a:gd name="connsiteX80" fmla="*/ 7570695 w 8565777"/>
              <a:gd name="connsiteY80" fmla="*/ 17929 h 1640541"/>
              <a:gd name="connsiteX81" fmla="*/ 7185212 w 8565777"/>
              <a:gd name="connsiteY81" fmla="*/ 0 h 1640541"/>
              <a:gd name="connsiteX82" fmla="*/ 6252883 w 8565777"/>
              <a:gd name="connsiteY82" fmla="*/ 8964 h 1640541"/>
              <a:gd name="connsiteX83" fmla="*/ 5804648 w 8565777"/>
              <a:gd name="connsiteY83" fmla="*/ 26894 h 1640541"/>
              <a:gd name="connsiteX84" fmla="*/ 5087471 w 8565777"/>
              <a:gd name="connsiteY84" fmla="*/ 35859 h 1640541"/>
              <a:gd name="connsiteX85" fmla="*/ 4845424 w 8565777"/>
              <a:gd name="connsiteY85" fmla="*/ 44823 h 1640541"/>
              <a:gd name="connsiteX86" fmla="*/ 4719918 w 8565777"/>
              <a:gd name="connsiteY86" fmla="*/ 62753 h 1640541"/>
              <a:gd name="connsiteX87" fmla="*/ 4621307 w 8565777"/>
              <a:gd name="connsiteY87" fmla="*/ 71717 h 1640541"/>
              <a:gd name="connsiteX88" fmla="*/ 4504765 w 8565777"/>
              <a:gd name="connsiteY88" fmla="*/ 89647 h 1640541"/>
              <a:gd name="connsiteX89" fmla="*/ 4424083 w 8565777"/>
              <a:gd name="connsiteY89" fmla="*/ 107576 h 1640541"/>
              <a:gd name="connsiteX90" fmla="*/ 4343401 w 8565777"/>
              <a:gd name="connsiteY90" fmla="*/ 116541 h 1640541"/>
              <a:gd name="connsiteX91" fmla="*/ 3868271 w 8565777"/>
              <a:gd name="connsiteY91" fmla="*/ 134470 h 1640541"/>
              <a:gd name="connsiteX92" fmla="*/ 3823448 w 8565777"/>
              <a:gd name="connsiteY92" fmla="*/ 143435 h 1640541"/>
              <a:gd name="connsiteX93" fmla="*/ 3590365 w 8565777"/>
              <a:gd name="connsiteY93" fmla="*/ 161364 h 164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565777" h="1640541">
                <a:moveTo>
                  <a:pt x="3590365" y="161364"/>
                </a:moveTo>
                <a:cubicBezTo>
                  <a:pt x="3511177" y="165846"/>
                  <a:pt x="3428938" y="165971"/>
                  <a:pt x="3348318" y="170329"/>
                </a:cubicBezTo>
                <a:cubicBezTo>
                  <a:pt x="3318330" y="171950"/>
                  <a:pt x="3288702" y="179294"/>
                  <a:pt x="3258671" y="179294"/>
                </a:cubicBezTo>
                <a:cubicBezTo>
                  <a:pt x="3064413" y="179294"/>
                  <a:pt x="2870200" y="173317"/>
                  <a:pt x="2675965" y="170329"/>
                </a:cubicBezTo>
                <a:cubicBezTo>
                  <a:pt x="2628153" y="167341"/>
                  <a:pt x="2580219" y="165906"/>
                  <a:pt x="2532530" y="161364"/>
                </a:cubicBezTo>
                <a:cubicBezTo>
                  <a:pt x="2517362" y="159919"/>
                  <a:pt x="2502851" y="154083"/>
                  <a:pt x="2487707" y="152400"/>
                </a:cubicBezTo>
                <a:cubicBezTo>
                  <a:pt x="2448983" y="148097"/>
                  <a:pt x="2409934" y="147312"/>
                  <a:pt x="2371165" y="143435"/>
                </a:cubicBezTo>
                <a:cubicBezTo>
                  <a:pt x="2350140" y="141332"/>
                  <a:pt x="2329447" y="136473"/>
                  <a:pt x="2308412" y="134470"/>
                </a:cubicBezTo>
                <a:cubicBezTo>
                  <a:pt x="2266659" y="130494"/>
                  <a:pt x="2224742" y="128494"/>
                  <a:pt x="2182907" y="125506"/>
                </a:cubicBezTo>
                <a:lnTo>
                  <a:pt x="398930" y="134470"/>
                </a:lnTo>
                <a:cubicBezTo>
                  <a:pt x="386610" y="134591"/>
                  <a:pt x="375193" y="141231"/>
                  <a:pt x="363071" y="143435"/>
                </a:cubicBezTo>
                <a:cubicBezTo>
                  <a:pt x="342282" y="147215"/>
                  <a:pt x="321236" y="149412"/>
                  <a:pt x="300318" y="152400"/>
                </a:cubicBezTo>
                <a:cubicBezTo>
                  <a:pt x="291353" y="155388"/>
                  <a:pt x="281527" y="156502"/>
                  <a:pt x="273424" y="161364"/>
                </a:cubicBezTo>
                <a:cubicBezTo>
                  <a:pt x="266176" y="165713"/>
                  <a:pt x="263055" y="175514"/>
                  <a:pt x="255495" y="179294"/>
                </a:cubicBezTo>
                <a:cubicBezTo>
                  <a:pt x="244475" y="184804"/>
                  <a:pt x="231589" y="185271"/>
                  <a:pt x="219636" y="188259"/>
                </a:cubicBezTo>
                <a:cubicBezTo>
                  <a:pt x="210671" y="194235"/>
                  <a:pt x="200850" y="199093"/>
                  <a:pt x="192742" y="206188"/>
                </a:cubicBezTo>
                <a:cubicBezTo>
                  <a:pt x="176840" y="220102"/>
                  <a:pt x="165500" y="239291"/>
                  <a:pt x="147918" y="251012"/>
                </a:cubicBezTo>
                <a:cubicBezTo>
                  <a:pt x="121474" y="268641"/>
                  <a:pt x="115700" y="269951"/>
                  <a:pt x="94130" y="295835"/>
                </a:cubicBezTo>
                <a:cubicBezTo>
                  <a:pt x="37586" y="363689"/>
                  <a:pt x="110435" y="288495"/>
                  <a:pt x="58271" y="340659"/>
                </a:cubicBezTo>
                <a:lnTo>
                  <a:pt x="40342" y="394447"/>
                </a:lnTo>
                <a:cubicBezTo>
                  <a:pt x="37354" y="403412"/>
                  <a:pt x="36619" y="413478"/>
                  <a:pt x="31377" y="421341"/>
                </a:cubicBezTo>
                <a:lnTo>
                  <a:pt x="13448" y="448235"/>
                </a:lnTo>
                <a:cubicBezTo>
                  <a:pt x="-7481" y="594736"/>
                  <a:pt x="-1214" y="524976"/>
                  <a:pt x="13448" y="788894"/>
                </a:cubicBezTo>
                <a:cubicBezTo>
                  <a:pt x="14293" y="804107"/>
                  <a:pt x="19907" y="818687"/>
                  <a:pt x="22412" y="833717"/>
                </a:cubicBezTo>
                <a:cubicBezTo>
                  <a:pt x="25886" y="854560"/>
                  <a:pt x="26626" y="875881"/>
                  <a:pt x="31377" y="896470"/>
                </a:cubicBezTo>
                <a:cubicBezTo>
                  <a:pt x="50535" y="979485"/>
                  <a:pt x="53282" y="924298"/>
                  <a:pt x="67236" y="1021976"/>
                </a:cubicBezTo>
                <a:cubicBezTo>
                  <a:pt x="100085" y="1251927"/>
                  <a:pt x="71073" y="1079589"/>
                  <a:pt x="94130" y="1183341"/>
                </a:cubicBezTo>
                <a:cubicBezTo>
                  <a:pt x="101438" y="1216226"/>
                  <a:pt x="102694" y="1232804"/>
                  <a:pt x="112059" y="1264023"/>
                </a:cubicBezTo>
                <a:cubicBezTo>
                  <a:pt x="117490" y="1282126"/>
                  <a:pt x="125405" y="1299477"/>
                  <a:pt x="129989" y="1317812"/>
                </a:cubicBezTo>
                <a:cubicBezTo>
                  <a:pt x="141004" y="1361870"/>
                  <a:pt x="130242" y="1344958"/>
                  <a:pt x="156883" y="1371600"/>
                </a:cubicBezTo>
                <a:cubicBezTo>
                  <a:pt x="159871" y="1380565"/>
                  <a:pt x="161622" y="1390042"/>
                  <a:pt x="165848" y="1398494"/>
                </a:cubicBezTo>
                <a:cubicBezTo>
                  <a:pt x="175987" y="1418771"/>
                  <a:pt x="203093" y="1450218"/>
                  <a:pt x="219636" y="1461247"/>
                </a:cubicBezTo>
                <a:cubicBezTo>
                  <a:pt x="228601" y="1467223"/>
                  <a:pt x="238117" y="1472445"/>
                  <a:pt x="246530" y="1479176"/>
                </a:cubicBezTo>
                <a:cubicBezTo>
                  <a:pt x="253130" y="1484456"/>
                  <a:pt x="257211" y="1492758"/>
                  <a:pt x="264459" y="1497106"/>
                </a:cubicBezTo>
                <a:cubicBezTo>
                  <a:pt x="272562" y="1501968"/>
                  <a:pt x="282146" y="1503945"/>
                  <a:pt x="291354" y="1506070"/>
                </a:cubicBezTo>
                <a:cubicBezTo>
                  <a:pt x="386532" y="1528034"/>
                  <a:pt x="379715" y="1523883"/>
                  <a:pt x="479612" y="1532964"/>
                </a:cubicBezTo>
                <a:cubicBezTo>
                  <a:pt x="502196" y="1537481"/>
                  <a:pt x="557198" y="1548983"/>
                  <a:pt x="578224" y="1550894"/>
                </a:cubicBezTo>
                <a:cubicBezTo>
                  <a:pt x="658795" y="1558219"/>
                  <a:pt x="739378" y="1567559"/>
                  <a:pt x="820271" y="1568823"/>
                </a:cubicBezTo>
                <a:lnTo>
                  <a:pt x="1394012" y="1577788"/>
                </a:lnTo>
                <a:cubicBezTo>
                  <a:pt x="1417918" y="1580776"/>
                  <a:pt x="1441709" y="1584905"/>
                  <a:pt x="1465730" y="1586753"/>
                </a:cubicBezTo>
                <a:cubicBezTo>
                  <a:pt x="1776514" y="1610659"/>
                  <a:pt x="1710376" y="1601679"/>
                  <a:pt x="2021542" y="1613647"/>
                </a:cubicBezTo>
                <a:lnTo>
                  <a:pt x="2209801" y="1622612"/>
                </a:lnTo>
                <a:cubicBezTo>
                  <a:pt x="3087721" y="1649624"/>
                  <a:pt x="2240481" y="1617025"/>
                  <a:pt x="2828365" y="1640541"/>
                </a:cubicBezTo>
                <a:lnTo>
                  <a:pt x="3814483" y="1622612"/>
                </a:lnTo>
                <a:cubicBezTo>
                  <a:pt x="4022801" y="1599465"/>
                  <a:pt x="3842197" y="1617848"/>
                  <a:pt x="4262718" y="1595717"/>
                </a:cubicBezTo>
                <a:cubicBezTo>
                  <a:pt x="4537534" y="1581254"/>
                  <a:pt x="4376216" y="1588377"/>
                  <a:pt x="4746812" y="1577788"/>
                </a:cubicBezTo>
                <a:lnTo>
                  <a:pt x="6943165" y="1586753"/>
                </a:lnTo>
                <a:cubicBezTo>
                  <a:pt x="7820014" y="1593153"/>
                  <a:pt x="6258456" y="1612892"/>
                  <a:pt x="7696201" y="1586753"/>
                </a:cubicBezTo>
                <a:cubicBezTo>
                  <a:pt x="7708154" y="1583765"/>
                  <a:pt x="7719937" y="1579992"/>
                  <a:pt x="7732059" y="1577788"/>
                </a:cubicBezTo>
                <a:cubicBezTo>
                  <a:pt x="7831809" y="1559651"/>
                  <a:pt x="7889409" y="1566375"/>
                  <a:pt x="8009965" y="1559859"/>
                </a:cubicBezTo>
                <a:cubicBezTo>
                  <a:pt x="8048870" y="1557756"/>
                  <a:pt x="8087660" y="1553882"/>
                  <a:pt x="8126507" y="1550894"/>
                </a:cubicBezTo>
                <a:cubicBezTo>
                  <a:pt x="8144436" y="1538941"/>
                  <a:pt x="8159390" y="1520261"/>
                  <a:pt x="8180295" y="1515035"/>
                </a:cubicBezTo>
                <a:cubicBezTo>
                  <a:pt x="8225321" y="1503778"/>
                  <a:pt x="8204465" y="1509966"/>
                  <a:pt x="8243048" y="1497106"/>
                </a:cubicBezTo>
                <a:cubicBezTo>
                  <a:pt x="8257989" y="1482165"/>
                  <a:pt x="8276150" y="1469863"/>
                  <a:pt x="8287871" y="1452282"/>
                </a:cubicBezTo>
                <a:cubicBezTo>
                  <a:pt x="8293848" y="1443317"/>
                  <a:pt x="8299336" y="1434007"/>
                  <a:pt x="8305801" y="1425388"/>
                </a:cubicBezTo>
                <a:cubicBezTo>
                  <a:pt x="8326244" y="1398131"/>
                  <a:pt x="8349655" y="1373055"/>
                  <a:pt x="8368554" y="1344706"/>
                </a:cubicBezTo>
                <a:lnTo>
                  <a:pt x="8422342" y="1264023"/>
                </a:lnTo>
                <a:cubicBezTo>
                  <a:pt x="8428318" y="1255058"/>
                  <a:pt x="8432652" y="1244747"/>
                  <a:pt x="8440271" y="1237129"/>
                </a:cubicBezTo>
                <a:cubicBezTo>
                  <a:pt x="8455175" y="1222226"/>
                  <a:pt x="8467082" y="1212664"/>
                  <a:pt x="8476130" y="1192306"/>
                </a:cubicBezTo>
                <a:cubicBezTo>
                  <a:pt x="8483806" y="1175035"/>
                  <a:pt x="8485607" y="1155421"/>
                  <a:pt x="8494059" y="1138517"/>
                </a:cubicBezTo>
                <a:cubicBezTo>
                  <a:pt x="8509683" y="1107270"/>
                  <a:pt x="8518469" y="1092183"/>
                  <a:pt x="8529918" y="1057835"/>
                </a:cubicBezTo>
                <a:cubicBezTo>
                  <a:pt x="8536797" y="1037197"/>
                  <a:pt x="8541871" y="1016000"/>
                  <a:pt x="8547848" y="995082"/>
                </a:cubicBezTo>
                <a:cubicBezTo>
                  <a:pt x="8555605" y="940776"/>
                  <a:pt x="8565777" y="878341"/>
                  <a:pt x="8565777" y="824753"/>
                </a:cubicBezTo>
                <a:cubicBezTo>
                  <a:pt x="8565777" y="761929"/>
                  <a:pt x="8564297" y="698871"/>
                  <a:pt x="8556812" y="636494"/>
                </a:cubicBezTo>
                <a:cubicBezTo>
                  <a:pt x="8555220" y="623225"/>
                  <a:pt x="8543575" y="613148"/>
                  <a:pt x="8538883" y="600635"/>
                </a:cubicBezTo>
                <a:cubicBezTo>
                  <a:pt x="8534557" y="589099"/>
                  <a:pt x="8533814" y="576465"/>
                  <a:pt x="8529918" y="564776"/>
                </a:cubicBezTo>
                <a:cubicBezTo>
                  <a:pt x="8524829" y="549510"/>
                  <a:pt x="8517488" y="535076"/>
                  <a:pt x="8511989" y="519953"/>
                </a:cubicBezTo>
                <a:cubicBezTo>
                  <a:pt x="8505530" y="502191"/>
                  <a:pt x="8505865" y="480922"/>
                  <a:pt x="8494059" y="466164"/>
                </a:cubicBezTo>
                <a:cubicBezTo>
                  <a:pt x="8439628" y="398124"/>
                  <a:pt x="8475047" y="446500"/>
                  <a:pt x="8431307" y="376517"/>
                </a:cubicBezTo>
                <a:cubicBezTo>
                  <a:pt x="8425597" y="367380"/>
                  <a:pt x="8418536" y="359082"/>
                  <a:pt x="8413377" y="349623"/>
                </a:cubicBezTo>
                <a:cubicBezTo>
                  <a:pt x="8400578" y="326159"/>
                  <a:pt x="8396417" y="296805"/>
                  <a:pt x="8377518" y="277906"/>
                </a:cubicBezTo>
                <a:cubicBezTo>
                  <a:pt x="8313626" y="214014"/>
                  <a:pt x="8382624" y="286529"/>
                  <a:pt x="8332695" y="224117"/>
                </a:cubicBezTo>
                <a:cubicBezTo>
                  <a:pt x="8327415" y="217517"/>
                  <a:pt x="8320045" y="212788"/>
                  <a:pt x="8314765" y="206188"/>
                </a:cubicBezTo>
                <a:cubicBezTo>
                  <a:pt x="8285274" y="169324"/>
                  <a:pt x="8312601" y="184549"/>
                  <a:pt x="8269942" y="170329"/>
                </a:cubicBezTo>
                <a:cubicBezTo>
                  <a:pt x="8237175" y="137564"/>
                  <a:pt x="8266442" y="162122"/>
                  <a:pt x="8207189" y="134470"/>
                </a:cubicBezTo>
                <a:cubicBezTo>
                  <a:pt x="8063442" y="67388"/>
                  <a:pt x="8174166" y="102073"/>
                  <a:pt x="8045824" y="80682"/>
                </a:cubicBezTo>
                <a:cubicBezTo>
                  <a:pt x="8033671" y="78656"/>
                  <a:pt x="8022075" y="73988"/>
                  <a:pt x="8009965" y="71717"/>
                </a:cubicBezTo>
                <a:cubicBezTo>
                  <a:pt x="7974234" y="65018"/>
                  <a:pt x="7938409" y="58700"/>
                  <a:pt x="7902389" y="53788"/>
                </a:cubicBezTo>
                <a:cubicBezTo>
                  <a:pt x="7872633" y="49730"/>
                  <a:pt x="7842568" y="48332"/>
                  <a:pt x="7812742" y="44823"/>
                </a:cubicBezTo>
                <a:cubicBezTo>
                  <a:pt x="7791757" y="42354"/>
                  <a:pt x="7770934" y="38652"/>
                  <a:pt x="7749989" y="35859"/>
                </a:cubicBezTo>
                <a:cubicBezTo>
                  <a:pt x="7686115" y="27343"/>
                  <a:pt x="7637237" y="21559"/>
                  <a:pt x="7570695" y="17929"/>
                </a:cubicBezTo>
                <a:lnTo>
                  <a:pt x="7185212" y="0"/>
                </a:lnTo>
                <a:lnTo>
                  <a:pt x="6252883" y="8964"/>
                </a:lnTo>
                <a:cubicBezTo>
                  <a:pt x="5620766" y="18614"/>
                  <a:pt x="6365288" y="16007"/>
                  <a:pt x="5804648" y="26894"/>
                </a:cubicBezTo>
                <a:lnTo>
                  <a:pt x="5087471" y="35859"/>
                </a:lnTo>
                <a:cubicBezTo>
                  <a:pt x="5006789" y="38847"/>
                  <a:pt x="4926030" y="40217"/>
                  <a:pt x="4845424" y="44823"/>
                </a:cubicBezTo>
                <a:cubicBezTo>
                  <a:pt x="4773054" y="48958"/>
                  <a:pt x="4784355" y="55172"/>
                  <a:pt x="4719918" y="62753"/>
                </a:cubicBezTo>
                <a:cubicBezTo>
                  <a:pt x="4687138" y="66609"/>
                  <a:pt x="4654111" y="68072"/>
                  <a:pt x="4621307" y="71717"/>
                </a:cubicBezTo>
                <a:cubicBezTo>
                  <a:pt x="4601935" y="73869"/>
                  <a:pt x="4526599" y="85280"/>
                  <a:pt x="4504765" y="89647"/>
                </a:cubicBezTo>
                <a:cubicBezTo>
                  <a:pt x="4455809" y="99438"/>
                  <a:pt x="4478905" y="99744"/>
                  <a:pt x="4424083" y="107576"/>
                </a:cubicBezTo>
                <a:cubicBezTo>
                  <a:pt x="4397295" y="111403"/>
                  <a:pt x="4370349" y="114091"/>
                  <a:pt x="4343401" y="116541"/>
                </a:cubicBezTo>
                <a:cubicBezTo>
                  <a:pt x="4157672" y="133426"/>
                  <a:pt x="4112286" y="128370"/>
                  <a:pt x="3868271" y="134470"/>
                </a:cubicBezTo>
                <a:cubicBezTo>
                  <a:pt x="3853330" y="137458"/>
                  <a:pt x="3838649" y="142387"/>
                  <a:pt x="3823448" y="143435"/>
                </a:cubicBezTo>
                <a:cubicBezTo>
                  <a:pt x="3680833" y="153271"/>
                  <a:pt x="3669553" y="156882"/>
                  <a:pt x="3590365" y="161364"/>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Left Arrow 5"/>
          <p:cNvSpPr/>
          <p:nvPr/>
        </p:nvSpPr>
        <p:spPr>
          <a:xfrm>
            <a:off x="8247529" y="3101788"/>
            <a:ext cx="731520" cy="2716306"/>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89053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165" y="273493"/>
            <a:ext cx="8283388" cy="6186309"/>
          </a:xfrm>
          <a:prstGeom prst="rect">
            <a:avLst/>
          </a:prstGeom>
        </p:spPr>
        <p:txBody>
          <a:bodyPr wrap="square">
            <a:spAutoFit/>
          </a:bodyPr>
          <a:lstStyle/>
          <a:p>
            <a:r>
              <a:rPr lang="en-US" sz="3200" b="1" dirty="0">
                <a:solidFill>
                  <a:srgbClr val="0070C0"/>
                </a:solidFill>
              </a:rPr>
              <a:t>Matt. 16:16 </a:t>
            </a:r>
            <a:r>
              <a:rPr lang="en-US" sz="2800" dirty="0"/>
              <a:t>Simon Peter answered and said, "You are the Christ, the Son of the living God." 17 Jesus answered and said to him, "Blessed are you, Simon Bar-Jonah, for flesh and blood has not revealed this to you, but My Father who is in heaven.</a:t>
            </a:r>
          </a:p>
          <a:p>
            <a:endParaRPr lang="en-US" sz="2800" dirty="0"/>
          </a:p>
          <a:p>
            <a:r>
              <a:rPr lang="en-US" dirty="0"/>
              <a:t> </a:t>
            </a:r>
            <a:r>
              <a:rPr lang="en-US" sz="3200" dirty="0"/>
              <a:t>18 "And I also say to you that you are Peter, and on this rock </a:t>
            </a:r>
            <a:r>
              <a:rPr lang="en-US" sz="3200" b="1" u="sng" dirty="0">
                <a:solidFill>
                  <a:srgbClr val="FF0000"/>
                </a:solidFill>
              </a:rPr>
              <a:t>I will build My church</a:t>
            </a:r>
            <a:r>
              <a:rPr lang="en-US" sz="3200" dirty="0"/>
              <a:t>, and the gates of Hades shall not prevail against it.</a:t>
            </a:r>
          </a:p>
          <a:p>
            <a:r>
              <a:rPr lang="en-US" sz="3200" dirty="0"/>
              <a:t> 19 "And I will give you </a:t>
            </a:r>
            <a:r>
              <a:rPr lang="en-US" sz="3200" b="1" u="sng" dirty="0">
                <a:solidFill>
                  <a:srgbClr val="FF0000"/>
                </a:solidFill>
              </a:rPr>
              <a:t>the keys of the kingdom of heaven</a:t>
            </a:r>
            <a:r>
              <a:rPr lang="en-US" sz="3200" dirty="0"/>
              <a:t>, and whatever you bind on earth will be bound in heaven, and whatever you loose on earth will be loosed in heaven."</a:t>
            </a:r>
          </a:p>
        </p:txBody>
      </p:sp>
    </p:spTree>
    <p:extLst>
      <p:ext uri="{BB962C8B-B14F-4D97-AF65-F5344CB8AC3E}">
        <p14:creationId xmlns:p14="http://schemas.microsoft.com/office/powerpoint/2010/main" val="4036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2875"/>
            <a:ext cx="428625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51175"/>
            <a:ext cx="7467600" cy="380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19650" y="190500"/>
            <a:ext cx="4171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black"/>
                </a:solidFill>
                <a:effectLst/>
                <a:uLnTx/>
                <a:uFillTx/>
                <a:latin typeface="Calibri"/>
                <a:ea typeface="+mn-ea"/>
                <a:cs typeface="+mn-cs"/>
              </a:rPr>
              <a:t>From every nation under heaven.</a:t>
            </a:r>
          </a:p>
        </p:txBody>
      </p:sp>
    </p:spTree>
    <p:extLst>
      <p:ext uri="{BB962C8B-B14F-4D97-AF65-F5344CB8AC3E}">
        <p14:creationId xmlns:p14="http://schemas.microsoft.com/office/powerpoint/2010/main" val="2065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54350"/>
            <a:ext cx="7467600"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228600"/>
            <a:ext cx="86868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1. Jesus said “Go and make disciples of all nations.” </a:t>
            </a:r>
            <a:r>
              <a:rPr kumimoji="0" lang="en-US" sz="2400" b="1" i="1"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Matt28:19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 Men came from every nation under heaven to Jerusalem.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1"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2:5-12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3. They were all scattered from Jerusalem, except the apostles.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1"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4. Gospel was preached to every creature under heaven.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1"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Col. 1:23</a:t>
            </a:r>
          </a:p>
        </p:txBody>
      </p:sp>
    </p:spTree>
    <p:extLst>
      <p:ext uri="{BB962C8B-B14F-4D97-AF65-F5344CB8AC3E}">
        <p14:creationId xmlns:p14="http://schemas.microsoft.com/office/powerpoint/2010/main" val="241933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31013C-97B7-F737-FEAE-41CBDA041399}"/>
              </a:ext>
            </a:extLst>
          </p:cNvPr>
          <p:cNvSpPr txBox="1"/>
          <p:nvPr/>
        </p:nvSpPr>
        <p:spPr>
          <a:xfrm>
            <a:off x="453004" y="503679"/>
            <a:ext cx="8028265" cy="5293757"/>
          </a:xfrm>
          <a:prstGeom prst="rect">
            <a:avLst/>
          </a:prstGeom>
          <a:noFill/>
        </p:spPr>
        <p:txBody>
          <a:bodyPr wrap="square">
            <a:spAutoFit/>
          </a:bodyPr>
          <a:lstStyle/>
          <a:p>
            <a:r>
              <a:rPr lang="en-US" sz="2600" b="1" dirty="0">
                <a:solidFill>
                  <a:srgbClr val="FF0000"/>
                </a:solidFill>
              </a:rPr>
              <a:t>Pentecost</a:t>
            </a:r>
            <a:r>
              <a:rPr lang="en-US" sz="2600" dirty="0"/>
              <a:t> … </a:t>
            </a:r>
            <a:r>
              <a:rPr lang="en-US" sz="2600" b="1" dirty="0"/>
              <a:t>This was one of the three principal feasts </a:t>
            </a:r>
            <a:r>
              <a:rPr lang="en-US" sz="2600" dirty="0"/>
              <a:t>of the Jews (2 Chr. 8:12, 13), the others being </a:t>
            </a:r>
            <a:r>
              <a:rPr lang="en-US" sz="2600" b="1" dirty="0">
                <a:solidFill>
                  <a:srgbClr val="FF0000"/>
                </a:solidFill>
              </a:rPr>
              <a:t>Passover</a:t>
            </a:r>
            <a:r>
              <a:rPr lang="en-US" sz="2600" dirty="0"/>
              <a:t> and </a:t>
            </a:r>
            <a:r>
              <a:rPr lang="en-US" sz="2600" b="1" dirty="0">
                <a:solidFill>
                  <a:srgbClr val="FF0000"/>
                </a:solidFill>
              </a:rPr>
              <a:t>Tabernacles.</a:t>
            </a:r>
            <a:r>
              <a:rPr lang="en-US" sz="2600" dirty="0"/>
              <a:t> This feast was known by several names: “</a:t>
            </a:r>
            <a:r>
              <a:rPr lang="en-US" sz="2600" u="sng" dirty="0" err="1"/>
              <a:t>Firstfruits</a:t>
            </a:r>
            <a:r>
              <a:rPr lang="en-US" sz="2600" u="sng" dirty="0"/>
              <a:t>,” “Harvest Festival,” “Feast of Weeks</a:t>
            </a:r>
            <a:r>
              <a:rPr lang="en-US" sz="2600" dirty="0"/>
              <a:t>” (Lev. 23:15f), and “</a:t>
            </a:r>
            <a:r>
              <a:rPr lang="en-US" sz="2600" u="sng" dirty="0"/>
              <a:t>Pentecost</a:t>
            </a:r>
            <a:r>
              <a:rPr lang="en-US" sz="2600" dirty="0"/>
              <a:t>,” as here. </a:t>
            </a:r>
          </a:p>
          <a:p>
            <a:endParaRPr lang="en-US" sz="2600" dirty="0"/>
          </a:p>
          <a:p>
            <a:r>
              <a:rPr lang="en-US" sz="2600" dirty="0"/>
              <a:t>The last two of these names derived from the time it was held, which was </a:t>
            </a:r>
            <a:r>
              <a:rPr lang="en-US" sz="2600" u="sng" dirty="0"/>
              <a:t>fifty days after the first  sabbath after the beginning of Passover, </a:t>
            </a:r>
            <a:r>
              <a:rPr lang="en-US" sz="2600" dirty="0"/>
              <a:t>“</a:t>
            </a:r>
            <a:r>
              <a:rPr lang="en-US" sz="2600" b="1" dirty="0">
                <a:solidFill>
                  <a:srgbClr val="FF0000"/>
                </a:solidFill>
              </a:rPr>
              <a:t>Pentecost” meaning “fiftieth</a:t>
            </a:r>
            <a:r>
              <a:rPr lang="en-US" sz="2600" dirty="0"/>
              <a:t>.”</a:t>
            </a:r>
          </a:p>
          <a:p>
            <a:endParaRPr lang="en-US" sz="2600" dirty="0"/>
          </a:p>
          <a:p>
            <a:r>
              <a:rPr lang="en-US" sz="2600" dirty="0"/>
              <a:t>Also, since fifty days were exactly seven weeks, counting the first and last Sundays inclusively, this led to the name </a:t>
            </a:r>
            <a:r>
              <a:rPr lang="en-US" sz="2600" b="1" u="sng" dirty="0"/>
              <a:t>“Feast of Weeks.</a:t>
            </a:r>
            <a:r>
              <a:rPr lang="en-US" sz="2600" dirty="0"/>
              <a:t>”</a:t>
            </a:r>
            <a:endParaRPr lang="en-US" sz="2600" baseline="30000" dirty="0"/>
          </a:p>
        </p:txBody>
      </p:sp>
    </p:spTree>
    <p:extLst>
      <p:ext uri="{BB962C8B-B14F-4D97-AF65-F5344CB8AC3E}">
        <p14:creationId xmlns:p14="http://schemas.microsoft.com/office/powerpoint/2010/main" val="145927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74E79-F75C-F098-0567-6A06E993E277}"/>
              </a:ext>
            </a:extLst>
          </p:cNvPr>
          <p:cNvSpPr txBox="1"/>
          <p:nvPr/>
        </p:nvSpPr>
        <p:spPr>
          <a:xfrm>
            <a:off x="268448" y="226504"/>
            <a:ext cx="8347046" cy="7109639"/>
          </a:xfrm>
          <a:prstGeom prst="rect">
            <a:avLst/>
          </a:prstGeom>
          <a:noFill/>
        </p:spPr>
        <p:txBody>
          <a:bodyPr wrap="square">
            <a:spAutoFit/>
          </a:bodyPr>
          <a:lstStyle/>
          <a:p>
            <a:pPr algn="just" rtl="0"/>
            <a:r>
              <a:rPr lang="en-US" sz="2800" dirty="0"/>
              <a:t>With the giving of the law on Sinai, </a:t>
            </a:r>
            <a:r>
              <a:rPr lang="en-US" sz="2800" u="sng" dirty="0"/>
              <a:t>three thousand souls </a:t>
            </a:r>
            <a:r>
              <a:rPr lang="en-US" sz="2800" dirty="0"/>
              <a:t>through disobedience died on the day the Law came.</a:t>
            </a:r>
          </a:p>
          <a:p>
            <a:pPr algn="just" rtl="0"/>
            <a:endParaRPr lang="en-US" sz="1000" dirty="0"/>
          </a:p>
          <a:p>
            <a:pPr algn="just" rtl="0"/>
            <a:r>
              <a:rPr lang="en-US" sz="2800" dirty="0"/>
              <a:t>In contrast of </a:t>
            </a:r>
            <a:r>
              <a:rPr lang="en-US" sz="2800" u="sng" dirty="0"/>
              <a:t>three thousand souls</a:t>
            </a:r>
            <a:r>
              <a:rPr lang="en-US" sz="2800" dirty="0"/>
              <a:t>  were saved through obedience at Pentecost. </a:t>
            </a:r>
          </a:p>
          <a:p>
            <a:pPr algn="just" rtl="0"/>
            <a:endParaRPr lang="en-US" sz="2400" dirty="0"/>
          </a:p>
          <a:p>
            <a:r>
              <a:rPr lang="en-US" sz="3200" dirty="0">
                <a:solidFill>
                  <a:schemeClr val="tx2"/>
                </a:solidFill>
              </a:rPr>
              <a:t>Ex. 32:26 </a:t>
            </a:r>
            <a:r>
              <a:rPr lang="en-US" sz="2000" dirty="0"/>
              <a:t>Then Moses stood in the gate of the camp, and said, Who is on the LORD'S side? let him come unto me. And all the sons of Levi gathered themselves together unto him.</a:t>
            </a:r>
          </a:p>
          <a:p>
            <a:r>
              <a:rPr lang="en-US" sz="2000" dirty="0"/>
              <a:t> 27 And he said unto them, Thus saith the LORD God of Israel, Put every man his sword by his side, and go in and out from gate to gate throughout the camp, and slay every man his brother, and every man his companion, and every man his </a:t>
            </a:r>
            <a:r>
              <a:rPr lang="en-US" sz="2000" dirty="0" err="1"/>
              <a:t>neighbour</a:t>
            </a:r>
            <a:r>
              <a:rPr lang="en-US" sz="2000" dirty="0"/>
              <a:t>.</a:t>
            </a:r>
          </a:p>
          <a:p>
            <a:r>
              <a:rPr lang="en-US" sz="2000" dirty="0"/>
              <a:t> 28 And the children of Levi did according to the word of Moses: and there fell of the people that day about three thousand men.</a:t>
            </a:r>
          </a:p>
          <a:p>
            <a:endParaRPr lang="en-US" dirty="0"/>
          </a:p>
          <a:p>
            <a:r>
              <a:rPr lang="en-US" sz="3200" dirty="0">
                <a:solidFill>
                  <a:schemeClr val="tx2"/>
                </a:solidFill>
              </a:rPr>
              <a:t>Acts 2:41 </a:t>
            </a:r>
            <a:r>
              <a:rPr lang="en-US" sz="2000" dirty="0"/>
              <a:t>Then they that gladly received his word were baptized: and the same day there were added unto them </a:t>
            </a:r>
            <a:r>
              <a:rPr lang="en-US" sz="2000" u="sng" dirty="0"/>
              <a:t>about three thousand souls.</a:t>
            </a:r>
          </a:p>
          <a:p>
            <a:endParaRPr lang="en-US" sz="2000" b="0" i="0" u="sng" strike="noStrike" baseline="0" dirty="0">
              <a:solidFill>
                <a:srgbClr val="0000FF"/>
              </a:solidFill>
              <a:hlinkClick r:id="rId2"/>
            </a:endParaRPr>
          </a:p>
          <a:p>
            <a:endParaRPr lang="en-US" b="0" i="0" u="none" strike="noStrike" baseline="0" dirty="0">
              <a:solidFill>
                <a:srgbClr val="0000FF"/>
              </a:solidFill>
              <a:hlinkClick r:id="rId2"/>
            </a:endParaRPr>
          </a:p>
        </p:txBody>
      </p:sp>
    </p:spTree>
    <p:extLst>
      <p:ext uri="{BB962C8B-B14F-4D97-AF65-F5344CB8AC3E}">
        <p14:creationId xmlns:p14="http://schemas.microsoft.com/office/powerpoint/2010/main" val="3092470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9F2721-A82F-D1EB-D98F-9EB1E3999D93}"/>
              </a:ext>
            </a:extLst>
          </p:cNvPr>
          <p:cNvSpPr txBox="1"/>
          <p:nvPr/>
        </p:nvSpPr>
        <p:spPr>
          <a:xfrm>
            <a:off x="409303" y="548640"/>
            <a:ext cx="8560526" cy="5386090"/>
          </a:xfrm>
          <a:prstGeom prst="rect">
            <a:avLst/>
          </a:prstGeom>
          <a:noFill/>
        </p:spPr>
        <p:txBody>
          <a:bodyPr wrap="square">
            <a:spAutoFit/>
          </a:bodyPr>
          <a:lstStyle/>
          <a:p>
            <a:r>
              <a:rPr lang="en-US" sz="2800" b="1" dirty="0"/>
              <a:t>A few things to note…</a:t>
            </a:r>
          </a:p>
          <a:p>
            <a:r>
              <a:rPr lang="en-US" sz="2800" b="1" dirty="0"/>
              <a:t>God’s choice of this day for the beginning of the church: </a:t>
            </a:r>
          </a:p>
          <a:p>
            <a:pPr marL="457200" indent="-457200">
              <a:buAutoNum type="arabicParenBoth"/>
            </a:pPr>
            <a:r>
              <a:rPr lang="en-US" sz="2400" dirty="0">
                <a:solidFill>
                  <a:srgbClr val="FF0000"/>
                </a:solidFill>
              </a:rPr>
              <a:t>As Jesus was crucified at a great Jewish festival, it was appropriate that he should have been glorified at another;</a:t>
            </a:r>
          </a:p>
          <a:p>
            <a:pPr marL="457200" indent="-457200">
              <a:buAutoNum type="arabicParenBoth"/>
            </a:pPr>
            <a:r>
              <a:rPr lang="en-US" sz="2400" dirty="0"/>
              <a:t>Pentecost was the next after the Passover; </a:t>
            </a:r>
          </a:p>
          <a:p>
            <a:pPr marL="457200" indent="-457200">
              <a:buAutoNum type="arabicParenBoth"/>
            </a:pPr>
            <a:r>
              <a:rPr lang="en-US" sz="2400" dirty="0">
                <a:solidFill>
                  <a:srgbClr val="0070C0"/>
                </a:solidFill>
              </a:rPr>
              <a:t>It was the anniversary of the giving of the Law; </a:t>
            </a:r>
          </a:p>
          <a:p>
            <a:pPr marL="457200" indent="-457200">
              <a:buAutoNum type="arabicParenBoth"/>
            </a:pPr>
            <a:r>
              <a:rPr lang="en-US" sz="2400" dirty="0">
                <a:solidFill>
                  <a:srgbClr val="FF0000"/>
                </a:solidFill>
              </a:rPr>
              <a:t>The </a:t>
            </a:r>
            <a:r>
              <a:rPr lang="en-US" sz="2400" dirty="0" err="1">
                <a:solidFill>
                  <a:srgbClr val="FF0000"/>
                </a:solidFill>
              </a:rPr>
              <a:t>firstfruits</a:t>
            </a:r>
            <a:r>
              <a:rPr lang="en-US" sz="2400" dirty="0">
                <a:solidFill>
                  <a:srgbClr val="FF0000"/>
                </a:solidFill>
              </a:rPr>
              <a:t> were offered on Pentecost, and it was proper that the </a:t>
            </a:r>
            <a:r>
              <a:rPr lang="en-US" sz="2400" dirty="0" err="1">
                <a:solidFill>
                  <a:srgbClr val="FF0000"/>
                </a:solidFill>
              </a:rPr>
              <a:t>firstfruits</a:t>
            </a:r>
            <a:r>
              <a:rPr lang="en-US" sz="2400" dirty="0">
                <a:solidFill>
                  <a:srgbClr val="FF0000"/>
                </a:solidFill>
              </a:rPr>
              <a:t> of the gospel should come unto God on that occasion; </a:t>
            </a:r>
          </a:p>
          <a:p>
            <a:pPr marL="457200" indent="-457200">
              <a:buAutoNum type="arabicParenBoth"/>
            </a:pPr>
            <a:r>
              <a:rPr lang="en-US" sz="2400" dirty="0"/>
              <a:t>Millions of people were in Jerusalem for that occasion; and</a:t>
            </a:r>
          </a:p>
          <a:p>
            <a:pPr marL="457200" indent="-457200">
              <a:buAutoNum type="arabicParenBoth"/>
            </a:pPr>
            <a:r>
              <a:rPr lang="en-US" sz="2400" dirty="0">
                <a:solidFill>
                  <a:srgbClr val="0070C0"/>
                </a:solidFill>
              </a:rPr>
              <a:t>Most importantly of all, perhaps, by its falling upon the first day of the week, it coincided in that particular with the resurrection of Christ, and was thus of major importance in certifying </a:t>
            </a:r>
            <a:r>
              <a:rPr lang="en-US" sz="2400" b="1" u="sng" dirty="0">
                <a:solidFill>
                  <a:srgbClr val="0070C0"/>
                </a:solidFill>
              </a:rPr>
              <a:t>The first day of the week </a:t>
            </a:r>
            <a:r>
              <a:rPr lang="en-US" sz="2400" dirty="0">
                <a:solidFill>
                  <a:srgbClr val="0070C0"/>
                </a:solidFill>
              </a:rPr>
              <a:t>as the day of the Christian assemblies.</a:t>
            </a:r>
          </a:p>
        </p:txBody>
      </p:sp>
    </p:spTree>
    <p:extLst>
      <p:ext uri="{BB962C8B-B14F-4D97-AF65-F5344CB8AC3E}">
        <p14:creationId xmlns:p14="http://schemas.microsoft.com/office/powerpoint/2010/main" val="35164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DEA892-FDCB-7360-CDBF-A12167E6C0D8}"/>
              </a:ext>
            </a:extLst>
          </p:cNvPr>
          <p:cNvSpPr txBox="1"/>
          <p:nvPr/>
        </p:nvSpPr>
        <p:spPr>
          <a:xfrm>
            <a:off x="339634" y="217714"/>
            <a:ext cx="8499565" cy="6001643"/>
          </a:xfrm>
          <a:prstGeom prst="rect">
            <a:avLst/>
          </a:prstGeom>
          <a:noFill/>
        </p:spPr>
        <p:txBody>
          <a:bodyPr wrap="square">
            <a:spAutoFit/>
          </a:bodyPr>
          <a:lstStyle/>
          <a:p>
            <a:pPr rtl="0"/>
            <a:r>
              <a:rPr lang="en-US" sz="3200" dirty="0"/>
              <a:t>The spectacular events here are suggestive of the wonders that attended the giving of the Law (Exo. 19:16f), such as the </a:t>
            </a:r>
            <a:r>
              <a:rPr lang="en-US" sz="3200" u="sng" dirty="0"/>
              <a:t>loud trumpet</a:t>
            </a:r>
            <a:r>
              <a:rPr lang="en-US" sz="3200" dirty="0"/>
              <a:t>, </a:t>
            </a:r>
            <a:r>
              <a:rPr lang="en-US" sz="3200" u="sng" dirty="0"/>
              <a:t>the smoking mountain</a:t>
            </a:r>
            <a:r>
              <a:rPr lang="en-US" sz="3200" dirty="0"/>
              <a:t>, </a:t>
            </a:r>
            <a:r>
              <a:rPr lang="en-US" sz="3200" u="sng" dirty="0"/>
              <a:t>the terrible earthquake</a:t>
            </a:r>
            <a:r>
              <a:rPr lang="en-US" sz="3200" dirty="0"/>
              <a:t>, </a:t>
            </a:r>
            <a:r>
              <a:rPr lang="en-US" sz="3200" u="sng" dirty="0"/>
              <a:t>the thick cloud</a:t>
            </a:r>
            <a:r>
              <a:rPr lang="en-US" sz="3200" dirty="0"/>
              <a:t>, and </a:t>
            </a:r>
            <a:r>
              <a:rPr lang="en-US" sz="3200" u="sng" dirty="0"/>
              <a:t>Jehovah descending upon Sinai in fire.</a:t>
            </a:r>
          </a:p>
          <a:p>
            <a:pPr rtl="0"/>
            <a:endParaRPr lang="en-US" sz="3200" u="sng" dirty="0"/>
          </a:p>
          <a:p>
            <a:pPr rtl="0"/>
            <a:r>
              <a:rPr lang="en-US" sz="3200" dirty="0">
                <a:solidFill>
                  <a:srgbClr val="0070C0"/>
                </a:solidFill>
              </a:rPr>
              <a:t>Wind … fire … There was no wind, but the sound of a mighty wind; and no fire, but tongues as of fire, at Pentecost. </a:t>
            </a:r>
          </a:p>
          <a:p>
            <a:pPr rtl="0"/>
            <a:endParaRPr lang="en-US" sz="3200" dirty="0"/>
          </a:p>
          <a:p>
            <a:pPr rtl="0"/>
            <a:r>
              <a:rPr lang="en-US" sz="3200" b="1" dirty="0">
                <a:solidFill>
                  <a:srgbClr val="FF0000"/>
                </a:solidFill>
              </a:rPr>
              <a:t>Despite this, wind and fire are both typical and suggestive of the Holy Spirit</a:t>
            </a:r>
            <a:r>
              <a:rPr lang="en-US" sz="3200" dirty="0">
                <a:solidFill>
                  <a:srgbClr val="FF0000"/>
                </a:solidFill>
              </a:rPr>
              <a:t>. </a:t>
            </a:r>
          </a:p>
        </p:txBody>
      </p:sp>
    </p:spTree>
    <p:extLst>
      <p:ext uri="{BB962C8B-B14F-4D97-AF65-F5344CB8AC3E}">
        <p14:creationId xmlns:p14="http://schemas.microsoft.com/office/powerpoint/2010/main" val="1166737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83AEA2-E77E-09B1-DA63-E21BBC632AA9}"/>
              </a:ext>
            </a:extLst>
          </p:cNvPr>
          <p:cNvSpPr txBox="1"/>
          <p:nvPr/>
        </p:nvSpPr>
        <p:spPr>
          <a:xfrm>
            <a:off x="522514" y="261257"/>
            <a:ext cx="7933509" cy="649408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a:ea typeface="+mn-ea"/>
                <a:cs typeface="+mn-cs"/>
              </a:rPr>
              <a:t>The </a:t>
            </a:r>
            <a:r>
              <a:rPr kumimoji="0" lang="en-US" sz="3200" b="1" i="0" u="sng" strike="noStrike" kern="1200" cap="none" spc="0" normalizeH="0" baseline="0" noProof="0" dirty="0">
                <a:ln>
                  <a:noFill/>
                </a:ln>
                <a:solidFill>
                  <a:prstClr val="black"/>
                </a:solidFill>
                <a:effectLst/>
                <a:uLnTx/>
                <a:uFillTx/>
                <a:latin typeface="Arial Black" panose="020B0A04020102020204" pitchFamily="34" charset="0"/>
              </a:rPr>
              <a:t>Spirit</a:t>
            </a:r>
            <a:r>
              <a:rPr kumimoji="0" lang="en-US" sz="3200" b="0" i="0" u="none" strike="noStrike" kern="1200" cap="none" spc="0" normalizeH="0" baseline="0" noProof="0" dirty="0">
                <a:ln>
                  <a:noFill/>
                </a:ln>
                <a:solidFill>
                  <a:prstClr val="black"/>
                </a:solidFill>
                <a:effectLst/>
                <a:uLnTx/>
                <a:uFillTx/>
                <a:latin typeface="Calibri"/>
                <a:ea typeface="+mn-ea"/>
                <a:cs typeface="+mn-cs"/>
              </a:rPr>
              <a:t> is typified by the wind in that:</a:t>
            </a:r>
          </a:p>
          <a:p>
            <a:pPr marL="457200" indent="-457200">
              <a:buAutoNum type="arabicParenBoth"/>
            </a:pPr>
            <a:r>
              <a:rPr kumimoji="0" lang="en-US" sz="3200" b="0" i="0" u="none" strike="noStrike" kern="1200" cap="none" spc="0" normalizeH="0" baseline="0" noProof="0" dirty="0">
                <a:ln>
                  <a:noFill/>
                </a:ln>
                <a:solidFill>
                  <a:srgbClr val="FF0000"/>
                </a:solidFill>
                <a:effectLst/>
                <a:uLnTx/>
                <a:uFillTx/>
                <a:latin typeface="Calibri"/>
                <a:ea typeface="+mn-ea"/>
                <a:cs typeface="+mn-cs"/>
              </a:rPr>
              <a:t> it is gentle;</a:t>
            </a:r>
          </a:p>
          <a:p>
            <a:pPr marL="457200" indent="-457200">
              <a:buAutoNum type="arabicParenBoth"/>
            </a:pPr>
            <a:r>
              <a:rPr kumimoji="0" lang="en-US" sz="3200" b="0" i="0" u="none" strike="noStrike" kern="1200" cap="none" spc="0" normalizeH="0" baseline="0" noProof="0" dirty="0">
                <a:ln>
                  <a:noFill/>
                </a:ln>
                <a:solidFill>
                  <a:prstClr val="black"/>
                </a:solidFill>
                <a:effectLst/>
                <a:uLnTx/>
                <a:uFillTx/>
                <a:latin typeface="Calibri"/>
                <a:ea typeface="+mn-ea"/>
                <a:cs typeface="+mn-cs"/>
              </a:rPr>
              <a:t> it is powerful;</a:t>
            </a:r>
          </a:p>
          <a:p>
            <a:pPr marL="457200" indent="-457200">
              <a:buAutoNum type="arabicParenBoth"/>
            </a:pPr>
            <a:r>
              <a:rPr kumimoji="0" lang="en-US" sz="3200" b="0" i="0" u="none" strike="noStrike" kern="1200" cap="none" spc="0" normalizeH="0" baseline="0" noProof="0" dirty="0">
                <a:ln>
                  <a:noFill/>
                </a:ln>
                <a:solidFill>
                  <a:srgbClr val="0070C0"/>
                </a:solidFill>
                <a:effectLst/>
                <a:uLnTx/>
                <a:uFillTx/>
                <a:latin typeface="Calibri"/>
                <a:ea typeface="+mn-ea"/>
                <a:cs typeface="+mn-cs"/>
              </a:rPr>
              <a:t> it is invisible (John 3:8);</a:t>
            </a:r>
          </a:p>
          <a:p>
            <a:pPr marL="457200" indent="-457200">
              <a:buAutoNum type="arabicParenBoth"/>
            </a:pPr>
            <a:r>
              <a:rPr kumimoji="0" lang="en-US" sz="3200" b="0" i="0" u="none" strike="noStrike" kern="1200" cap="none" spc="0" normalizeH="0" baseline="0" noProof="0" dirty="0">
                <a:ln>
                  <a:noFill/>
                </a:ln>
                <a:solidFill>
                  <a:srgbClr val="FF0000"/>
                </a:solidFill>
                <a:effectLst/>
                <a:uLnTx/>
                <a:uFillTx/>
                <a:latin typeface="Calibri"/>
                <a:ea typeface="+mn-ea"/>
                <a:cs typeface="+mn-cs"/>
              </a:rPr>
              <a:t> it is the “breath” of life itself. </a:t>
            </a:r>
          </a:p>
          <a:p>
            <a:pPr marL="457200" indent="-457200">
              <a:buAutoNum type="arabicParenBoth"/>
            </a:pPr>
            <a:endParaRPr lang="en-US" sz="3200" dirty="0">
              <a:solidFill>
                <a:prstClr val="black"/>
              </a:solidFill>
              <a:latin typeface="Calibri"/>
            </a:endParaRPr>
          </a:p>
          <a:p>
            <a:r>
              <a:rPr kumimoji="0" lang="en-US" sz="3200" b="0" i="0" u="sng" strike="noStrike" kern="1200" cap="none" spc="0" normalizeH="0" baseline="0" noProof="0" dirty="0">
                <a:ln>
                  <a:noFill/>
                </a:ln>
                <a:solidFill>
                  <a:prstClr val="black"/>
                </a:solidFill>
                <a:effectLst/>
                <a:uLnTx/>
                <a:uFillTx/>
                <a:latin typeface="Arial Black" panose="020B0A04020102020204" pitchFamily="34" charset="0"/>
              </a:rPr>
              <a:t>Fire</a:t>
            </a:r>
            <a:r>
              <a:rPr kumimoji="0" lang="en-US" sz="3200" b="0" i="0" u="none" strike="noStrike" kern="1200" cap="none" spc="0" normalizeH="0" baseline="0" noProof="0" dirty="0">
                <a:ln>
                  <a:noFill/>
                </a:ln>
                <a:solidFill>
                  <a:prstClr val="black"/>
                </a:solidFill>
                <a:effectLst/>
                <a:uLnTx/>
                <a:uFillTx/>
                <a:latin typeface="Calibri"/>
                <a:ea typeface="+mn-ea"/>
                <a:cs typeface="+mn-cs"/>
              </a:rPr>
              <a:t> typifies the Holy Spirit in that: </a:t>
            </a:r>
          </a:p>
          <a:p>
            <a:pPr marL="457200" indent="-457200">
              <a:buAutoNum type="arabicParenBoth"/>
            </a:pPr>
            <a:r>
              <a:rPr kumimoji="0" lang="en-US" sz="3200" b="0" i="0" u="none" strike="noStrike" kern="1200" cap="none" spc="0" normalizeH="0" baseline="0" noProof="0" dirty="0">
                <a:ln>
                  <a:noFill/>
                </a:ln>
                <a:solidFill>
                  <a:srgbClr val="0070C0"/>
                </a:solidFill>
                <a:effectLst/>
                <a:uLnTx/>
                <a:uFillTx/>
                <a:latin typeface="Calibri"/>
                <a:ea typeface="+mn-ea"/>
                <a:cs typeface="+mn-cs"/>
              </a:rPr>
              <a:t> it gives light; </a:t>
            </a:r>
          </a:p>
          <a:p>
            <a:pPr marL="457200" indent="-457200">
              <a:buAutoNum type="arabicParenBoth"/>
            </a:pPr>
            <a:r>
              <a:rPr kumimoji="0" lang="en-US" sz="3200" b="0" i="0" u="none" strike="noStrike" kern="1200" cap="none" spc="0" normalizeH="0" baseline="0" noProof="0" dirty="0">
                <a:ln>
                  <a:noFill/>
                </a:ln>
                <a:solidFill>
                  <a:srgbClr val="FF0000"/>
                </a:solidFill>
                <a:effectLst/>
                <a:uLnTx/>
                <a:uFillTx/>
                <a:latin typeface="Calibri"/>
                <a:ea typeface="+mn-ea"/>
                <a:cs typeface="+mn-cs"/>
              </a:rPr>
              <a:t> it provides warmth; </a:t>
            </a:r>
          </a:p>
          <a:p>
            <a:pPr marL="457200" indent="-457200">
              <a:buAutoNum type="arabicParenBoth"/>
            </a:pPr>
            <a:r>
              <a:rPr kumimoji="0" lang="en-US" sz="3200" b="0" i="0" u="none" strike="noStrike" kern="1200" cap="none" spc="0" normalizeH="0" baseline="0" noProof="0" dirty="0">
                <a:ln>
                  <a:noFill/>
                </a:ln>
                <a:solidFill>
                  <a:prstClr val="black"/>
                </a:solidFill>
                <a:effectLst/>
                <a:uLnTx/>
                <a:uFillTx/>
                <a:latin typeface="Calibri"/>
                <a:ea typeface="+mn-ea"/>
                <a:cs typeface="+mn-cs"/>
              </a:rPr>
              <a:t> it purifies; and </a:t>
            </a:r>
          </a:p>
          <a:p>
            <a:pPr marL="457200" indent="-457200">
              <a:buAutoNum type="arabicParenBoth"/>
            </a:pPr>
            <a:r>
              <a:rPr kumimoji="0" lang="en-US" sz="3200" b="0" i="0" u="none" strike="noStrike" kern="1200" cap="none" spc="0" normalizeH="0" baseline="0" noProof="0" dirty="0">
                <a:ln>
                  <a:noFill/>
                </a:ln>
                <a:solidFill>
                  <a:srgbClr val="0070C0"/>
                </a:solidFill>
                <a:effectLst/>
                <a:uLnTx/>
                <a:uFillTx/>
                <a:latin typeface="Calibri"/>
                <a:ea typeface="+mn-ea"/>
                <a:cs typeface="+mn-cs"/>
              </a:rPr>
              <a:t> it is an emblem of God himself (Heb. 12:29), and in this latter quality standing for the judgment of God against wickedness.</a:t>
            </a:r>
            <a:endParaRPr lang="en-US" sz="3200" dirty="0">
              <a:solidFill>
                <a:srgbClr val="0070C0"/>
              </a:solidFill>
            </a:endParaRPr>
          </a:p>
        </p:txBody>
      </p:sp>
    </p:spTree>
    <p:extLst>
      <p:ext uri="{BB962C8B-B14F-4D97-AF65-F5344CB8AC3E}">
        <p14:creationId xmlns:p14="http://schemas.microsoft.com/office/powerpoint/2010/main" val="1312997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44913D-0059-C4C8-1816-7342E4FDA349}"/>
              </a:ext>
            </a:extLst>
          </p:cNvPr>
          <p:cNvSpPr txBox="1"/>
          <p:nvPr/>
        </p:nvSpPr>
        <p:spPr>
          <a:xfrm>
            <a:off x="418011" y="513811"/>
            <a:ext cx="8490858" cy="5509200"/>
          </a:xfrm>
          <a:prstGeom prst="rect">
            <a:avLst/>
          </a:prstGeom>
          <a:noFill/>
        </p:spPr>
        <p:txBody>
          <a:bodyPr wrap="square">
            <a:spAutoFit/>
          </a:bodyPr>
          <a:lstStyle/>
          <a:p>
            <a:r>
              <a:rPr lang="en-US" sz="4400" dirty="0"/>
              <a:t>Note</a:t>
            </a:r>
          </a:p>
          <a:p>
            <a:r>
              <a:rPr lang="en-US" sz="4400" dirty="0"/>
              <a:t>The classical evaluation of any public address must take account of: </a:t>
            </a:r>
          </a:p>
          <a:p>
            <a:pPr marL="514350" indent="-514350">
              <a:buAutoNum type="arabicParenBoth"/>
            </a:pPr>
            <a:r>
              <a:rPr lang="en-US" sz="4400" dirty="0">
                <a:solidFill>
                  <a:srgbClr val="FF0000"/>
                </a:solidFill>
              </a:rPr>
              <a:t> the occasion,</a:t>
            </a:r>
          </a:p>
          <a:p>
            <a:pPr marL="514350" indent="-514350">
              <a:buAutoNum type="arabicParenBoth"/>
            </a:pPr>
            <a:r>
              <a:rPr lang="en-US" sz="4400" dirty="0"/>
              <a:t> the speaker,</a:t>
            </a:r>
          </a:p>
          <a:p>
            <a:pPr marL="514350" indent="-514350">
              <a:buAutoNum type="arabicParenBoth"/>
            </a:pPr>
            <a:r>
              <a:rPr lang="en-US" sz="4400" dirty="0">
                <a:solidFill>
                  <a:srgbClr val="0070C0"/>
                </a:solidFill>
              </a:rPr>
              <a:t> the subject matter, and</a:t>
            </a:r>
          </a:p>
          <a:p>
            <a:pPr marL="514350" indent="-514350">
              <a:buAutoNum type="arabicParenBoth"/>
            </a:pPr>
            <a:r>
              <a:rPr lang="en-US" sz="4400" dirty="0">
                <a:solidFill>
                  <a:srgbClr val="FF0000"/>
                </a:solidFill>
              </a:rPr>
              <a:t> the results; and by any or all of these criteria, </a:t>
            </a:r>
          </a:p>
        </p:txBody>
      </p:sp>
    </p:spTree>
    <p:extLst>
      <p:ext uri="{BB962C8B-B14F-4D97-AF65-F5344CB8AC3E}">
        <p14:creationId xmlns:p14="http://schemas.microsoft.com/office/powerpoint/2010/main" val="1443268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4802B53-0C63-B04F-BB17-72E19BE24B6D}"/>
              </a:ext>
            </a:extLst>
          </p:cNvPr>
          <p:cNvSpPr txBox="1"/>
          <p:nvPr/>
        </p:nvSpPr>
        <p:spPr>
          <a:xfrm>
            <a:off x="1765426" y="1249379"/>
            <a:ext cx="5566552" cy="4247317"/>
          </a:xfrm>
          <a:prstGeom prst="rect">
            <a:avLst/>
          </a:prstGeom>
          <a:noFill/>
        </p:spPr>
        <p:txBody>
          <a:bodyPr wrap="square">
            <a:spAutoFit/>
          </a:bodyPr>
          <a:lstStyle/>
          <a:p>
            <a:r>
              <a:rPr lang="en-US" sz="5400" dirty="0"/>
              <a:t>Acts 2:16 </a:t>
            </a:r>
          </a:p>
          <a:p>
            <a:r>
              <a:rPr lang="en-US" sz="5400" dirty="0"/>
              <a:t>But this is that which was spoken by the prophet Joel:</a:t>
            </a:r>
          </a:p>
        </p:txBody>
      </p:sp>
    </p:spTree>
    <p:extLst>
      <p:ext uri="{BB962C8B-B14F-4D97-AF65-F5344CB8AC3E}">
        <p14:creationId xmlns:p14="http://schemas.microsoft.com/office/powerpoint/2010/main" val="670004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1CB34E-EA51-E969-550D-ADBDD6B8F39B}"/>
              </a:ext>
            </a:extLst>
          </p:cNvPr>
          <p:cNvSpPr txBox="1"/>
          <p:nvPr/>
        </p:nvSpPr>
        <p:spPr>
          <a:xfrm>
            <a:off x="775062" y="747810"/>
            <a:ext cx="7410994" cy="5509200"/>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a:ea typeface="+mn-ea"/>
                <a:cs typeface="+mn-cs"/>
              </a:rPr>
              <a:t>Peter’s address recorded here must be hailed as the most wonderful ever given.</a:t>
            </a:r>
          </a:p>
          <a:p>
            <a:endParaRPr lang="en-US" sz="3200" dirty="0">
              <a:solidFill>
                <a:prstClr val="black"/>
              </a:solidFill>
              <a:latin typeface="Calibri"/>
            </a:endParaRPr>
          </a:p>
          <a:p>
            <a:r>
              <a:rPr kumimoji="0" lang="en-US" sz="3200" b="0" i="0" u="none" strike="noStrike" kern="1200" cap="none" spc="0" normalizeH="0" baseline="0" noProof="0" dirty="0">
                <a:ln>
                  <a:noFill/>
                </a:ln>
                <a:solidFill>
                  <a:prstClr val="black"/>
                </a:solidFill>
                <a:effectLst/>
                <a:uLnTx/>
                <a:uFillTx/>
                <a:latin typeface="Calibri"/>
                <a:ea typeface="+mn-ea"/>
                <a:cs typeface="+mn-cs"/>
              </a:rPr>
              <a:t>It was the birthday of the New Covenant, the official emergence of the kingdom of God among men. </a:t>
            </a:r>
          </a:p>
          <a:p>
            <a:endParaRPr lang="en-US" sz="3200" dirty="0">
              <a:solidFill>
                <a:prstClr val="black"/>
              </a:solidFill>
              <a:latin typeface="Calibri"/>
            </a:endParaRPr>
          </a:p>
          <a:p>
            <a:r>
              <a:rPr kumimoji="0" lang="en-US" sz="3200" b="0" i="0" u="none" strike="noStrike" kern="1200" cap="none" spc="0" normalizeH="0" baseline="0" noProof="0" dirty="0">
                <a:ln>
                  <a:noFill/>
                </a:ln>
                <a:solidFill>
                  <a:prstClr val="black"/>
                </a:solidFill>
                <a:effectLst/>
                <a:uLnTx/>
                <a:uFillTx/>
                <a:latin typeface="Calibri"/>
                <a:ea typeface="+mn-ea"/>
                <a:cs typeface="+mn-cs"/>
              </a:rPr>
              <a:t>That occasion was the precise moment toward which all the prophecies for thousands of years had pointed. The “new creation” was wrought that day.</a:t>
            </a:r>
            <a:endParaRPr lang="en-US" dirty="0"/>
          </a:p>
        </p:txBody>
      </p:sp>
    </p:spTree>
    <p:extLst>
      <p:ext uri="{BB962C8B-B14F-4D97-AF65-F5344CB8AC3E}">
        <p14:creationId xmlns:p14="http://schemas.microsoft.com/office/powerpoint/2010/main" val="2964905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AA051-A21C-555B-1156-779133906731}"/>
              </a:ext>
            </a:extLst>
          </p:cNvPr>
          <p:cNvSpPr txBox="1"/>
          <p:nvPr/>
        </p:nvSpPr>
        <p:spPr>
          <a:xfrm>
            <a:off x="783771" y="722811"/>
            <a:ext cx="7280366" cy="5909310"/>
          </a:xfrm>
          <a:prstGeom prst="rect">
            <a:avLst/>
          </a:prstGeom>
          <a:noFill/>
        </p:spPr>
        <p:txBody>
          <a:bodyPr wrap="square">
            <a:spAutoFit/>
          </a:bodyPr>
          <a:lstStyle/>
          <a:p>
            <a:r>
              <a:rPr lang="en-US" sz="3600" dirty="0"/>
              <a:t>And…Never did mortal lips announce </a:t>
            </a:r>
            <a:r>
              <a:rPr lang="en-US" sz="3600" u="sng" dirty="0"/>
              <a:t>in so brief a space</a:t>
            </a:r>
            <a:r>
              <a:rPr lang="en-US" sz="3600" dirty="0"/>
              <a:t>  </a:t>
            </a:r>
            <a:r>
              <a:rPr lang="en-US" sz="3600" u="sng" dirty="0"/>
              <a:t>so many facts of import</a:t>
            </a:r>
            <a:r>
              <a:rPr lang="en-US" sz="3600" dirty="0"/>
              <a:t> to the hearers. We might challenge the world to find a parallel to it in the speeches of orators, or  songs of poets. </a:t>
            </a:r>
          </a:p>
          <a:p>
            <a:r>
              <a:rPr lang="en-US" sz="3600" dirty="0">
                <a:solidFill>
                  <a:srgbClr val="FF0000"/>
                </a:solidFill>
              </a:rPr>
              <a:t>There is not such a thunderbolt in all the burdens of the prophets of Israel, or among the voices which thunder in the Revelation.</a:t>
            </a:r>
            <a:endParaRPr lang="en-US" sz="3600" baseline="30000" dirty="0">
              <a:solidFill>
                <a:srgbClr val="FF0000"/>
              </a:solidFill>
            </a:endParaRPr>
          </a:p>
          <a:p>
            <a:pPr lvl="1"/>
            <a:r>
              <a:rPr lang="en-US" dirty="0"/>
              <a:t> </a:t>
            </a:r>
            <a:endParaRPr lang="en-US" b="0" i="0" u="none" strike="noStrike" baseline="0" dirty="0">
              <a:solidFill>
                <a:srgbClr val="0000FF"/>
              </a:solidFill>
              <a:hlinkClick r:id="rId2"/>
            </a:endParaRPr>
          </a:p>
        </p:txBody>
      </p:sp>
    </p:spTree>
    <p:extLst>
      <p:ext uri="{BB962C8B-B14F-4D97-AF65-F5344CB8AC3E}">
        <p14:creationId xmlns:p14="http://schemas.microsoft.com/office/powerpoint/2010/main" val="3011708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45A686-BE95-0937-CBD5-821574104197}"/>
              </a:ext>
            </a:extLst>
          </p:cNvPr>
          <p:cNvSpPr txBox="1"/>
          <p:nvPr/>
        </p:nvSpPr>
        <p:spPr>
          <a:xfrm>
            <a:off x="409303" y="243840"/>
            <a:ext cx="7724503" cy="6924973"/>
          </a:xfrm>
          <a:prstGeom prst="rect">
            <a:avLst/>
          </a:prstGeom>
          <a:noFill/>
        </p:spPr>
        <p:txBody>
          <a:bodyPr wrap="square">
            <a:spAutoFit/>
          </a:bodyPr>
          <a:lstStyle/>
          <a:p>
            <a:r>
              <a:rPr lang="en-US" sz="2800" dirty="0"/>
              <a:t>In the last days … This refers to the Christian dispensation then beginning. The same thought occurs often in the New Testament. Note such passages as </a:t>
            </a:r>
            <a:r>
              <a:rPr lang="en-US" sz="2800" u="sng" dirty="0"/>
              <a:t>Hebrews 1:2</a:t>
            </a:r>
            <a:r>
              <a:rPr lang="en-US" sz="2800" dirty="0"/>
              <a:t>;                    </a:t>
            </a:r>
            <a:r>
              <a:rPr lang="en-US" sz="2800" u="sng" dirty="0"/>
              <a:t>1 Peter 1:20</a:t>
            </a:r>
            <a:r>
              <a:rPr lang="en-US" sz="2800" dirty="0"/>
              <a:t>, and </a:t>
            </a:r>
            <a:r>
              <a:rPr lang="en-US" sz="2800" u="sng" dirty="0"/>
              <a:t>1 John 2:18</a:t>
            </a:r>
            <a:r>
              <a:rPr lang="en-US" sz="2800" dirty="0"/>
              <a:t>. </a:t>
            </a:r>
            <a:r>
              <a:rPr lang="en-US" sz="2800" b="1" dirty="0"/>
              <a:t>The day of Pentecost, therefore, ushered in the “last days</a:t>
            </a:r>
            <a:r>
              <a:rPr lang="en-US" sz="2800" dirty="0"/>
              <a:t>”; but the meaning is compound. </a:t>
            </a:r>
          </a:p>
          <a:p>
            <a:pPr marL="457200" indent="-457200">
              <a:buAutoNum type="arabicParenBoth"/>
            </a:pPr>
            <a:r>
              <a:rPr lang="en-US" sz="2800" b="1" dirty="0">
                <a:solidFill>
                  <a:srgbClr val="FF0000"/>
                </a:solidFill>
              </a:rPr>
              <a:t>Those were the last days </a:t>
            </a:r>
            <a:r>
              <a:rPr lang="en-US" sz="2800" dirty="0"/>
              <a:t>in the sense of this being the final dispensation of God’s grace to men, the same thought appearing in Mark 12:6. </a:t>
            </a:r>
          </a:p>
          <a:p>
            <a:pPr marL="457200" indent="-457200">
              <a:buAutoNum type="arabicParenBoth"/>
            </a:pPr>
            <a:r>
              <a:rPr lang="en-US" sz="2800" b="1" dirty="0">
                <a:solidFill>
                  <a:srgbClr val="FF0000"/>
                </a:solidFill>
              </a:rPr>
              <a:t>Those were the last days </a:t>
            </a:r>
            <a:r>
              <a:rPr lang="en-US" sz="2800" dirty="0"/>
              <a:t>in the sense that Israel’s day of grace was running short. Their long and repeated rebellions against God were soon to culminate and become final in their rejection of Christ.</a:t>
            </a:r>
          </a:p>
          <a:p>
            <a:pPr lvl="1"/>
            <a:r>
              <a:rPr lang="en-US" sz="2400" dirty="0"/>
              <a:t> </a:t>
            </a:r>
            <a:endParaRPr lang="en-US" sz="2400" i="0" u="none" strike="noStrike" baseline="0" dirty="0">
              <a:solidFill>
                <a:srgbClr val="0000FF"/>
              </a:solidFill>
              <a:hlinkClick r:id="rId2"/>
            </a:endParaRPr>
          </a:p>
        </p:txBody>
      </p:sp>
    </p:spTree>
    <p:extLst>
      <p:ext uri="{BB962C8B-B14F-4D97-AF65-F5344CB8AC3E}">
        <p14:creationId xmlns:p14="http://schemas.microsoft.com/office/powerpoint/2010/main" val="1618294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A1A1CB-53F5-6B73-5425-016AB74AD5EF}"/>
              </a:ext>
            </a:extLst>
          </p:cNvPr>
          <p:cNvSpPr txBox="1"/>
          <p:nvPr/>
        </p:nvSpPr>
        <p:spPr>
          <a:xfrm>
            <a:off x="600893" y="966653"/>
            <a:ext cx="7942216" cy="3539430"/>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(3)Those were last days </a:t>
            </a:r>
            <a:r>
              <a:rPr kumimoji="0" lang="en-US" sz="2800" b="0" i="0" u="none" strike="noStrike" kern="1200" cap="none" spc="0" normalizeH="0" baseline="0" noProof="0" dirty="0">
                <a:ln>
                  <a:noFill/>
                </a:ln>
                <a:solidFill>
                  <a:prstClr val="black"/>
                </a:solidFill>
                <a:effectLst/>
                <a:uLnTx/>
                <a:uFillTx/>
                <a:latin typeface="Calibri"/>
                <a:ea typeface="+mn-ea"/>
                <a:cs typeface="+mn-cs"/>
              </a:rPr>
              <a:t>in the sense that Jerusalem, the temple, and the Jewish state would be utterly destroyed before that generation died (in 70 A.D.).</a:t>
            </a:r>
          </a:p>
          <a:p>
            <a:pPr marR="0" lvl="0" algn="l" defTabSz="457200" rtl="0" eaLnBrk="1" fontAlgn="auto" latinLnBrk="0" hangingPunct="1">
              <a:lnSpc>
                <a:spcPct val="100000"/>
              </a:lnSpc>
              <a:spcBef>
                <a:spcPts val="0"/>
              </a:spcBef>
              <a:spcAft>
                <a:spcPts val="0"/>
              </a:spcAft>
              <a:buClrTx/>
              <a:buSzTx/>
              <a:tabLst/>
              <a:defRPr/>
            </a:pPr>
            <a:endParaRPr lang="en-US" sz="2800" dirty="0">
              <a:solidFill>
                <a:prstClr val="black"/>
              </a:solidFill>
              <a:latin typeface="Calibri"/>
            </a:endParaRPr>
          </a:p>
          <a:p>
            <a:pPr marR="0" lvl="0"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(4) Those were the last days </a:t>
            </a:r>
            <a:r>
              <a:rPr kumimoji="0" lang="en-US" sz="2800" b="0" i="0" u="none" strike="noStrike" kern="1200" cap="none" spc="0" normalizeH="0" baseline="0" noProof="0" dirty="0">
                <a:ln>
                  <a:noFill/>
                </a:ln>
                <a:solidFill>
                  <a:prstClr val="black"/>
                </a:solidFill>
                <a:effectLst/>
                <a:uLnTx/>
                <a:uFillTx/>
                <a:latin typeface="Calibri"/>
                <a:ea typeface="+mn-ea"/>
                <a:cs typeface="+mn-cs"/>
              </a:rPr>
              <a:t>in the sense that the prophecies of Jeremiah (Jer. 31:31–35) and others of a new covenant were fulfilled in the preaching of the gospel.</a:t>
            </a:r>
          </a:p>
        </p:txBody>
      </p:sp>
    </p:spTree>
    <p:extLst>
      <p:ext uri="{BB962C8B-B14F-4D97-AF65-F5344CB8AC3E}">
        <p14:creationId xmlns:p14="http://schemas.microsoft.com/office/powerpoint/2010/main" val="2735941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20F634-6C9F-8196-A14D-B71A7314AF22}"/>
              </a:ext>
            </a:extLst>
          </p:cNvPr>
          <p:cNvSpPr txBox="1"/>
          <p:nvPr/>
        </p:nvSpPr>
        <p:spPr>
          <a:xfrm>
            <a:off x="818606" y="426720"/>
            <a:ext cx="6818811" cy="6247864"/>
          </a:xfrm>
          <a:prstGeom prst="rect">
            <a:avLst/>
          </a:prstGeom>
          <a:noFill/>
        </p:spPr>
        <p:txBody>
          <a:bodyPr wrap="square">
            <a:spAutoFit/>
          </a:bodyPr>
          <a:lstStyle/>
          <a:p>
            <a:r>
              <a:rPr lang="en-US" sz="4000" dirty="0"/>
              <a:t>So…</a:t>
            </a:r>
            <a:r>
              <a:rPr lang="en-US" sz="4000" dirty="0">
                <a:solidFill>
                  <a:srgbClr val="0070C0"/>
                </a:solidFill>
              </a:rPr>
              <a:t>The last days” began with Christ’s first advent </a:t>
            </a:r>
            <a:r>
              <a:rPr lang="en-US" sz="4000" dirty="0">
                <a:solidFill>
                  <a:srgbClr val="FF0000"/>
                </a:solidFill>
              </a:rPr>
              <a:t>and will end with the second advent. </a:t>
            </a:r>
            <a:r>
              <a:rPr lang="en-US" sz="4000" dirty="0"/>
              <a:t>They are the days during which the age to come overlaps the present age; hence the assurance with which Peter could quote the words of Joel and declare, “</a:t>
            </a:r>
            <a:r>
              <a:rPr lang="en-US" sz="4000" b="1" dirty="0"/>
              <a:t>This is that</a:t>
            </a:r>
            <a:r>
              <a:rPr lang="en-US" sz="4000" dirty="0"/>
              <a:t>.”</a:t>
            </a:r>
            <a:endParaRPr lang="en-US" sz="4000" baseline="30000" dirty="0"/>
          </a:p>
          <a:p>
            <a:pPr lvl="1"/>
            <a:r>
              <a:rPr lang="en-US" sz="4000" dirty="0"/>
              <a:t> </a:t>
            </a:r>
            <a:endParaRPr lang="en-US" sz="4000" b="0" i="0" u="none" strike="noStrike" baseline="0" dirty="0">
              <a:solidFill>
                <a:srgbClr val="0000FF"/>
              </a:solidFill>
              <a:hlinkClick r:id="rId2"/>
            </a:endParaRPr>
          </a:p>
        </p:txBody>
      </p:sp>
    </p:spTree>
    <p:extLst>
      <p:ext uri="{BB962C8B-B14F-4D97-AF65-F5344CB8AC3E}">
        <p14:creationId xmlns:p14="http://schemas.microsoft.com/office/powerpoint/2010/main" val="3967132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Picture 7" descr="bible_open3"/>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a:xfrm>
            <a:off x="838200" y="736682"/>
            <a:ext cx="7545549" cy="5691827"/>
          </a:xfrm>
          <a:prstGeom prst="rect">
            <a:avLst/>
          </a:prstGeom>
          <a:noFill/>
        </p:spPr>
      </p:pic>
      <p:sp>
        <p:nvSpPr>
          <p:cNvPr id="5" name="Rectangle 1027"/>
          <p:cNvSpPr>
            <a:spLocks noChangeArrowheads="1"/>
          </p:cNvSpPr>
          <p:nvPr/>
        </p:nvSpPr>
        <p:spPr bwMode="auto">
          <a:xfrm>
            <a:off x="4800600" y="1164372"/>
            <a:ext cx="28194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CHAPTER 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when the day of Pentecost was fully come, they were all with one accord in one place.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suddenly there came a sound from heaven as of a rushing mighty wind, and it filled all the house where they were sitting.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2" descr="C:\users\sheila\desktop\bible study\ultimate royality free\2-bible pics-nt\pentecost\the_Holy_Spirit_comes_upon_the_apostles.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05000" y="1828800"/>
            <a:ext cx="2362200" cy="274996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800600" y="2057400"/>
            <a:ext cx="1219200" cy="457200"/>
          </a:xfrm>
          <a:prstGeom prst="rect">
            <a:avLst/>
          </a:prstGeom>
          <a:no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2"/>
          <p:cNvSpPr>
            <a:spLocks noChangeArrowheads="1"/>
          </p:cNvSpPr>
          <p:nvPr/>
        </p:nvSpPr>
        <p:spPr bwMode="auto">
          <a:xfrm>
            <a:off x="1295400" y="1724323"/>
            <a:ext cx="3048000" cy="2923877"/>
          </a:xfrm>
          <a:prstGeom prst="wedgeRectCallout">
            <a:avLst>
              <a:gd name="adj1" fmla="val 67686"/>
              <a:gd name="adj2" fmla="val -26108"/>
            </a:avLst>
          </a:prstGeom>
          <a:solidFill>
            <a:schemeClr val="bg1"/>
          </a:solid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day of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Pentecost</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was the fiftieth day after the Sabbath of the Passover week.  All male Jews were required to be present at the temple where offerings were made of the first fruits of the wheat harvest.</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9" name="Rectangle 8"/>
          <p:cNvSpPr/>
          <p:nvPr/>
        </p:nvSpPr>
        <p:spPr>
          <a:xfrm>
            <a:off x="6781800" y="4191000"/>
            <a:ext cx="685800" cy="457200"/>
          </a:xfrm>
          <a:prstGeom prst="rect">
            <a:avLst/>
          </a:prstGeom>
          <a:no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2"/>
          <p:cNvSpPr>
            <a:spLocks noChangeArrowheads="1"/>
          </p:cNvSpPr>
          <p:nvPr/>
        </p:nvSpPr>
        <p:spPr bwMode="auto">
          <a:xfrm>
            <a:off x="2514600" y="5007114"/>
            <a:ext cx="4038600" cy="707886"/>
          </a:xfrm>
          <a:prstGeom prst="wedgeRectCallout">
            <a:avLst>
              <a:gd name="adj1" fmla="val 53420"/>
              <a:gd name="adj2" fmla="val -97871"/>
            </a:avLst>
          </a:prstGeom>
          <a:solidFill>
            <a:schemeClr val="bg1"/>
          </a:solid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refers to the apostles only not to the 120 disciples.</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42642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par>
                                <p:cTn id="22" presetID="42" presetClass="exit" presetSubtype="0" fill="hold" grpId="1" nodeType="withEffect">
                                  <p:stCondLst>
                                    <p:cond delay="0"/>
                                  </p:stCondLst>
                                  <p:childTnLst>
                                    <p:animEffect transition="out" filter="fade">
                                      <p:cBhvr>
                                        <p:cTn id="23" dur="1000"/>
                                        <p:tgtEl>
                                          <p:spTgt spid="2"/>
                                        </p:tgtEl>
                                      </p:cBhvr>
                                    </p:animEffect>
                                    <p:anim calcmode="lin" valueType="num">
                                      <p:cBhvr>
                                        <p:cTn id="24" dur="1000"/>
                                        <p:tgtEl>
                                          <p:spTgt spid="2"/>
                                        </p:tgtEl>
                                        <p:attrNameLst>
                                          <p:attrName>ppt_x</p:attrName>
                                        </p:attrNameLst>
                                      </p:cBhvr>
                                      <p:tavLst>
                                        <p:tav tm="0">
                                          <p:val>
                                            <p:strVal val="ppt_x"/>
                                          </p:val>
                                        </p:tav>
                                        <p:tav tm="100000">
                                          <p:val>
                                            <p:strVal val="ppt_x"/>
                                          </p:val>
                                        </p:tav>
                                      </p:tavLst>
                                    </p:anim>
                                    <p:anim calcmode="lin" valueType="num">
                                      <p:cBhvr>
                                        <p:cTn id="25" dur="1000"/>
                                        <p:tgtEl>
                                          <p:spTgt spid="2"/>
                                        </p:tgtEl>
                                        <p:attrNameLst>
                                          <p:attrName>ppt_y</p:attrName>
                                        </p:attrNameLst>
                                      </p:cBhvr>
                                      <p:tavLst>
                                        <p:tav tm="0">
                                          <p:val>
                                            <p:strVal val="ppt_y"/>
                                          </p:val>
                                        </p:tav>
                                        <p:tav tm="100000">
                                          <p:val>
                                            <p:strVal val="ppt_y+.1"/>
                                          </p:val>
                                        </p:tav>
                                      </p:tavLst>
                                    </p:anim>
                                    <p:set>
                                      <p:cBhvr>
                                        <p:cTn id="26" dur="1" fill="hold">
                                          <p:stCondLst>
                                            <p:cond delay="999"/>
                                          </p:stCondLst>
                                        </p:cTn>
                                        <p:tgtEl>
                                          <p:spTgt spid="2"/>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533400" y="533400"/>
            <a:ext cx="8077200" cy="5867400"/>
          </a:xfrm>
          <a:prstGeom prst="rect">
            <a:avLst/>
          </a:prstGeom>
          <a:solidFill>
            <a:srgbClr val="4F81BD"/>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 name="Rectangle 1"/>
          <p:cNvSpPr/>
          <p:nvPr/>
        </p:nvSpPr>
        <p:spPr>
          <a:xfrm>
            <a:off x="838200" y="838200"/>
            <a:ext cx="7543800" cy="533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0354" name="Rectangle 2"/>
          <p:cNvSpPr>
            <a:spLocks noGrp="1" noChangeArrowheads="1"/>
          </p:cNvSpPr>
          <p:nvPr>
            <p:ph type="title" idx="4294967295"/>
          </p:nvPr>
        </p:nvSpPr>
        <p:spPr>
          <a:xfrm>
            <a:off x="762000" y="762000"/>
            <a:ext cx="7696200" cy="1143000"/>
          </a:xfrm>
        </p:spPr>
        <p:txBody>
          <a:bodyPr/>
          <a:lstStyle/>
          <a:p>
            <a:r>
              <a:rPr lang="en-US" sz="2800" b="1" dirty="0">
                <a:solidFill>
                  <a:srgbClr val="1567AB"/>
                </a:solidFill>
                <a:latin typeface="Arial" pitchFamily="34" charset="0"/>
                <a:cs typeface="Arial" pitchFamily="34" charset="0"/>
              </a:rPr>
              <a:t>Those assembled and filled with the Holy Spirit were not the one hundred and twenty</a:t>
            </a:r>
          </a:p>
        </p:txBody>
      </p:sp>
      <p:sp>
        <p:nvSpPr>
          <p:cNvPr id="4" name="Rectangle 3"/>
          <p:cNvSpPr/>
          <p:nvPr/>
        </p:nvSpPr>
        <p:spPr>
          <a:xfrm>
            <a:off x="914400" y="1752600"/>
            <a:ext cx="7391400" cy="426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disciples mentioned in a parenthesis in the previous chapter, but the </a:t>
            </a: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twelve apostles</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This is made certain by following the rules of grammar (a pronoun must agree with its nearest antecedent).  Notice the connection between the first verse of this chapter and the last of the preceding.  Taken together they read as follows: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rPr>
              <a:t>“And they gave lots for them, and the lot fell upon Matthias; and he was numbered with the eleven </a:t>
            </a:r>
            <a:r>
              <a:rPr kumimoji="0" lang="en-US" sz="2400" b="1" i="0" u="sng" strike="noStrike" kern="1200" cap="none" spc="0" normalizeH="0" baseline="0" noProof="0" dirty="0">
                <a:ln>
                  <a:noFill/>
                </a:ln>
                <a:solidFill>
                  <a:srgbClr val="000000"/>
                </a:solidFill>
                <a:effectLst/>
                <a:uLnTx/>
                <a:uFillTx/>
                <a:latin typeface="Times New Roman"/>
                <a:ea typeface="+mn-ea"/>
                <a:cs typeface="Arial" pitchFamily="34" charset="0"/>
              </a:rPr>
              <a:t>apostles</a:t>
            </a:r>
            <a:r>
              <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rPr>
              <a:t>.  And when the day of Pentecost was fully come, </a:t>
            </a:r>
            <a:r>
              <a:rPr kumimoji="0" lang="en-US" sz="2400" b="1" i="0" u="sng" strike="noStrike" kern="1200" cap="none" spc="0" normalizeH="0" baseline="0" noProof="0" dirty="0">
                <a:ln>
                  <a:noFill/>
                </a:ln>
                <a:solidFill>
                  <a:srgbClr val="000000"/>
                </a:solidFill>
                <a:effectLst/>
                <a:uLnTx/>
                <a:uFillTx/>
                <a:latin typeface="Times New Roman"/>
                <a:ea typeface="+mn-ea"/>
                <a:cs typeface="Arial" pitchFamily="34" charset="0"/>
              </a:rPr>
              <a:t>they</a:t>
            </a:r>
            <a:r>
              <a:rPr kumimoji="0" lang="en-US" sz="2400" b="1" i="0" u="none" strike="noStrike" kern="1200" cap="none" spc="0" normalizeH="0" baseline="0" noProof="0" dirty="0">
                <a:ln>
                  <a:noFill/>
                </a:ln>
                <a:solidFill>
                  <a:srgbClr val="000000"/>
                </a:solidFill>
                <a:effectLst/>
                <a:uLnTx/>
                <a:uFillTx/>
                <a:latin typeface="Times New Roman"/>
                <a:ea typeface="+mn-ea"/>
                <a:cs typeface="Arial" pitchFamily="34" charset="0"/>
              </a:rPr>
              <a:t> </a:t>
            </a:r>
            <a:r>
              <a:rPr kumimoji="0" lang="en-US" sz="2400" b="0" i="0" u="none" strike="noStrike" kern="1200" cap="none" spc="0" normalizeH="0" baseline="0" noProof="0" dirty="0">
                <a:ln>
                  <a:noFill/>
                </a:ln>
                <a:solidFill>
                  <a:srgbClr val="000000"/>
                </a:solidFill>
                <a:effectLst/>
                <a:uLnTx/>
                <a:uFillTx/>
                <a:latin typeface="Times New Roman"/>
                <a:ea typeface="+mn-ea"/>
                <a:cs typeface="Arial" pitchFamily="34" charset="0"/>
              </a:rPr>
              <a:t>were all together in one place.”</a:t>
            </a:r>
          </a:p>
        </p:txBody>
      </p:sp>
    </p:spTree>
    <p:extLst>
      <p:ext uri="{BB962C8B-B14F-4D97-AF65-F5344CB8AC3E}">
        <p14:creationId xmlns:p14="http://schemas.microsoft.com/office/powerpoint/2010/main" val="8803628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p:cNvSpPr/>
          <p:nvPr/>
        </p:nvSpPr>
        <p:spPr>
          <a:xfrm>
            <a:off x="1447800" y="914400"/>
            <a:ext cx="5181600" cy="3352800"/>
          </a:xfrm>
          <a:prstGeom prst="rect">
            <a:avLst/>
          </a:prstGeom>
          <a:solidFill>
            <a:srgbClr val="4F81BD"/>
          </a:solidFill>
          <a:ln w="57150" cap="flat" cmpd="sng" algn="ctr">
            <a:solidFill>
              <a:srgbClr val="1F497D">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7170" name="Picture 2" descr="C:\users\sheila\desktop\bible study\ultimate royality free\3-jesus\11 Trial of Jesus\barabbas-colore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5743" b="99074" l="342" r="98887">
                        <a14:foregroundMark x1="52161" y1="97223" x2="97818" y2="75011"/>
                        <a14:foregroundMark x1="76423" y1="96651" x2="95507" y2="86294"/>
                        <a14:foregroundMark x1="98203" y1="78537" x2="98203" y2="82944"/>
                        <a14:foregroundMark x1="57895" y1="96122" x2="71759" y2="96871"/>
                        <a14:foregroundMark x1="21780" y1="87792" x2="43175" y2="96122"/>
                        <a14:foregroundMark x1="15490" y1="70383" x2="3252" y2="91670"/>
                        <a14:foregroundMark x1="5605" y1="68136" x2="2182" y2="76465"/>
                        <a14:foregroundMark x1="6119" y1="66285" x2="9200" y2="64257"/>
                        <a14:foregroundMark x1="31322" y1="68136" x2="20325" y2="82768"/>
                        <a14:foregroundMark x1="89003" y1="44425" x2="94780" y2="56853"/>
                        <a14:foregroundMark x1="90116" y1="46276" x2="86864" y2="48876"/>
                        <a14:foregroundMark x1="87377" y1="45174" x2="85237" y2="47422"/>
                        <a14:foregroundMark x1="70689" y1="37241" x2="76808" y2="44425"/>
                        <a14:foregroundMark x1="68678" y1="38167" x2="74454" y2="42045"/>
                        <a14:foregroundMark x1="69790" y1="43323" x2="73000" y2="44998"/>
                        <a14:foregroundMark x1="86136" y1="50198" x2="73727" y2="73160"/>
                        <a14:foregroundMark x1="76979" y1="45747" x2="82713" y2="48347"/>
                        <a14:foregroundMark x1="79119" y1="44425" x2="83269" y2="46496"/>
                        <a14:foregroundMark x1="79290" y1="50551" x2="78220" y2="56501"/>
                        <a14:foregroundMark x1="42105" y1="75364" x2="37612" y2="90921"/>
                        <a14:foregroundMark x1="43346" y1="86646" x2="44416" y2="88717"/>
                        <a14:foregroundMark x1="38853" y1="73160" x2="40822" y2="75937"/>
                        <a14:foregroundMark x1="45486" y1="73336" x2="42276" y2="78713"/>
                        <a14:foregroundMark x1="29696" y1="83341" x2="34360" y2="89070"/>
                        <a14:foregroundMark x1="43517" y1="80917" x2="42276" y2="84795"/>
                        <a14:foregroundMark x1="69576" y1="42530" x2="70689" y2="44160"/>
                        <a14:foregroundMark x1="72486" y1="40987" x2="71930" y2="43896"/>
                        <a14:foregroundMark x1="70133" y1="37682" x2="74027" y2="37990"/>
                        <a14:backgroundMark x1="35088" y1="40018" x2="51433" y2="69458"/>
                        <a14:backgroundMark x1="34018" y1="43896" x2="37398" y2="72234"/>
                        <a14:backgroundMark x1="36500" y1="76686" x2="36500" y2="71485"/>
                        <a14:backgroundMark x1="19983" y1="59806" x2="31108" y2="37021"/>
                        <a14:backgroundMark x1="3594" y1="62583" x2="12623" y2="42398"/>
                        <a14:backgroundMark x1="70304" y1="47201" x2="72657" y2="57206"/>
                        <a14:backgroundMark x1="60248" y1="61833" x2="50920" y2="87395"/>
                        <a14:backgroundMark x1="75353" y1="49625" x2="76594" y2="54253"/>
                        <a14:backgroundMark x1="46042" y1="78889" x2="47112" y2="89643"/>
                        <a14:backgroundMark x1="34189" y1="74614" x2="36157" y2="70736"/>
                        <a14:backgroundMark x1="28070" y1="81842" x2="31836" y2="73513"/>
                      </a14:backgroundRemoval>
                    </a14:imgEffect>
                  </a14:imgLayer>
                </a14:imgProps>
              </a:ext>
              <a:ext uri="{28A0092B-C50C-407E-A947-70E740481C1C}">
                <a14:useLocalDpi xmlns:a14="http://schemas.microsoft.com/office/drawing/2010/main" val="0"/>
              </a:ext>
            </a:extLst>
          </a:blip>
          <a:srcRect t="35555"/>
          <a:stretch/>
        </p:blipFill>
        <p:spPr bwMode="auto">
          <a:xfrm>
            <a:off x="0" y="1219200"/>
            <a:ext cx="9144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52228" name="Rectangle 4"/>
          <p:cNvSpPr>
            <a:spLocks noChangeArrowheads="1"/>
          </p:cNvSpPr>
          <p:nvPr/>
        </p:nvSpPr>
        <p:spPr bwMode="auto">
          <a:xfrm>
            <a:off x="2057400" y="1524000"/>
            <a:ext cx="3886200" cy="2154436"/>
          </a:xfrm>
          <a:prstGeom prst="rect">
            <a:avLst/>
          </a:prstGeom>
          <a:solidFill>
            <a:schemeClr val="bg1"/>
          </a:solidFill>
          <a:ln w="38100">
            <a:solidFill>
              <a:schemeClr val="tx1"/>
            </a:solidFill>
          </a:ln>
          <a:effectLst>
            <a:innerShdw blurRad="114300">
              <a:prstClr val="black"/>
            </a:innerShdw>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12</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they were all amazed, and were in doubt, saying one to another, What meaneth this?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13</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Others mocking said, These men are full of new wine.”</a:t>
            </a:r>
          </a:p>
        </p:txBody>
      </p:sp>
    </p:spTree>
    <p:extLst>
      <p:ext uri="{BB962C8B-B14F-4D97-AF65-F5344CB8AC3E}">
        <p14:creationId xmlns:p14="http://schemas.microsoft.com/office/powerpoint/2010/main" val="1052201331"/>
      </p:ext>
    </p:extLst>
  </p:cSld>
  <p:clrMapOvr>
    <a:masterClrMapping/>
  </p:clrMapOvr>
  <p:transition spd="slow">
    <p:strips dir="rd"/>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685800" y="5029200"/>
            <a:ext cx="7772400" cy="1143000"/>
          </a:xfrm>
          <a:solidFill>
            <a:schemeClr val="bg1"/>
          </a:solidFill>
          <a:ln w="57150">
            <a:solidFill>
              <a:schemeClr val="tx1"/>
            </a:solidFill>
          </a:ln>
        </p:spPr>
        <p:txBody>
          <a:bodyPr/>
          <a:lstStyle/>
          <a:p>
            <a:br>
              <a:rPr lang="en-US" sz="2000" b="1" dirty="0">
                <a:solidFill>
                  <a:srgbClr val="003300"/>
                </a:solidFill>
              </a:rPr>
            </a:br>
            <a:r>
              <a:rPr lang="en-US" sz="2000" b="1" dirty="0">
                <a:solidFill>
                  <a:schemeClr val="tx1"/>
                </a:solidFill>
              </a:rPr>
              <a:t>The</a:t>
            </a:r>
            <a:r>
              <a:rPr lang="en-US" sz="2000" b="1" dirty="0">
                <a:solidFill>
                  <a:srgbClr val="FFFF66"/>
                </a:solidFill>
              </a:rPr>
              <a:t> </a:t>
            </a:r>
            <a:r>
              <a:rPr lang="en-US" sz="2000" b="1" dirty="0">
                <a:solidFill>
                  <a:srgbClr val="0000FF"/>
                </a:solidFill>
              </a:rPr>
              <a:t>KINGDOM </a:t>
            </a:r>
            <a:r>
              <a:rPr lang="en-US" sz="2000" b="1" dirty="0">
                <a:solidFill>
                  <a:schemeClr val="tx1"/>
                </a:solidFill>
              </a:rPr>
              <a:t>would come with </a:t>
            </a:r>
            <a:r>
              <a:rPr lang="en-US" sz="2000" b="1" dirty="0">
                <a:solidFill>
                  <a:srgbClr val="FF0000"/>
                </a:solidFill>
              </a:rPr>
              <a:t>POWER</a:t>
            </a:r>
            <a:r>
              <a:rPr lang="en-US" sz="2000" b="1" dirty="0">
                <a:solidFill>
                  <a:schemeClr val="tx1"/>
                </a:solidFill>
              </a:rPr>
              <a:t>.</a:t>
            </a:r>
            <a:br>
              <a:rPr lang="en-US" sz="2000" b="1" dirty="0">
                <a:solidFill>
                  <a:schemeClr val="tx1"/>
                </a:solidFill>
              </a:rPr>
            </a:br>
            <a:r>
              <a:rPr lang="en-US" sz="2000" b="1" dirty="0">
                <a:solidFill>
                  <a:schemeClr val="tx1"/>
                </a:solidFill>
              </a:rPr>
              <a:t>The </a:t>
            </a:r>
            <a:r>
              <a:rPr lang="en-US" sz="2000" b="1" dirty="0">
                <a:solidFill>
                  <a:srgbClr val="FF0000"/>
                </a:solidFill>
              </a:rPr>
              <a:t>POWER</a:t>
            </a:r>
            <a:r>
              <a:rPr lang="en-US" sz="2000" b="1" dirty="0">
                <a:solidFill>
                  <a:schemeClr val="tx1"/>
                </a:solidFill>
              </a:rPr>
              <a:t> would come when the</a:t>
            </a:r>
            <a:r>
              <a:rPr lang="en-US" sz="2000" b="1" dirty="0">
                <a:solidFill>
                  <a:srgbClr val="003300"/>
                </a:solidFill>
              </a:rPr>
              <a:t> </a:t>
            </a:r>
            <a:r>
              <a:rPr lang="en-US" sz="2000" b="1" dirty="0">
                <a:solidFill>
                  <a:schemeClr val="accent1">
                    <a:lumMod val="75000"/>
                  </a:schemeClr>
                </a:solidFill>
              </a:rPr>
              <a:t>HOLY SPIRIT </a:t>
            </a:r>
            <a:r>
              <a:rPr lang="en-US" sz="2000" b="1" dirty="0">
                <a:solidFill>
                  <a:schemeClr val="tx1"/>
                </a:solidFill>
              </a:rPr>
              <a:t>came.</a:t>
            </a:r>
            <a:br>
              <a:rPr lang="en-US" sz="2000" b="1" dirty="0">
                <a:solidFill>
                  <a:srgbClr val="FFFF66"/>
                </a:solidFill>
              </a:rPr>
            </a:br>
            <a:r>
              <a:rPr lang="en-US" sz="2000" b="1" dirty="0">
                <a:solidFill>
                  <a:schemeClr val="tx1"/>
                </a:solidFill>
              </a:rPr>
              <a:t>Therefore, the </a:t>
            </a:r>
            <a:r>
              <a:rPr lang="en-US" sz="2000" b="1" dirty="0">
                <a:solidFill>
                  <a:srgbClr val="0000FF"/>
                </a:solidFill>
              </a:rPr>
              <a:t>KINGDOM </a:t>
            </a:r>
            <a:r>
              <a:rPr lang="en-US" sz="2000" b="1" dirty="0">
                <a:solidFill>
                  <a:schemeClr val="tx1"/>
                </a:solidFill>
              </a:rPr>
              <a:t>came when the </a:t>
            </a:r>
            <a:r>
              <a:rPr lang="en-US" sz="2000" b="1" dirty="0">
                <a:solidFill>
                  <a:schemeClr val="accent1">
                    <a:lumMod val="75000"/>
                  </a:schemeClr>
                </a:solidFill>
              </a:rPr>
              <a:t>HOLY SPIRIT </a:t>
            </a:r>
            <a:r>
              <a:rPr lang="en-US" sz="2000" b="1" dirty="0">
                <a:solidFill>
                  <a:schemeClr val="tx1"/>
                </a:solidFill>
              </a:rPr>
              <a:t>came.</a:t>
            </a:r>
            <a:br>
              <a:rPr lang="en-US" sz="2000" b="1" dirty="0">
                <a:solidFill>
                  <a:schemeClr val="tx1"/>
                </a:solidFill>
              </a:rPr>
            </a:br>
            <a:endParaRPr lang="en-US" sz="2000" b="1" dirty="0">
              <a:solidFill>
                <a:schemeClr val="tx1"/>
              </a:solidFill>
            </a:endParaRPr>
          </a:p>
        </p:txBody>
      </p:sp>
      <p:sp>
        <p:nvSpPr>
          <p:cNvPr id="2" name="Rounded Rectangle 1"/>
          <p:cNvSpPr/>
          <p:nvPr/>
        </p:nvSpPr>
        <p:spPr>
          <a:xfrm>
            <a:off x="1981200" y="533400"/>
            <a:ext cx="51816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Times New Roman"/>
                <a:ea typeface="+mn-ea"/>
                <a:cs typeface="+mn-cs"/>
              </a:rPr>
              <a:t>HOW WE KNOW WHEN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Times New Roman"/>
                <a:ea typeface="+mn-ea"/>
                <a:cs typeface="+mn-cs"/>
              </a:rPr>
              <a:t>THE KINGDOM CAME</a:t>
            </a:r>
          </a:p>
        </p:txBody>
      </p:sp>
      <p:sp>
        <p:nvSpPr>
          <p:cNvPr id="5" name="Rounded Rectangle 4"/>
          <p:cNvSpPr/>
          <p:nvPr/>
        </p:nvSpPr>
        <p:spPr>
          <a:xfrm>
            <a:off x="685800" y="2971800"/>
            <a:ext cx="23241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Mark 9:1</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“And he said unto them, Verily I say unto you, That there be some of them that stand here, which shall not taste of death, till they have seen the kingdom of God come with power. “</a:t>
            </a:r>
          </a:p>
        </p:txBody>
      </p:sp>
      <p:sp>
        <p:nvSpPr>
          <p:cNvPr id="6" name="Rounded Rectangle 5"/>
          <p:cNvSpPr/>
          <p:nvPr/>
        </p:nvSpPr>
        <p:spPr>
          <a:xfrm>
            <a:off x="3352800" y="2971800"/>
            <a:ext cx="24384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1:8</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“But ye shall receive power, after that the Holy Ghost is come upon you: and ye shall be witnesses unto me both in Jerusalem, and in all Judaea, and in Samaria, and unto the uttermost part of the earth.”</a:t>
            </a:r>
          </a:p>
        </p:txBody>
      </p:sp>
      <p:sp>
        <p:nvSpPr>
          <p:cNvPr id="8" name="Rounded Rectangle 7"/>
          <p:cNvSpPr/>
          <p:nvPr/>
        </p:nvSpPr>
        <p:spPr>
          <a:xfrm>
            <a:off x="6096000" y="2971800"/>
            <a:ext cx="23622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2:1-4</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1</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And when the day of Pentecost was fully come, they were all with one accord in one place.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2</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 And suddenly there came a sound from heaven as of a rushing mighty wind, and it filled all the house where they were sitting.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3</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 And there appeared unto them cloven tongues like as of fire, and it sat upon each of them.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4</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And they were all filled with the Holy Ghost, and began to speak with other tongues, as the Spirit gave them </a:t>
            </a:r>
            <a:r>
              <a:rPr kumimoji="0" lang="en-US" sz="1100" b="0" i="0" u="none" strike="noStrike" kern="1200" cap="none" spc="0" normalizeH="0" baseline="0" noProof="0" dirty="0">
                <a:ln>
                  <a:noFill/>
                </a:ln>
                <a:solidFill>
                  <a:srgbClr val="000000"/>
                </a:solidFill>
                <a:effectLst/>
                <a:uLnTx/>
                <a:uFillTx/>
                <a:latin typeface="Times New Roman"/>
                <a:ea typeface="+mn-ea"/>
                <a:cs typeface="+mn-cs"/>
              </a:rPr>
              <a:t>utterance.”</a:t>
            </a:r>
          </a:p>
        </p:txBody>
      </p:sp>
      <p:cxnSp>
        <p:nvCxnSpPr>
          <p:cNvPr id="7" name="Straight Connector 6"/>
          <p:cNvCxnSpPr>
            <a:stCxn id="2" idx="2"/>
            <a:endCxn id="6" idx="0"/>
          </p:cNvCxnSpPr>
          <p:nvPr/>
        </p:nvCxnSpPr>
        <p:spPr>
          <a:xfrm>
            <a:off x="4572000" y="2209800"/>
            <a:ext cx="0" cy="762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28800" y="2819400"/>
            <a:ext cx="5448300" cy="38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8" idx="0"/>
          </p:cNvCxnSpPr>
          <p:nvPr/>
        </p:nvCxnSpPr>
        <p:spPr>
          <a:xfrm>
            <a:off x="72771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3517900" y="4648200"/>
            <a:ext cx="444500" cy="11430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609600" y="914400"/>
            <a:ext cx="4343400" cy="3886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Mark 9:1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“And he said unto them, Verily I say unto you, That there be some of them that stand here, which shall not taste of death, till they have seen the kingdom of God come with power. “</a:t>
            </a:r>
          </a:p>
        </p:txBody>
      </p:sp>
    </p:spTree>
    <p:extLst>
      <p:ext uri="{BB962C8B-B14F-4D97-AF65-F5344CB8AC3E}">
        <p14:creationId xmlns:p14="http://schemas.microsoft.com/office/powerpoint/2010/main" val="31946741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1316"/>
                                        </p:tgtEl>
                                        <p:attrNameLst>
                                          <p:attrName>style.visibility</p:attrName>
                                        </p:attrNameLst>
                                      </p:cBhvr>
                                      <p:to>
                                        <p:strVal val="visible"/>
                                      </p:to>
                                    </p:set>
                                    <p:anim calcmode="discrete" valueType="clr">
                                      <p:cBhvr override="childStyle">
                                        <p:cTn id="7" dur="80"/>
                                        <p:tgtEl>
                                          <p:spTgt spid="1413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1316"/>
                                        </p:tgtEl>
                                        <p:attrNameLst>
                                          <p:attrName>fillcolor</p:attrName>
                                        </p:attrNameLst>
                                      </p:cBhvr>
                                      <p:tavLst>
                                        <p:tav tm="0">
                                          <p:val>
                                            <p:clrVal>
                                              <a:schemeClr val="accent2"/>
                                            </p:clrVal>
                                          </p:val>
                                        </p:tav>
                                        <p:tav tm="50000">
                                          <p:val>
                                            <p:clrVal>
                                              <a:schemeClr val="hlink"/>
                                            </p:clrVal>
                                          </p:val>
                                        </p:tav>
                                      </p:tavLst>
                                    </p:anim>
                                    <p:set>
                                      <p:cBhvr>
                                        <p:cTn id="9" dur="80"/>
                                        <p:tgtEl>
                                          <p:spTgt spid="1413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0"/>
                                  </p:stCondLst>
                                  <p:childTnLst>
                                    <p:animMotion origin="layout" path="M -5.55556E-6 4.07407E-6 C 0.00329 -0.00533 0.00919 -0.00973 0.00972 -0.01667 C 0.01145 -0.04375 -0.00174 -0.05116 -0.01806 -0.05556 C -0.01233 -0.05047 -0.01042 -0.03889 -0.00417 -0.03519 C 0.0026 -0.03125 0.01058 -0.03241 0.01805 -0.03148 C 0.0236 -0.02894 0.02586 -0.02685 0.02916 -0.02037 C 0.02968 -0.01783 0.03055 -0.01551 0.03055 -0.01297 C 0.03055 -0.0044 0.02794 0.0044 0.02916 0.01296 C 0.02951 0.01551 0.03211 0.00949 0.03333 0.0074 C 0.03645 0.00277 0.03836 -0.00301 0.04166 -0.00741 C 0.05416 -0.02408 0.05503 -0.02385 0.06944 -0.03148 C 0.06562 -0.04398 0.05919 -0.05185 0.05277 -0.06297 C 0.05017 -0.0676 0.04496 -0.06852 0.04166 -0.07223 C 0.03402 -0.08079 0.04131 -0.07662 0.02916 -0.08334 C 0.00451 -0.09699 0.03541 -0.07801 0.01388 -0.09074 C 0.00781 -0.09445 0.00225 -0.09792 -0.00417 -0.1 C -0.01251 -0.09931 -0.02084 -0.09954 -0.02917 -0.09815 C -0.0316 -0.09769 -0.03369 -0.09537 -0.03612 -0.09445 C -0.04358 -0.09167 -0.05209 -0.09005 -0.05973 -0.08889 C -0.07153 -0.08357 -0.06511 -0.08565 -0.07917 -0.08334 C -0.08594 -0.07986 -0.09185 -0.08033 -0.09584 -0.07223 C -0.09636 -0.05996 -0.09549 -0.04746 -0.09723 -0.03519 C -0.09758 -0.0331 -0.09983 -0.03102 -0.1014 -0.03148 C -0.10278 -0.03195 -0.10174 -0.03565 -0.10278 -0.03704 C -0.10383 -0.03843 -0.10556 -0.0382 -0.10695 -0.03889 C -0.10851 -0.03866 -0.1264 -0.03565 -0.1264 -0.02963 " pathEditMode="relative" ptsTypes="fffffffffffffffffffffffffA">
                                      <p:cBhvr>
                                        <p:cTn id="16" dur="2000" fill="hold"/>
                                        <p:tgtEl>
                                          <p:spTgt spid="4"/>
                                        </p:tgtEl>
                                        <p:attrNameLst>
                                          <p:attrName>ppt_x</p:attrName>
                                          <p:attrName>ppt_y</p:attrName>
                                        </p:attrNameLst>
                                      </p:cBhvr>
                                    </p:animMotion>
                                  </p:childTnLst>
                                </p:cTn>
                              </p:par>
                            </p:childTnLst>
                          </p:cTn>
                        </p:par>
                        <p:par>
                          <p:cTn id="17" fill="hold">
                            <p:stCondLst>
                              <p:cond delay="2000"/>
                            </p:stCondLst>
                            <p:childTnLst>
                              <p:par>
                                <p:cTn id="18" presetID="21" presetClass="emph" presetSubtype="0" fill="hold" nodeType="afterEffect">
                                  <p:stCondLst>
                                    <p:cond delay="0"/>
                                  </p:stCondLst>
                                  <p:childTnLst>
                                    <p:animClr clrSpc="hsl" dir="cw">
                                      <p:cBhvr override="childStyle">
                                        <p:cTn id="19" dur="500" fill="hold"/>
                                        <p:tgtEl>
                                          <p:spTgt spid="4"/>
                                        </p:tgtEl>
                                        <p:attrNameLst>
                                          <p:attrName>style.color</p:attrName>
                                        </p:attrNameLst>
                                      </p:cBhvr>
                                      <p:by>
                                        <p:hsl h="7200000" s="0" l="0"/>
                                      </p:by>
                                    </p:animClr>
                                    <p:animClr clrSpc="hsl" dir="cw">
                                      <p:cBhvr>
                                        <p:cTn id="20" dur="500" fill="hold"/>
                                        <p:tgtEl>
                                          <p:spTgt spid="4"/>
                                        </p:tgtEl>
                                        <p:attrNameLst>
                                          <p:attrName>fillcolor</p:attrName>
                                        </p:attrNameLst>
                                      </p:cBhvr>
                                      <p:by>
                                        <p:hsl h="7200000" s="0" l="0"/>
                                      </p:by>
                                    </p:animClr>
                                    <p:animClr clrSpc="hsl" dir="cw">
                                      <p:cBhvr>
                                        <p:cTn id="21" dur="500" fill="hold"/>
                                        <p:tgtEl>
                                          <p:spTgt spid="4"/>
                                        </p:tgtEl>
                                        <p:attrNameLst>
                                          <p:attrName>stroke.color</p:attrName>
                                        </p:attrNameLst>
                                      </p:cBhvr>
                                      <p:by>
                                        <p:hsl h="7200000" s="0" l="0"/>
                                      </p:by>
                                    </p:animClr>
                                    <p:set>
                                      <p:cBhvr>
                                        <p:cTn id="22" dur="500" fill="hold"/>
                                        <p:tgtEl>
                                          <p:spTgt spid="4"/>
                                        </p:tgtEl>
                                        <p:attrNameLst>
                                          <p:attrName>fill.type</p:attrName>
                                        </p:attrNameLst>
                                      </p:cBhvr>
                                      <p:to>
                                        <p:strVal val="solid"/>
                                      </p:to>
                                    </p:se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685800" y="5029200"/>
            <a:ext cx="7772400" cy="1143000"/>
          </a:xfrm>
          <a:solidFill>
            <a:schemeClr val="bg1"/>
          </a:solidFill>
          <a:ln w="57150">
            <a:solidFill>
              <a:schemeClr val="tx1"/>
            </a:solidFill>
          </a:ln>
        </p:spPr>
        <p:txBody>
          <a:bodyPr/>
          <a:lstStyle/>
          <a:p>
            <a:br>
              <a:rPr lang="en-US" sz="2000" b="1" dirty="0">
                <a:solidFill>
                  <a:srgbClr val="003300"/>
                </a:solidFill>
              </a:rPr>
            </a:br>
            <a:r>
              <a:rPr lang="en-US" sz="2000" b="1" dirty="0">
                <a:solidFill>
                  <a:schemeClr val="tx1"/>
                </a:solidFill>
              </a:rPr>
              <a:t>The</a:t>
            </a:r>
            <a:r>
              <a:rPr lang="en-US" sz="2000" b="1" dirty="0">
                <a:solidFill>
                  <a:srgbClr val="FFFF66"/>
                </a:solidFill>
              </a:rPr>
              <a:t> </a:t>
            </a:r>
            <a:r>
              <a:rPr lang="en-US" sz="2000" b="1" dirty="0">
                <a:solidFill>
                  <a:srgbClr val="0000FF"/>
                </a:solidFill>
              </a:rPr>
              <a:t>KINGDOM </a:t>
            </a:r>
            <a:r>
              <a:rPr lang="en-US" sz="2000" b="1" dirty="0">
                <a:solidFill>
                  <a:schemeClr val="tx1"/>
                </a:solidFill>
              </a:rPr>
              <a:t>would come with </a:t>
            </a:r>
            <a:r>
              <a:rPr lang="en-US" sz="2000" b="1" dirty="0">
                <a:solidFill>
                  <a:srgbClr val="FF0000"/>
                </a:solidFill>
              </a:rPr>
              <a:t>POWER</a:t>
            </a:r>
            <a:r>
              <a:rPr lang="en-US" sz="2000" b="1" dirty="0">
                <a:solidFill>
                  <a:schemeClr val="tx1"/>
                </a:solidFill>
              </a:rPr>
              <a:t>.</a:t>
            </a:r>
            <a:br>
              <a:rPr lang="en-US" sz="2000" b="1" dirty="0">
                <a:solidFill>
                  <a:schemeClr val="tx1"/>
                </a:solidFill>
              </a:rPr>
            </a:br>
            <a:r>
              <a:rPr lang="en-US" sz="2000" b="1" dirty="0">
                <a:solidFill>
                  <a:schemeClr val="tx1"/>
                </a:solidFill>
              </a:rPr>
              <a:t>The </a:t>
            </a:r>
            <a:r>
              <a:rPr lang="en-US" sz="2000" b="1" dirty="0">
                <a:solidFill>
                  <a:srgbClr val="FF0000"/>
                </a:solidFill>
              </a:rPr>
              <a:t>POWER</a:t>
            </a:r>
            <a:r>
              <a:rPr lang="en-US" sz="2000" b="1" dirty="0">
                <a:solidFill>
                  <a:schemeClr val="tx1"/>
                </a:solidFill>
              </a:rPr>
              <a:t> would come when the</a:t>
            </a:r>
            <a:r>
              <a:rPr lang="en-US" sz="2000" b="1" dirty="0">
                <a:solidFill>
                  <a:srgbClr val="003300"/>
                </a:solidFill>
              </a:rPr>
              <a:t> </a:t>
            </a:r>
            <a:r>
              <a:rPr lang="en-US" sz="2000" b="1" dirty="0">
                <a:solidFill>
                  <a:schemeClr val="accent1">
                    <a:lumMod val="75000"/>
                  </a:schemeClr>
                </a:solidFill>
              </a:rPr>
              <a:t>HOLY SPIRIT </a:t>
            </a:r>
            <a:r>
              <a:rPr lang="en-US" sz="2000" b="1" dirty="0">
                <a:solidFill>
                  <a:schemeClr val="tx1"/>
                </a:solidFill>
              </a:rPr>
              <a:t>came.</a:t>
            </a:r>
            <a:br>
              <a:rPr lang="en-US" sz="2000" b="1" dirty="0">
                <a:solidFill>
                  <a:srgbClr val="FFFF66"/>
                </a:solidFill>
              </a:rPr>
            </a:br>
            <a:r>
              <a:rPr lang="en-US" sz="2000" b="1" dirty="0">
                <a:solidFill>
                  <a:schemeClr val="tx1"/>
                </a:solidFill>
              </a:rPr>
              <a:t>Therefore, the </a:t>
            </a:r>
            <a:r>
              <a:rPr lang="en-US" sz="2000" b="1" dirty="0">
                <a:solidFill>
                  <a:srgbClr val="0000FF"/>
                </a:solidFill>
              </a:rPr>
              <a:t>KINGDOM </a:t>
            </a:r>
            <a:r>
              <a:rPr lang="en-US" sz="2000" b="1" dirty="0">
                <a:solidFill>
                  <a:schemeClr val="tx1"/>
                </a:solidFill>
              </a:rPr>
              <a:t>came when the </a:t>
            </a:r>
            <a:r>
              <a:rPr lang="en-US" sz="2000" b="1" dirty="0">
                <a:solidFill>
                  <a:schemeClr val="accent1">
                    <a:lumMod val="75000"/>
                  </a:schemeClr>
                </a:solidFill>
              </a:rPr>
              <a:t>HOLY SPIRIT </a:t>
            </a:r>
            <a:r>
              <a:rPr lang="en-US" sz="2000" b="1" dirty="0">
                <a:solidFill>
                  <a:schemeClr val="tx1"/>
                </a:solidFill>
              </a:rPr>
              <a:t>came.</a:t>
            </a:r>
            <a:br>
              <a:rPr lang="en-US" sz="2000" b="1" dirty="0">
                <a:solidFill>
                  <a:schemeClr val="tx1"/>
                </a:solidFill>
              </a:rPr>
            </a:br>
            <a:endParaRPr lang="en-US" sz="2000" b="1" dirty="0">
              <a:solidFill>
                <a:schemeClr val="tx1"/>
              </a:solidFill>
            </a:endParaRPr>
          </a:p>
        </p:txBody>
      </p:sp>
      <p:sp>
        <p:nvSpPr>
          <p:cNvPr id="2" name="Rounded Rectangle 1"/>
          <p:cNvSpPr/>
          <p:nvPr/>
        </p:nvSpPr>
        <p:spPr>
          <a:xfrm>
            <a:off x="1981200" y="533400"/>
            <a:ext cx="51816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Times New Roman"/>
                <a:ea typeface="+mn-ea"/>
                <a:cs typeface="+mn-cs"/>
              </a:rPr>
              <a:t>HOW WE KNOW WHEN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Times New Roman"/>
                <a:ea typeface="+mn-ea"/>
                <a:cs typeface="+mn-cs"/>
              </a:rPr>
              <a:t>THE KINGDOM CAME</a:t>
            </a:r>
          </a:p>
        </p:txBody>
      </p:sp>
      <p:sp>
        <p:nvSpPr>
          <p:cNvPr id="5" name="Rounded Rectangle 4"/>
          <p:cNvSpPr/>
          <p:nvPr/>
        </p:nvSpPr>
        <p:spPr>
          <a:xfrm>
            <a:off x="685800" y="2971800"/>
            <a:ext cx="23241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Mark 9:1</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“And he said unto them, Verily I say unto you, That there be some of them that stand here, which shall not taste of death, till they have seen the kingdom of God come with power. “</a:t>
            </a:r>
          </a:p>
        </p:txBody>
      </p:sp>
      <p:sp>
        <p:nvSpPr>
          <p:cNvPr id="6" name="Rounded Rectangle 5"/>
          <p:cNvSpPr/>
          <p:nvPr/>
        </p:nvSpPr>
        <p:spPr>
          <a:xfrm>
            <a:off x="3352800" y="2971800"/>
            <a:ext cx="24384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1:8</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“But ye shall receive power, after that the Holy Ghost is come upon you: and ye shall be witnesses unto me both in Jerusalem, and in all Judaea, and in Samaria, and unto the uttermost part of the earth.”</a:t>
            </a:r>
          </a:p>
        </p:txBody>
      </p:sp>
      <p:sp>
        <p:nvSpPr>
          <p:cNvPr id="8" name="Rounded Rectangle 7"/>
          <p:cNvSpPr/>
          <p:nvPr/>
        </p:nvSpPr>
        <p:spPr>
          <a:xfrm>
            <a:off x="6096000" y="2971800"/>
            <a:ext cx="23622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2:1-4</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1</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And when the day of Pentecost was fully come, they were all with one accord in one place.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2</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 And suddenly there came a sound from heaven as of a rushing mighty wind, and it filled all the house where they were sitting.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3</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 And there appeared unto them cloven tongues like as of fire, and it sat upon each of them.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4</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And they were all filled with the Holy Ghost, and began to speak with other tongues, as the Spirit gave them </a:t>
            </a:r>
            <a:r>
              <a:rPr kumimoji="0" lang="en-US" sz="1100" b="0" i="0" u="none" strike="noStrike" kern="1200" cap="none" spc="0" normalizeH="0" baseline="0" noProof="0" dirty="0">
                <a:ln>
                  <a:noFill/>
                </a:ln>
                <a:solidFill>
                  <a:srgbClr val="000000"/>
                </a:solidFill>
                <a:effectLst/>
                <a:uLnTx/>
                <a:uFillTx/>
                <a:latin typeface="Times New Roman"/>
                <a:ea typeface="+mn-ea"/>
                <a:cs typeface="+mn-cs"/>
              </a:rPr>
              <a:t>utterance.”</a:t>
            </a:r>
          </a:p>
        </p:txBody>
      </p:sp>
      <p:cxnSp>
        <p:nvCxnSpPr>
          <p:cNvPr id="7" name="Straight Connector 6"/>
          <p:cNvCxnSpPr>
            <a:stCxn id="2" idx="2"/>
            <a:endCxn id="6" idx="0"/>
          </p:cNvCxnSpPr>
          <p:nvPr/>
        </p:nvCxnSpPr>
        <p:spPr>
          <a:xfrm>
            <a:off x="4572000" y="2209800"/>
            <a:ext cx="0" cy="762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28800" y="2819400"/>
            <a:ext cx="5448300" cy="38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8" idx="0"/>
          </p:cNvCxnSpPr>
          <p:nvPr/>
        </p:nvCxnSpPr>
        <p:spPr>
          <a:xfrm>
            <a:off x="72771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8235950" y="5410200"/>
            <a:ext cx="444500" cy="11430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90600" y="914400"/>
            <a:ext cx="4953000" cy="3886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1:8</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“But ye shall receive power, after that the Holy Ghost is come upon you: and ye shall be witnesses unto me both in Jerusalem, and in all Judaea, and in Samaria, and unto the uttermost part of the earth.”</a:t>
            </a:r>
          </a:p>
        </p:txBody>
      </p:sp>
    </p:spTree>
    <p:extLst>
      <p:ext uri="{BB962C8B-B14F-4D97-AF65-F5344CB8AC3E}">
        <p14:creationId xmlns:p14="http://schemas.microsoft.com/office/powerpoint/2010/main" val="328846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2.22222E-6 3.33333E-6 C -0.00295 -0.00579 -0.00278 -0.0132 -0.00555 -0.01852 C -0.01146 -0.0294 -0.02066 -0.03495 -0.02916 -0.04074 C -0.03698 -0.04607 -0.04479 -0.05278 -0.05278 -0.05741 C -0.06059 -0.06181 -0.06962 -0.06296 -0.07778 -0.06667 C -0.09635 -0.06597 -0.11493 -0.06713 -0.13333 -0.06482 C -0.16319 -0.06088 -0.19409 -0.02315 -0.21389 0.00185 C -0.21892 0.01967 -0.22795 0.03287 -0.23611 0.04815 C -0.24097 0.05717 -0.24444 0.06898 -0.25139 0.07592 C -0.25885 0.08333 -0.26892 0.08588 -0.27778 0.08889 C -0.30937 0.0868 -0.30243 0.08912 -0.32361 0.07778 C -0.32847 0.0713 -0.33264 0.06389 -0.3375 0.05741 C -0.34236 0.0412 -0.34444 0.02662 -0.34583 0.00926 C -0.34496 -0.0007 -0.34496 -0.01088 -0.34305 -0.02037 C -0.33906 -0.04028 -0.32153 -0.04699 -0.30833 -0.05 C -0.30278 -0.06134 -0.30295 -0.07523 -0.29861 -0.08704 C -0.2967 -0.0919 -0.29444 -0.09653 -0.29305 -0.10185 C -0.29149 -0.10787 -0.28611 -0.11852 -0.28611 -0.11852 C -0.28559 -0.12107 -0.2842 -0.12361 -0.28472 -0.12593 C -0.28663 -0.1338 -0.30087 -0.12662 -0.30416 -0.12593 C -0.30555 -0.12477 -0.30677 -0.12315 -0.30833 -0.12222 C -0.31094 -0.1206 -0.31666 -0.11852 -0.31666 -0.11852 C -0.31857 -0.11111 -0.32153 -0.1081 -0.32639 -0.1037 C -0.32691 -0.10926 -0.32639 -0.11505 -0.32778 -0.12037 C -0.33003 -0.12847 -0.34982 -0.12778 -0.35139 -0.12778 " pathEditMode="relative" ptsTypes="ffffffffffffffffffffffffA">
                                      <p:cBhvr>
                                        <p:cTn id="9" dur="2000" fill="hold"/>
                                        <p:tgtEl>
                                          <p:spTgt spid="4"/>
                                        </p:tgtEl>
                                        <p:attrNameLst>
                                          <p:attrName>ppt_x</p:attrName>
                                          <p:attrName>ppt_y</p:attrName>
                                        </p:attrNameLst>
                                      </p:cBhvr>
                                    </p:animMotion>
                                  </p:childTnLst>
                                </p:cTn>
                              </p:par>
                            </p:childTnLst>
                          </p:cTn>
                        </p:par>
                        <p:par>
                          <p:cTn id="10" fill="hold">
                            <p:stCondLst>
                              <p:cond delay="2000"/>
                            </p:stCondLst>
                            <p:childTnLst>
                              <p:par>
                                <p:cTn id="11" presetID="21" presetClass="emph" presetSubtype="0" fill="hold" nodeType="afterEffect">
                                  <p:stCondLst>
                                    <p:cond delay="0"/>
                                  </p:stCondLst>
                                  <p:childTnLst>
                                    <p:animClr clrSpc="hsl" dir="cw">
                                      <p:cBhvr override="childStyle">
                                        <p:cTn id="12" dur="500" fill="hold"/>
                                        <p:tgtEl>
                                          <p:spTgt spid="4"/>
                                        </p:tgtEl>
                                        <p:attrNameLst>
                                          <p:attrName>style.color</p:attrName>
                                        </p:attrNameLst>
                                      </p:cBhvr>
                                      <p:by>
                                        <p:hsl h="7200000" s="0" l="0"/>
                                      </p:by>
                                    </p:animClr>
                                    <p:animClr clrSpc="hsl" dir="cw">
                                      <p:cBhvr>
                                        <p:cTn id="13" dur="500" fill="hold"/>
                                        <p:tgtEl>
                                          <p:spTgt spid="4"/>
                                        </p:tgtEl>
                                        <p:attrNameLst>
                                          <p:attrName>fillcolor</p:attrName>
                                        </p:attrNameLst>
                                      </p:cBhvr>
                                      <p:by>
                                        <p:hsl h="7200000" s="0" l="0"/>
                                      </p:by>
                                    </p:animClr>
                                    <p:animClr clrSpc="hsl" dir="cw">
                                      <p:cBhvr>
                                        <p:cTn id="14" dur="500" fill="hold"/>
                                        <p:tgtEl>
                                          <p:spTgt spid="4"/>
                                        </p:tgtEl>
                                        <p:attrNameLst>
                                          <p:attrName>stroke.color</p:attrName>
                                        </p:attrNameLst>
                                      </p:cBhvr>
                                      <p:by>
                                        <p:hsl h="7200000" s="0" l="0"/>
                                      </p:by>
                                    </p:animClr>
                                    <p:set>
                                      <p:cBhvr>
                                        <p:cTn id="15" dur="500" fill="hold"/>
                                        <p:tgtEl>
                                          <p:spTgt spid="4"/>
                                        </p:tgtEl>
                                        <p:attrNameLst>
                                          <p:attrName>fill.type</p:attrName>
                                        </p:attrNameLst>
                                      </p:cBhvr>
                                      <p:to>
                                        <p:strVal val="solid"/>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694" y="531997"/>
            <a:ext cx="8364071" cy="5786199"/>
          </a:xfrm>
          <a:prstGeom prst="rect">
            <a:avLst/>
          </a:prstGeom>
        </p:spPr>
        <p:txBody>
          <a:bodyPr wrap="square">
            <a:spAutoFit/>
          </a:bodyPr>
          <a:lstStyle/>
          <a:p>
            <a:pPr>
              <a:spcAft>
                <a:spcPts val="1000"/>
              </a:spcAft>
            </a:pPr>
            <a:r>
              <a:rPr lang="en-US" sz="3200" b="1" dirty="0">
                <a:solidFill>
                  <a:srgbClr val="FF0000"/>
                </a:solidFill>
                <a:ea typeface="Calibri" panose="020F0502020204030204" pitchFamily="34" charset="0"/>
                <a:cs typeface="Times New Roman" panose="02020603050405020304" pitchFamily="18" charset="0"/>
              </a:rPr>
              <a:t>1. </a:t>
            </a:r>
            <a:r>
              <a:rPr lang="en-US" sz="3200" b="1" dirty="0">
                <a:solidFill>
                  <a:srgbClr val="0070C0"/>
                </a:solidFill>
                <a:ea typeface="Calibri" panose="020F0502020204030204" pitchFamily="34" charset="0"/>
                <a:cs typeface="Times New Roman" panose="02020603050405020304" pitchFamily="18" charset="0"/>
              </a:rPr>
              <a:t>The establishment of the Church.</a:t>
            </a:r>
          </a:p>
          <a:p>
            <a:pPr marL="514350" indent="-514350">
              <a:spcAft>
                <a:spcPts val="1000"/>
              </a:spcAft>
              <a:buAutoNum type="arabicPeriod"/>
            </a:pPr>
            <a:endParaRPr lang="en-US" sz="3200" dirty="0">
              <a:ea typeface="Calibri" panose="020F0502020204030204" pitchFamily="34" charset="0"/>
              <a:cs typeface="Times New Roman" panose="02020603050405020304" pitchFamily="18" charset="0"/>
            </a:endParaRPr>
          </a:p>
          <a:p>
            <a:pPr>
              <a:spcAft>
                <a:spcPts val="1000"/>
              </a:spcAft>
            </a:pPr>
            <a:r>
              <a:rPr lang="en-US" sz="3200" b="1" dirty="0">
                <a:solidFill>
                  <a:srgbClr val="FF0000"/>
                </a:solidFill>
                <a:ea typeface="Calibri" panose="020F0502020204030204" pitchFamily="34" charset="0"/>
                <a:cs typeface="Times New Roman" panose="02020603050405020304" pitchFamily="18" charset="0"/>
              </a:rPr>
              <a:t>2. </a:t>
            </a:r>
            <a:r>
              <a:rPr lang="en-US" sz="3200" b="1" dirty="0">
                <a:solidFill>
                  <a:srgbClr val="0070C0"/>
                </a:solidFill>
                <a:ea typeface="Calibri" panose="020F0502020204030204" pitchFamily="34" charset="0"/>
                <a:cs typeface="Times New Roman" panose="02020603050405020304" pitchFamily="18" charset="0"/>
              </a:rPr>
              <a:t>The descent of the Holy Spirit, and the gospel that came with it.</a:t>
            </a:r>
          </a:p>
          <a:p>
            <a:pPr>
              <a:spcAft>
                <a:spcPts val="1000"/>
              </a:spcAft>
            </a:pPr>
            <a:endParaRPr lang="en-US" sz="3200" dirty="0">
              <a:ea typeface="Calibri" panose="020F0502020204030204" pitchFamily="34" charset="0"/>
              <a:cs typeface="Times New Roman" panose="02020603050405020304" pitchFamily="18" charset="0"/>
            </a:endParaRPr>
          </a:p>
          <a:p>
            <a:pPr>
              <a:spcAft>
                <a:spcPts val="1000"/>
              </a:spcAft>
            </a:pPr>
            <a:r>
              <a:rPr lang="en-US" sz="3200" b="1" dirty="0">
                <a:solidFill>
                  <a:srgbClr val="FF0000"/>
                </a:solidFill>
                <a:ea typeface="Calibri" panose="020F0502020204030204" pitchFamily="34" charset="0"/>
                <a:cs typeface="Times New Roman" panose="02020603050405020304" pitchFamily="18" charset="0"/>
              </a:rPr>
              <a:t>3. </a:t>
            </a:r>
            <a:r>
              <a:rPr lang="en-US" sz="3200" b="1" dirty="0">
                <a:solidFill>
                  <a:srgbClr val="0070C0"/>
                </a:solidFill>
                <a:ea typeface="Calibri" panose="020F0502020204030204" pitchFamily="34" charset="0"/>
                <a:cs typeface="Times New Roman" panose="02020603050405020304" pitchFamily="18" charset="0"/>
              </a:rPr>
              <a:t>The beginning of the reign of Christ on David's spiritual throne, the only throne he will occupy.</a:t>
            </a:r>
          </a:p>
          <a:p>
            <a:pPr>
              <a:spcAft>
                <a:spcPts val="1000"/>
              </a:spcAft>
            </a:pPr>
            <a:endParaRPr lang="en-US" sz="3200" dirty="0">
              <a:ea typeface="Calibri" panose="020F0502020204030204" pitchFamily="34" charset="0"/>
              <a:cs typeface="Times New Roman" panose="02020603050405020304" pitchFamily="18" charset="0"/>
            </a:endParaRPr>
          </a:p>
          <a:p>
            <a:pPr>
              <a:spcAft>
                <a:spcPts val="1000"/>
              </a:spcAft>
            </a:pPr>
            <a:r>
              <a:rPr lang="en-US" sz="3200" b="1" dirty="0">
                <a:solidFill>
                  <a:srgbClr val="FF0000"/>
                </a:solidFill>
                <a:ea typeface="Calibri" panose="020F0502020204030204" pitchFamily="34" charset="0"/>
                <a:cs typeface="Times New Roman" panose="02020603050405020304" pitchFamily="18" charset="0"/>
              </a:rPr>
              <a:t>4. </a:t>
            </a:r>
            <a:r>
              <a:rPr lang="en-US" sz="3200" b="1" dirty="0">
                <a:solidFill>
                  <a:srgbClr val="0070C0"/>
                </a:solidFill>
                <a:ea typeface="Calibri" panose="020F0502020204030204" pitchFamily="34" charset="0"/>
                <a:cs typeface="Times New Roman" panose="02020603050405020304" pitchFamily="18" charset="0"/>
              </a:rPr>
              <a:t>The first complete divine answer to the question, "What must I do to be saved?"</a:t>
            </a:r>
            <a:endParaRPr lang="en-US" sz="3200" b="1" dirty="0">
              <a:solidFill>
                <a:srgbClr val="0070C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54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685800" y="5029200"/>
            <a:ext cx="7772400" cy="1143000"/>
          </a:xfrm>
          <a:solidFill>
            <a:schemeClr val="bg1"/>
          </a:solidFill>
          <a:ln w="57150">
            <a:solidFill>
              <a:schemeClr val="tx1"/>
            </a:solidFill>
          </a:ln>
        </p:spPr>
        <p:txBody>
          <a:bodyPr/>
          <a:lstStyle/>
          <a:p>
            <a:br>
              <a:rPr lang="en-US" sz="2000" b="1" dirty="0">
                <a:solidFill>
                  <a:srgbClr val="003300"/>
                </a:solidFill>
              </a:rPr>
            </a:br>
            <a:r>
              <a:rPr lang="en-US" sz="2000" b="1" dirty="0">
                <a:solidFill>
                  <a:schemeClr val="tx1"/>
                </a:solidFill>
              </a:rPr>
              <a:t>The</a:t>
            </a:r>
            <a:r>
              <a:rPr lang="en-US" sz="2000" b="1" dirty="0">
                <a:solidFill>
                  <a:srgbClr val="FFFF66"/>
                </a:solidFill>
              </a:rPr>
              <a:t> </a:t>
            </a:r>
            <a:r>
              <a:rPr lang="en-US" sz="2000" b="1" dirty="0">
                <a:solidFill>
                  <a:srgbClr val="0000FF"/>
                </a:solidFill>
              </a:rPr>
              <a:t>KINGDOM </a:t>
            </a:r>
            <a:r>
              <a:rPr lang="en-US" sz="2000" b="1" dirty="0">
                <a:solidFill>
                  <a:schemeClr val="tx1"/>
                </a:solidFill>
              </a:rPr>
              <a:t>would come with </a:t>
            </a:r>
            <a:r>
              <a:rPr lang="en-US" sz="2000" b="1" dirty="0">
                <a:solidFill>
                  <a:srgbClr val="FF0000"/>
                </a:solidFill>
              </a:rPr>
              <a:t>POWER</a:t>
            </a:r>
            <a:r>
              <a:rPr lang="en-US" sz="2000" b="1" dirty="0">
                <a:solidFill>
                  <a:schemeClr val="tx1"/>
                </a:solidFill>
              </a:rPr>
              <a:t>.</a:t>
            </a:r>
            <a:br>
              <a:rPr lang="en-US" sz="2000" b="1" dirty="0">
                <a:solidFill>
                  <a:schemeClr val="tx1"/>
                </a:solidFill>
              </a:rPr>
            </a:br>
            <a:r>
              <a:rPr lang="en-US" sz="2000" b="1" dirty="0">
                <a:solidFill>
                  <a:schemeClr val="tx1"/>
                </a:solidFill>
              </a:rPr>
              <a:t>The </a:t>
            </a:r>
            <a:r>
              <a:rPr lang="en-US" sz="2000" b="1" dirty="0">
                <a:solidFill>
                  <a:srgbClr val="FF0000"/>
                </a:solidFill>
              </a:rPr>
              <a:t>POWER</a:t>
            </a:r>
            <a:r>
              <a:rPr lang="en-US" sz="2000" b="1" dirty="0">
                <a:solidFill>
                  <a:schemeClr val="tx1"/>
                </a:solidFill>
              </a:rPr>
              <a:t> would come when the</a:t>
            </a:r>
            <a:r>
              <a:rPr lang="en-US" sz="2000" b="1" dirty="0">
                <a:solidFill>
                  <a:srgbClr val="003300"/>
                </a:solidFill>
              </a:rPr>
              <a:t> </a:t>
            </a:r>
            <a:r>
              <a:rPr lang="en-US" sz="2000" b="1" dirty="0">
                <a:solidFill>
                  <a:schemeClr val="accent1">
                    <a:lumMod val="75000"/>
                  </a:schemeClr>
                </a:solidFill>
              </a:rPr>
              <a:t>HOLY SPIRIT </a:t>
            </a:r>
            <a:r>
              <a:rPr lang="en-US" sz="2000" b="1" dirty="0">
                <a:solidFill>
                  <a:schemeClr val="tx1"/>
                </a:solidFill>
              </a:rPr>
              <a:t>came.</a:t>
            </a:r>
            <a:br>
              <a:rPr lang="en-US" sz="2000" b="1" dirty="0">
                <a:solidFill>
                  <a:srgbClr val="FFFF66"/>
                </a:solidFill>
              </a:rPr>
            </a:br>
            <a:r>
              <a:rPr lang="en-US" sz="2000" b="1" dirty="0">
                <a:solidFill>
                  <a:schemeClr val="tx1"/>
                </a:solidFill>
              </a:rPr>
              <a:t>Therefore, the </a:t>
            </a:r>
            <a:r>
              <a:rPr lang="en-US" sz="2000" b="1" dirty="0">
                <a:solidFill>
                  <a:srgbClr val="0000FF"/>
                </a:solidFill>
              </a:rPr>
              <a:t>KINGDOM </a:t>
            </a:r>
            <a:r>
              <a:rPr lang="en-US" sz="2000" b="1" dirty="0">
                <a:solidFill>
                  <a:schemeClr val="tx1"/>
                </a:solidFill>
              </a:rPr>
              <a:t>came when the </a:t>
            </a:r>
            <a:r>
              <a:rPr lang="en-US" sz="2000" b="1" dirty="0">
                <a:solidFill>
                  <a:schemeClr val="accent1">
                    <a:lumMod val="75000"/>
                  </a:schemeClr>
                </a:solidFill>
              </a:rPr>
              <a:t>HOLY SPIRIT </a:t>
            </a:r>
            <a:r>
              <a:rPr lang="en-US" sz="2000" b="1" dirty="0">
                <a:solidFill>
                  <a:schemeClr val="tx1"/>
                </a:solidFill>
              </a:rPr>
              <a:t>came.</a:t>
            </a:r>
            <a:br>
              <a:rPr lang="en-US" sz="2000" b="1" dirty="0">
                <a:solidFill>
                  <a:schemeClr val="tx1"/>
                </a:solidFill>
              </a:rPr>
            </a:br>
            <a:endParaRPr lang="en-US" sz="2000" b="1" dirty="0">
              <a:solidFill>
                <a:schemeClr val="tx1"/>
              </a:solidFill>
            </a:endParaRPr>
          </a:p>
        </p:txBody>
      </p:sp>
      <p:sp>
        <p:nvSpPr>
          <p:cNvPr id="2" name="Rounded Rectangle 1"/>
          <p:cNvSpPr/>
          <p:nvPr/>
        </p:nvSpPr>
        <p:spPr>
          <a:xfrm>
            <a:off x="1981200" y="533400"/>
            <a:ext cx="51816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Times New Roman"/>
                <a:ea typeface="+mn-ea"/>
                <a:cs typeface="+mn-cs"/>
              </a:rPr>
              <a:t>HOW WE KNOW WHEN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Times New Roman"/>
                <a:ea typeface="+mn-ea"/>
                <a:cs typeface="+mn-cs"/>
              </a:rPr>
              <a:t>THE KINGDOM CAME</a:t>
            </a:r>
          </a:p>
        </p:txBody>
      </p:sp>
      <p:sp>
        <p:nvSpPr>
          <p:cNvPr id="5" name="Rounded Rectangle 4"/>
          <p:cNvSpPr/>
          <p:nvPr/>
        </p:nvSpPr>
        <p:spPr>
          <a:xfrm>
            <a:off x="685800" y="2971800"/>
            <a:ext cx="23241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Mark 9:1</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“And he said unto them, Verily I say unto you, That there be some of them that stand here, which shall not taste of death, till they have seen the kingdom of God come with power. “</a:t>
            </a:r>
          </a:p>
        </p:txBody>
      </p:sp>
      <p:sp>
        <p:nvSpPr>
          <p:cNvPr id="6" name="Rounded Rectangle 5"/>
          <p:cNvSpPr/>
          <p:nvPr/>
        </p:nvSpPr>
        <p:spPr>
          <a:xfrm>
            <a:off x="3352800" y="2971800"/>
            <a:ext cx="24384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1:8</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“But ye shall receive power, after that the Holy Ghost is come upon you: and ye shall be witnesses unto me both in Jerusalem, and in all Judaea, and in Samaria, and unto the uttermost part of the earth.”</a:t>
            </a:r>
          </a:p>
        </p:txBody>
      </p:sp>
      <p:sp>
        <p:nvSpPr>
          <p:cNvPr id="8" name="Rounded Rectangle 7"/>
          <p:cNvSpPr/>
          <p:nvPr/>
        </p:nvSpPr>
        <p:spPr>
          <a:xfrm>
            <a:off x="6096000" y="2971800"/>
            <a:ext cx="23622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2:1-4</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1</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And when the day of Pentecost was fully come, they were all with one accord in one place.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2</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 And suddenly there came a sound from heaven as of a rushing mighty wind, and it filled all the house where they were sitting.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3</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 And there appeared unto them cloven tongues like as of fire, and it sat upon each of them. </a:t>
            </a:r>
            <a:r>
              <a:rPr kumimoji="0" lang="en-US" sz="800" b="0" i="0" u="none" strike="noStrike" kern="1200" cap="none" spc="0" normalizeH="0" baseline="30000" noProof="0" dirty="0">
                <a:ln>
                  <a:noFill/>
                </a:ln>
                <a:solidFill>
                  <a:srgbClr val="000000"/>
                </a:solidFill>
                <a:effectLst/>
                <a:uLnTx/>
                <a:uFillTx/>
                <a:latin typeface="Times New Roman"/>
                <a:ea typeface="+mn-ea"/>
                <a:cs typeface="+mn-cs"/>
              </a:rPr>
              <a:t>4</a:t>
            </a:r>
            <a:r>
              <a:rPr kumimoji="0" lang="en-US" sz="800" b="0" i="0" u="none" strike="noStrike" kern="1200" cap="none" spc="0" normalizeH="0" baseline="0" noProof="0" dirty="0">
                <a:ln>
                  <a:noFill/>
                </a:ln>
                <a:solidFill>
                  <a:srgbClr val="000000"/>
                </a:solidFill>
                <a:effectLst/>
                <a:uLnTx/>
                <a:uFillTx/>
                <a:latin typeface="Times New Roman"/>
                <a:ea typeface="+mn-ea"/>
                <a:cs typeface="+mn-cs"/>
              </a:rPr>
              <a:t>And they were all filled with the Holy Ghost, and began to speak with other tongues, as the Spirit gave them </a:t>
            </a:r>
            <a:r>
              <a:rPr kumimoji="0" lang="en-US" sz="1100" b="0" i="0" u="none" strike="noStrike" kern="1200" cap="none" spc="0" normalizeH="0" baseline="0" noProof="0" dirty="0">
                <a:ln>
                  <a:noFill/>
                </a:ln>
                <a:solidFill>
                  <a:srgbClr val="000000"/>
                </a:solidFill>
                <a:effectLst/>
                <a:uLnTx/>
                <a:uFillTx/>
                <a:latin typeface="Times New Roman"/>
                <a:ea typeface="+mn-ea"/>
                <a:cs typeface="+mn-cs"/>
              </a:rPr>
              <a:t>utterance.”</a:t>
            </a:r>
          </a:p>
        </p:txBody>
      </p:sp>
      <p:cxnSp>
        <p:nvCxnSpPr>
          <p:cNvPr id="7" name="Straight Connector 6"/>
          <p:cNvCxnSpPr>
            <a:stCxn id="2" idx="2"/>
            <a:endCxn id="6" idx="0"/>
          </p:cNvCxnSpPr>
          <p:nvPr/>
        </p:nvCxnSpPr>
        <p:spPr>
          <a:xfrm>
            <a:off x="4572000" y="2209800"/>
            <a:ext cx="0" cy="762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28800" y="2819400"/>
            <a:ext cx="5448300" cy="38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8" idx="0"/>
          </p:cNvCxnSpPr>
          <p:nvPr/>
        </p:nvCxnSpPr>
        <p:spPr>
          <a:xfrm>
            <a:off x="72771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581400" y="4514850"/>
            <a:ext cx="234950" cy="26670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771650" y="457200"/>
            <a:ext cx="6762750" cy="4445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Acts 2:1-4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1</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when the day of Pentecost was fully come, they were all with one accord in one place.  </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2</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suddenly there came a sound from heaven as of a rushing mighty wind, and it filled all the house where they were sitting.  </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3</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there appeared unto them cloven tongues like as of fire, and it sat upon each of them. </a:t>
            </a:r>
            <a:r>
              <a:rPr kumimoji="0" lang="en-US" sz="2400" b="0" i="0" u="none" strike="noStrike" kern="1200" cap="none" spc="0" normalizeH="0" baseline="30000" noProof="0" dirty="0">
                <a:ln>
                  <a:noFill/>
                </a:ln>
                <a:solidFill>
                  <a:srgbClr val="000000"/>
                </a:solidFill>
                <a:effectLst/>
                <a:uLnTx/>
                <a:uFillTx/>
                <a:latin typeface="Times New Roman"/>
                <a:ea typeface="+mn-ea"/>
                <a:cs typeface="+mn-cs"/>
              </a:rPr>
              <a:t>4</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they were all filled with the Holy Ghost, and began to speak with other tongues, as the Spirit gave them utterance.”</a:t>
            </a:r>
          </a:p>
        </p:txBody>
      </p:sp>
    </p:spTree>
    <p:extLst>
      <p:ext uri="{BB962C8B-B14F-4D97-AF65-F5344CB8AC3E}">
        <p14:creationId xmlns:p14="http://schemas.microsoft.com/office/powerpoint/2010/main" val="279399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5E-6 -3.7037E-6 C 0.0014 -0.01597 0.00157 -0.03241 0.00418 -0.04815 C 0.00661 -0.06366 0.01425 -0.08495 0.01945 -0.1 C 0.02119 -0.10486 0.02206 -0.11088 0.02501 -0.11481 C 0.03161 -0.12361 0.03872 -0.13333 0.04723 -0.13889 C 0.05192 -0.14213 0.06251 -0.14444 0.06251 -0.14444 C 0.08525 -0.14329 0.09914 -0.14236 0.11945 -0.13889 C 0.12761 -0.13449 0.13595 -0.13241 0.14445 -0.12963 C 0.15105 -0.12083 0.15956 -0.11551 0.16668 -0.10741 C 0.18352 -0.08819 0.16164 -0.11065 0.17779 -0.09444 C 0.18352 -0.07523 0.1955 -0.05995 0.2014 -0.04074 C 0.21598 0.00695 0.20938 -0.01342 0.22084 0.02037 C 0.22865 0.04329 0.23317 0.06783 0.24029 0.09074 C 0.24098 0.09306 0.24029 0.0963 0.24168 0.09815 C 0.24341 0.10046 0.24619 0.10162 0.24862 0.10185 C 0.27084 0.10417 0.29306 0.1044 0.31529 0.10556 C 0.32275 0.10833 0.32987 0.11227 0.33751 0.11482 C 0.34254 0.11343 0.35296 0.11181 0.35834 0.10741 C 0.36928 0.09815 0.35435 0.10394 0.36945 0.1 C 0.37622 0.09398 0.38751 0.07778 0.38751 0.07778 C 0.39115 0.0581 0.38525 0.08611 0.39445 0.05926 C 0.39845 0.04722 0.39879 0.0294 0.40001 0.01667 C 0.39931 0.00671 0.39723 -0.00463 0.39723 -0.01481 " pathEditMode="relative" ptsTypes="ffffffffffffffffffffffA">
                                      <p:cBhvr>
                                        <p:cTn id="9" dur="2000" fill="hold"/>
                                        <p:tgtEl>
                                          <p:spTgt spid="4"/>
                                        </p:tgtEl>
                                        <p:attrNameLst>
                                          <p:attrName>ppt_x</p:attrName>
                                          <p:attrName>ppt_y</p:attrName>
                                        </p:attrNameLst>
                                      </p:cBhvr>
                                    </p:animMotion>
                                  </p:childTnLst>
                                </p:cTn>
                              </p:par>
                            </p:childTnLst>
                          </p:cTn>
                        </p:par>
                        <p:par>
                          <p:cTn id="10" fill="hold">
                            <p:stCondLst>
                              <p:cond delay="2000"/>
                            </p:stCondLst>
                            <p:childTnLst>
                              <p:par>
                                <p:cTn id="11" presetID="21" presetClass="emph" presetSubtype="0" fill="hold" nodeType="afterEffect">
                                  <p:stCondLst>
                                    <p:cond delay="0"/>
                                  </p:stCondLst>
                                  <p:childTnLst>
                                    <p:animClr clrSpc="hsl" dir="cw">
                                      <p:cBhvr override="childStyle">
                                        <p:cTn id="12" dur="500" fill="hold"/>
                                        <p:tgtEl>
                                          <p:spTgt spid="4"/>
                                        </p:tgtEl>
                                        <p:attrNameLst>
                                          <p:attrName>style.color</p:attrName>
                                        </p:attrNameLst>
                                      </p:cBhvr>
                                      <p:by>
                                        <p:hsl h="7200000" s="0" l="0"/>
                                      </p:by>
                                    </p:animClr>
                                    <p:animClr clrSpc="hsl" dir="cw">
                                      <p:cBhvr>
                                        <p:cTn id="13" dur="500" fill="hold"/>
                                        <p:tgtEl>
                                          <p:spTgt spid="4"/>
                                        </p:tgtEl>
                                        <p:attrNameLst>
                                          <p:attrName>fillcolor</p:attrName>
                                        </p:attrNameLst>
                                      </p:cBhvr>
                                      <p:by>
                                        <p:hsl h="7200000" s="0" l="0"/>
                                      </p:by>
                                    </p:animClr>
                                    <p:animClr clrSpc="hsl" dir="cw">
                                      <p:cBhvr>
                                        <p:cTn id="14" dur="500" fill="hold"/>
                                        <p:tgtEl>
                                          <p:spTgt spid="4"/>
                                        </p:tgtEl>
                                        <p:attrNameLst>
                                          <p:attrName>stroke.color</p:attrName>
                                        </p:attrNameLst>
                                      </p:cBhvr>
                                      <p:by>
                                        <p:hsl h="7200000" s="0" l="0"/>
                                      </p:by>
                                    </p:animClr>
                                    <p:set>
                                      <p:cBhvr>
                                        <p:cTn id="15" dur="500" fill="hold"/>
                                        <p:tgtEl>
                                          <p:spTgt spid="4"/>
                                        </p:tgtEl>
                                        <p:attrNameLst>
                                          <p:attrName>fill.type</p:attrName>
                                        </p:attrNameLst>
                                      </p:cBhvr>
                                      <p:to>
                                        <p:strVal val="solid"/>
                                      </p:to>
                                    </p:set>
                                  </p:childTnLst>
                                </p:cTn>
                              </p:par>
                            </p:childTnLst>
                          </p:cTn>
                        </p:par>
                        <p:par>
                          <p:cTn id="16" fill="hold">
                            <p:stCondLst>
                              <p:cond delay="2500"/>
                            </p:stCondLst>
                            <p:childTnLst>
                              <p:par>
                                <p:cTn id="17" presetID="55"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0.7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592939" y="609600"/>
            <a:ext cx="3369461" cy="5638800"/>
          </a:xfrm>
          <a:prstGeom prst="rect">
            <a:avLst/>
          </a:prstGeom>
          <a:solidFill>
            <a:srgbClr val="4F81BD"/>
          </a:solidFill>
          <a:ln w="57150" cap="flat" cmpd="sng" algn="ctr">
            <a:solidFill>
              <a:srgbClr val="1F497D">
                <a:lumMod val="75000"/>
              </a:srgbClr>
            </a:solidFill>
            <a:prstDash val="solid"/>
          </a:ln>
          <a:effectLst/>
          <a:scene3d>
            <a:camera prst="perspectiveRight"/>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026" name="Picture 2" descr="C:\users\sheila\desktop\bible study\ultimate royality free\2-bible pics-nt\Church\bringing_the_firstfruit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4343399" y="914400"/>
            <a:ext cx="4054790" cy="5105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1031"/>
          <p:cNvSpPr>
            <a:spLocks noChangeArrowheads="1"/>
          </p:cNvSpPr>
          <p:nvPr/>
        </p:nvSpPr>
        <p:spPr bwMode="auto">
          <a:xfrm>
            <a:off x="685800" y="849154"/>
            <a:ext cx="3505200" cy="5170646"/>
          </a:xfrm>
          <a:prstGeom prst="rect">
            <a:avLst/>
          </a:prstGeom>
          <a:solidFill>
            <a:schemeClr val="bg1"/>
          </a:solidFill>
          <a:ln w="38100">
            <a:solidFill>
              <a:schemeClr val="tx1"/>
            </a:solidFill>
          </a:ln>
          <a:effec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44</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all that believed were together, and had all things common;</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45</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sold their possessions and goods, and parted them to all men, as every man had need.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46</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they, continuing daily with one accord in the temple, and breaking bread from house to house, did eat their meat with gladness and singleness of heart,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47</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Praising God, and having favour with all the people. And the Lord added to the church daily such as should be saved.”</a:t>
            </a:r>
          </a:p>
        </p:txBody>
      </p:sp>
    </p:spTree>
    <p:extLst>
      <p:ext uri="{BB962C8B-B14F-4D97-AF65-F5344CB8AC3E}">
        <p14:creationId xmlns:p14="http://schemas.microsoft.com/office/powerpoint/2010/main" val="334717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694" y="531997"/>
            <a:ext cx="8364071" cy="57861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1. </a:t>
            </a:r>
            <a:r>
              <a:rPr kumimoji="0" lang="en-US" sz="3200" b="1" i="0" u="none"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rPr>
              <a:t>The establishment of the Church.</a:t>
            </a:r>
          </a:p>
          <a:p>
            <a:pPr marL="514350" marR="0" lvl="0" indent="-514350" algn="l" defTabSz="457200" rtl="0" eaLnBrk="1" fontAlgn="auto" latinLnBrk="0" hangingPunct="1">
              <a:lnSpc>
                <a:spcPct val="100000"/>
              </a:lnSpc>
              <a:spcBef>
                <a:spcPts val="0"/>
              </a:spcBef>
              <a:spcAft>
                <a:spcPts val="1000"/>
              </a:spcAft>
              <a:buClrTx/>
              <a:buSzTx/>
              <a:buFontTx/>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2. </a:t>
            </a:r>
            <a:r>
              <a:rPr kumimoji="0" lang="en-US" sz="3200" b="1" i="0" u="none"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rPr>
              <a:t>The descent of the Holy Spirit, and the gospel that came with it.</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3. </a:t>
            </a:r>
            <a:r>
              <a:rPr kumimoji="0" lang="en-US" sz="3200" b="1" i="0" u="none"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rPr>
              <a:t>The beginning of the reign of Christ on David's spiritual throne, the only throne he will occupy.</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4. </a:t>
            </a:r>
            <a:r>
              <a:rPr kumimoji="0" lang="en-US" sz="3200" b="1" i="0" u="none"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rPr>
              <a:t>The first complete divine answer to the question, "What must I do to be saved?"</a:t>
            </a:r>
          </a:p>
        </p:txBody>
      </p:sp>
    </p:spTree>
    <p:extLst>
      <p:ext uri="{BB962C8B-B14F-4D97-AF65-F5344CB8AC3E}">
        <p14:creationId xmlns:p14="http://schemas.microsoft.com/office/powerpoint/2010/main" val="2922911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04800" y="0"/>
            <a:ext cx="8839200" cy="67710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 A three point sermon.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     </a:t>
            </a:r>
            <a:r>
              <a:rPr kumimoji="0" lang="en-US" sz="3200" b="1" i="1" u="none" strike="noStrike" kern="1200" cap="none" spc="0" normalizeH="0" baseline="0" noProof="0" dirty="0">
                <a:ln>
                  <a:noFill/>
                </a:ln>
                <a:solidFill>
                  <a:srgbClr val="FF0000"/>
                </a:solidFill>
                <a:effectLst/>
                <a:uLnTx/>
                <a:uFillTx/>
                <a:latin typeface="Calibri"/>
                <a:ea typeface="+mn-ea"/>
                <a:cs typeface="+mn-cs"/>
              </a:rPr>
              <a:t>The Sermon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srgbClr val="0070C0"/>
                </a:solidFill>
                <a:effectLst/>
                <a:uLnTx/>
                <a:uFillTx/>
                <a:latin typeface="Calibri"/>
                <a:ea typeface="+mn-ea"/>
                <a:cs typeface="+mn-cs"/>
              </a:rPr>
              <a:t>1.Jesus is the messiah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a:ea typeface="+mn-ea"/>
                <a:cs typeface="+mn-cs"/>
              </a:rPr>
              <a:t>       2.You killed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a:ea typeface="+mn-ea"/>
                <a:cs typeface="+mn-cs"/>
              </a:rPr>
              <a:t>       3.God raised Him up. (not stolen)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a:ln>
                  <a:noFill/>
                </a:ln>
                <a:solidFill>
                  <a:srgbClr val="FF0000"/>
                </a:solidFill>
                <a:effectLst/>
                <a:uLnTx/>
                <a:uFillTx/>
                <a:latin typeface="Calibri"/>
                <a:ea typeface="+mn-ea"/>
                <a:cs typeface="+mn-cs"/>
              </a:rPr>
              <a:t>The Evidence: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srgbClr val="0070C0"/>
                </a:solidFill>
                <a:effectLst/>
                <a:uLnTx/>
                <a:uFillTx/>
                <a:latin typeface="Calibri"/>
                <a:ea typeface="+mn-ea"/>
                <a:cs typeface="+mn-cs"/>
              </a:rPr>
              <a:t>1.David. (respected prophet and 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a:ea typeface="+mn-ea"/>
                <a:cs typeface="+mn-cs"/>
              </a:rPr>
              <a:t>       2.We are witnesses. (Happened right here in Jerusalem)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a:ea typeface="+mn-ea"/>
                <a:cs typeface="+mn-cs"/>
              </a:rPr>
              <a:t>       3.The Holy Spirit (you both see and hear)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a:ea typeface="+mn-ea"/>
                <a:cs typeface="+mn-cs"/>
              </a:rPr>
              <a:t>       4.God made Jesus both Lord and Christ.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a:ln>
                  <a:noFill/>
                </a:ln>
                <a:solidFill>
                  <a:srgbClr val="FF0000"/>
                </a:solidFill>
                <a:effectLst/>
                <a:uLnTx/>
                <a:uFillTx/>
                <a:latin typeface="Calibri"/>
                <a:ea typeface="+mn-ea"/>
                <a:cs typeface="+mn-cs"/>
              </a:rPr>
              <a:t>The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srgbClr val="0070C0"/>
                </a:solidFill>
                <a:effectLst/>
                <a:uLnTx/>
                <a:uFillTx/>
                <a:latin typeface="Calibri"/>
                <a:ea typeface="+mn-ea"/>
                <a:cs typeface="+mn-cs"/>
              </a:rPr>
              <a:t>Those that gladly received the word were baptized.</a:t>
            </a:r>
          </a:p>
        </p:txBody>
      </p:sp>
      <p:sp>
        <p:nvSpPr>
          <p:cNvPr id="3" name="TextBox 2"/>
          <p:cNvSpPr txBox="1"/>
          <p:nvPr/>
        </p:nvSpPr>
        <p:spPr>
          <a:xfrm>
            <a:off x="7413811" y="3836906"/>
            <a:ext cx="1524000" cy="369332"/>
          </a:xfrm>
          <a:prstGeom prst="rect">
            <a:avLst/>
          </a:prstGeom>
          <a:noFill/>
        </p:spPr>
        <p:txBody>
          <a:bodyPr wrap="square" rtlCol="0">
            <a:spAutoFit/>
          </a:bodyPr>
          <a:lstStyle/>
          <a:p>
            <a:r>
              <a:rPr lang="en-US" dirty="0">
                <a:solidFill>
                  <a:srgbClr val="FF0000"/>
                </a:solidFill>
              </a:rPr>
              <a:t>Matt.27:50-53</a:t>
            </a:r>
          </a:p>
        </p:txBody>
      </p:sp>
    </p:spTree>
    <p:extLst>
      <p:ext uri="{BB962C8B-B14F-4D97-AF65-F5344CB8AC3E}">
        <p14:creationId xmlns:p14="http://schemas.microsoft.com/office/powerpoint/2010/main" val="3558974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85800" y="457200"/>
            <a:ext cx="7772400" cy="685800"/>
          </a:xfrm>
        </p:spPr>
        <p:txBody>
          <a:bodyPr/>
          <a:lstStyle/>
          <a:p>
            <a:r>
              <a:rPr lang="en-US" sz="3600" b="1" dirty="0">
                <a:ln>
                  <a:solidFill>
                    <a:schemeClr val="tx1"/>
                  </a:solidFill>
                </a:ln>
                <a:solidFill>
                  <a:srgbClr val="0070C0"/>
                </a:solidFill>
                <a:latin typeface="Arial" pitchFamily="34" charset="0"/>
                <a:cs typeface="Arial" pitchFamily="34" charset="0"/>
              </a:rPr>
              <a:t>CASE STUDIES OF CONVERSION</a:t>
            </a:r>
          </a:p>
        </p:txBody>
      </p:sp>
      <p:graphicFrame>
        <p:nvGraphicFramePr>
          <p:cNvPr id="143363" name="Group 3"/>
          <p:cNvGraphicFramePr>
            <a:graphicFrameLocks noGrp="1"/>
          </p:cNvGraphicFramePr>
          <p:nvPr/>
        </p:nvGraphicFramePr>
        <p:xfrm>
          <a:off x="762000" y="1218790"/>
          <a:ext cx="7619997" cy="5020466"/>
        </p:xfrm>
        <a:graphic>
          <a:graphicData uri="http://schemas.openxmlformats.org/drawingml/2006/table">
            <a:tbl>
              <a:tblPr/>
              <a:tblGrid>
                <a:gridCol w="1088571">
                  <a:extLst>
                    <a:ext uri="{9D8B030D-6E8A-4147-A177-3AD203B41FA5}">
                      <a16:colId xmlns:a16="http://schemas.microsoft.com/office/drawing/2014/main" val="20000"/>
                    </a:ext>
                  </a:extLst>
                </a:gridCol>
                <a:gridCol w="1088571">
                  <a:extLst>
                    <a:ext uri="{9D8B030D-6E8A-4147-A177-3AD203B41FA5}">
                      <a16:colId xmlns:a16="http://schemas.microsoft.com/office/drawing/2014/main" val="20001"/>
                    </a:ext>
                  </a:extLst>
                </a:gridCol>
                <a:gridCol w="1088571">
                  <a:extLst>
                    <a:ext uri="{9D8B030D-6E8A-4147-A177-3AD203B41FA5}">
                      <a16:colId xmlns:a16="http://schemas.microsoft.com/office/drawing/2014/main" val="20002"/>
                    </a:ext>
                  </a:extLst>
                </a:gridCol>
                <a:gridCol w="1088571">
                  <a:extLst>
                    <a:ext uri="{9D8B030D-6E8A-4147-A177-3AD203B41FA5}">
                      <a16:colId xmlns:a16="http://schemas.microsoft.com/office/drawing/2014/main" val="20003"/>
                    </a:ext>
                  </a:extLst>
                </a:gridCol>
                <a:gridCol w="1088571">
                  <a:extLst>
                    <a:ext uri="{9D8B030D-6E8A-4147-A177-3AD203B41FA5}">
                      <a16:colId xmlns:a16="http://schemas.microsoft.com/office/drawing/2014/main" val="20004"/>
                    </a:ext>
                  </a:extLst>
                </a:gridCol>
                <a:gridCol w="1088571">
                  <a:extLst>
                    <a:ext uri="{9D8B030D-6E8A-4147-A177-3AD203B41FA5}">
                      <a16:colId xmlns:a16="http://schemas.microsoft.com/office/drawing/2014/main" val="20005"/>
                    </a:ext>
                  </a:extLst>
                </a:gridCol>
                <a:gridCol w="1088571">
                  <a:extLst>
                    <a:ext uri="{9D8B030D-6E8A-4147-A177-3AD203B41FA5}">
                      <a16:colId xmlns:a16="http://schemas.microsoft.com/office/drawing/2014/main" val="20006"/>
                    </a:ext>
                  </a:extLst>
                </a:gridCol>
              </a:tblGrid>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Acts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Preaching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Believed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Repented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Confessed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Baptized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Saved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26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2:22-41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Pentecost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37-38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38-41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 b="1"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Remission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Of Sins</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8:12</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Samaritans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Believed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1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8:13</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Simon</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01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8:35-39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Eunuch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36-37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Rejoiced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98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9:17-18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Saul</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Sins Washed Away</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26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10:34-48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Cornelius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43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48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Remission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Of Sins</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16:13</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Lydia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16:31-34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The Jailer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Rejoiced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4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18:8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Corinthians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19:5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Ephesians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4" name="Rectangle 13"/>
          <p:cNvSpPr/>
          <p:nvPr/>
        </p:nvSpPr>
        <p:spPr>
          <a:xfrm>
            <a:off x="762000" y="1219200"/>
            <a:ext cx="1066800" cy="5029200"/>
          </a:xfrm>
          <a:prstGeom prst="rect">
            <a:avLst/>
          </a:prstGeom>
          <a:solidFill>
            <a:srgbClr val="1567AB">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1828800" y="1219200"/>
            <a:ext cx="6553200" cy="457200"/>
          </a:xfrm>
          <a:prstGeom prst="rect">
            <a:avLst/>
          </a:prstGeom>
          <a:solidFill>
            <a:srgbClr val="1567AB">
              <a:alpha val="2117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762000" y="1219200"/>
            <a:ext cx="7620000" cy="4572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762000" y="1676400"/>
            <a:ext cx="7620000" cy="45720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6172200" y="1219200"/>
            <a:ext cx="1143000" cy="457200"/>
          </a:xfrm>
          <a:prstGeom prst="rect">
            <a:avLst/>
          </a:prstGeom>
          <a:solidFill>
            <a:schemeClr val="bg1"/>
          </a:solid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Baptized</a:t>
            </a:r>
          </a:p>
        </p:txBody>
      </p:sp>
      <p:sp>
        <p:nvSpPr>
          <p:cNvPr id="22" name="Rectangle 21"/>
          <p:cNvSpPr/>
          <p:nvPr/>
        </p:nvSpPr>
        <p:spPr>
          <a:xfrm>
            <a:off x="762000" y="1219200"/>
            <a:ext cx="1066800" cy="50292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6248400" y="1676400"/>
            <a:ext cx="1066800" cy="4572000"/>
          </a:xfrm>
          <a:prstGeom prst="rect">
            <a:avLst/>
          </a:prstGeom>
          <a:no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0066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 name="Rectangle 12"/>
          <p:cNvSpPr/>
          <p:nvPr/>
        </p:nvSpPr>
        <p:spPr>
          <a:xfrm>
            <a:off x="707822" y="12701"/>
            <a:ext cx="8409673" cy="6845299"/>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2"/>
          <p:cNvSpPr txBox="1">
            <a:spLocks noChangeArrowheads="1"/>
          </p:cNvSpPr>
          <p:nvPr/>
        </p:nvSpPr>
        <p:spPr>
          <a:xfrm>
            <a:off x="1752600" y="4205287"/>
            <a:ext cx="6324600" cy="2119313"/>
          </a:xfrm>
          <a:prstGeom prst="horizontalScroll">
            <a:avLst/>
          </a:prstGeom>
          <a:solidFill>
            <a:schemeClr val="bg1"/>
          </a:solidFill>
          <a:ln>
            <a:solidFill>
              <a:schemeClr val="tx1"/>
            </a:solidFill>
          </a:ln>
          <a:effectLst>
            <a:outerShdw blurRad="63500" sx="102000" sy="102000" algn="ctr" rotWithShape="0">
              <a:prstClr val="black">
                <a:alpha val="40000"/>
              </a:prst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j-ea"/>
                <a:cs typeface="+mj-cs"/>
              </a:rPr>
              <a:t>1 Timothy 4:16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j-ea"/>
                <a:cs typeface="+mj-cs"/>
              </a:rPr>
              <a:t>“</a:t>
            </a:r>
            <a:r>
              <a:rPr kumimoji="0" lang="en-US" sz="2400" b="0" i="0" u="none" strike="noStrike" kern="1200" cap="none" spc="0" normalizeH="0" baseline="0" noProof="0" dirty="0">
                <a:ln>
                  <a:noFill/>
                </a:ln>
                <a:solidFill>
                  <a:srgbClr val="000000"/>
                </a:solidFill>
                <a:effectLst/>
                <a:uLnTx/>
                <a:uFillTx/>
                <a:latin typeface="Times New Roman"/>
                <a:ea typeface="+mj-ea"/>
                <a:cs typeface="+mj-cs"/>
              </a:rPr>
              <a:t>Take heed unto thyself, and unto the doctrine; continue in them: for in doing this thou shalt both save thyself, and them that hear thee.”</a:t>
            </a:r>
            <a:endParaRPr kumimoji="0" lang="en-US" sz="2400" b="0" i="0" u="none" strike="noStrike" kern="0" cap="none" spc="0" normalizeH="0" baseline="0" noProof="0" dirty="0">
              <a:ln>
                <a:noFill/>
              </a:ln>
              <a:solidFill>
                <a:srgbClr val="000000"/>
              </a:solidFill>
              <a:effectLst/>
              <a:uLnTx/>
              <a:uFillTx/>
              <a:latin typeface="Times New Roman"/>
              <a:ea typeface="+mj-ea"/>
              <a:cs typeface="+mj-cs"/>
            </a:endParaRPr>
          </a:p>
        </p:txBody>
      </p:sp>
      <p:sp>
        <p:nvSpPr>
          <p:cNvPr id="6" name="Rectangle 3" descr="Rectangle: Click to edit Master text styles&#10;Second level&#10;Third level&#10;Fourth level&#10;Fifth level"/>
          <p:cNvSpPr txBox="1">
            <a:spLocks noChangeArrowheads="1"/>
          </p:cNvSpPr>
          <p:nvPr/>
        </p:nvSpPr>
        <p:spPr>
          <a:xfrm>
            <a:off x="1447800" y="2138919"/>
            <a:ext cx="6484938" cy="290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Hear the Gospel (Rom.10:14).</a:t>
            </a:r>
          </a:p>
        </p:txBody>
      </p:sp>
      <p:sp>
        <p:nvSpPr>
          <p:cNvPr id="8" name="Rectangle 3" descr="Rectangle: Click to edit Master text styles&#10;Second level&#10;Third level&#10;Fourth level&#10;Fifth level"/>
          <p:cNvSpPr txBox="1">
            <a:spLocks noChangeArrowheads="1"/>
          </p:cNvSpPr>
          <p:nvPr/>
        </p:nvSpPr>
        <p:spPr>
          <a:xfrm>
            <a:off x="1447800" y="2547238"/>
            <a:ext cx="6484938" cy="3214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Believe the Gospel (Heb. 11:6).</a:t>
            </a:r>
          </a:p>
        </p:txBody>
      </p:sp>
      <p:sp>
        <p:nvSpPr>
          <p:cNvPr id="9" name="Rectangle 3" descr="Rectangle: Click to edit Master text styles&#10;Second level&#10;Third level&#10;Fourth level&#10;Fifth level"/>
          <p:cNvSpPr txBox="1">
            <a:spLocks noChangeArrowheads="1"/>
          </p:cNvSpPr>
          <p:nvPr/>
        </p:nvSpPr>
        <p:spPr>
          <a:xfrm>
            <a:off x="1439862" y="2949808"/>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Repent of Sins (Acts 3:19).</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0" name="Rectangle 3" descr="Rectangle: Click to edit Master text styles&#10;Second level&#10;Third level&#10;Fourth level&#10;Fifth level"/>
          <p:cNvSpPr txBox="1">
            <a:spLocks noChangeArrowheads="1"/>
          </p:cNvSpPr>
          <p:nvPr/>
        </p:nvSpPr>
        <p:spPr>
          <a:xfrm>
            <a:off x="1447800" y="3370730"/>
            <a:ext cx="6484938"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Confess Christ (Rom.10:9).</a:t>
            </a:r>
          </a:p>
        </p:txBody>
      </p:sp>
      <p:sp>
        <p:nvSpPr>
          <p:cNvPr id="11" name="Rectangle 3" descr="Rectangle: Click to edit Master text styles&#10;Second level&#10;Third level&#10;Fourth level&#10;Fifth level"/>
          <p:cNvSpPr txBox="1">
            <a:spLocks noChangeArrowheads="1"/>
          </p:cNvSpPr>
          <p:nvPr/>
        </p:nvSpPr>
        <p:spPr>
          <a:xfrm>
            <a:off x="1447799" y="3757052"/>
            <a:ext cx="7203141"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 Baptized Into Christ (1 Cor.12:13).</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5" name="Rectangle 14"/>
          <p:cNvSpPr/>
          <p:nvPr/>
        </p:nvSpPr>
        <p:spPr>
          <a:xfrm>
            <a:off x="1143001" y="865094"/>
            <a:ext cx="7974495"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solidFill>
                  <a:srgbClr val="0070C0"/>
                </a:solidFill>
                <a:effectLst/>
                <a:uLnTx/>
                <a:uFillTx/>
                <a:latin typeface="Arial" panose="020B0604020202020204" pitchFamily="34" charset="0"/>
                <a:ea typeface="+mn-ea"/>
                <a:cs typeface="Arial" panose="020B0604020202020204" pitchFamily="34" charset="0"/>
              </a:rPr>
              <a:t>Are You A New Testament Christian?</a:t>
            </a:r>
          </a:p>
        </p:txBody>
      </p:sp>
    </p:spTree>
    <p:extLst>
      <p:ext uri="{BB962C8B-B14F-4D97-AF65-F5344CB8AC3E}">
        <p14:creationId xmlns:p14="http://schemas.microsoft.com/office/powerpoint/2010/main" val="4147156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1319" y="630231"/>
            <a:ext cx="7969622" cy="55092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Are you willing to do what is right?</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Are you willing to do what is right, right now?</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Are you willing to let the Bible determine what is right?</a:t>
            </a:r>
          </a:p>
        </p:txBody>
      </p:sp>
    </p:spTree>
    <p:extLst>
      <p:ext uri="{BB962C8B-B14F-4D97-AF65-F5344CB8AC3E}">
        <p14:creationId xmlns:p14="http://schemas.microsoft.com/office/powerpoint/2010/main" val="339965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5" y="0"/>
            <a:ext cx="91899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698942" y="1575375"/>
            <a:ext cx="2292658" cy="786826"/>
          </a:xfrm>
          <a:prstGeom prst="wedgeRoundRectCallout">
            <a:avLst>
              <a:gd name="adj1" fmla="val -85933"/>
              <a:gd name="adj2" fmla="val 1864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3"/>
          <p:cNvSpPr/>
          <p:nvPr/>
        </p:nvSpPr>
        <p:spPr>
          <a:xfrm>
            <a:off x="6705600" y="4114800"/>
            <a:ext cx="2286000" cy="914400"/>
          </a:xfrm>
          <a:prstGeom prst="wedgeRoundRectCallout">
            <a:avLst>
              <a:gd name="adj1" fmla="val -95403"/>
              <a:gd name="adj2" fmla="val -1087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ular Callout 6"/>
          <p:cNvSpPr/>
          <p:nvPr/>
        </p:nvSpPr>
        <p:spPr>
          <a:xfrm>
            <a:off x="990600" y="914400"/>
            <a:ext cx="2660342" cy="838200"/>
          </a:xfrm>
          <a:prstGeom prst="wedgeRoundRectCallout">
            <a:avLst>
              <a:gd name="adj1" fmla="val 122931"/>
              <a:gd name="adj2" fmla="val 260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ular Callout 7"/>
          <p:cNvSpPr/>
          <p:nvPr/>
        </p:nvSpPr>
        <p:spPr>
          <a:xfrm>
            <a:off x="76200" y="2766030"/>
            <a:ext cx="2667000" cy="1828800"/>
          </a:xfrm>
          <a:prstGeom prst="wedgeRoundRectCallout">
            <a:avLst>
              <a:gd name="adj1" fmla="val 150584"/>
              <a:gd name="adj2" fmla="val -509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28600" y="289560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2.   Hub of the Bible</a:t>
            </a:r>
          </a:p>
        </p:txBody>
      </p:sp>
      <p:sp>
        <p:nvSpPr>
          <p:cNvPr id="2" name="Rounded Rectangular Callout 1"/>
          <p:cNvSpPr/>
          <p:nvPr/>
        </p:nvSpPr>
        <p:spPr>
          <a:xfrm>
            <a:off x="4191000" y="457200"/>
            <a:ext cx="2507942" cy="825787"/>
          </a:xfrm>
          <a:prstGeom prst="wedgeRoundRectCallout">
            <a:avLst>
              <a:gd name="adj1" fmla="val 7955"/>
              <a:gd name="adj2" fmla="val 3148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ular Callout 5"/>
          <p:cNvSpPr/>
          <p:nvPr/>
        </p:nvSpPr>
        <p:spPr>
          <a:xfrm>
            <a:off x="3429000" y="5715000"/>
            <a:ext cx="2057400" cy="914400"/>
          </a:xfrm>
          <a:prstGeom prst="wedgeRoundRectCallout">
            <a:avLst>
              <a:gd name="adj1" fmla="val 56040"/>
              <a:gd name="adj2" fmla="val -2712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4191000" y="533400"/>
            <a:ext cx="2362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Psalm 2:1-12</a:t>
            </a:r>
          </a:p>
        </p:txBody>
      </p:sp>
      <p:sp>
        <p:nvSpPr>
          <p:cNvPr id="11" name="TextBox 10"/>
          <p:cNvSpPr txBox="1"/>
          <p:nvPr/>
        </p:nvSpPr>
        <p:spPr>
          <a:xfrm>
            <a:off x="990600" y="1066800"/>
            <a:ext cx="2660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Daniel 2:31-35</a:t>
            </a:r>
          </a:p>
        </p:txBody>
      </p:sp>
      <p:sp>
        <p:nvSpPr>
          <p:cNvPr id="12" name="TextBox 11"/>
          <p:cNvSpPr txBox="1"/>
          <p:nvPr/>
        </p:nvSpPr>
        <p:spPr>
          <a:xfrm>
            <a:off x="6705600" y="1575375"/>
            <a:ext cx="2438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Isaiah 2:1-4</a:t>
            </a:r>
          </a:p>
        </p:txBody>
      </p:sp>
      <p:sp>
        <p:nvSpPr>
          <p:cNvPr id="13" name="TextBox 12"/>
          <p:cNvSpPr txBox="1"/>
          <p:nvPr/>
        </p:nvSpPr>
        <p:spPr>
          <a:xfrm>
            <a:off x="6781800" y="4343400"/>
            <a:ext cx="2286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Joel 2:28-32</a:t>
            </a:r>
          </a:p>
        </p:txBody>
      </p:sp>
      <p:sp>
        <p:nvSpPr>
          <p:cNvPr id="14" name="TextBox 13"/>
          <p:cNvSpPr txBox="1"/>
          <p:nvPr/>
        </p:nvSpPr>
        <p:spPr>
          <a:xfrm>
            <a:off x="3581400" y="5867400"/>
            <a:ext cx="1752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Col. 1:13</a:t>
            </a:r>
          </a:p>
        </p:txBody>
      </p:sp>
    </p:spTree>
    <p:extLst>
      <p:ext uri="{BB962C8B-B14F-4D97-AF65-F5344CB8AC3E}">
        <p14:creationId xmlns:p14="http://schemas.microsoft.com/office/powerpoint/2010/main" val="80343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8" y="0"/>
            <a:ext cx="3916545" cy="2937409"/>
          </a:xfrm>
          <a:prstGeom prst="rect">
            <a:avLst/>
          </a:prstGeom>
        </p:spPr>
      </p:pic>
      <p:sp>
        <p:nvSpPr>
          <p:cNvPr id="3" name="Rectangle 2"/>
          <p:cNvSpPr/>
          <p:nvPr/>
        </p:nvSpPr>
        <p:spPr>
          <a:xfrm>
            <a:off x="517890" y="2974134"/>
            <a:ext cx="8164864" cy="3852850"/>
          </a:xfrm>
          <a:prstGeom prst="rect">
            <a:avLst/>
          </a:prstGeom>
        </p:spPr>
        <p:txBody>
          <a:bodyPr wrap="square">
            <a:spAutoFit/>
          </a:bodyPr>
          <a:lstStyle/>
          <a:p>
            <a:pPr>
              <a:lnSpc>
                <a:spcPct val="115000"/>
              </a:lnSpc>
              <a:spcAft>
                <a:spcPts val="1000"/>
              </a:spcAft>
            </a:pPr>
            <a:r>
              <a:rPr lang="en-US"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(Daniel 2:31-35)</a:t>
            </a:r>
            <a:r>
              <a:rPr lang="en-US"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"You, O king, were watching; and behold, a great image! This great image, whose splendor was excellent, stood before you; and its form was awesome. 32 "This image's head was of fine gold, its chest and arms of silver, its belly and thighs of bronze,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Arial" panose="020B0604020202020204" pitchFamily="34" charset="0"/>
                <a:ea typeface="Calibri" panose="020F0502020204030204" pitchFamily="34" charset="0"/>
                <a:cs typeface="Times New Roman" panose="02020603050405020304" pitchFamily="18" charset="0"/>
              </a:rPr>
              <a:t> 33 "its legs of iron, its feet partly of iron and partly of clay. 34 "You watched while a stone was cut out without hands, which struck the image on its feet of iron and clay, and broke them in pieces.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Arial" panose="020B0604020202020204" pitchFamily="34" charset="0"/>
                <a:ea typeface="Calibri" panose="020F0502020204030204" pitchFamily="34" charset="0"/>
                <a:cs typeface="Times New Roman" panose="02020603050405020304" pitchFamily="18" charset="0"/>
              </a:rPr>
              <a:t> 35 "Then the iron, the clay, the bronze, the silver, and the gold were crushed together, and became like chaff from the summer threshing floors; the wind carried them away so that no trace of them was found. And the stone that struck the image became a great mountain and filled the whole earth.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926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8" y="0"/>
            <a:ext cx="3916545" cy="2937409"/>
          </a:xfrm>
          <a:prstGeom prst="rect">
            <a:avLst/>
          </a:prstGeom>
        </p:spPr>
      </p:pic>
      <p:sp>
        <p:nvSpPr>
          <p:cNvPr id="3" name="Rectangle 2"/>
          <p:cNvSpPr/>
          <p:nvPr/>
        </p:nvSpPr>
        <p:spPr>
          <a:xfrm>
            <a:off x="380326" y="3035868"/>
            <a:ext cx="8245784" cy="3697935"/>
          </a:xfrm>
          <a:prstGeom prst="rect">
            <a:avLst/>
          </a:prstGeom>
        </p:spPr>
        <p:txBody>
          <a:bodyPr wrap="square">
            <a:spAutoFit/>
          </a:bodyPr>
          <a:lstStyle/>
          <a:p>
            <a:pPr>
              <a:lnSpc>
                <a:spcPct val="115000"/>
              </a:lnSpc>
              <a:spcAft>
                <a:spcPts val="1000"/>
              </a:spcAft>
            </a:pPr>
            <a:r>
              <a:rPr lang="en-US" sz="1400"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Psalm 2:1-12</a:t>
            </a:r>
            <a:r>
              <a:rPr lang="en-US" sz="14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1400" dirty="0">
                <a:latin typeface="Arial" panose="020B0604020202020204" pitchFamily="34" charset="0"/>
                <a:ea typeface="Calibri" panose="020F0502020204030204" pitchFamily="34" charset="0"/>
                <a:cs typeface="Times New Roman" panose="02020603050405020304" pitchFamily="18" charset="0"/>
              </a:rPr>
              <a:t>Why do the nations rage, And the people plot a vain thing? 2 The kings of the earth set themselves, And the rulers take counsel together, Against the LORD and against His Anointed, saying, 3 "Let us break Their bonds in pieces And cast away Their cords from us."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400" dirty="0">
                <a:latin typeface="Arial" panose="020B0604020202020204" pitchFamily="34" charset="0"/>
                <a:ea typeface="Calibri" panose="020F0502020204030204" pitchFamily="34" charset="0"/>
                <a:cs typeface="Times New Roman" panose="02020603050405020304" pitchFamily="18" charset="0"/>
              </a:rPr>
              <a:t> 4 He who sits in the heavens shall laugh; The Lord shall hold them in derision.5 Then He shall speak to them in His wrath, And distress them in His deep displeasure:6 "Yet I have set My King On My holy hill of Zion."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400" dirty="0">
                <a:latin typeface="Arial" panose="020B0604020202020204" pitchFamily="34" charset="0"/>
                <a:ea typeface="Calibri" panose="020F0502020204030204" pitchFamily="34" charset="0"/>
                <a:cs typeface="Times New Roman" panose="02020603050405020304" pitchFamily="18" charset="0"/>
              </a:rPr>
              <a:t> 7 "I will declare the decree: The LORD has said to Me, 'You are My Son, Today I have begotten You. 8 Ask of Me, and I will give You The nations for Your inheritance, And the ends of the earth for Your possession.9 You shall break them with a rod of iron; You shall dash them to pieces like a potter's vessel.'"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400" dirty="0">
                <a:latin typeface="Arial" panose="020B0604020202020204" pitchFamily="34" charset="0"/>
                <a:ea typeface="Calibri" panose="020F0502020204030204" pitchFamily="34" charset="0"/>
                <a:cs typeface="Times New Roman" panose="02020603050405020304" pitchFamily="18" charset="0"/>
              </a:rPr>
              <a:t> 10 Now therefore, be wise, O kings; Be instructed, you judges of the earth.11 Serve the LORD with fear, And rejoice with trembling. 12 Kiss the Son, lest He be angry, And you perish in the way, When His wrath is kindled but a little. Blessed are all those who put their trust in Him.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91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8" y="0"/>
            <a:ext cx="3916545" cy="2937409"/>
          </a:xfrm>
          <a:prstGeom prst="rect">
            <a:avLst/>
          </a:prstGeom>
        </p:spPr>
      </p:pic>
      <p:sp>
        <p:nvSpPr>
          <p:cNvPr id="3" name="Rectangle 2"/>
          <p:cNvSpPr/>
          <p:nvPr/>
        </p:nvSpPr>
        <p:spPr>
          <a:xfrm>
            <a:off x="566442" y="3062729"/>
            <a:ext cx="8164864" cy="3704091"/>
          </a:xfrm>
          <a:prstGeom prst="rect">
            <a:avLst/>
          </a:prstGeom>
        </p:spPr>
        <p:txBody>
          <a:bodyPr wrap="square">
            <a:spAutoFit/>
          </a:bodyPr>
          <a:lstStyle/>
          <a:p>
            <a:pPr>
              <a:lnSpc>
                <a:spcPct val="115000"/>
              </a:lnSpc>
              <a:spcAft>
                <a:spcPts val="1000"/>
              </a:spcAft>
            </a:pPr>
            <a:r>
              <a:rPr lang="en-US"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Isaiah 2:1-4</a:t>
            </a:r>
            <a:r>
              <a:rPr lang="en-US"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The word that Isaiah the son of </a:t>
            </a:r>
            <a:r>
              <a:rPr lang="en-US" dirty="0" err="1">
                <a:latin typeface="Arial" panose="020B0604020202020204" pitchFamily="34" charset="0"/>
                <a:ea typeface="Calibri" panose="020F0502020204030204" pitchFamily="34" charset="0"/>
                <a:cs typeface="Times New Roman" panose="02020603050405020304" pitchFamily="18" charset="0"/>
              </a:rPr>
              <a:t>Amoz</a:t>
            </a:r>
            <a:r>
              <a:rPr lang="en-US" dirty="0">
                <a:latin typeface="Arial" panose="020B0604020202020204" pitchFamily="34" charset="0"/>
                <a:ea typeface="Calibri" panose="020F0502020204030204" pitchFamily="34" charset="0"/>
                <a:cs typeface="Times New Roman" panose="02020603050405020304" pitchFamily="18" charset="0"/>
              </a:rPr>
              <a:t> saw concerning Judah and Jerusalem. 2 Now it shall come to pass in the latter days That the mountain of the LORD'S house Shall be established on the top of the mountains, And shall be exalted above the hills; And all nations shall flow to 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Arial" panose="020B0604020202020204" pitchFamily="34" charset="0"/>
                <a:ea typeface="Calibri" panose="020F0502020204030204" pitchFamily="34" charset="0"/>
                <a:cs typeface="Times New Roman" panose="02020603050405020304" pitchFamily="18" charset="0"/>
              </a:rPr>
              <a:t> 3 Many people shall come and say, "Come, and let us go up to the mountain of the LORD, To the house of the God of Jacob; He will teach us His ways, And we shall walk in His paths." For out of Zion shall go forth the law, And the word of the LORD from Jerusalem. 4 He shall judge between the nations, And rebuke many people; They shall beat their swords into plowshares, And their spears into pruning hooks; Nation shall not lift up sword against nation, Neither shall they learn war anymore.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600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8" y="0"/>
            <a:ext cx="3916545" cy="2937409"/>
          </a:xfrm>
          <a:prstGeom prst="rect">
            <a:avLst/>
          </a:prstGeom>
        </p:spPr>
      </p:pic>
      <p:sp>
        <p:nvSpPr>
          <p:cNvPr id="3" name="Rectangle 2"/>
          <p:cNvSpPr/>
          <p:nvPr/>
        </p:nvSpPr>
        <p:spPr>
          <a:xfrm>
            <a:off x="639270" y="2982425"/>
            <a:ext cx="8124403" cy="3832331"/>
          </a:xfrm>
          <a:prstGeom prst="rect">
            <a:avLst/>
          </a:prstGeom>
        </p:spPr>
        <p:txBody>
          <a:bodyPr wrap="square">
            <a:spAutoFit/>
          </a:bodyPr>
          <a:lstStyle/>
          <a:p>
            <a:pPr>
              <a:lnSpc>
                <a:spcPct val="115000"/>
              </a:lnSpc>
              <a:spcAft>
                <a:spcPts val="1000"/>
              </a:spcAft>
            </a:pPr>
            <a:r>
              <a:rPr lang="en-US"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Joel 2:28-32</a:t>
            </a:r>
            <a:r>
              <a:rPr lang="en-US"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"And it shall come to pass afterward That I will pour out My Spirit on all flesh; Your sons and your daughters shall prophesy, Your old men shall dream dreams, Your young men shall see visions.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Arial" panose="020B0604020202020204" pitchFamily="34" charset="0"/>
                <a:ea typeface="Calibri" panose="020F0502020204030204" pitchFamily="34" charset="0"/>
                <a:cs typeface="Times New Roman" panose="02020603050405020304" pitchFamily="18" charset="0"/>
              </a:rPr>
              <a:t> 29 And also on My menservants and on My maidservants I will pour out My Spirit in those days.30 "And I will show wonders in the heavens and in the earth: Blood and fire and pillars of smoke.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Arial" panose="020B0604020202020204" pitchFamily="34" charset="0"/>
                <a:ea typeface="Calibri" panose="020F0502020204030204" pitchFamily="34" charset="0"/>
                <a:cs typeface="Times New Roman" panose="02020603050405020304" pitchFamily="18" charset="0"/>
              </a:rPr>
              <a:t> 31 The sun shall be turned into darkness, And the moon into blood, Before the coming of the great and awesome day of the LORD. 32 And it shall come to pass That whoever calls on the name of the LORD Shall be saved. For in Mount Zion and in Jerusalem there shall be deliverance, As the LORD has said, Among the remnant whom the LORD calls.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454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8" y="0"/>
            <a:ext cx="3916545" cy="2937409"/>
          </a:xfrm>
          <a:prstGeom prst="rect">
            <a:avLst/>
          </a:prstGeom>
        </p:spPr>
      </p:pic>
      <p:sp>
        <p:nvSpPr>
          <p:cNvPr id="3" name="Rectangle 2"/>
          <p:cNvSpPr/>
          <p:nvPr/>
        </p:nvSpPr>
        <p:spPr>
          <a:xfrm>
            <a:off x="833480" y="3448162"/>
            <a:ext cx="7897826" cy="2897203"/>
          </a:xfrm>
          <a:prstGeom prst="rect">
            <a:avLst/>
          </a:prstGeom>
        </p:spPr>
        <p:txBody>
          <a:bodyPr wrap="square">
            <a:spAutoFit/>
          </a:bodyPr>
          <a:lstStyle/>
          <a:p>
            <a:pPr>
              <a:lnSpc>
                <a:spcPct val="115000"/>
              </a:lnSpc>
              <a:spcAft>
                <a:spcPts val="1000"/>
              </a:spcAft>
            </a:pPr>
            <a:r>
              <a:rPr lang="en-US" sz="3600"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Col. 1:13</a:t>
            </a:r>
            <a:r>
              <a:rPr lang="en-US" sz="36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3600" dirty="0">
                <a:latin typeface="Arial" panose="020B0604020202020204" pitchFamily="34" charset="0"/>
                <a:ea typeface="Calibri" panose="020F0502020204030204" pitchFamily="34" charset="0"/>
                <a:cs typeface="Times New Roman" panose="02020603050405020304" pitchFamily="18" charset="0"/>
              </a:rPr>
              <a:t>He has </a:t>
            </a:r>
            <a:r>
              <a:rPr lang="en-US" sz="3600"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delivered us </a:t>
            </a:r>
            <a:r>
              <a:rPr lang="en-US" sz="3600"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from</a:t>
            </a:r>
            <a:r>
              <a:rPr lang="en-US" sz="3600"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3600" dirty="0">
                <a:latin typeface="Arial" panose="020B0604020202020204" pitchFamily="34" charset="0"/>
                <a:ea typeface="Calibri" panose="020F0502020204030204" pitchFamily="34" charset="0"/>
                <a:cs typeface="Times New Roman" panose="02020603050405020304" pitchFamily="18" charset="0"/>
              </a:rPr>
              <a:t>the power of darkness and</a:t>
            </a:r>
          </a:p>
          <a:p>
            <a:pPr>
              <a:lnSpc>
                <a:spcPct val="115000"/>
              </a:lnSpc>
              <a:spcAft>
                <a:spcPts val="1000"/>
              </a:spcAft>
            </a:pPr>
            <a:r>
              <a:rPr lang="en-US" sz="3600"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conveyed us </a:t>
            </a:r>
            <a:r>
              <a:rPr lang="en-US" sz="3600"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into</a:t>
            </a:r>
            <a:r>
              <a:rPr lang="en-US" sz="3600"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US" sz="3600" dirty="0">
                <a:latin typeface="Arial" panose="020B0604020202020204" pitchFamily="34" charset="0"/>
                <a:ea typeface="Calibri" panose="020F0502020204030204" pitchFamily="34" charset="0"/>
                <a:cs typeface="Times New Roman" panose="02020603050405020304" pitchFamily="18" charset="0"/>
              </a:rPr>
              <a:t>the kingdom of the Son of His love,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65986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465</TotalTime>
  <Words>3893</Words>
  <Application>Microsoft Office PowerPoint</Application>
  <PresentationFormat>On-screen Show (4:3)</PresentationFormat>
  <Paragraphs>257</Paragraphs>
  <Slides>36</Slides>
  <Notes>0</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36</vt:i4>
      </vt:variant>
    </vt:vector>
  </HeadingPairs>
  <TitlesOfParts>
    <vt:vector size="51" baseType="lpstr">
      <vt:lpstr>Arial</vt:lpstr>
      <vt:lpstr>Arial Black</vt:lpstr>
      <vt:lpstr>Arial Unicode MS</vt:lpstr>
      <vt:lpstr>Calibri</vt:lpstr>
      <vt:lpstr>Calibri Light</vt:lpstr>
      <vt:lpstr>Ink Free</vt:lpstr>
      <vt:lpstr>Times New Roman</vt:lpstr>
      <vt:lpstr>Office Theme</vt:lpstr>
      <vt:lpstr>4_Office Theme</vt:lpstr>
      <vt:lpstr>2_Office Theme</vt:lpstr>
      <vt:lpstr>14_Default Design</vt:lpstr>
      <vt:lpstr>3_Office Theme</vt:lpstr>
      <vt:lpstr>Default Design</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Those assembled and filled with the Holy Spirit were not the one hundred and twenty</vt:lpstr>
      <vt:lpstr>PowerPoint Presentation</vt:lpstr>
      <vt:lpstr> The KINGDOM would come with POWER. The POWER would come when the HOLY SPIRIT came. Therefore, the KINGDOM came when the HOLY SPIRIT came. </vt:lpstr>
      <vt:lpstr> The KINGDOM would come with POWER. The POWER would come when the HOLY SPIRIT came. Therefore, the KINGDOM came when the HOLY SPIRIT came. </vt:lpstr>
      <vt:lpstr> The KINGDOM would come with POWER. The POWER would come when the HOLY SPIRIT came. Therefore, the KINGDOM came when the HOLY SPIRIT came. </vt:lpstr>
      <vt:lpstr>PowerPoint Presentation</vt:lpstr>
      <vt:lpstr>PowerPoint Presentation</vt:lpstr>
      <vt:lpstr>PowerPoint Presentation</vt:lpstr>
      <vt:lpstr>CASE STUDIES OF CONVERSION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hastings</dc:creator>
  <cp:lastModifiedBy>New Lebanon church of Christ</cp:lastModifiedBy>
  <cp:revision>22</cp:revision>
  <dcterms:created xsi:type="dcterms:W3CDTF">2022-03-17T11:23:35Z</dcterms:created>
  <dcterms:modified xsi:type="dcterms:W3CDTF">2023-10-23T20:09:24Z</dcterms:modified>
</cp:coreProperties>
</file>