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80" r:id="rId5"/>
    <p:sldId id="428" r:id="rId6"/>
    <p:sldId id="430" r:id="rId7"/>
    <p:sldId id="256" r:id="rId8"/>
    <p:sldId id="257" r:id="rId9"/>
    <p:sldId id="258" r:id="rId10"/>
    <p:sldId id="261" r:id="rId11"/>
    <p:sldId id="260" r:id="rId12"/>
    <p:sldId id="259" r:id="rId13"/>
    <p:sldId id="264" r:id="rId14"/>
    <p:sldId id="263" r:id="rId15"/>
    <p:sldId id="262" r:id="rId16"/>
    <p:sldId id="266" r:id="rId17"/>
    <p:sldId id="265" r:id="rId18"/>
    <p:sldId id="268" r:id="rId19"/>
    <p:sldId id="267" r:id="rId20"/>
    <p:sldId id="271" r:id="rId21"/>
    <p:sldId id="270" r:id="rId22"/>
    <p:sldId id="269" r:id="rId23"/>
    <p:sldId id="272" r:id="rId24"/>
    <p:sldId id="431" r:id="rId25"/>
    <p:sldId id="281" r:id="rId26"/>
    <p:sldId id="273" r:id="rId27"/>
    <p:sldId id="390" r:id="rId28"/>
    <p:sldId id="274" r:id="rId29"/>
    <p:sldId id="276" r:id="rId30"/>
    <p:sldId id="275" r:id="rId31"/>
    <p:sldId id="278" r:id="rId32"/>
    <p:sldId id="27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PMYRYvVzKLkryxcoFtzww==" hashData="HCy26/nqvMR5nOd3Gc7VCZRuXNr3CBDop/3lLQG4leu7MGpIhidf5AAuSYd3V6FcwzSjKBAWXM1Z4podgFcvD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1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6E1D3D-AA00-4A5D-A472-AF349A01A06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138694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E1D3D-AA00-4A5D-A472-AF349A01A06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216481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E1D3D-AA00-4A5D-A472-AF349A01A06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386686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224784-5B4F-45D3-8246-345B39DD3514}" type="slidenum">
              <a:rPr lang="en-US"/>
              <a:pPr>
                <a:defRPr/>
              </a:pPr>
              <a:t>‹#›</a:t>
            </a:fld>
            <a:endParaRPr lang="en-US" dirty="0"/>
          </a:p>
        </p:txBody>
      </p:sp>
    </p:spTree>
    <p:extLst>
      <p:ext uri="{BB962C8B-B14F-4D97-AF65-F5344CB8AC3E}">
        <p14:creationId xmlns:p14="http://schemas.microsoft.com/office/powerpoint/2010/main" val="3215783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9C5973-5BBC-4368-8ED7-8875CDB1D9F5}" type="slidenum">
              <a:rPr lang="en-US"/>
              <a:pPr>
                <a:defRPr/>
              </a:pPr>
              <a:t>‹#›</a:t>
            </a:fld>
            <a:endParaRPr lang="en-US" dirty="0"/>
          </a:p>
        </p:txBody>
      </p:sp>
    </p:spTree>
    <p:extLst>
      <p:ext uri="{BB962C8B-B14F-4D97-AF65-F5344CB8AC3E}">
        <p14:creationId xmlns:p14="http://schemas.microsoft.com/office/powerpoint/2010/main" val="72066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D16501-905D-450A-BBF8-57BC77631B9B}" type="slidenum">
              <a:rPr lang="en-US"/>
              <a:pPr>
                <a:defRPr/>
              </a:pPr>
              <a:t>‹#›</a:t>
            </a:fld>
            <a:endParaRPr lang="en-US" dirty="0"/>
          </a:p>
        </p:txBody>
      </p:sp>
    </p:spTree>
    <p:extLst>
      <p:ext uri="{BB962C8B-B14F-4D97-AF65-F5344CB8AC3E}">
        <p14:creationId xmlns:p14="http://schemas.microsoft.com/office/powerpoint/2010/main" val="263822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F42691-576D-4656-9676-7D48237E1E9A}" type="slidenum">
              <a:rPr lang="en-US"/>
              <a:pPr>
                <a:defRPr/>
              </a:pPr>
              <a:t>‹#›</a:t>
            </a:fld>
            <a:endParaRPr lang="en-US" dirty="0"/>
          </a:p>
        </p:txBody>
      </p:sp>
    </p:spTree>
    <p:extLst>
      <p:ext uri="{BB962C8B-B14F-4D97-AF65-F5344CB8AC3E}">
        <p14:creationId xmlns:p14="http://schemas.microsoft.com/office/powerpoint/2010/main" val="162786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B6BBE5-6677-4478-BF4A-CE882643C99C}" type="slidenum">
              <a:rPr lang="en-US"/>
              <a:pPr>
                <a:defRPr/>
              </a:pPr>
              <a:t>‹#›</a:t>
            </a:fld>
            <a:endParaRPr lang="en-US" dirty="0"/>
          </a:p>
        </p:txBody>
      </p:sp>
    </p:spTree>
    <p:extLst>
      <p:ext uri="{BB962C8B-B14F-4D97-AF65-F5344CB8AC3E}">
        <p14:creationId xmlns:p14="http://schemas.microsoft.com/office/powerpoint/2010/main" val="56043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8C07AF-2C60-42BC-BD2B-B8712BB650EB}" type="slidenum">
              <a:rPr lang="en-US"/>
              <a:pPr>
                <a:defRPr/>
              </a:pPr>
              <a:t>‹#›</a:t>
            </a:fld>
            <a:endParaRPr lang="en-US" dirty="0"/>
          </a:p>
        </p:txBody>
      </p:sp>
    </p:spTree>
    <p:extLst>
      <p:ext uri="{BB962C8B-B14F-4D97-AF65-F5344CB8AC3E}">
        <p14:creationId xmlns:p14="http://schemas.microsoft.com/office/powerpoint/2010/main" val="3061584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DD01AA0-2E03-4EE2-B1DE-136B0F914933}" type="slidenum">
              <a:rPr lang="en-US"/>
              <a:pPr>
                <a:defRPr/>
              </a:pPr>
              <a:t>‹#›</a:t>
            </a:fld>
            <a:endParaRPr lang="en-US" dirty="0"/>
          </a:p>
        </p:txBody>
      </p:sp>
    </p:spTree>
    <p:extLst>
      <p:ext uri="{BB962C8B-B14F-4D97-AF65-F5344CB8AC3E}">
        <p14:creationId xmlns:p14="http://schemas.microsoft.com/office/powerpoint/2010/main" val="860094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733F8C-14CD-43C5-9CAA-3E0977809645}" type="slidenum">
              <a:rPr lang="en-US"/>
              <a:pPr>
                <a:defRPr/>
              </a:pPr>
              <a:t>‹#›</a:t>
            </a:fld>
            <a:endParaRPr lang="en-US" dirty="0"/>
          </a:p>
        </p:txBody>
      </p:sp>
    </p:spTree>
    <p:extLst>
      <p:ext uri="{BB962C8B-B14F-4D97-AF65-F5344CB8AC3E}">
        <p14:creationId xmlns:p14="http://schemas.microsoft.com/office/powerpoint/2010/main" val="231063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E1D3D-AA00-4A5D-A472-AF349A01A06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2504920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54BE82B-7FD7-48C2-9A10-D93E22A2C93A}" type="slidenum">
              <a:rPr lang="en-US"/>
              <a:pPr>
                <a:defRPr/>
              </a:pPr>
              <a:t>‹#›</a:t>
            </a:fld>
            <a:endParaRPr lang="en-US" dirty="0"/>
          </a:p>
        </p:txBody>
      </p:sp>
    </p:spTree>
    <p:extLst>
      <p:ext uri="{BB962C8B-B14F-4D97-AF65-F5344CB8AC3E}">
        <p14:creationId xmlns:p14="http://schemas.microsoft.com/office/powerpoint/2010/main" val="81915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0A8F26-229D-428D-A7E3-B9C4D64A0DC1}" type="slidenum">
              <a:rPr lang="en-US"/>
              <a:pPr>
                <a:defRPr/>
              </a:pPr>
              <a:t>‹#›</a:t>
            </a:fld>
            <a:endParaRPr lang="en-US" dirty="0"/>
          </a:p>
        </p:txBody>
      </p:sp>
    </p:spTree>
    <p:extLst>
      <p:ext uri="{BB962C8B-B14F-4D97-AF65-F5344CB8AC3E}">
        <p14:creationId xmlns:p14="http://schemas.microsoft.com/office/powerpoint/2010/main" val="1769540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AF1815-8DC3-4E63-96F0-69643C9E2467}" type="slidenum">
              <a:rPr lang="en-US"/>
              <a:pPr>
                <a:defRPr/>
              </a:pPr>
              <a:t>‹#›</a:t>
            </a:fld>
            <a:endParaRPr lang="en-US" dirty="0"/>
          </a:p>
        </p:txBody>
      </p:sp>
    </p:spTree>
    <p:extLst>
      <p:ext uri="{BB962C8B-B14F-4D97-AF65-F5344CB8AC3E}">
        <p14:creationId xmlns:p14="http://schemas.microsoft.com/office/powerpoint/2010/main" val="1193500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224784-5B4F-45D3-8246-345B39DD35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5101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C5973-5BBC-4368-8ED7-8875CDB1D9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224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16501-905D-450A-BBF8-57BC77631B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5241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F42691-576D-4656-9676-7D48237E1E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5783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B6BBE5-6677-4478-BF4A-CE882643C9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313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8C07AF-2C60-42BC-BD2B-B8712BB650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2206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D01AA0-2E03-4EE2-B1DE-136B0F9149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746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E1D3D-AA00-4A5D-A472-AF349A01A062}"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690190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733F8C-14CD-43C5-9CAA-3E09778096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0632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4BE82B-7FD7-48C2-9A10-D93E22A2C9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326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0A8F26-229D-428D-A7E3-B9C4D64A0D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3193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AF1815-8DC3-4E63-96F0-69643C9E24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5182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E08988-F4E7-4691-B1DF-5668BB64DC4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50010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08988-F4E7-4691-B1DF-5668BB64DC4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29396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E08988-F4E7-4691-B1DF-5668BB64DC4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982121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E08988-F4E7-4691-B1DF-5668BB64DC4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904354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E08988-F4E7-4691-B1DF-5668BB64DC40}"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40274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E08988-F4E7-4691-B1DF-5668BB64DC40}"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21194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6E1D3D-AA00-4A5D-A472-AF349A01A062}"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1391615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08988-F4E7-4691-B1DF-5668BB64DC40}"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137737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E08988-F4E7-4691-B1DF-5668BB64DC4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424159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E08988-F4E7-4691-B1DF-5668BB64DC4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3114230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08988-F4E7-4691-B1DF-5668BB64DC4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2612801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08988-F4E7-4691-B1DF-5668BB64DC4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B4789-7E1A-4A0E-87A3-708F88EF3B70}" type="slidenum">
              <a:rPr lang="en-US" smtClean="0"/>
              <a:t>‹#›</a:t>
            </a:fld>
            <a:endParaRPr lang="en-US"/>
          </a:p>
        </p:txBody>
      </p:sp>
    </p:spTree>
    <p:extLst>
      <p:ext uri="{BB962C8B-B14F-4D97-AF65-F5344CB8AC3E}">
        <p14:creationId xmlns:p14="http://schemas.microsoft.com/office/powerpoint/2010/main" val="339027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6E1D3D-AA00-4A5D-A472-AF349A01A062}"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291578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6E1D3D-AA00-4A5D-A472-AF349A01A062}"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148454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E1D3D-AA00-4A5D-A472-AF349A01A062}"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364927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E1D3D-AA00-4A5D-A472-AF349A01A062}"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257018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E1D3D-AA00-4A5D-A472-AF349A01A062}"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DE65-9368-460B-BD3B-1556C059CC09}" type="slidenum">
              <a:rPr lang="en-US" smtClean="0"/>
              <a:t>‹#›</a:t>
            </a:fld>
            <a:endParaRPr lang="en-US"/>
          </a:p>
        </p:txBody>
      </p:sp>
    </p:spTree>
    <p:extLst>
      <p:ext uri="{BB962C8B-B14F-4D97-AF65-F5344CB8AC3E}">
        <p14:creationId xmlns:p14="http://schemas.microsoft.com/office/powerpoint/2010/main" val="270737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E1D3D-AA00-4A5D-A472-AF349A01A062}"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DDE65-9368-460B-BD3B-1556C059CC09}" type="slidenum">
              <a:rPr lang="en-US" smtClean="0"/>
              <a:t>‹#›</a:t>
            </a:fld>
            <a:endParaRPr lang="en-US"/>
          </a:p>
        </p:txBody>
      </p:sp>
    </p:spTree>
    <p:extLst>
      <p:ext uri="{BB962C8B-B14F-4D97-AF65-F5344CB8AC3E}">
        <p14:creationId xmlns:p14="http://schemas.microsoft.com/office/powerpoint/2010/main" val="1892705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0E8A549-C468-4F9B-9261-00C722AA47DB}" type="slidenum">
              <a:rPr lang="en-US"/>
              <a:pPr>
                <a:defRPr/>
              </a:pPr>
              <a:t>‹#›</a:t>
            </a:fld>
            <a:endParaRPr lang="en-US" dirty="0"/>
          </a:p>
        </p:txBody>
      </p:sp>
    </p:spTree>
    <p:extLst>
      <p:ext uri="{BB962C8B-B14F-4D97-AF65-F5344CB8AC3E}">
        <p14:creationId xmlns:p14="http://schemas.microsoft.com/office/powerpoint/2010/main" val="4251310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0E8A549-C468-4F9B-9261-00C722AA47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34603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08988-F4E7-4691-B1DF-5668BB64DC40}"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B4789-7E1A-4A0E-87A3-708F88EF3B70}" type="slidenum">
              <a:rPr lang="en-US" smtClean="0"/>
              <a:t>‹#›</a:t>
            </a:fld>
            <a:endParaRPr lang="en-US"/>
          </a:p>
        </p:txBody>
      </p:sp>
    </p:spTree>
    <p:extLst>
      <p:ext uri="{BB962C8B-B14F-4D97-AF65-F5344CB8AC3E}">
        <p14:creationId xmlns:p14="http://schemas.microsoft.com/office/powerpoint/2010/main" val="2852833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7EFD56F-3145-698D-3544-43BBD6358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7479"/>
            <a:ext cx="9144001" cy="62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5426AC14-7980-9996-60C9-CDDFF9BB24DA}"/>
              </a:ext>
            </a:extLst>
          </p:cNvPr>
          <p:cNvSpPr txBox="1"/>
          <p:nvPr/>
        </p:nvSpPr>
        <p:spPr>
          <a:xfrm>
            <a:off x="0" y="25167"/>
            <a:ext cx="9144000" cy="584775"/>
          </a:xfrm>
          <a:prstGeom prst="rect">
            <a:avLst/>
          </a:prstGeom>
          <a:noFill/>
        </p:spPr>
        <p:txBody>
          <a:bodyPr wrap="square" rtlCol="0">
            <a:spAutoFit/>
          </a:bodyPr>
          <a:lstStyle/>
          <a:p>
            <a:pPr algn="ctr"/>
            <a:r>
              <a:rPr lang="en-US" sz="3200" dirty="0">
                <a:solidFill>
                  <a:schemeClr val="bg1"/>
                </a:solidFill>
              </a:rPr>
              <a:t>Almost And All Together Such As I Am     Acts 26:29</a:t>
            </a:r>
          </a:p>
        </p:txBody>
      </p:sp>
    </p:spTree>
    <p:extLst>
      <p:ext uri="{BB962C8B-B14F-4D97-AF65-F5344CB8AC3E}">
        <p14:creationId xmlns:p14="http://schemas.microsoft.com/office/powerpoint/2010/main" val="255243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12735E-B884-99F8-EF14-95111F6FC2CF}"/>
              </a:ext>
            </a:extLst>
          </p:cNvPr>
          <p:cNvSpPr txBox="1"/>
          <p:nvPr/>
        </p:nvSpPr>
        <p:spPr>
          <a:xfrm>
            <a:off x="755009" y="1350629"/>
            <a:ext cx="7717872" cy="4975721"/>
          </a:xfrm>
          <a:prstGeom prst="rect">
            <a:avLst/>
          </a:prstGeom>
          <a:noFill/>
        </p:spPr>
        <p:txBody>
          <a:bodyPr wrap="square">
            <a:spAutoFit/>
          </a:bodyPr>
          <a:lstStyle/>
          <a:p>
            <a:pPr marL="0" marR="0">
              <a:spcBef>
                <a:spcPts val="0"/>
              </a:spcBef>
              <a:spcAft>
                <a:spcPts val="1000"/>
              </a:spcAft>
            </a:pPr>
            <a:r>
              <a:rPr lang="en-US" sz="32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Rom. 6:3</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Or do you not know that as many of </a:t>
            </a:r>
            <a:r>
              <a:rPr lang="en-US" sz="2800" i="1" u="sng" dirty="0">
                <a:effectLst/>
                <a:latin typeface="Arial" panose="020B0604020202020204" pitchFamily="34" charset="0"/>
                <a:ea typeface="Calibri" panose="020F0502020204030204" pitchFamily="34" charset="0"/>
                <a:cs typeface="Times New Roman" panose="02020603050405020304" pitchFamily="18" charset="0"/>
              </a:rPr>
              <a:t>us</a:t>
            </a:r>
            <a:r>
              <a:rPr lang="en-US" sz="2800" dirty="0">
                <a:effectLst/>
                <a:latin typeface="Arial" panose="020B0604020202020204" pitchFamily="34" charset="0"/>
                <a:ea typeface="Calibri" panose="020F0502020204030204" pitchFamily="34" charset="0"/>
                <a:cs typeface="Times New Roman" panose="02020603050405020304" pitchFamily="18" charset="0"/>
              </a:rPr>
              <a:t> as were baptized into Christ Jesus were baptized into His death?</a:t>
            </a:r>
          </a:p>
          <a:p>
            <a:pPr marL="0" marR="0">
              <a:spcBef>
                <a:spcPts val="0"/>
              </a:spcBef>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as many of </a:t>
            </a:r>
            <a:r>
              <a:rPr lang="en-US" sz="2800" i="1" u="sng" dirty="0">
                <a:effectLst/>
                <a:latin typeface="Arial" panose="020B0604020202020204" pitchFamily="34" charset="0"/>
                <a:ea typeface="Calibri" panose="020F0502020204030204" pitchFamily="34" charset="0"/>
                <a:cs typeface="Times New Roman" panose="02020603050405020304" pitchFamily="18" charset="0"/>
              </a:rPr>
              <a:t>US</a:t>
            </a:r>
            <a:r>
              <a:rPr lang="en-US" sz="2800" dirty="0">
                <a:effectLst/>
                <a:latin typeface="Arial" panose="020B0604020202020204" pitchFamily="34" charset="0"/>
                <a:ea typeface="Calibri" panose="020F0502020204030204" pitchFamily="34" charset="0"/>
                <a:cs typeface="Times New Roman" panose="02020603050405020304" pitchFamily="18" charset="0"/>
              </a:rPr>
              <a:t> as were baptized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We need to Obey the same gospel.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(One of the reasons people aren’t obeying the gospel today is because they are not hearing the gospel. They are hearing everything except the gospel.)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705F989-058F-97A8-0F6D-08E2B49789A3}"/>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91625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6090D4-22D7-FD48-F534-02C3315B0D78}"/>
              </a:ext>
            </a:extLst>
          </p:cNvPr>
          <p:cNvSpPr txBox="1"/>
          <p:nvPr/>
        </p:nvSpPr>
        <p:spPr>
          <a:xfrm>
            <a:off x="654341" y="931178"/>
            <a:ext cx="8028265" cy="5783795"/>
          </a:xfrm>
          <a:prstGeom prst="rect">
            <a:avLst/>
          </a:prstGeom>
          <a:noFill/>
        </p:spPr>
        <p:txBody>
          <a:bodyPr wrap="square">
            <a:spAutoFit/>
          </a:bodyPr>
          <a:lstStyle/>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Paul Did not become a Christian by raising his hand, saying the sinner’s prayer, or by Jesus appearing to him.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We need to be a Christian in Fact – just like Paul.</a:t>
            </a:r>
          </a:p>
          <a:p>
            <a:pPr marL="0" marR="0">
              <a:spcBef>
                <a:spcPts val="0"/>
              </a:spcBef>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John 3:3</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Jesus answered and said to him, "Most assuredly, I say to you, unless one is born again, he cannot see the kingdom of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Rom. 6:17-18</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But God be thanked that though you were slaves of sin, yet you obeyed from the heart that form of doctrine to which you were delivered. 18 And having been set free from sin, you became slaves of righteousness.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5F6B6D6-FCC1-8792-FF26-D2501390E426}"/>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261931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AC60F-B05F-B19F-4047-037377E9398E}"/>
              </a:ext>
            </a:extLst>
          </p:cNvPr>
          <p:cNvSpPr txBox="1"/>
          <p:nvPr/>
        </p:nvSpPr>
        <p:spPr>
          <a:xfrm>
            <a:off x="1182848" y="1543575"/>
            <a:ext cx="7038363" cy="4652556"/>
          </a:xfrm>
          <a:prstGeom prst="rect">
            <a:avLst/>
          </a:prstGeom>
          <a:noFill/>
        </p:spPr>
        <p:txBody>
          <a:bodyPr wrap="square">
            <a:spAutoFit/>
          </a:bodyPr>
          <a:lstStyle/>
          <a:p>
            <a:pPr marL="0" marR="0">
              <a:spcBef>
                <a:spcPts val="0"/>
              </a:spcBef>
              <a:spcAft>
                <a:spcPts val="10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Not</a:t>
            </a:r>
            <a:r>
              <a:rPr lang="en-US" sz="3600" dirty="0">
                <a:effectLst/>
                <a:latin typeface="Arial" panose="020B0604020202020204" pitchFamily="34" charset="0"/>
                <a:ea typeface="Calibri" panose="020F0502020204030204" pitchFamily="34" charset="0"/>
                <a:cs typeface="Times New Roman" panose="02020603050405020304" pitchFamily="18" charset="0"/>
              </a:rPr>
              <a:t> by </a:t>
            </a:r>
            <a:r>
              <a:rPr lang="en-US" sz="3600" u="sng" dirty="0">
                <a:effectLst/>
                <a:latin typeface="Arial" panose="020B0604020202020204" pitchFamily="34" charset="0"/>
                <a:ea typeface="Calibri" panose="020F0502020204030204" pitchFamily="34" charset="0"/>
                <a:cs typeface="Times New Roman" panose="02020603050405020304" pitchFamily="18" charset="0"/>
              </a:rPr>
              <a:t>grace only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u="sng" dirty="0">
                <a:effectLst/>
                <a:latin typeface="Arial" panose="020B0604020202020204" pitchFamily="34" charset="0"/>
                <a:ea typeface="Calibri" panose="020F0502020204030204" pitchFamily="34" charset="0"/>
                <a:cs typeface="Times New Roman" panose="02020603050405020304" pitchFamily="18" charset="0"/>
              </a:rPr>
              <a:t>faith only</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u="sng" dirty="0">
                <a:effectLst/>
                <a:latin typeface="Arial" panose="020B0604020202020204" pitchFamily="34" charset="0"/>
                <a:ea typeface="Calibri" panose="020F0502020204030204" pitchFamily="34" charset="0"/>
                <a:cs typeface="Times New Roman" panose="02020603050405020304" pitchFamily="18" charset="0"/>
              </a:rPr>
              <a:t>prayer only,  </a:t>
            </a:r>
            <a:r>
              <a:rPr lang="en-US" sz="3600" dirty="0">
                <a:effectLst/>
                <a:latin typeface="Arial" panose="020B0604020202020204" pitchFamily="34" charset="0"/>
                <a:ea typeface="Calibri" panose="020F0502020204030204" pitchFamily="34" charset="0"/>
                <a:cs typeface="Times New Roman" panose="02020603050405020304" pitchFamily="18" charset="0"/>
              </a:rPr>
              <a:t>but by obedience to the gospel.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Did we become Christians the same way Paul did. By hearing the same facts. By obeying the same gospel. WE need to be a Christian like Paul in that manner.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941C07F-20EA-BFCC-E84F-E14401FC540A}"/>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354033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3F2F3-B369-0153-221C-6C776886B9DE}"/>
              </a:ext>
            </a:extLst>
          </p:cNvPr>
          <p:cNvSpPr txBox="1"/>
          <p:nvPr/>
        </p:nvSpPr>
        <p:spPr>
          <a:xfrm>
            <a:off x="469785" y="1310734"/>
            <a:ext cx="8942664" cy="4944880"/>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3. We should be a Christian like Paul -                     												</a:t>
            </a: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In LOCATION</a:t>
            </a:r>
            <a:endParaRPr lang="en-US" sz="2800" u="sng"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Locations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Damascus			Antioch		Salamis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Perga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Iconium			     Lystra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Derbe</a:t>
            </a:r>
            <a:r>
              <a:rPr lang="en-US" sz="2800" dirty="0">
                <a:effectLst/>
                <a:latin typeface="Arial" panose="020B0604020202020204" pitchFamily="34" charset="0"/>
                <a:ea typeface="Calibri" panose="020F0502020204030204" pitchFamily="34" charset="0"/>
                <a:cs typeface="Times New Roman" panose="02020603050405020304" pitchFamily="18" charset="0"/>
              </a:rPr>
              <a:t>		Syria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Troas				     Samothrace	              Philippi</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Thessalonica		Berea		Athens		Corinth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Ephesus			Caesarea	Miletus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Tyre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Jerusalem</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87907C9-6E7B-4941-5C5A-D1095DC68AA2}"/>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2" name="Rectangle 1">
            <a:extLst>
              <a:ext uri="{FF2B5EF4-FFF2-40B4-BE49-F238E27FC236}">
                <a16:creationId xmlns:a16="http://schemas.microsoft.com/office/drawing/2014/main" id="{44181FE1-AAD2-6D8E-A03E-39FB6A3BF611}"/>
              </a:ext>
            </a:extLst>
          </p:cNvPr>
          <p:cNvSpPr/>
          <p:nvPr/>
        </p:nvSpPr>
        <p:spPr>
          <a:xfrm>
            <a:off x="469785" y="1140903"/>
            <a:ext cx="8103763" cy="135062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92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87B8D-2F3A-6502-8CA2-45F7F5762B8F}"/>
              </a:ext>
            </a:extLst>
          </p:cNvPr>
          <p:cNvSpPr txBox="1"/>
          <p:nvPr/>
        </p:nvSpPr>
        <p:spPr>
          <a:xfrm>
            <a:off x="570451" y="1182848"/>
            <a:ext cx="8145710" cy="5150128"/>
          </a:xfrm>
          <a:prstGeom prst="rect">
            <a:avLst/>
          </a:prstGeom>
          <a:noFill/>
        </p:spPr>
        <p:txBody>
          <a:bodyPr wrap="square">
            <a:spAutoFit/>
          </a:bodyPr>
          <a:lstStyle/>
          <a:p>
            <a:pPr marL="0" marR="0">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Paul was A Christian at home – away from home</a:t>
            </a:r>
            <a:r>
              <a:rPr lang="en-US" sz="2400" dirty="0">
                <a:effectLst/>
                <a:latin typeface="Arial" panose="020B0604020202020204" pitchFamily="34" charset="0"/>
                <a:ea typeface="Calibri" panose="020F0502020204030204" pitchFamily="34" charset="0"/>
                <a:cs typeface="Times New Roman" panose="02020603050405020304" pitchFamily="18" charset="0"/>
              </a:rPr>
              <a:t>.      We should be too.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 Christian on the job – off the job</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	(Business / trips)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Campus</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Military service</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	On Vacation!!!!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If a person is not going to be a Christian </a:t>
            </a: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Everywhere</a:t>
            </a: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it is doubtful he will be a Christian </a:t>
            </a: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anywhere. (24/7)</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Paul took his Christianity with him where ever he went.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Are we a Christian like Paul anywhere and everywhere. Do we act the same wherever we are and the same way no matter who we are with?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16DE327-F537-5E15-0A2E-D52767B955D9}"/>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352095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EF9041-254B-C1CD-4740-2ECE23D38FAC}"/>
              </a:ext>
            </a:extLst>
          </p:cNvPr>
          <p:cNvSpPr txBox="1"/>
          <p:nvPr/>
        </p:nvSpPr>
        <p:spPr>
          <a:xfrm>
            <a:off x="276837" y="1258349"/>
            <a:ext cx="8581937" cy="5539978"/>
          </a:xfrm>
          <a:prstGeom prst="rect">
            <a:avLst/>
          </a:prstGeom>
          <a:noFill/>
        </p:spPr>
        <p:txBody>
          <a:bodyPr wrap="square">
            <a:spAutoFit/>
          </a:bodyPr>
          <a:lstStyle/>
          <a:p>
            <a:pPr marL="0" marR="0">
              <a:spcBef>
                <a:spcPts val="0"/>
              </a:spcBef>
              <a:spcAft>
                <a:spcPts val="1000"/>
              </a:spcAft>
            </a:pPr>
            <a:r>
              <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4. We should be a Christian like Paul -                  													</a:t>
            </a: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In Suffering</a:t>
            </a:r>
            <a:endParaRPr lang="en-US" sz="2800" u="sng"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In trial, in tribulation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Damascus –they tried to kill him. Disciples had to let him down by the walls of the city to escape. People he knew from Jerusalem tried to kill him. they followed him on his trips – seeking to kill him.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Stoned and left for dead at Lystra.</a:t>
            </a:r>
          </a:p>
          <a:p>
            <a:pPr marL="0" marR="0">
              <a:spcBef>
                <a:spcPts val="0"/>
              </a:spcBef>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Gal.6:17</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From now on let no one trouble me, for </a:t>
            </a:r>
            <a:r>
              <a:rPr lang="en-US" sz="2400" i="1" u="sng" dirty="0">
                <a:effectLst/>
                <a:latin typeface="Arial" panose="020B0604020202020204" pitchFamily="34" charset="0"/>
                <a:ea typeface="Calibri" panose="020F0502020204030204" pitchFamily="34" charset="0"/>
                <a:cs typeface="Times New Roman" panose="02020603050405020304" pitchFamily="18" charset="0"/>
              </a:rPr>
              <a:t>I bear in my body the marks of the Lord Jesus.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DB16FF8-BA38-D345-A3E4-4DA7947606C5}"/>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2" name="Rectangle 1">
            <a:extLst>
              <a:ext uri="{FF2B5EF4-FFF2-40B4-BE49-F238E27FC236}">
                <a16:creationId xmlns:a16="http://schemas.microsoft.com/office/drawing/2014/main" id="{91048CB8-F554-5BF9-40B9-D3FDB42EE9C6}"/>
              </a:ext>
            </a:extLst>
          </p:cNvPr>
          <p:cNvSpPr/>
          <p:nvPr/>
        </p:nvSpPr>
        <p:spPr>
          <a:xfrm>
            <a:off x="276837" y="1191237"/>
            <a:ext cx="8456102" cy="109895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04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01FF88-88D4-9121-4B90-1D9EA23AF103}"/>
              </a:ext>
            </a:extLst>
          </p:cNvPr>
          <p:cNvSpPr txBox="1"/>
          <p:nvPr/>
        </p:nvSpPr>
        <p:spPr>
          <a:xfrm>
            <a:off x="796954" y="1568742"/>
            <a:ext cx="7617204" cy="4411464"/>
          </a:xfrm>
          <a:prstGeom prst="rect">
            <a:avLst/>
          </a:prstGeom>
          <a:noFill/>
        </p:spPr>
        <p:txBody>
          <a:bodyPr wrap="square">
            <a:spAutoFit/>
          </a:bodyPr>
          <a:lstStyle/>
          <a:p>
            <a:pPr marL="0" marR="0">
              <a:spcBef>
                <a:spcPts val="0"/>
              </a:spcBef>
              <a:spcAft>
                <a:spcPts val="1000"/>
              </a:spcAft>
            </a:pPr>
            <a:r>
              <a:rPr lang="en-US" sz="36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2 Tim. 2:10</a:t>
            </a:r>
            <a:r>
              <a:rPr lang="en-US" sz="3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Therefore I endure all things for the sake of the elect, that they also may obtain the salvation which is in Christ Jesus with eternal glory.</a:t>
            </a:r>
          </a:p>
          <a:p>
            <a:pPr marL="0" marR="0">
              <a:spcBef>
                <a:spcPts val="0"/>
              </a:spcBef>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2Tim 3:6</a:t>
            </a:r>
            <a:r>
              <a:rPr lang="en-US" sz="3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For I am already being poured out as a drink offering, and the time of my departure is at hand.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46F55BD-9C29-A921-DD84-155F8800AD20}"/>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83856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548DD5-AD22-78B4-0EC1-307B2D6042CE}"/>
              </a:ext>
            </a:extLst>
          </p:cNvPr>
          <p:cNvSpPr txBox="1"/>
          <p:nvPr/>
        </p:nvSpPr>
        <p:spPr>
          <a:xfrm>
            <a:off x="721453" y="1115736"/>
            <a:ext cx="7768206" cy="5223802"/>
          </a:xfrm>
          <a:prstGeom prst="rect">
            <a:avLst/>
          </a:prstGeom>
          <a:noFill/>
        </p:spPr>
        <p:txBody>
          <a:bodyPr wrap="square">
            <a:spAutoFit/>
          </a:bodyPr>
          <a:lstStyle/>
          <a:p>
            <a:pPr marL="0" marR="0">
              <a:lnSpc>
                <a:spcPct val="115000"/>
              </a:lnSpc>
              <a:spcBef>
                <a:spcPts val="0"/>
              </a:spcBef>
              <a:spcAft>
                <a:spcPts val="1000"/>
              </a:spcAft>
            </a:pPr>
            <a:r>
              <a:rPr lang="en-US" sz="24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2 Cor. 11:24-28</a:t>
            </a: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From the Jews </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five times</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 received forty stripes minus one.  25 Three times I was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beaten with rods</a:t>
            </a:r>
            <a:r>
              <a:rPr lang="en-US" sz="2000" dirty="0">
                <a:effectLst/>
                <a:latin typeface="Arial" panose="020B0604020202020204" pitchFamily="34" charset="0"/>
                <a:ea typeface="Calibri" panose="020F0502020204030204" pitchFamily="34" charset="0"/>
                <a:cs typeface="Times New Roman" panose="02020603050405020304" pitchFamily="18" charset="0"/>
              </a:rPr>
              <a:t>; once I was </a:t>
            </a:r>
            <a:r>
              <a:rPr lang="en-US" sz="20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stoned</a:t>
            </a:r>
            <a:r>
              <a:rPr lang="en-US"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US" sz="2000" dirty="0">
                <a:effectLst/>
                <a:latin typeface="Arial" panose="020B0604020202020204" pitchFamily="34" charset="0"/>
                <a:ea typeface="Calibri" panose="020F0502020204030204" pitchFamily="34" charset="0"/>
                <a:cs typeface="Times New Roman" panose="02020603050405020304" pitchFamily="18" charset="0"/>
              </a:rPr>
              <a:t> three times I was </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shipwrecked</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lang="en-US" sz="2000" dirty="0">
                <a:effectLst/>
                <a:latin typeface="Arial" panose="020B0604020202020204" pitchFamily="34" charset="0"/>
                <a:ea typeface="Calibri" panose="020F0502020204030204" pitchFamily="34" charset="0"/>
                <a:cs typeface="Times New Roman" panose="02020603050405020304" pitchFamily="18" charset="0"/>
              </a:rPr>
              <a:t> a night and a day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I have been in the deep</a:t>
            </a:r>
            <a:r>
              <a:rPr lang="en-US" sz="2000" dirty="0">
                <a:effectLst/>
                <a:latin typeface="Arial" panose="020B0604020202020204" pitchFamily="34" charset="0"/>
                <a:ea typeface="Calibri" panose="020F0502020204030204" pitchFamily="34" charset="0"/>
                <a:cs typeface="Times New Roman" panose="02020603050405020304" pitchFamily="18" charset="0"/>
              </a:rPr>
              <a:t>; 26 in journeys often, in perils of waters, in </a:t>
            </a:r>
            <a:r>
              <a:rPr lang="en-US" sz="20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perils of robbers</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perils</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of my own countrymen</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perils of the Gentiles</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perils in the city</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perils in the wilderness</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perils in the sea</a:t>
            </a:r>
            <a:r>
              <a:rPr lang="en-US" sz="2000" dirty="0">
                <a:effectLst/>
                <a:latin typeface="Arial" panose="020B0604020202020204" pitchFamily="34" charset="0"/>
                <a:ea typeface="Calibri" panose="020F0502020204030204" pitchFamily="34" charset="0"/>
                <a:cs typeface="Times New Roman" panose="02020603050405020304" pitchFamily="18" charset="0"/>
              </a:rPr>
              <a:t>, in perils among </a:t>
            </a:r>
            <a:r>
              <a:rPr lang="en-US" sz="20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false brethren</a:t>
            </a:r>
            <a:r>
              <a:rPr lang="en-US"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27 in </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weariness and toil</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in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sleeplessness often</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hunger and thirst</a:t>
            </a:r>
            <a:r>
              <a:rPr lang="en-US"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in </a:t>
            </a:r>
            <a:r>
              <a:rPr lang="en-US" sz="2000" b="1" u="sng"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fastings</a:t>
            </a:r>
            <a:r>
              <a:rPr lang="en-US" sz="2000" dirty="0">
                <a:effectLst/>
                <a:latin typeface="Arial" panose="020B0604020202020204" pitchFamily="34" charset="0"/>
                <a:ea typeface="Calibri" panose="020F0502020204030204" pitchFamily="34" charset="0"/>
                <a:cs typeface="Times New Roman" panose="02020603050405020304" pitchFamily="18" charset="0"/>
              </a:rPr>
              <a:t> often, in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cold and nakedness</a:t>
            </a:r>
            <a:r>
              <a:rPr lang="en-US" sz="2000" dirty="0">
                <a:effectLst/>
                <a:latin typeface="Arial" panose="020B0604020202020204" pitchFamily="34" charset="0"/>
                <a:ea typeface="Calibri" panose="020F0502020204030204" pitchFamily="34" charset="0"/>
                <a:cs typeface="Times New Roman" panose="02020603050405020304" pitchFamily="18" charset="0"/>
              </a:rPr>
              <a:t>--28 besides the other things, what comes upon me daily: </a:t>
            </a:r>
            <a:r>
              <a:rPr lang="en-US"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my deep concern for all the churches.</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Are we willing to suffer as a Christian like Paul? Are we willing to carry the cross like Paul? Do we have the same attitude as Paul had when trials and tribulation comes our way?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84AAD5-C85D-AFCE-90F5-E9B44C63435A}"/>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8608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80FA85-D0AD-8BA7-A9A0-DA5C4F0FE5CA}"/>
              </a:ext>
            </a:extLst>
          </p:cNvPr>
          <p:cNvSpPr txBox="1"/>
          <p:nvPr/>
        </p:nvSpPr>
        <p:spPr>
          <a:xfrm>
            <a:off x="528506" y="1191237"/>
            <a:ext cx="8263155" cy="5033109"/>
          </a:xfrm>
          <a:prstGeom prst="rect">
            <a:avLst/>
          </a:prstGeom>
          <a:noFill/>
        </p:spPr>
        <p:txBody>
          <a:bodyPr wrap="square">
            <a:spAutoFit/>
          </a:bodyPr>
          <a:lstStyle/>
          <a:p>
            <a:pPr marL="0" marR="0">
              <a:lnSpc>
                <a:spcPct val="115000"/>
              </a:lnSpc>
              <a:spcBef>
                <a:spcPts val="0"/>
              </a:spcBef>
              <a:spcAft>
                <a:spcPts val="1000"/>
              </a:spcAft>
            </a:pPr>
            <a:r>
              <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5. We should be a Christian like Paul - </a:t>
            </a:r>
            <a:r>
              <a:rPr lang="en-US" sz="24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In ZEAL</a:t>
            </a:r>
            <a:endParaRPr lang="en-US" sz="2400" u="sng"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Preached in Damascus shortly after his conversion.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Paul was Never </a:t>
            </a:r>
            <a:r>
              <a:rPr lang="en-US" sz="2800"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lukewarm</a:t>
            </a:r>
            <a:r>
              <a:rPr lang="en-US" sz="2800" dirty="0">
                <a:effectLst/>
                <a:latin typeface="Arial" panose="020B0604020202020204" pitchFamily="34" charset="0"/>
                <a:ea typeface="Calibri" panose="020F0502020204030204" pitchFamily="34" charset="0"/>
                <a:cs typeface="Times New Roman" panose="02020603050405020304" pitchFamily="18" charset="0"/>
              </a:rPr>
              <a:t>, never a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coward</a:t>
            </a:r>
            <a:r>
              <a:rPr lang="en-US" sz="2800" dirty="0">
                <a:effectLst/>
                <a:latin typeface="Arial" panose="020B0604020202020204" pitchFamily="34" charset="0"/>
                <a:ea typeface="Calibri" panose="020F0502020204030204" pitchFamily="34" charset="0"/>
                <a:cs typeface="Times New Roman" panose="02020603050405020304" pitchFamily="18" charset="0"/>
              </a:rPr>
              <a:t>, never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apathetic. </a:t>
            </a:r>
            <a:r>
              <a:rPr lang="en-US" sz="2800" dirty="0">
                <a:effectLst/>
                <a:latin typeface="Arial" panose="020B0604020202020204" pitchFamily="34" charset="0"/>
                <a:ea typeface="Calibri" panose="020F0502020204030204" pitchFamily="34" charset="0"/>
                <a:cs typeface="Times New Roman" panose="02020603050405020304" pitchFamily="18" charset="0"/>
              </a:rPr>
              <a:t>How about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 man of great zeal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Acts 9:20</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Immediately he preached the Christ in the synagogues, that He is the Son of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5BFB3C9-0218-5647-1DCF-8836DE436F1D}"/>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2" name="Rectangle 1">
            <a:extLst>
              <a:ext uri="{FF2B5EF4-FFF2-40B4-BE49-F238E27FC236}">
                <a16:creationId xmlns:a16="http://schemas.microsoft.com/office/drawing/2014/main" id="{34CBED6F-7E53-D150-63FD-A4CA9363339C}"/>
              </a:ext>
            </a:extLst>
          </p:cNvPr>
          <p:cNvSpPr/>
          <p:nvPr/>
        </p:nvSpPr>
        <p:spPr>
          <a:xfrm>
            <a:off x="528506" y="1065402"/>
            <a:ext cx="8086988" cy="84728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11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858FE-DAC9-B2FA-3204-441AAC9C1B25}"/>
              </a:ext>
            </a:extLst>
          </p:cNvPr>
          <p:cNvSpPr txBox="1"/>
          <p:nvPr/>
        </p:nvSpPr>
        <p:spPr>
          <a:xfrm>
            <a:off x="419451" y="1241571"/>
            <a:ext cx="8388990" cy="5342938"/>
          </a:xfrm>
          <a:prstGeom prst="rect">
            <a:avLst/>
          </a:prstGeom>
          <a:noFill/>
        </p:spPr>
        <p:txBody>
          <a:bodyPr wrap="square">
            <a:spAutoFit/>
          </a:bodyPr>
          <a:lstStyle/>
          <a:p>
            <a:pPr marL="0" marR="0">
              <a:lnSpc>
                <a:spcPct val="115000"/>
              </a:lnSpc>
              <a:spcBef>
                <a:spcPts val="0"/>
              </a:spcBef>
              <a:spcAft>
                <a:spcPts val="100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Zealous on 3 missionary journey</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Zealous as a </a:t>
            </a:r>
            <a:r>
              <a:rPr lang="en-US" sz="2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preacher</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2Tim 4:2</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Preach the word</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i="1" u="sng" dirty="0">
                <a:effectLst/>
                <a:latin typeface="Arial" panose="020B0604020202020204" pitchFamily="34" charset="0"/>
                <a:ea typeface="Calibri" panose="020F0502020204030204" pitchFamily="34" charset="0"/>
                <a:cs typeface="Times New Roman" panose="02020603050405020304" pitchFamily="18" charset="0"/>
              </a:rPr>
              <a:t>Be ready</a:t>
            </a:r>
            <a:r>
              <a:rPr lang="en-US" sz="2800" dirty="0">
                <a:effectLst/>
                <a:latin typeface="Arial" panose="020B0604020202020204" pitchFamily="34" charset="0"/>
                <a:ea typeface="Calibri" panose="020F0502020204030204" pitchFamily="34" charset="0"/>
                <a:cs typeface="Times New Roman" panose="02020603050405020304" pitchFamily="18" charset="0"/>
              </a:rPr>
              <a:t> in season and out of season.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Convince</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rebuke</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exhort</a:t>
            </a:r>
            <a:r>
              <a:rPr lang="en-US" sz="2800" dirty="0">
                <a:effectLst/>
                <a:latin typeface="Arial" panose="020B0604020202020204" pitchFamily="34" charset="0"/>
                <a:ea typeface="Calibri" panose="020F0502020204030204" pitchFamily="34" charset="0"/>
                <a:cs typeface="Times New Roman" panose="02020603050405020304" pitchFamily="18" charset="0"/>
              </a:rPr>
              <a:t>, with all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longsuffering</a:t>
            </a:r>
            <a:r>
              <a:rPr lang="en-US" sz="2800" dirty="0">
                <a:effectLst/>
                <a:latin typeface="Arial" panose="020B0604020202020204" pitchFamily="34" charset="0"/>
                <a:ea typeface="Calibri" panose="020F0502020204030204" pitchFamily="34" charset="0"/>
                <a:cs typeface="Times New Roman" panose="02020603050405020304" pitchFamily="18" charset="0"/>
              </a:rPr>
              <a:t>  and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teaching</a:t>
            </a:r>
            <a:r>
              <a:rPr lang="en-US" sz="2800" dirty="0">
                <a:effectLst/>
                <a:latin typeface="Arial" panose="020B0604020202020204" pitchFamily="34" charset="0"/>
                <a:ea typeface="Calibri" panose="020F0502020204030204" pitchFamily="34" charset="0"/>
                <a:cs typeface="Times New Roman" panose="02020603050405020304" pitchFamily="18" charset="0"/>
              </a:rPr>
              <a:t>. (7 things)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Zealous as </a:t>
            </a:r>
            <a:r>
              <a:rPr lang="en-US" sz="2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writer</a:t>
            </a:r>
            <a:r>
              <a:rPr lang="en-US" sz="2800"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(wrote half of NT)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1Co 2:1  </a:t>
            </a:r>
            <a:r>
              <a:rPr lang="en-US" sz="2800" dirty="0">
                <a:effectLst/>
                <a:latin typeface="Arial" panose="020B0604020202020204" pitchFamily="34" charset="0"/>
                <a:ea typeface="Calibri" panose="020F0502020204030204" pitchFamily="34" charset="0"/>
                <a:cs typeface="Times New Roman" panose="02020603050405020304" pitchFamily="18" charset="0"/>
              </a:rPr>
              <a:t>And I, brethren, when I came to you, came not with excellency of speech or of wisdom, declaring unto you the testimony of God.)</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(Moses)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FE261B6-7E97-C0DD-8F49-F19B9B473C52}"/>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65677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2590800"/>
            <a:ext cx="9144000" cy="3657600"/>
          </a:xfrm>
          <a:prstGeom prst="rect">
            <a:avLst/>
          </a:prstGeom>
          <a:solidFill>
            <a:srgbClr val="4F81BD"/>
          </a:solidFill>
          <a:ln w="57150" cap="flat" cmpd="sng" algn="ctr">
            <a:solidFill>
              <a:schemeClr val="tx1"/>
            </a:solid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 name="Picture 9" descr="C:\Users\sheila\Desktop\POWER POINTS\BIBLE STUDY\ULTIMATE Royality Free\2-Bible Pics-Nt\PAUL\Felix, Festus, &amp; Agrippa\paul_speaking_before_agrippa_bernice_and_festu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3" t="1361" r="1511" b="46029"/>
          <a:stretch/>
        </p:blipFill>
        <p:spPr bwMode="auto">
          <a:xfrm>
            <a:off x="728070" y="806989"/>
            <a:ext cx="7730130" cy="5060411"/>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9394" name="Rectangle 2"/>
          <p:cNvSpPr>
            <a:spLocks noChangeArrowheads="1"/>
          </p:cNvSpPr>
          <p:nvPr/>
        </p:nvSpPr>
        <p:spPr bwMode="auto">
          <a:xfrm>
            <a:off x="5410200" y="3271897"/>
            <a:ext cx="2819400" cy="2062103"/>
          </a:xfrm>
          <a:prstGeom prst="wedgeRectCallout">
            <a:avLst>
              <a:gd name="adj1" fmla="val -41994"/>
              <a:gd name="adj2" fmla="val -117435"/>
            </a:avLst>
          </a:prstGeom>
          <a:solidFill>
            <a:schemeClr val="bg1"/>
          </a:solid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Rectangle 2"/>
          <p:cNvSpPr>
            <a:spLocks noChangeArrowheads="1"/>
          </p:cNvSpPr>
          <p:nvPr/>
        </p:nvSpPr>
        <p:spPr bwMode="auto">
          <a:xfrm>
            <a:off x="5486400" y="3381107"/>
            <a:ext cx="2590800" cy="1800493"/>
          </a:xfrm>
          <a:prstGeom prst="rect">
            <a:avLst/>
          </a:prstGeom>
          <a:solidFill>
            <a:schemeClr val="bg1"/>
          </a:solidFill>
          <a:ln w="38100">
            <a:solidFill>
              <a:schemeClr val="tx1"/>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CHAPTER 26</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28</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Then Agrippa said unto Paul, Almost thou persuadest me to be a Christian.”</a:t>
            </a:r>
          </a:p>
        </p:txBody>
      </p:sp>
    </p:spTree>
    <p:extLst>
      <p:ext uri="{BB962C8B-B14F-4D97-AF65-F5344CB8AC3E}">
        <p14:creationId xmlns:p14="http://schemas.microsoft.com/office/powerpoint/2010/main" val="633744245"/>
      </p:ext>
    </p:extLst>
  </p:cSld>
  <p:clrMapOvr>
    <a:masterClrMapping/>
  </p:clrMapOvr>
  <p:transition spd="slow">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D9F374-7B98-47CC-59A0-81B6900C0503}"/>
              </a:ext>
            </a:extLst>
          </p:cNvPr>
          <p:cNvSpPr txBox="1"/>
          <p:nvPr/>
        </p:nvSpPr>
        <p:spPr>
          <a:xfrm>
            <a:off x="461393" y="1132514"/>
            <a:ext cx="8590327" cy="5962145"/>
          </a:xfrm>
          <a:prstGeom prst="rect">
            <a:avLst/>
          </a:prstGeom>
          <a:noFill/>
        </p:spPr>
        <p:txBody>
          <a:bodyPr wrap="square">
            <a:spAutoFit/>
          </a:bodyPr>
          <a:lstStyle/>
          <a:p>
            <a:pPr marL="0" marR="0">
              <a:lnSpc>
                <a:spcPct val="115000"/>
              </a:lnSpc>
              <a:spcBef>
                <a:spcPts val="0"/>
              </a:spcBef>
              <a:spcAft>
                <a:spcPts val="100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Zealous </a:t>
            </a:r>
            <a:r>
              <a:rPr lang="en-US" sz="2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worship</a:t>
            </a: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(stay 7 days to assemble with saints) (Luke &amp; companions with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Zealous </a:t>
            </a:r>
            <a:r>
              <a:rPr lang="en-US" sz="2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prayer life</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(prayers in letters – by name)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Zealous in </a:t>
            </a:r>
            <a:r>
              <a:rPr lang="en-US" sz="2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training young men</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to take over.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(brother Allen – give talk)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(brother Smith- you need to be in that elders class)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Who is going to take over when I am gone? When you are gone?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619D5C0-BD2D-C69F-D5D3-F8D086D9146B}"/>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376139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B8BF0-A3F1-A6EC-D15B-D02EE2AF9065}"/>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3" name="TextBox 2">
            <a:extLst>
              <a:ext uri="{FF2B5EF4-FFF2-40B4-BE49-F238E27FC236}">
                <a16:creationId xmlns:a16="http://schemas.microsoft.com/office/drawing/2014/main" id="{F3E5187D-63F0-B5DE-E406-D6931FAAAB0A}"/>
              </a:ext>
            </a:extLst>
          </p:cNvPr>
          <p:cNvSpPr txBox="1"/>
          <p:nvPr/>
        </p:nvSpPr>
        <p:spPr>
          <a:xfrm>
            <a:off x="788565" y="1459684"/>
            <a:ext cx="7206143" cy="4524315"/>
          </a:xfrm>
          <a:prstGeom prst="rect">
            <a:avLst/>
          </a:prstGeom>
          <a:noFill/>
        </p:spPr>
        <p:txBody>
          <a:bodyPr wrap="square" rtlCol="0">
            <a:spAutoFit/>
          </a:bodyPr>
          <a:lstStyle/>
          <a:p>
            <a:pPr algn="ctr"/>
            <a:r>
              <a:rPr lang="en-US" sz="4800" dirty="0"/>
              <a:t>Where did Paul learn to be Zealous?</a:t>
            </a:r>
          </a:p>
          <a:p>
            <a:pPr algn="ctr"/>
            <a:endParaRPr lang="en-US" sz="4800" dirty="0"/>
          </a:p>
          <a:p>
            <a:pPr algn="ctr"/>
            <a:r>
              <a:rPr lang="en-US" sz="4800" dirty="0"/>
              <a:t>He didn’t have the NT to read to tell him to be zealous.</a:t>
            </a:r>
          </a:p>
        </p:txBody>
      </p:sp>
    </p:spTree>
    <p:extLst>
      <p:ext uri="{BB962C8B-B14F-4D97-AF65-F5344CB8AC3E}">
        <p14:creationId xmlns:p14="http://schemas.microsoft.com/office/powerpoint/2010/main" val="315221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ioritize - Handwrit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 y="0"/>
            <a:ext cx="9144001" cy="6081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2019" y="3306726"/>
            <a:ext cx="6868632"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Deut. 6:5 "You shall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love the LORD your God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a:t>
            </a:r>
            <a:r>
              <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rPr>
              <a:t>all your heart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with </a:t>
            </a:r>
            <a:r>
              <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rPr>
              <a:t>all your soul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with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rPr>
              <a:t>all your strength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6 "And these words which I command you today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shall be in your heart.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7 "You shall </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teach them diligently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your children, and shall </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talk of them when you sit in your house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when you </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walk by the way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when you lie down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when you rise up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97272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C85DC9-8014-3B41-48EF-6CED7CB6B692}"/>
              </a:ext>
            </a:extLst>
          </p:cNvPr>
          <p:cNvSpPr txBox="1"/>
          <p:nvPr/>
        </p:nvSpPr>
        <p:spPr>
          <a:xfrm>
            <a:off x="788566" y="1255673"/>
            <a:ext cx="7633982" cy="5016758"/>
          </a:xfrm>
          <a:prstGeom prst="rect">
            <a:avLst/>
          </a:prstGeom>
          <a:noFill/>
        </p:spPr>
        <p:txBody>
          <a:bodyPr wrap="square">
            <a:spAutoFit/>
          </a:bodyPr>
          <a:lstStyle/>
          <a:p>
            <a:pPr marL="0" marR="0" algn="ctr">
              <a:spcBef>
                <a:spcPts val="0"/>
              </a:spcBef>
              <a:spcAft>
                <a:spcPts val="1000"/>
              </a:spcAft>
            </a:pPr>
            <a:r>
              <a:rPr lang="en-US" sz="8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Are we  zealous like Paul?      Are we on fire for the Lord?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4B0519E-980E-4C4C-72CF-E274B5E1FFEE}"/>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244828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E70EC3-25CA-1F82-2A7E-25E046AE9F85}"/>
              </a:ext>
            </a:extLst>
          </p:cNvPr>
          <p:cNvSpPr txBox="1"/>
          <p:nvPr/>
        </p:nvSpPr>
        <p:spPr>
          <a:xfrm>
            <a:off x="880844" y="604007"/>
            <a:ext cx="399316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When You</a:t>
            </a:r>
          </a:p>
        </p:txBody>
      </p:sp>
      <p:sp>
        <p:nvSpPr>
          <p:cNvPr id="3" name="TextBox 2">
            <a:extLst>
              <a:ext uri="{FF2B5EF4-FFF2-40B4-BE49-F238E27FC236}">
                <a16:creationId xmlns:a16="http://schemas.microsoft.com/office/drawing/2014/main" id="{E8C2C0DB-F950-D9C9-D47D-C61F1AE65794}"/>
              </a:ext>
            </a:extLst>
          </p:cNvPr>
          <p:cNvSpPr txBox="1"/>
          <p:nvPr/>
        </p:nvSpPr>
        <p:spPr>
          <a:xfrm>
            <a:off x="1526796" y="1224793"/>
            <a:ext cx="656858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Prioritize</a:t>
            </a:r>
          </a:p>
        </p:txBody>
      </p:sp>
      <p:sp>
        <p:nvSpPr>
          <p:cNvPr id="4" name="TextBox 3">
            <a:extLst>
              <a:ext uri="{FF2B5EF4-FFF2-40B4-BE49-F238E27FC236}">
                <a16:creationId xmlns:a16="http://schemas.microsoft.com/office/drawing/2014/main" id="{BEE95E03-AF68-9249-3B15-6AA9750F6B1D}"/>
              </a:ext>
            </a:extLst>
          </p:cNvPr>
          <p:cNvSpPr txBox="1"/>
          <p:nvPr/>
        </p:nvSpPr>
        <p:spPr>
          <a:xfrm>
            <a:off x="1082180" y="2265027"/>
            <a:ext cx="4412609"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All the</a:t>
            </a:r>
          </a:p>
        </p:txBody>
      </p:sp>
      <p:sp>
        <p:nvSpPr>
          <p:cNvPr id="5" name="TextBox 4">
            <a:extLst>
              <a:ext uri="{FF2B5EF4-FFF2-40B4-BE49-F238E27FC236}">
                <a16:creationId xmlns:a16="http://schemas.microsoft.com/office/drawing/2014/main" id="{E4EE4231-7A46-828A-3353-2BAE287A888C}"/>
              </a:ext>
            </a:extLst>
          </p:cNvPr>
          <p:cNvSpPr txBox="1"/>
          <p:nvPr/>
        </p:nvSpPr>
        <p:spPr>
          <a:xfrm>
            <a:off x="1023457" y="2843868"/>
            <a:ext cx="6753137"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Important Stuff</a:t>
            </a:r>
          </a:p>
        </p:txBody>
      </p:sp>
      <p:sp>
        <p:nvSpPr>
          <p:cNvPr id="6" name="TextBox 5">
            <a:extLst>
              <a:ext uri="{FF2B5EF4-FFF2-40B4-BE49-F238E27FC236}">
                <a16:creationId xmlns:a16="http://schemas.microsoft.com/office/drawing/2014/main" id="{4367A56A-5F3B-D1AD-D99D-6BA12B77EE96}"/>
              </a:ext>
            </a:extLst>
          </p:cNvPr>
          <p:cNvSpPr txBox="1"/>
          <p:nvPr/>
        </p:nvSpPr>
        <p:spPr>
          <a:xfrm>
            <a:off x="4228053" y="3481432"/>
            <a:ext cx="4513277"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Gets done</a:t>
            </a:r>
          </a:p>
        </p:txBody>
      </p:sp>
      <p:sp>
        <p:nvSpPr>
          <p:cNvPr id="8" name="TextBox 7">
            <a:extLst>
              <a:ext uri="{FF2B5EF4-FFF2-40B4-BE49-F238E27FC236}">
                <a16:creationId xmlns:a16="http://schemas.microsoft.com/office/drawing/2014/main" id="{600A4D9F-1294-B155-2F80-89D90B4E717B}"/>
              </a:ext>
            </a:extLst>
          </p:cNvPr>
          <p:cNvSpPr txBox="1"/>
          <p:nvPr/>
        </p:nvSpPr>
        <p:spPr>
          <a:xfrm>
            <a:off x="763399" y="4880859"/>
            <a:ext cx="7843706" cy="1556132"/>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Joshua 1:8</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"This Book of the Law shall not depart from your mouth, but you shall meditate in it day and night, that you may observe to do according to all that is written in it. For then you will make your way prosperous, and then you will have good success.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D5B337F-B3FC-3B65-5D72-9C27C2EBE7CC}"/>
              </a:ext>
            </a:extLst>
          </p:cNvPr>
          <p:cNvSpPr/>
          <p:nvPr/>
        </p:nvSpPr>
        <p:spPr>
          <a:xfrm>
            <a:off x="402670" y="379064"/>
            <a:ext cx="8204435" cy="6206294"/>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6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5CF6AD-4AE3-CFF5-8466-224AB5CE86AB}"/>
              </a:ext>
            </a:extLst>
          </p:cNvPr>
          <p:cNvSpPr txBox="1"/>
          <p:nvPr/>
        </p:nvSpPr>
        <p:spPr>
          <a:xfrm>
            <a:off x="377505" y="805343"/>
            <a:ext cx="8355434" cy="5878340"/>
          </a:xfrm>
          <a:prstGeom prst="rect">
            <a:avLst/>
          </a:prstGeom>
          <a:noFill/>
        </p:spPr>
        <p:txBody>
          <a:bodyPr wrap="square">
            <a:spAutoFit/>
          </a:bodyPr>
          <a:lstStyle/>
          <a:p>
            <a:pPr marL="0" marR="0">
              <a:lnSpc>
                <a:spcPct val="115000"/>
              </a:lnSpc>
              <a:spcBef>
                <a:spcPts val="0"/>
              </a:spcBef>
              <a:spcAft>
                <a:spcPts val="1000"/>
              </a:spcAft>
            </a:pPr>
            <a:r>
              <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6</a:t>
            </a:r>
            <a:r>
              <a:rPr lang="en-US" sz="2400" b="1"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We should be a Christian like Paul  -                 								</a:t>
            </a:r>
            <a:r>
              <a:rPr lang="en-US" sz="2400" b="1"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A Christian till the end</a:t>
            </a:r>
            <a:endPar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Not like John mark, not like Demas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Begin well- continue well </a:t>
            </a:r>
            <a:r>
              <a:rPr lang="en-US" sz="2000">
                <a:effectLst/>
                <a:latin typeface="Arial" panose="020B0604020202020204" pitchFamily="34" charset="0"/>
                <a:ea typeface="Calibri" panose="020F0502020204030204" pitchFamily="34" charset="0"/>
                <a:cs typeface="Times New Roman" panose="02020603050405020304" pitchFamily="18" charset="0"/>
              </a:rPr>
              <a:t>-  end </a:t>
            </a:r>
            <a:r>
              <a:rPr lang="en-US" sz="2000" dirty="0">
                <a:effectLst/>
                <a:latin typeface="Arial" panose="020B0604020202020204" pitchFamily="34" charset="0"/>
                <a:ea typeface="Calibri" panose="020F0502020204030204" pitchFamily="34" charset="0"/>
                <a:cs typeface="Times New Roman" panose="02020603050405020304" pitchFamily="18" charset="0"/>
              </a:rPr>
              <a:t>well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2 Timothy 4:5</a:t>
            </a: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But you be watchful in all things, endure afflictions, do the work of an evangelist, fulfill your ministry.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6 For I am already being poured out as a drink offering, and the time of my departure is at hand.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7 </a:t>
            </a:r>
            <a:r>
              <a:rPr lang="en-US" sz="2000" b="1" i="1" u="sng" dirty="0">
                <a:effectLst/>
                <a:latin typeface="Arial" panose="020B0604020202020204" pitchFamily="34" charset="0"/>
                <a:ea typeface="Calibri" panose="020F0502020204030204" pitchFamily="34" charset="0"/>
                <a:cs typeface="Times New Roman" panose="02020603050405020304" pitchFamily="18" charset="0"/>
              </a:rPr>
              <a:t>I have fought the good fight</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i="1" u="sng" dirty="0">
                <a:effectLst/>
                <a:latin typeface="Arial" panose="020B0604020202020204" pitchFamily="34" charset="0"/>
                <a:ea typeface="Calibri" panose="020F0502020204030204" pitchFamily="34" charset="0"/>
                <a:cs typeface="Times New Roman" panose="02020603050405020304" pitchFamily="18" charset="0"/>
              </a:rPr>
              <a:t>I have finished the race</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i="1" u="sng" dirty="0">
                <a:effectLst/>
                <a:latin typeface="Arial" panose="020B0604020202020204" pitchFamily="34" charset="0"/>
                <a:ea typeface="Calibri" panose="020F0502020204030204" pitchFamily="34" charset="0"/>
                <a:cs typeface="Times New Roman" panose="02020603050405020304" pitchFamily="18" charset="0"/>
              </a:rPr>
              <a:t>I have kept the faith.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8 Finally, there is laid up for me the crown of righteousness, which the Lord, the righteous Judge, will give to me on that Day, and not to me only but also to all who have loved His appearing.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23B46C2-88D4-9B4E-9EEF-527C0178B9A1}"/>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2" name="Rectangle 1">
            <a:extLst>
              <a:ext uri="{FF2B5EF4-FFF2-40B4-BE49-F238E27FC236}">
                <a16:creationId xmlns:a16="http://schemas.microsoft.com/office/drawing/2014/main" id="{260A2A44-30D9-B22B-EC32-F1BC14F3AC0E}"/>
              </a:ext>
            </a:extLst>
          </p:cNvPr>
          <p:cNvSpPr/>
          <p:nvPr/>
        </p:nvSpPr>
        <p:spPr>
          <a:xfrm>
            <a:off x="377505" y="732946"/>
            <a:ext cx="8179266" cy="99518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12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1A309-A2F3-83C7-C061-F444C3D88E58}"/>
              </a:ext>
            </a:extLst>
          </p:cNvPr>
          <p:cNvSpPr txBox="1"/>
          <p:nvPr/>
        </p:nvSpPr>
        <p:spPr>
          <a:xfrm>
            <a:off x="822120" y="2315363"/>
            <a:ext cx="8388991" cy="2426946"/>
          </a:xfrm>
          <a:prstGeom prst="rect">
            <a:avLst/>
          </a:prstGeom>
          <a:noFill/>
        </p:spPr>
        <p:txBody>
          <a:bodyPr wrap="square">
            <a:spAutoFit/>
          </a:bodyPr>
          <a:lstStyle/>
          <a:p>
            <a:pPr marL="0" marR="0">
              <a:lnSpc>
                <a:spcPct val="115000"/>
              </a:lnSpc>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Roman - Fought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Greco – Finished – Olympic games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Jewish – Faith – loyalty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B679E97-65F7-D31C-569B-90F64E11FF0A}"/>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715848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6521-1C41-725A-7F1F-2F57780CB16A}"/>
              </a:ext>
            </a:extLst>
          </p:cNvPr>
          <p:cNvSpPr txBox="1"/>
          <p:nvPr/>
        </p:nvSpPr>
        <p:spPr>
          <a:xfrm>
            <a:off x="746620" y="1308683"/>
            <a:ext cx="7617204" cy="4993546"/>
          </a:xfrm>
          <a:prstGeom prst="rect">
            <a:avLst/>
          </a:prstGeom>
          <a:noFill/>
        </p:spPr>
        <p:txBody>
          <a:bodyPr wrap="square">
            <a:spAutoFit/>
          </a:bodyPr>
          <a:lstStyle/>
          <a:p>
            <a:pPr marL="0" marR="0">
              <a:lnSpc>
                <a:spcPct val="115000"/>
              </a:lnSpc>
              <a:spcBef>
                <a:spcPts val="0"/>
              </a:spcBef>
              <a:spcAft>
                <a:spcPts val="10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Friend, are we a Christian like Paul, till the end? </a:t>
            </a:r>
            <a:r>
              <a:rPr lang="en-US" sz="2400" dirty="0">
                <a:effectLst/>
                <a:latin typeface="Arial" panose="020B0604020202020204" pitchFamily="34" charset="0"/>
                <a:ea typeface="Calibri" panose="020F0502020204030204" pitchFamily="34" charset="0"/>
                <a:cs typeface="Times New Roman" panose="02020603050405020304" pitchFamily="18" charset="0"/>
              </a:rPr>
              <a:t>Some people think that since they have been baptized, and since they go to a building every Sunday that has Church of Christ over the door, they think that they are going to heaven.</a:t>
            </a:r>
          </a:p>
          <a:p>
            <a:pPr marL="0" marR="0">
              <a:lnSpc>
                <a:spcPct val="115000"/>
              </a:lnSpc>
              <a:spcBef>
                <a:spcPts val="0"/>
              </a:spcBef>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They don’t understand what the race is all about. Baptism is our entrance ticket to run the race…then we’ve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gotta</a:t>
            </a:r>
            <a:r>
              <a:rPr lang="en-US" sz="2400" dirty="0">
                <a:effectLst/>
                <a:latin typeface="Arial" panose="020B0604020202020204" pitchFamily="34" charset="0"/>
                <a:ea typeface="Calibri" panose="020F0502020204030204" pitchFamily="34" charset="0"/>
                <a:cs typeface="Times New Roman" panose="02020603050405020304" pitchFamily="18" charset="0"/>
              </a:rPr>
              <a:t> keep on running till the end. We can sit down. We can’t be spectators. We don’t retire from the Lord’s work.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F34B174-CC0E-DF0D-BC00-60295C7C34EC}"/>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330071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2DB6BA-B709-5421-3895-60F67D5EDAE8}"/>
              </a:ext>
            </a:extLst>
          </p:cNvPr>
          <p:cNvSpPr txBox="1"/>
          <p:nvPr/>
        </p:nvSpPr>
        <p:spPr>
          <a:xfrm>
            <a:off x="637563" y="1224793"/>
            <a:ext cx="7868874" cy="5435912"/>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Acts 26:28 </a:t>
            </a:r>
            <a:r>
              <a:rPr lang="en-US" sz="2000" dirty="0">
                <a:effectLst/>
                <a:latin typeface="Arial" panose="020B0604020202020204" pitchFamily="34" charset="0"/>
                <a:ea typeface="Calibri" panose="020F0502020204030204" pitchFamily="34" charset="0"/>
                <a:cs typeface="Times New Roman" panose="02020603050405020304" pitchFamily="18" charset="0"/>
              </a:rPr>
              <a:t>Then Agrippa said to Paul, "You almost persuade me to become a Christian." 29 And Paul said,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I would to God</a:t>
            </a:r>
            <a:r>
              <a:rPr lang="en-US" sz="2000" dirty="0">
                <a:effectLst/>
                <a:latin typeface="Arial" panose="020B0604020202020204" pitchFamily="34" charset="0"/>
                <a:ea typeface="Calibri" panose="020F0502020204030204" pitchFamily="34" charset="0"/>
                <a:cs typeface="Times New Roman" panose="02020603050405020304" pitchFamily="18" charset="0"/>
              </a:rPr>
              <a:t>    that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not only you</a:t>
            </a:r>
            <a:r>
              <a:rPr lang="en-US" sz="2000" dirty="0">
                <a:effectLst/>
                <a:latin typeface="Arial" panose="020B0604020202020204" pitchFamily="34" charset="0"/>
                <a:ea typeface="Calibri" panose="020F0502020204030204" pitchFamily="34" charset="0"/>
                <a:cs typeface="Times New Roman" panose="02020603050405020304" pitchFamily="18" charset="0"/>
              </a:rPr>
              <a:t>, but also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all who hear me</a:t>
            </a:r>
            <a:r>
              <a:rPr lang="en-US" sz="2000" dirty="0">
                <a:effectLst/>
                <a:latin typeface="Arial" panose="020B0604020202020204" pitchFamily="34" charset="0"/>
                <a:ea typeface="Calibri" panose="020F0502020204030204" pitchFamily="34" charset="0"/>
                <a:cs typeface="Times New Roman" panose="02020603050405020304" pitchFamily="18" charset="0"/>
              </a:rPr>
              <a:t> today,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might become both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almost and altogether</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such as I am</a:t>
            </a:r>
            <a:r>
              <a:rPr lang="en-US" sz="2000" dirty="0">
                <a:effectLst/>
                <a:latin typeface="Arial" panose="020B0604020202020204" pitchFamily="34" charset="0"/>
                <a:ea typeface="Calibri" panose="020F0502020204030204" pitchFamily="34" charset="0"/>
                <a:cs typeface="Times New Roman" panose="02020603050405020304" pitchFamily="18" charset="0"/>
              </a:rPr>
              <a:t>,   except for these chains."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1. We should be a Christian like Paul -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In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2. We should be a Christian like Paul -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In FACT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 We should be a Christian like Paul -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In 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4. We should be a Christian like Paul -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In Suffering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5. We should be a Christian like Paul -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In ZEAL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6. We should be a Christian like Paul  -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A Christian till the end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088997D-5AB0-9FEC-36B4-D09B15DC4741}"/>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1500173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53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2590800"/>
            <a:ext cx="9144000" cy="3657600"/>
          </a:xfrm>
          <a:prstGeom prst="rect">
            <a:avLst/>
          </a:prstGeom>
          <a:solidFill>
            <a:srgbClr val="4F81BD"/>
          </a:solidFill>
          <a:ln w="57150" cap="flat" cmpd="sng" algn="ctr">
            <a:solidFill>
              <a:schemeClr val="tx1"/>
            </a:solid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 name="Picture 9" descr="C:\Users\sheila\Desktop\POWER POINTS\BIBLE STUDY\ULTIMATE Royality Free\2-Bible Pics-Nt\PAUL\Felix, Festus, &amp; Agrippa\paul_speaking_before_agrippa_bernice_and_festu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3" t="1361" r="1511" b="46029"/>
          <a:stretch/>
        </p:blipFill>
        <p:spPr bwMode="auto">
          <a:xfrm>
            <a:off x="728070" y="806989"/>
            <a:ext cx="7730130" cy="5060411"/>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5486400" y="2895600"/>
            <a:ext cx="2895600" cy="2877711"/>
          </a:xfrm>
          <a:prstGeom prst="rect">
            <a:avLst/>
          </a:prstGeom>
          <a:solidFill>
            <a:schemeClr val="bg1"/>
          </a:solidFill>
          <a:ln w="38100">
            <a:solidFill>
              <a:schemeClr val="tx1"/>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CHAPTER 26</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29</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Paul said,</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 would to God, that not only thou, but also all that hear me this day, were both almost, and altogether such as I am, except these bonds.”</a:t>
            </a:r>
          </a:p>
        </p:txBody>
      </p:sp>
      <p:sp>
        <p:nvSpPr>
          <p:cNvPr id="9" name="Rectangle 2"/>
          <p:cNvSpPr>
            <a:spLocks noChangeArrowheads="1"/>
          </p:cNvSpPr>
          <p:nvPr/>
        </p:nvSpPr>
        <p:spPr bwMode="auto">
          <a:xfrm>
            <a:off x="728070" y="4066907"/>
            <a:ext cx="7730130" cy="1800493"/>
          </a:xfrm>
          <a:prstGeom prst="rect">
            <a:avLst/>
          </a:prstGeom>
          <a:solidFill>
            <a:schemeClr val="bg1"/>
          </a:solidFill>
          <a:ln w="38100">
            <a:solidFill>
              <a:schemeClr val="tx1"/>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CHAPTER 26</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30</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when he had thus spoken, the king rose up, and the governor, and Bernice, and they that sat with them: </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31</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when they were gone aside, they talked between themselves, saying, This man doeth nothing worthy of death or of bonds.”</a:t>
            </a:r>
          </a:p>
        </p:txBody>
      </p:sp>
      <p:sp>
        <p:nvSpPr>
          <p:cNvPr id="10" name="Rectangle 2"/>
          <p:cNvSpPr>
            <a:spLocks noChangeArrowheads="1"/>
          </p:cNvSpPr>
          <p:nvPr/>
        </p:nvSpPr>
        <p:spPr bwMode="auto">
          <a:xfrm>
            <a:off x="728070" y="4038600"/>
            <a:ext cx="7730130" cy="1184940"/>
          </a:xfrm>
          <a:prstGeom prst="rect">
            <a:avLst/>
          </a:prstGeom>
          <a:solidFill>
            <a:schemeClr val="bg1"/>
          </a:solidFill>
          <a:ln w="38100">
            <a:solidFill>
              <a:schemeClr val="tx1"/>
            </a:solid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CHAPTER 26</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32</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Then said Agrippa unto Festus, This man might have been set at liberty, if he had not appealed unto Caesar.”</a:t>
            </a:r>
          </a:p>
        </p:txBody>
      </p:sp>
    </p:spTree>
    <p:extLst>
      <p:ext uri="{BB962C8B-B14F-4D97-AF65-F5344CB8AC3E}">
        <p14:creationId xmlns:p14="http://schemas.microsoft.com/office/powerpoint/2010/main" val="1382148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E328D0-3B85-A344-6A1F-8110D015E452}"/>
              </a:ext>
            </a:extLst>
          </p:cNvPr>
          <p:cNvSpPr txBox="1"/>
          <p:nvPr/>
        </p:nvSpPr>
        <p:spPr>
          <a:xfrm>
            <a:off x="864066" y="1560353"/>
            <a:ext cx="7608815" cy="4090863"/>
          </a:xfrm>
          <a:prstGeom prst="rect">
            <a:avLst/>
          </a:prstGeom>
          <a:noFill/>
        </p:spPr>
        <p:txBody>
          <a:bodyPr wrap="square">
            <a:spAutoFit/>
          </a:bodyPr>
          <a:lstStyle/>
          <a:p>
            <a:pPr marL="0" marR="0" lvl="0" indent="0" defTabSz="4572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Acts 26:28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Then Agrippa said to Paul, "You almost persuade me to become a Christian." 29 And Paul said, "</a:t>
            </a:r>
            <a:r>
              <a:rPr kumimoji="0" lang="en-US" sz="32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 would to God</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that </a:t>
            </a:r>
            <a:r>
              <a:rPr kumimoji="0" lang="en-US" sz="32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 only you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but also </a:t>
            </a:r>
            <a:r>
              <a:rPr kumimoji="0" lang="en-US" sz="3200" b="1"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all who hear me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today, </a:t>
            </a:r>
            <a:r>
              <a:rPr kumimoji="0" lang="en-US" sz="32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might become both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almost and altogether</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such as I am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except for these chains."</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9E34825-D16F-AB8A-7F94-9532E1623F5E}"/>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267109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C36A09-4AC6-5529-3653-DCE07BB78EFC}"/>
              </a:ext>
            </a:extLst>
          </p:cNvPr>
          <p:cNvSpPr txBox="1"/>
          <p:nvPr/>
        </p:nvSpPr>
        <p:spPr>
          <a:xfrm>
            <a:off x="528506" y="1082180"/>
            <a:ext cx="8095377" cy="5586989"/>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1.</a:t>
            </a:r>
            <a:r>
              <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We should be a Christian like Paul - </a:t>
            </a: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In name</a:t>
            </a:r>
          </a:p>
          <a:p>
            <a:pPr marL="0" marR="0">
              <a:lnSpc>
                <a:spcPct val="115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Acts 11:26</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And when he had found him, he brought him to Antioch. So it was that for a whole year they assembled with the church and taught a great many people. And the disciples were first called Christians in Antioch.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Paul and Barnabas present on that occasion (Luke writes). Enemies did not come up with this name. Apostles did not.  God prophesied this new name in </a:t>
            </a: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Isaiah 62:2.</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Friends, One name is not as good as another.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It does make a difference what name we wear.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Paul Persuaded people to become </a:t>
            </a:r>
            <a:r>
              <a:rPr lang="en-US" sz="2000" i="1" dirty="0">
                <a:effectLst/>
                <a:latin typeface="Arial" panose="020B0604020202020204" pitchFamily="34" charset="0"/>
                <a:ea typeface="Calibri" panose="020F0502020204030204" pitchFamily="34" charset="0"/>
                <a:cs typeface="Times New Roman" panose="02020603050405020304" pitchFamily="18" charset="0"/>
              </a:rPr>
              <a:t>Christians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(Paul to Agrippa </a:t>
            </a: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Acts 26:28</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2A90F50-ACAA-FF74-4141-080DC2401E3D}"/>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2" name="Rectangle 1">
            <a:extLst>
              <a:ext uri="{FF2B5EF4-FFF2-40B4-BE49-F238E27FC236}">
                <a16:creationId xmlns:a16="http://schemas.microsoft.com/office/drawing/2014/main" id="{01A90E09-182A-E0E5-CC9E-BB8F955C5CB7}"/>
              </a:ext>
            </a:extLst>
          </p:cNvPr>
          <p:cNvSpPr/>
          <p:nvPr/>
        </p:nvSpPr>
        <p:spPr>
          <a:xfrm>
            <a:off x="520117" y="1082180"/>
            <a:ext cx="8196044" cy="671119"/>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45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049C8-B052-9371-9D23-A42253B9C5F8}"/>
              </a:ext>
            </a:extLst>
          </p:cNvPr>
          <p:cNvSpPr txBox="1"/>
          <p:nvPr/>
        </p:nvSpPr>
        <p:spPr>
          <a:xfrm>
            <a:off x="805343" y="1434517"/>
            <a:ext cx="8019875" cy="4568815"/>
          </a:xfrm>
          <a:prstGeom prst="rect">
            <a:avLst/>
          </a:prstGeom>
          <a:noFill/>
        </p:spPr>
        <p:txBody>
          <a:bodyPr wrap="square">
            <a:spAutoFit/>
          </a:bodyPr>
          <a:lstStyle/>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Christianity has </a:t>
            </a:r>
            <a:r>
              <a:rPr lang="en-US" sz="2400" i="1" u="sng" dirty="0">
                <a:effectLst/>
                <a:latin typeface="Arial" panose="020B0604020202020204" pitchFamily="34" charset="0"/>
                <a:ea typeface="Calibri" panose="020F0502020204030204" pitchFamily="34" charset="0"/>
                <a:cs typeface="Times New Roman" panose="02020603050405020304" pitchFamily="18" charset="0"/>
              </a:rPr>
              <a:t>never been a religion of force but of persuasion</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Paul was in the persuading business. We need to be in that business.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Some people like to argue about the Bible and they don’t even read it or study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We need to read God’s word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We need to study God’s word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We need to share God’s word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cs typeface="Times New Roman" panose="02020603050405020304" pitchFamily="18" charset="0"/>
              </a:rPr>
              <a:t>We need to persuade people to become </a:t>
            </a:r>
            <a:r>
              <a:rPr lang="en-US" sz="2400" b="1" i="1" u="sng" dirty="0">
                <a:effectLst/>
                <a:latin typeface="Arial" panose="020B0604020202020204" pitchFamily="34" charset="0"/>
                <a:ea typeface="Calibri" panose="020F0502020204030204" pitchFamily="34" charset="0"/>
                <a:cs typeface="Times New Roman" panose="02020603050405020304" pitchFamily="18" charset="0"/>
              </a:rPr>
              <a:t>Christians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1EC243D-87D0-ACE6-D4AA-B7B17085FCB6}"/>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61552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A57D1-4ABF-7A71-FC89-1391E074FDCB}"/>
              </a:ext>
            </a:extLst>
          </p:cNvPr>
          <p:cNvSpPr txBox="1"/>
          <p:nvPr/>
        </p:nvSpPr>
        <p:spPr>
          <a:xfrm>
            <a:off x="763398" y="1040235"/>
            <a:ext cx="7566870" cy="5431615"/>
          </a:xfrm>
          <a:prstGeom prst="rect">
            <a:avLst/>
          </a:prstGeom>
          <a:noFill/>
        </p:spPr>
        <p:txBody>
          <a:bodyPr wrap="square">
            <a:spAutoFit/>
          </a:bodyPr>
          <a:lstStyle/>
          <a:p>
            <a:pPr marL="0" marR="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Name Christian……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James 2:5-7</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Listen, my beloved brethren: Has God not chosen the poor of this world to be rich in faith and heirs of the kingdom which He promised to those who love Him?  6 But you have dishonored the poor man. Do not the rich oppress you and drag you into the courts?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7 Do they not blaspheme that </a:t>
            </a:r>
            <a:r>
              <a:rPr lang="en-US" sz="2400" b="1" u="sng" dirty="0">
                <a:effectLst/>
                <a:latin typeface="Arial" panose="020B0604020202020204" pitchFamily="34" charset="0"/>
                <a:ea typeface="Calibri" panose="020F0502020204030204" pitchFamily="34" charset="0"/>
                <a:cs typeface="Times New Roman" panose="02020603050405020304" pitchFamily="18" charset="0"/>
              </a:rPr>
              <a:t>noble name</a:t>
            </a:r>
            <a:r>
              <a:rPr lang="en-US" sz="2400" u="sng" dirty="0">
                <a:effectLst/>
                <a:latin typeface="Arial" panose="020B0604020202020204" pitchFamily="34" charset="0"/>
                <a:ea typeface="Calibri" panose="020F0502020204030204" pitchFamily="34" charset="0"/>
                <a:cs typeface="Times New Roman" panose="02020603050405020304" pitchFamily="18" charset="0"/>
              </a:rPr>
              <a:t> by which you are called?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1 Peter 4:16</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Yet if anyone suffers as a </a:t>
            </a:r>
            <a:r>
              <a:rPr lang="en-US" sz="2400" b="1" dirty="0">
                <a:effectLst/>
                <a:latin typeface="Arial" panose="020B0604020202020204" pitchFamily="34" charset="0"/>
                <a:ea typeface="Calibri" panose="020F0502020204030204" pitchFamily="34" charset="0"/>
                <a:cs typeface="Times New Roman" panose="02020603050405020304" pitchFamily="18" charset="0"/>
              </a:rPr>
              <a:t>Christian,</a:t>
            </a:r>
            <a:r>
              <a:rPr lang="en-US" sz="2400" dirty="0">
                <a:effectLst/>
                <a:latin typeface="Arial" panose="020B0604020202020204" pitchFamily="34" charset="0"/>
                <a:ea typeface="Calibri" panose="020F0502020204030204" pitchFamily="34" charset="0"/>
                <a:cs typeface="Times New Roman" panose="02020603050405020304" pitchFamily="18" charset="0"/>
              </a:rPr>
              <a:t> let him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not be ashamed</a:t>
            </a:r>
            <a:r>
              <a:rPr lang="en-US" sz="2400" dirty="0">
                <a:effectLst/>
                <a:latin typeface="Arial" panose="020B0604020202020204" pitchFamily="34" charset="0"/>
                <a:ea typeface="Calibri" panose="020F0502020204030204" pitchFamily="34" charset="0"/>
                <a:cs typeface="Times New Roman" panose="02020603050405020304" pitchFamily="18" charset="0"/>
              </a:rPr>
              <a:t>, but let him </a:t>
            </a:r>
            <a:r>
              <a:rPr lang="en-US" sz="2400" b="1" dirty="0">
                <a:effectLst/>
                <a:latin typeface="Arial" panose="020B0604020202020204" pitchFamily="34" charset="0"/>
                <a:ea typeface="Calibri" panose="020F0502020204030204" pitchFamily="34" charset="0"/>
                <a:cs typeface="Times New Roman" panose="02020603050405020304" pitchFamily="18" charset="0"/>
              </a:rPr>
              <a:t>glorify God in this matter</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0226627-2B8F-0005-EE47-E53CE57A999F}"/>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108899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867406-32FF-9B8A-D2EA-A340ED5448AA}"/>
              </a:ext>
            </a:extLst>
          </p:cNvPr>
          <p:cNvSpPr txBox="1"/>
          <p:nvPr/>
        </p:nvSpPr>
        <p:spPr>
          <a:xfrm>
            <a:off x="604007" y="897622"/>
            <a:ext cx="7759817" cy="5837495"/>
          </a:xfrm>
          <a:prstGeom prst="rect">
            <a:avLst/>
          </a:prstGeom>
          <a:noFill/>
        </p:spPr>
        <p:txBody>
          <a:bodyPr wrap="square">
            <a:spAutoFit/>
          </a:bodyPr>
          <a:lstStyle/>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When Paul wrote the Corinthian brethren, it bothered him that they were calling themselves after 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1 Cor. 1:11</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For it has been declared to me concerning you, my brethren, by those of Chloe's household, that there are contentions among you.  12 Now I say this, that each of you says, "I am of Paul," or "</a:t>
            </a:r>
            <a:r>
              <a:rPr lang="en-US" sz="2400" i="1" dirty="0">
                <a:effectLst/>
                <a:latin typeface="Arial" panose="020B0604020202020204" pitchFamily="34" charset="0"/>
                <a:ea typeface="Calibri" panose="020F0502020204030204" pitchFamily="34" charset="0"/>
                <a:cs typeface="Times New Roman" panose="02020603050405020304" pitchFamily="18" charset="0"/>
              </a:rPr>
              <a:t>I am of Apollos</a:t>
            </a:r>
            <a:r>
              <a:rPr lang="en-US" sz="2400" dirty="0">
                <a:effectLst/>
                <a:latin typeface="Arial" panose="020B0604020202020204" pitchFamily="34" charset="0"/>
                <a:ea typeface="Calibri" panose="020F0502020204030204" pitchFamily="34" charset="0"/>
                <a:cs typeface="Times New Roman" panose="02020603050405020304" pitchFamily="18" charset="0"/>
              </a:rPr>
              <a:t>," or "</a:t>
            </a:r>
            <a:r>
              <a:rPr lang="en-US" sz="2400" i="1" dirty="0">
                <a:effectLst/>
                <a:latin typeface="Arial" panose="020B0604020202020204" pitchFamily="34" charset="0"/>
                <a:ea typeface="Calibri" panose="020F0502020204030204" pitchFamily="34" charset="0"/>
                <a:cs typeface="Times New Roman" panose="02020603050405020304" pitchFamily="18" charset="0"/>
              </a:rPr>
              <a:t>I am of Cephas</a:t>
            </a:r>
            <a:r>
              <a:rPr lang="en-US" sz="2400" dirty="0">
                <a:effectLst/>
                <a:latin typeface="Arial" panose="020B0604020202020204" pitchFamily="34" charset="0"/>
                <a:ea typeface="Calibri" panose="020F0502020204030204" pitchFamily="34" charset="0"/>
                <a:cs typeface="Times New Roman" panose="02020603050405020304" pitchFamily="18" charset="0"/>
              </a:rPr>
              <a:t>," or "</a:t>
            </a:r>
            <a:r>
              <a:rPr lang="en-US" sz="2400" i="1" dirty="0">
                <a:effectLst/>
                <a:latin typeface="Arial" panose="020B0604020202020204" pitchFamily="34" charset="0"/>
                <a:ea typeface="Calibri" panose="020F0502020204030204" pitchFamily="34" charset="0"/>
                <a:cs typeface="Times New Roman" panose="02020603050405020304" pitchFamily="18" charset="0"/>
              </a:rPr>
              <a:t>I am of Christ</a:t>
            </a:r>
            <a:r>
              <a:rPr lang="en-US" sz="2400" dirty="0">
                <a:effectLst/>
                <a:latin typeface="Arial" panose="020B0604020202020204" pitchFamily="34" charset="0"/>
                <a:ea typeface="Calibri" panose="020F0502020204030204" pitchFamily="34" charset="0"/>
                <a:cs typeface="Times New Roman" panose="02020603050405020304" pitchFamily="18" charset="0"/>
              </a:rPr>
              <a:t>."  13 Is Christ divided? Was Paul crucified for you? Or were you baptized in the name of Paul?</a:t>
            </a:r>
          </a:p>
          <a:p>
            <a:pPr marL="0" marR="0">
              <a:spcBef>
                <a:spcPts val="0"/>
              </a:spcBef>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Don’t have a right to wear the name unless that person was crucified for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They had been baptized by the authority of Christ and should wear the name of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8864A4D-8B87-69D9-329E-721626DFEC33}"/>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Tree>
    <p:extLst>
      <p:ext uri="{BB962C8B-B14F-4D97-AF65-F5344CB8AC3E}">
        <p14:creationId xmlns:p14="http://schemas.microsoft.com/office/powerpoint/2010/main" val="237338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BD4C90-DFCB-AD90-127B-522B1201B355}"/>
              </a:ext>
            </a:extLst>
          </p:cNvPr>
          <p:cNvSpPr txBox="1"/>
          <p:nvPr/>
        </p:nvSpPr>
        <p:spPr>
          <a:xfrm>
            <a:off x="604007" y="1040235"/>
            <a:ext cx="7852096" cy="5339923"/>
          </a:xfrm>
          <a:prstGeom prst="rect">
            <a:avLst/>
          </a:prstGeom>
          <a:noFill/>
        </p:spPr>
        <p:txBody>
          <a:bodyPr wrap="square">
            <a:spAutoFit/>
          </a:bodyPr>
          <a:lstStyle/>
          <a:p>
            <a:pPr marL="0" marR="0">
              <a:spcBef>
                <a:spcPts val="0"/>
              </a:spcBef>
              <a:spcAft>
                <a:spcPts val="0"/>
              </a:spcAft>
            </a:pPr>
            <a:r>
              <a:rPr lang="en-US" sz="24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2. We should be a Christian like Paul -            												</a:t>
            </a:r>
            <a:r>
              <a:rPr lang="en-US" sz="28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In FACT</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He obeyed the same gospel as other people did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He was not saved because </a:t>
            </a:r>
            <a:r>
              <a:rPr lang="en-US" sz="2800" b="1" i="1" dirty="0">
                <a:effectLst/>
                <a:latin typeface="Arial" panose="020B0604020202020204" pitchFamily="34" charset="0"/>
                <a:ea typeface="Calibri" panose="020F0502020204030204" pitchFamily="34" charset="0"/>
                <a:cs typeface="Times New Roman" panose="02020603050405020304" pitchFamily="18" charset="0"/>
              </a:rPr>
              <a:t>he saw Christ on the road</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He had to obey words </a:t>
            </a:r>
            <a:r>
              <a:rPr lang="en-US" sz="2800" dirty="0">
                <a:effectLst/>
                <a:latin typeface="Arial" panose="020B0604020202020204" pitchFamily="34" charset="0"/>
                <a:ea typeface="Calibri" panose="020F0502020204030204" pitchFamily="34" charset="0"/>
                <a:cs typeface="Times New Roman" panose="02020603050405020304" pitchFamily="18" charset="0"/>
              </a:rPr>
              <a:t>– facts.            H B R C B</a:t>
            </a: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Paul did all of these.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u="sng"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Acts 9:18</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Immediately there fell from his eyes something like scales, and he received his sight at once; and he arose and was baptized.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6870431-AFB8-A591-D0F8-9E667F0E7A2B}"/>
              </a:ext>
            </a:extLst>
          </p:cNvPr>
          <p:cNvSpPr txBox="1"/>
          <p:nvPr/>
        </p:nvSpPr>
        <p:spPr>
          <a:xfrm>
            <a:off x="0" y="209725"/>
            <a:ext cx="9144000" cy="523220"/>
          </a:xfrm>
          <a:prstGeom prst="rect">
            <a:avLst/>
          </a:prstGeom>
          <a:noFill/>
        </p:spPr>
        <p:txBody>
          <a:bodyPr wrap="square" rtlCol="0">
            <a:spAutoFit/>
          </a:bodyPr>
          <a:lstStyle/>
          <a:p>
            <a:pPr algn="ctr"/>
            <a:r>
              <a:rPr lang="en-US" sz="2800" dirty="0">
                <a:solidFill>
                  <a:srgbClr val="0070C0"/>
                </a:solidFill>
              </a:rPr>
              <a:t>Almost And All Together Such As I Am     Acts 26:29</a:t>
            </a:r>
          </a:p>
        </p:txBody>
      </p:sp>
      <p:sp>
        <p:nvSpPr>
          <p:cNvPr id="2" name="Rectangle 1">
            <a:extLst>
              <a:ext uri="{FF2B5EF4-FFF2-40B4-BE49-F238E27FC236}">
                <a16:creationId xmlns:a16="http://schemas.microsoft.com/office/drawing/2014/main" id="{8EF7EA59-2A61-F71E-983B-A85FAFD9A4D8}"/>
              </a:ext>
            </a:extLst>
          </p:cNvPr>
          <p:cNvSpPr/>
          <p:nvPr/>
        </p:nvSpPr>
        <p:spPr>
          <a:xfrm>
            <a:off x="604007" y="964735"/>
            <a:ext cx="7852096" cy="99829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297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141</TotalTime>
  <Words>2546</Words>
  <Application>Microsoft Office PowerPoint</Application>
  <PresentationFormat>On-screen Show (4:3)</PresentationFormat>
  <Paragraphs>170</Paragraphs>
  <Slides>29</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Arial Black</vt:lpstr>
      <vt:lpstr>Calibri</vt:lpstr>
      <vt:lpstr>Calibri Light</vt:lpstr>
      <vt:lpstr>Symbol</vt:lpstr>
      <vt:lpstr>Times New Roman</vt:lpstr>
      <vt:lpstr>Office Theme</vt:lpstr>
      <vt:lpstr>Default Design</vt:lpstr>
      <vt:lpstr>3_Default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5</cp:revision>
  <dcterms:created xsi:type="dcterms:W3CDTF">2023-09-15T21:23:39Z</dcterms:created>
  <dcterms:modified xsi:type="dcterms:W3CDTF">2023-10-23T11:22:04Z</dcterms:modified>
</cp:coreProperties>
</file>